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20.jpg" ContentType="image/pn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2" r:id="rId4"/>
    <p:sldId id="268" r:id="rId5"/>
    <p:sldId id="263" r:id="rId6"/>
    <p:sldId id="270" r:id="rId7"/>
    <p:sldId id="272" r:id="rId8"/>
    <p:sldId id="274" r:id="rId9"/>
    <p:sldId id="275" r:id="rId10"/>
    <p:sldId id="276" r:id="rId11"/>
    <p:sldId id="265" r:id="rId12"/>
    <p:sldId id="278" r:id="rId13"/>
    <p:sldId id="277" r:id="rId14"/>
    <p:sldId id="279" r:id="rId15"/>
    <p:sldId id="281" r:id="rId16"/>
    <p:sldId id="282" r:id="rId17"/>
    <p:sldId id="283" r:id="rId18"/>
    <p:sldId id="284" r:id="rId19"/>
    <p:sldId id="285" r:id="rId20"/>
    <p:sldId id="286" r:id="rId21"/>
    <p:sldId id="287" r:id="rId22"/>
    <p:sldId id="288" r:id="rId23"/>
    <p:sldId id="289" r:id="rId24"/>
  </p:sldIdLst>
  <p:sldSz cx="18288000" cy="10287000"/>
  <p:notesSz cx="6858000" cy="9144000"/>
  <p:embeddedFontLst>
    <p:embeddedFont>
      <p:font typeface="Roboto Bold" panose="020B0604020202020204" charset="0"/>
      <p:regular r:id="rId25"/>
    </p:embeddedFont>
    <p:embeddedFont>
      <p:font typeface="Roboto" panose="020B0604020202020204" charset="0"/>
      <p:regular r:id="rId26"/>
    </p:embeddedFont>
    <p:embeddedFont>
      <p:font typeface="Calibri Light" panose="020F0302020204030204" pitchFamily="34" charset="0"/>
      <p:regular r:id="rId27"/>
      <p:italic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30" y="10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78F21D-9760-44E0-99F8-C058ECD9EE35}"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s-ES"/>
        </a:p>
      </dgm:t>
    </dgm:pt>
    <dgm:pt modelId="{5ACC2D28-C27B-4D1D-8A38-5E26DF6B003B}">
      <dgm:prSet phldrT="[Texto]"/>
      <dgm:spPr/>
      <dgm:t>
        <a:bodyPr/>
        <a:lstStyle/>
        <a:p>
          <a:endParaRPr lang="es-ES" b="1" dirty="0" smtClean="0"/>
        </a:p>
        <a:p>
          <a:endParaRPr lang="es-ES" b="1" dirty="0" smtClean="0"/>
        </a:p>
        <a:p>
          <a:r>
            <a:rPr lang="es-ES" b="1" dirty="0" smtClean="0"/>
            <a:t>Ley No. 5 de 1977, Ley de Procedimiento Penal vigente hasta 2021</a:t>
          </a:r>
          <a:endParaRPr lang="es-ES" b="1" dirty="0"/>
        </a:p>
      </dgm:t>
    </dgm:pt>
    <dgm:pt modelId="{36505E9F-186A-47F1-BC3A-0E1E49FF7018}" type="parTrans" cxnId="{B7948833-DB7E-438B-BBAD-42008D75182D}">
      <dgm:prSet/>
      <dgm:spPr/>
      <dgm:t>
        <a:bodyPr/>
        <a:lstStyle/>
        <a:p>
          <a:endParaRPr lang="es-ES"/>
        </a:p>
      </dgm:t>
    </dgm:pt>
    <dgm:pt modelId="{1FD2378A-C034-4F26-931E-FCEFF2895AA3}" type="sibTrans" cxnId="{B7948833-DB7E-438B-BBAD-42008D75182D}">
      <dgm:prSet/>
      <dgm:spPr/>
      <dgm:t>
        <a:bodyPr/>
        <a:lstStyle/>
        <a:p>
          <a:endParaRPr lang="es-ES"/>
        </a:p>
      </dgm:t>
    </dgm:pt>
    <dgm:pt modelId="{33201664-0CAF-45E4-9FE8-F839DA4A4951}">
      <dgm:prSet phldrT="[Texto]"/>
      <dgm:spPr/>
      <dgm:t>
        <a:bodyPr/>
        <a:lstStyle/>
        <a:p>
          <a:endParaRPr lang="es-ES" b="1" dirty="0" smtClean="0"/>
        </a:p>
        <a:p>
          <a:endParaRPr lang="es-ES" b="1" dirty="0" smtClean="0"/>
        </a:p>
        <a:p>
          <a:r>
            <a:rPr lang="es-ES" b="1" dirty="0" smtClean="0"/>
            <a:t>Ley 143 de 2021, Ley del Proceso Penal</a:t>
          </a:r>
          <a:endParaRPr lang="es-ES" b="1" dirty="0"/>
        </a:p>
      </dgm:t>
    </dgm:pt>
    <dgm:pt modelId="{5AFD2F3B-0608-4A86-B268-308E69BB923D}" type="parTrans" cxnId="{1C3FC973-4B44-493A-9968-EAE5E0A2F1C4}">
      <dgm:prSet/>
      <dgm:spPr/>
      <dgm:t>
        <a:bodyPr/>
        <a:lstStyle/>
        <a:p>
          <a:endParaRPr lang="es-ES"/>
        </a:p>
      </dgm:t>
    </dgm:pt>
    <dgm:pt modelId="{4277ADEA-E05B-450E-A4EF-8CBFAAE78E4D}" type="sibTrans" cxnId="{1C3FC973-4B44-493A-9968-EAE5E0A2F1C4}">
      <dgm:prSet/>
      <dgm:spPr/>
      <dgm:t>
        <a:bodyPr/>
        <a:lstStyle/>
        <a:p>
          <a:endParaRPr lang="es-ES"/>
        </a:p>
      </dgm:t>
    </dgm:pt>
    <dgm:pt modelId="{F840F669-0081-4695-BE8A-821ED793FCC7}" type="pres">
      <dgm:prSet presAssocID="{5778F21D-9760-44E0-99F8-C058ECD9EE35}" presName="Name0" presStyleCnt="0">
        <dgm:presLayoutVars>
          <dgm:chMax val="2"/>
          <dgm:chPref val="2"/>
          <dgm:animLvl val="lvl"/>
        </dgm:presLayoutVars>
      </dgm:prSet>
      <dgm:spPr/>
    </dgm:pt>
    <dgm:pt modelId="{5C49FE31-35DB-4EDE-B45F-B33F9FCEEDBC}" type="pres">
      <dgm:prSet presAssocID="{5778F21D-9760-44E0-99F8-C058ECD9EE35}" presName="LeftText" presStyleLbl="revTx" presStyleIdx="0" presStyleCnt="0">
        <dgm:presLayoutVars>
          <dgm:bulletEnabled val="1"/>
        </dgm:presLayoutVars>
      </dgm:prSet>
      <dgm:spPr/>
      <dgm:t>
        <a:bodyPr/>
        <a:lstStyle/>
        <a:p>
          <a:endParaRPr lang="es-ES"/>
        </a:p>
      </dgm:t>
    </dgm:pt>
    <dgm:pt modelId="{2F22608B-722E-43E9-953B-C17BBA2FEBDA}" type="pres">
      <dgm:prSet presAssocID="{5778F21D-9760-44E0-99F8-C058ECD9EE35}" presName="LeftNode" presStyleLbl="bgImgPlace1" presStyleIdx="0" presStyleCnt="2" custLinFactNeighborX="-35786" custLinFactNeighborY="3385">
        <dgm:presLayoutVars>
          <dgm:chMax val="2"/>
          <dgm:chPref val="2"/>
        </dgm:presLayoutVars>
      </dgm:prSet>
      <dgm:spPr/>
      <dgm:t>
        <a:bodyPr/>
        <a:lstStyle/>
        <a:p>
          <a:endParaRPr lang="es-ES"/>
        </a:p>
      </dgm:t>
    </dgm:pt>
    <dgm:pt modelId="{ADA1A815-29D6-4FAF-AE8C-0FAD23859688}" type="pres">
      <dgm:prSet presAssocID="{5778F21D-9760-44E0-99F8-C058ECD9EE35}" presName="RightText" presStyleLbl="revTx" presStyleIdx="0" presStyleCnt="0">
        <dgm:presLayoutVars>
          <dgm:bulletEnabled val="1"/>
        </dgm:presLayoutVars>
      </dgm:prSet>
      <dgm:spPr/>
      <dgm:t>
        <a:bodyPr/>
        <a:lstStyle/>
        <a:p>
          <a:endParaRPr lang="es-ES"/>
        </a:p>
      </dgm:t>
    </dgm:pt>
    <dgm:pt modelId="{CAC4F251-0C30-4A7E-B788-A2748DDD7C98}" type="pres">
      <dgm:prSet presAssocID="{5778F21D-9760-44E0-99F8-C058ECD9EE35}" presName="RightNode" presStyleLbl="bgImgPlace1" presStyleIdx="1" presStyleCnt="2" custLinFactNeighborX="23978" custLinFactNeighborY="2794">
        <dgm:presLayoutVars>
          <dgm:chMax val="0"/>
          <dgm:chPref val="0"/>
        </dgm:presLayoutVars>
      </dgm:prSet>
      <dgm:spPr/>
      <dgm:t>
        <a:bodyPr/>
        <a:lstStyle/>
        <a:p>
          <a:endParaRPr lang="es-ES"/>
        </a:p>
      </dgm:t>
    </dgm:pt>
    <dgm:pt modelId="{360EDB04-AC0E-422A-B894-F1879C79F9EE}" type="pres">
      <dgm:prSet presAssocID="{5778F21D-9760-44E0-99F8-C058ECD9EE35}" presName="TopArrow" presStyleLbl="node1" presStyleIdx="0" presStyleCnt="2" custAng="160709"/>
      <dgm:spPr/>
    </dgm:pt>
    <dgm:pt modelId="{D94531D5-2C23-4400-84FA-C866E63C5A9C}" type="pres">
      <dgm:prSet presAssocID="{5778F21D-9760-44E0-99F8-C058ECD9EE35}" presName="BottomArrow" presStyleLbl="node1" presStyleIdx="1" presStyleCnt="2"/>
      <dgm:spPr/>
    </dgm:pt>
  </dgm:ptLst>
  <dgm:cxnLst>
    <dgm:cxn modelId="{B7948833-DB7E-438B-BBAD-42008D75182D}" srcId="{5778F21D-9760-44E0-99F8-C058ECD9EE35}" destId="{5ACC2D28-C27B-4D1D-8A38-5E26DF6B003B}" srcOrd="0" destOrd="0" parTransId="{36505E9F-186A-47F1-BC3A-0E1E49FF7018}" sibTransId="{1FD2378A-C034-4F26-931E-FCEFF2895AA3}"/>
    <dgm:cxn modelId="{D2284CCC-3FF6-4D61-8D16-015851E2ED66}" type="presOf" srcId="{33201664-0CAF-45E4-9FE8-F839DA4A4951}" destId="{CAC4F251-0C30-4A7E-B788-A2748DDD7C98}" srcOrd="1" destOrd="0" presId="urn:microsoft.com/office/officeart/2009/layout/ReverseList"/>
    <dgm:cxn modelId="{63755B72-DC3E-4E54-8F8E-13DCA59ABEEF}" type="presOf" srcId="{5ACC2D28-C27B-4D1D-8A38-5E26DF6B003B}" destId="{5C49FE31-35DB-4EDE-B45F-B33F9FCEEDBC}" srcOrd="0" destOrd="0" presId="urn:microsoft.com/office/officeart/2009/layout/ReverseList"/>
    <dgm:cxn modelId="{7F3E75C9-B96D-4D07-B119-D59FAF948B65}" type="presOf" srcId="{5778F21D-9760-44E0-99F8-C058ECD9EE35}" destId="{F840F669-0081-4695-BE8A-821ED793FCC7}" srcOrd="0" destOrd="0" presId="urn:microsoft.com/office/officeart/2009/layout/ReverseList"/>
    <dgm:cxn modelId="{B3D87047-86FD-4AF5-88F5-696A9D854A31}" type="presOf" srcId="{33201664-0CAF-45E4-9FE8-F839DA4A4951}" destId="{ADA1A815-29D6-4FAF-AE8C-0FAD23859688}" srcOrd="0" destOrd="0" presId="urn:microsoft.com/office/officeart/2009/layout/ReverseList"/>
    <dgm:cxn modelId="{1C3FC973-4B44-493A-9968-EAE5E0A2F1C4}" srcId="{5778F21D-9760-44E0-99F8-C058ECD9EE35}" destId="{33201664-0CAF-45E4-9FE8-F839DA4A4951}" srcOrd="1" destOrd="0" parTransId="{5AFD2F3B-0608-4A86-B268-308E69BB923D}" sibTransId="{4277ADEA-E05B-450E-A4EF-8CBFAAE78E4D}"/>
    <dgm:cxn modelId="{31C56CAC-A448-4169-A250-B0775F3857CA}" type="presOf" srcId="{5ACC2D28-C27B-4D1D-8A38-5E26DF6B003B}" destId="{2F22608B-722E-43E9-953B-C17BBA2FEBDA}" srcOrd="1" destOrd="0" presId="urn:microsoft.com/office/officeart/2009/layout/ReverseList"/>
    <dgm:cxn modelId="{903B8B2C-36F3-416D-9584-306875A5A7FF}" type="presParOf" srcId="{F840F669-0081-4695-BE8A-821ED793FCC7}" destId="{5C49FE31-35DB-4EDE-B45F-B33F9FCEEDBC}" srcOrd="0" destOrd="0" presId="urn:microsoft.com/office/officeart/2009/layout/ReverseList"/>
    <dgm:cxn modelId="{4B71CA9F-B635-4132-8CAF-C69A123D7559}" type="presParOf" srcId="{F840F669-0081-4695-BE8A-821ED793FCC7}" destId="{2F22608B-722E-43E9-953B-C17BBA2FEBDA}" srcOrd="1" destOrd="0" presId="urn:microsoft.com/office/officeart/2009/layout/ReverseList"/>
    <dgm:cxn modelId="{2AE6BCB2-E1D9-45F5-A677-E4BB4950217C}" type="presParOf" srcId="{F840F669-0081-4695-BE8A-821ED793FCC7}" destId="{ADA1A815-29D6-4FAF-AE8C-0FAD23859688}" srcOrd="2" destOrd="0" presId="urn:microsoft.com/office/officeart/2009/layout/ReverseList"/>
    <dgm:cxn modelId="{263E8059-7721-4344-925C-CDCA01932D09}" type="presParOf" srcId="{F840F669-0081-4695-BE8A-821ED793FCC7}" destId="{CAC4F251-0C30-4A7E-B788-A2748DDD7C98}" srcOrd="3" destOrd="0" presId="urn:microsoft.com/office/officeart/2009/layout/ReverseList"/>
    <dgm:cxn modelId="{EFEAE2B8-6772-49DE-BA17-7636F6E75716}" type="presParOf" srcId="{F840F669-0081-4695-BE8A-821ED793FCC7}" destId="{360EDB04-AC0E-422A-B894-F1879C79F9EE}" srcOrd="4" destOrd="0" presId="urn:microsoft.com/office/officeart/2009/layout/ReverseList"/>
    <dgm:cxn modelId="{ED5B2767-42E5-4347-A5FD-282141C96650}" type="presParOf" srcId="{F840F669-0081-4695-BE8A-821ED793FCC7}" destId="{D94531D5-2C23-4400-84FA-C866E63C5A9C}" srcOrd="5" destOrd="0" presId="urn:microsoft.com/office/officeart/2009/layout/Reverse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2608B-722E-43E9-953B-C17BBA2FEBDA}">
      <dsp:nvSpPr>
        <dsp:cNvPr id="0" name=""/>
        <dsp:cNvSpPr/>
      </dsp:nvSpPr>
      <dsp:spPr>
        <a:xfrm rot="16200000">
          <a:off x="671323" y="2644624"/>
          <a:ext cx="5225491" cy="3193328"/>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222250" rIns="200025" bIns="222250" numCol="1" spcCol="1270" anchor="t" anchorCtr="0">
          <a:noAutofit/>
        </a:bodyPr>
        <a:lstStyle/>
        <a:p>
          <a:pPr lvl="0" algn="l" defTabSz="1555750">
            <a:lnSpc>
              <a:spcPct val="90000"/>
            </a:lnSpc>
            <a:spcBef>
              <a:spcPct val="0"/>
            </a:spcBef>
            <a:spcAft>
              <a:spcPct val="35000"/>
            </a:spcAft>
          </a:pPr>
          <a:endParaRPr lang="es-ES" sz="3500" b="1" kern="1200" dirty="0" smtClean="0"/>
        </a:p>
        <a:p>
          <a:pPr lvl="0" algn="l" defTabSz="1555750">
            <a:lnSpc>
              <a:spcPct val="90000"/>
            </a:lnSpc>
            <a:spcBef>
              <a:spcPct val="0"/>
            </a:spcBef>
            <a:spcAft>
              <a:spcPct val="35000"/>
            </a:spcAft>
          </a:pPr>
          <a:endParaRPr lang="es-ES" sz="3500" b="1" kern="1200" dirty="0" smtClean="0"/>
        </a:p>
        <a:p>
          <a:pPr lvl="0" algn="l" defTabSz="1555750">
            <a:lnSpc>
              <a:spcPct val="90000"/>
            </a:lnSpc>
            <a:spcBef>
              <a:spcPct val="0"/>
            </a:spcBef>
            <a:spcAft>
              <a:spcPct val="35000"/>
            </a:spcAft>
          </a:pPr>
          <a:r>
            <a:rPr lang="es-ES" sz="3500" b="1" kern="1200" dirty="0" smtClean="0"/>
            <a:t>Ley No. 5 de 1977, Ley de Procedimiento Penal vigente hasta 2021</a:t>
          </a:r>
          <a:endParaRPr lang="es-ES" sz="3500" b="1" kern="1200" dirty="0"/>
        </a:p>
      </dsp:txBody>
      <dsp:txXfrm rot="5400000">
        <a:off x="1843318" y="1784456"/>
        <a:ext cx="3037415" cy="4913665"/>
      </dsp:txXfrm>
    </dsp:sp>
    <dsp:sp modelId="{CAC4F251-0C30-4A7E-B788-A2748DDD7C98}">
      <dsp:nvSpPr>
        <dsp:cNvPr id="0" name=""/>
        <dsp:cNvSpPr/>
      </dsp:nvSpPr>
      <dsp:spPr>
        <a:xfrm rot="5400000">
          <a:off x="5918116" y="2613742"/>
          <a:ext cx="5225491" cy="3193328"/>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0025" tIns="222250" rIns="133350" bIns="222250" numCol="1" spcCol="1270" anchor="t" anchorCtr="0">
          <a:noAutofit/>
        </a:bodyPr>
        <a:lstStyle/>
        <a:p>
          <a:pPr lvl="0" algn="l" defTabSz="1555750">
            <a:lnSpc>
              <a:spcPct val="90000"/>
            </a:lnSpc>
            <a:spcBef>
              <a:spcPct val="0"/>
            </a:spcBef>
            <a:spcAft>
              <a:spcPct val="35000"/>
            </a:spcAft>
          </a:pPr>
          <a:endParaRPr lang="es-ES" sz="3500" b="1" kern="1200" dirty="0" smtClean="0"/>
        </a:p>
        <a:p>
          <a:pPr lvl="0" algn="l" defTabSz="1555750">
            <a:lnSpc>
              <a:spcPct val="90000"/>
            </a:lnSpc>
            <a:spcBef>
              <a:spcPct val="0"/>
            </a:spcBef>
            <a:spcAft>
              <a:spcPct val="35000"/>
            </a:spcAft>
          </a:pPr>
          <a:endParaRPr lang="es-ES" sz="3500" b="1" kern="1200" dirty="0" smtClean="0"/>
        </a:p>
        <a:p>
          <a:pPr lvl="0" algn="l" defTabSz="1555750">
            <a:lnSpc>
              <a:spcPct val="90000"/>
            </a:lnSpc>
            <a:spcBef>
              <a:spcPct val="0"/>
            </a:spcBef>
            <a:spcAft>
              <a:spcPct val="35000"/>
            </a:spcAft>
          </a:pPr>
          <a:r>
            <a:rPr lang="es-ES" sz="3500" b="1" kern="1200" dirty="0" smtClean="0"/>
            <a:t>Ley 143 de 2021, Ley del Proceso Penal</a:t>
          </a:r>
          <a:endParaRPr lang="es-ES" sz="3500" b="1" kern="1200" dirty="0"/>
        </a:p>
      </dsp:txBody>
      <dsp:txXfrm rot="-5400000">
        <a:off x="6934198" y="1753574"/>
        <a:ext cx="3037415" cy="4913665"/>
      </dsp:txXfrm>
    </dsp:sp>
    <dsp:sp modelId="{360EDB04-AC0E-422A-B894-F1879C79F9EE}">
      <dsp:nvSpPr>
        <dsp:cNvPr id="0" name=""/>
        <dsp:cNvSpPr/>
      </dsp:nvSpPr>
      <dsp:spPr>
        <a:xfrm rot="160709">
          <a:off x="4426507" y="0"/>
          <a:ext cx="3338331" cy="3338169"/>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4531D5-2C23-4400-84FA-C866E63C5A9C}">
      <dsp:nvSpPr>
        <dsp:cNvPr id="0" name=""/>
        <dsp:cNvSpPr/>
      </dsp:nvSpPr>
      <dsp:spPr>
        <a:xfrm rot="10800000">
          <a:off x="4426507" y="4789830"/>
          <a:ext cx="3338331" cy="3338169"/>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image" Target="../media/image2.png"/><Relationship Id="rId21" Type="http://schemas.openxmlformats.org/officeDocument/2006/relationships/image" Target="../media/image20.svg"/><Relationship Id="rId34" Type="http://schemas.openxmlformats.org/officeDocument/2006/relationships/image" Target="../media/image19.jp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jpeg"/><Relationship Id="rId5" Type="http://schemas.openxmlformats.org/officeDocument/2006/relationships/image" Target="../media/image3.pn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diagramColors" Target="../diagrams/colors1.xml"/><Relationship Id="rId3" Type="http://schemas.openxmlformats.org/officeDocument/2006/relationships/image" Target="../media/image6.svg"/><Relationship Id="rId7" Type="http://schemas.openxmlformats.org/officeDocument/2006/relationships/image" Target="../media/image12.svg"/><Relationship Id="rId12" Type="http://schemas.openxmlformats.org/officeDocument/2006/relationships/diagramQuickStyle" Target="../diagrams/quickStyle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diagramLayout" Target="../diagrams/layout1.xml"/><Relationship Id="rId5" Type="http://schemas.openxmlformats.org/officeDocument/2006/relationships/image" Target="../media/image22.svg"/><Relationship Id="rId10" Type="http://schemas.openxmlformats.org/officeDocument/2006/relationships/diagramData" Target="../diagrams/data1.xml"/><Relationship Id="rId4" Type="http://schemas.openxmlformats.org/officeDocument/2006/relationships/image" Target="../media/image12.png"/><Relationship Id="rId9" Type="http://schemas.openxmlformats.org/officeDocument/2006/relationships/image" Target="../media/image24.svg"/><Relationship Id="rId14"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2.svg"/><Relationship Id="rId4" Type="http://schemas.openxmlformats.org/officeDocument/2006/relationships/image" Target="../media/image12.png"/><Relationship Id="rId9" Type="http://schemas.openxmlformats.org/officeDocument/2006/relationships/image" Target="../media/image24.sv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2.png"/><Relationship Id="rId5" Type="http://schemas.openxmlformats.org/officeDocument/2006/relationships/image" Target="../media/image22.svg"/><Relationship Id="rId10" Type="http://schemas.openxmlformats.org/officeDocument/2006/relationships/image" Target="../media/image31.jpg"/><Relationship Id="rId4" Type="http://schemas.openxmlformats.org/officeDocument/2006/relationships/image" Target="../media/image12.png"/><Relationship Id="rId9"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4" Type="http://schemas.openxmlformats.org/officeDocument/2006/relationships/image" Target="../media/image12.png"/><Relationship Id="rId9"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4" Type="http://schemas.openxmlformats.org/officeDocument/2006/relationships/image" Target="../media/image12.png"/><Relationship Id="rId9"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4" Type="http://schemas.openxmlformats.org/officeDocument/2006/relationships/image" Target="../media/image12.png"/><Relationship Id="rId9"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4" Type="http://schemas.openxmlformats.org/officeDocument/2006/relationships/image" Target="../media/image12.png"/><Relationship Id="rId9"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4" Type="http://schemas.openxmlformats.org/officeDocument/2006/relationships/image" Target="../media/image12.png"/><Relationship Id="rId9" Type="http://schemas.openxmlformats.org/officeDocument/2006/relationships/image" Target="../media/image24.sv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9" Type="http://schemas.openxmlformats.org/officeDocument/2006/relationships/image" Target="../media/image24.sv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9" Type="http://schemas.openxmlformats.org/officeDocument/2006/relationships/image" Target="../media/image24.sv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9" Type="http://schemas.openxmlformats.org/officeDocument/2006/relationships/image" Target="../media/image24.svg"/></Relationships>
</file>

<file path=ppt/slides/_rels/slide2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image" Target="../media/image2.png"/><Relationship Id="rId21" Type="http://schemas.openxmlformats.org/officeDocument/2006/relationships/image" Target="../media/image20.svg"/><Relationship Id="rId34" Type="http://schemas.openxmlformats.org/officeDocument/2006/relationships/image" Target="../media/image19.jp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jpeg"/><Relationship Id="rId5" Type="http://schemas.openxmlformats.org/officeDocument/2006/relationships/image" Target="../media/image3.pn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8"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12" Type="http://schemas.openxmlformats.org/officeDocument/2006/relationships/image" Target="../media/image7.pn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12.png"/><Relationship Id="rId5" Type="http://schemas.openxmlformats.org/officeDocument/2006/relationships/image" Target="../media/image22.svg"/><Relationship Id="rId10" Type="http://schemas.openxmlformats.org/officeDocument/2006/relationships/image" Target="../media/image21.jpeg"/><Relationship Id="rId4" Type="http://schemas.openxmlformats.org/officeDocument/2006/relationships/image" Target="../media/image13.png"/><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0.jp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3757405" y="1645993"/>
            <a:ext cx="10773190" cy="7719411"/>
          </a:xfrm>
          <a:custGeom>
            <a:avLst/>
            <a:gdLst/>
            <a:ahLst/>
            <a:cxnLst/>
            <a:rect l="l" t="t" r="r" b="b"/>
            <a:pathLst>
              <a:path w="10773190" h="7719411">
                <a:moveTo>
                  <a:pt x="0" y="0"/>
                </a:moveTo>
                <a:lnTo>
                  <a:pt x="10773190" y="0"/>
                </a:lnTo>
                <a:lnTo>
                  <a:pt x="10773190" y="7719411"/>
                </a:lnTo>
                <a:lnTo>
                  <a:pt x="0" y="7719411"/>
                </a:lnTo>
                <a:lnTo>
                  <a:pt x="0" y="0"/>
                </a:lnTo>
                <a:close/>
              </a:path>
            </a:pathLst>
          </a:custGeom>
          <a:blipFill>
            <a:blip r:embed="rId2"/>
            <a:stretch>
              <a:fillRect l="-160559"/>
            </a:stretch>
          </a:blipFill>
          <a:ln cap="sq">
            <a:noFill/>
            <a:prstDash val="solid"/>
            <a:miter/>
          </a:ln>
        </p:spPr>
      </p:sp>
      <p:sp>
        <p:nvSpPr>
          <p:cNvPr id="3" name="Freeform 3"/>
          <p:cNvSpPr/>
          <p:nvPr/>
        </p:nvSpPr>
        <p:spPr>
          <a:xfrm rot="4276522">
            <a:off x="12943115" y="3340437"/>
            <a:ext cx="1633413" cy="1037217"/>
          </a:xfrm>
          <a:custGeom>
            <a:avLst/>
            <a:gdLst/>
            <a:ahLst/>
            <a:cxnLst/>
            <a:rect l="l" t="t" r="r" b="b"/>
            <a:pathLst>
              <a:path w="1633413" h="1037217">
                <a:moveTo>
                  <a:pt x="0" y="0"/>
                </a:moveTo>
                <a:lnTo>
                  <a:pt x="1633413" y="0"/>
                </a:lnTo>
                <a:lnTo>
                  <a:pt x="1633413" y="1037218"/>
                </a:lnTo>
                <a:lnTo>
                  <a:pt x="0" y="103721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6576324">
            <a:off x="3689202" y="5543304"/>
            <a:ext cx="1633413" cy="1037217"/>
          </a:xfrm>
          <a:custGeom>
            <a:avLst/>
            <a:gdLst/>
            <a:ahLst/>
            <a:cxnLst/>
            <a:rect l="l" t="t" r="r" b="b"/>
            <a:pathLst>
              <a:path w="1633413" h="1037217">
                <a:moveTo>
                  <a:pt x="0" y="0"/>
                </a:moveTo>
                <a:lnTo>
                  <a:pt x="1633413" y="0"/>
                </a:lnTo>
                <a:lnTo>
                  <a:pt x="1633413" y="1037217"/>
                </a:lnTo>
                <a:lnTo>
                  <a:pt x="0" y="10372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5400000">
            <a:off x="11266728" y="3212650"/>
            <a:ext cx="14042544" cy="3861700"/>
          </a:xfrm>
          <a:custGeom>
            <a:avLst/>
            <a:gdLst/>
            <a:ahLst/>
            <a:cxnLst/>
            <a:rect l="l" t="t" r="r" b="b"/>
            <a:pathLst>
              <a:path w="14042544" h="3861700">
                <a:moveTo>
                  <a:pt x="0" y="0"/>
                </a:moveTo>
                <a:lnTo>
                  <a:pt x="14042544" y="0"/>
                </a:lnTo>
                <a:lnTo>
                  <a:pt x="14042544" y="3861700"/>
                </a:lnTo>
                <a:lnTo>
                  <a:pt x="0" y="3861700"/>
                </a:lnTo>
                <a:lnTo>
                  <a:pt x="0" y="0"/>
                </a:lnTo>
                <a:close/>
              </a:path>
            </a:pathLst>
          </a:custGeom>
          <a:blipFill>
            <a:blip r:embed="rId5"/>
            <a:stretch>
              <a:fillRect/>
            </a:stretch>
          </a:blipFill>
          <a:ln cap="sq">
            <a:noFill/>
            <a:prstDash val="solid"/>
            <a:miter/>
          </a:ln>
        </p:spPr>
      </p:sp>
      <p:sp>
        <p:nvSpPr>
          <p:cNvPr id="6" name="Freeform 6"/>
          <p:cNvSpPr/>
          <p:nvPr/>
        </p:nvSpPr>
        <p:spPr>
          <a:xfrm rot="-5400000">
            <a:off x="16529695" y="6214160"/>
            <a:ext cx="3570249" cy="1379009"/>
          </a:xfrm>
          <a:custGeom>
            <a:avLst/>
            <a:gdLst/>
            <a:ahLst/>
            <a:cxnLst/>
            <a:rect l="l" t="t" r="r" b="b"/>
            <a:pathLst>
              <a:path w="3570249" h="1379009">
                <a:moveTo>
                  <a:pt x="0" y="0"/>
                </a:moveTo>
                <a:lnTo>
                  <a:pt x="3570249" y="0"/>
                </a:lnTo>
                <a:lnTo>
                  <a:pt x="3570249" y="1379009"/>
                </a:lnTo>
                <a:lnTo>
                  <a:pt x="0" y="13790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3993215" y="9478517"/>
            <a:ext cx="5149252" cy="1413704"/>
          </a:xfrm>
          <a:custGeom>
            <a:avLst/>
            <a:gdLst/>
            <a:ahLst/>
            <a:cxnLst/>
            <a:rect l="l" t="t" r="r" b="b"/>
            <a:pathLst>
              <a:path w="5149252" h="1413704">
                <a:moveTo>
                  <a:pt x="0" y="0"/>
                </a:moveTo>
                <a:lnTo>
                  <a:pt x="5149252" y="0"/>
                </a:lnTo>
                <a:lnTo>
                  <a:pt x="5149252" y="1413704"/>
                </a:lnTo>
                <a:lnTo>
                  <a:pt x="0" y="14137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4681008" y="568547"/>
            <a:ext cx="4144334" cy="753515"/>
          </a:xfrm>
          <a:custGeom>
            <a:avLst/>
            <a:gdLst/>
            <a:ahLst/>
            <a:cxnLst/>
            <a:rect l="l" t="t" r="r" b="b"/>
            <a:pathLst>
              <a:path w="4144334" h="753515">
                <a:moveTo>
                  <a:pt x="0" y="0"/>
                </a:moveTo>
                <a:lnTo>
                  <a:pt x="4144333" y="0"/>
                </a:lnTo>
                <a:lnTo>
                  <a:pt x="4144333" y="753515"/>
                </a:lnTo>
                <a:lnTo>
                  <a:pt x="0" y="7535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rot="-5400000">
            <a:off x="-7021272" y="3212650"/>
            <a:ext cx="14042544" cy="3861700"/>
          </a:xfrm>
          <a:custGeom>
            <a:avLst/>
            <a:gdLst/>
            <a:ahLst/>
            <a:cxnLst/>
            <a:rect l="l" t="t" r="r" b="b"/>
            <a:pathLst>
              <a:path w="14042544" h="3861700">
                <a:moveTo>
                  <a:pt x="0" y="0"/>
                </a:moveTo>
                <a:lnTo>
                  <a:pt x="14042544" y="0"/>
                </a:lnTo>
                <a:lnTo>
                  <a:pt x="14042544" y="3861700"/>
                </a:lnTo>
                <a:lnTo>
                  <a:pt x="0" y="3861700"/>
                </a:lnTo>
                <a:lnTo>
                  <a:pt x="0" y="0"/>
                </a:lnTo>
                <a:close/>
              </a:path>
            </a:pathLst>
          </a:custGeom>
          <a:blipFill>
            <a:blip r:embed="rId2"/>
            <a:stretch>
              <a:fillRect/>
            </a:stretch>
          </a:blipFill>
          <a:ln cap="sq">
            <a:noFill/>
            <a:prstDash val="solid"/>
            <a:miter/>
          </a:ln>
        </p:spPr>
      </p:sp>
      <p:sp>
        <p:nvSpPr>
          <p:cNvPr id="10" name="Freeform 10"/>
          <p:cNvSpPr/>
          <p:nvPr/>
        </p:nvSpPr>
        <p:spPr>
          <a:xfrm>
            <a:off x="-2078048" y="-600892"/>
            <a:ext cx="3185853" cy="3259185"/>
          </a:xfrm>
          <a:custGeom>
            <a:avLst/>
            <a:gdLst/>
            <a:ahLst/>
            <a:cxnLst/>
            <a:rect l="l" t="t" r="r" b="b"/>
            <a:pathLst>
              <a:path w="3185853" h="3259185">
                <a:moveTo>
                  <a:pt x="0" y="0"/>
                </a:moveTo>
                <a:lnTo>
                  <a:pt x="3185854" y="0"/>
                </a:lnTo>
                <a:lnTo>
                  <a:pt x="3185854" y="3259184"/>
                </a:lnTo>
                <a:lnTo>
                  <a:pt x="0" y="32591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1" name="Freeform 11"/>
          <p:cNvSpPr/>
          <p:nvPr/>
        </p:nvSpPr>
        <p:spPr>
          <a:xfrm>
            <a:off x="1697350" y="-2408244"/>
            <a:ext cx="3547365" cy="3199078"/>
          </a:xfrm>
          <a:custGeom>
            <a:avLst/>
            <a:gdLst/>
            <a:ahLst/>
            <a:cxnLst/>
            <a:rect l="l" t="t" r="r" b="b"/>
            <a:pathLst>
              <a:path w="3547365" h="3199078">
                <a:moveTo>
                  <a:pt x="0" y="0"/>
                </a:moveTo>
                <a:lnTo>
                  <a:pt x="3547365" y="0"/>
                </a:lnTo>
                <a:lnTo>
                  <a:pt x="3547365" y="3199078"/>
                </a:lnTo>
                <a:lnTo>
                  <a:pt x="0" y="319907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2" name="Freeform 12"/>
          <p:cNvSpPr/>
          <p:nvPr/>
        </p:nvSpPr>
        <p:spPr>
          <a:xfrm>
            <a:off x="-568853" y="9012355"/>
            <a:ext cx="3883538" cy="706098"/>
          </a:xfrm>
          <a:custGeom>
            <a:avLst/>
            <a:gdLst/>
            <a:ahLst/>
            <a:cxnLst/>
            <a:rect l="l" t="t" r="r" b="b"/>
            <a:pathLst>
              <a:path w="3883538" h="706098">
                <a:moveTo>
                  <a:pt x="0" y="0"/>
                </a:moveTo>
                <a:lnTo>
                  <a:pt x="3883538" y="0"/>
                </a:lnTo>
                <a:lnTo>
                  <a:pt x="3883538" y="706098"/>
                </a:lnTo>
                <a:lnTo>
                  <a:pt x="0" y="7060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13" name="Freeform 13"/>
          <p:cNvSpPr/>
          <p:nvPr/>
        </p:nvSpPr>
        <p:spPr>
          <a:xfrm rot="-308161">
            <a:off x="13232573" y="6823093"/>
            <a:ext cx="1476956" cy="1299721"/>
          </a:xfrm>
          <a:custGeom>
            <a:avLst/>
            <a:gdLst/>
            <a:ahLst/>
            <a:cxnLst/>
            <a:rect l="l" t="t" r="r" b="b"/>
            <a:pathLst>
              <a:path w="1476956" h="1299721">
                <a:moveTo>
                  <a:pt x="0" y="0"/>
                </a:moveTo>
                <a:lnTo>
                  <a:pt x="1476956" y="0"/>
                </a:lnTo>
                <a:lnTo>
                  <a:pt x="1476956" y="1299721"/>
                </a:lnTo>
                <a:lnTo>
                  <a:pt x="0" y="129972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4" name="Freeform 14"/>
          <p:cNvSpPr/>
          <p:nvPr/>
        </p:nvSpPr>
        <p:spPr>
          <a:xfrm>
            <a:off x="3741446" y="2785526"/>
            <a:ext cx="1106678" cy="1418818"/>
          </a:xfrm>
          <a:custGeom>
            <a:avLst/>
            <a:gdLst/>
            <a:ahLst/>
            <a:cxnLst/>
            <a:rect l="l" t="t" r="r" b="b"/>
            <a:pathLst>
              <a:path w="1106678" h="1418818">
                <a:moveTo>
                  <a:pt x="0" y="0"/>
                </a:moveTo>
                <a:lnTo>
                  <a:pt x="1106678" y="0"/>
                </a:lnTo>
                <a:lnTo>
                  <a:pt x="1106678" y="1418818"/>
                </a:lnTo>
                <a:lnTo>
                  <a:pt x="0" y="141881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5" name="Freeform 15"/>
          <p:cNvSpPr/>
          <p:nvPr/>
        </p:nvSpPr>
        <p:spPr>
          <a:xfrm rot="1838892">
            <a:off x="4960571" y="1180381"/>
            <a:ext cx="988751" cy="931224"/>
          </a:xfrm>
          <a:custGeom>
            <a:avLst/>
            <a:gdLst/>
            <a:ahLst/>
            <a:cxnLst/>
            <a:rect l="l" t="t" r="r" b="b"/>
            <a:pathLst>
              <a:path w="988751" h="931224">
                <a:moveTo>
                  <a:pt x="0" y="0"/>
                </a:moveTo>
                <a:lnTo>
                  <a:pt x="988751" y="0"/>
                </a:lnTo>
                <a:lnTo>
                  <a:pt x="988751" y="931224"/>
                </a:lnTo>
                <a:lnTo>
                  <a:pt x="0" y="93122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16" name="TextBox 16"/>
          <p:cNvSpPr txBox="1"/>
          <p:nvPr/>
        </p:nvSpPr>
        <p:spPr>
          <a:xfrm>
            <a:off x="5454946" y="3325177"/>
            <a:ext cx="7378107" cy="2769989"/>
          </a:xfrm>
          <a:prstGeom prst="rect">
            <a:avLst/>
          </a:prstGeom>
        </p:spPr>
        <p:txBody>
          <a:bodyPr lIns="0" tIns="0" rIns="0" bIns="0" rtlCol="0" anchor="t">
            <a:spAutoFit/>
          </a:bodyPr>
          <a:lstStyle/>
          <a:p>
            <a:pPr algn="ctr"/>
            <a:r>
              <a:rPr lang="es-ES" sz="6000" b="1" spc="-291" dirty="0">
                <a:solidFill>
                  <a:srgbClr val="323232"/>
                </a:solidFill>
                <a:latin typeface="Roboto Bold"/>
                <a:ea typeface="Roboto Bold"/>
                <a:cs typeface="Roboto Bold"/>
                <a:sym typeface="Roboto Bold"/>
              </a:rPr>
              <a:t>La víctima como parte del objeto de estudio de la Criminología</a:t>
            </a:r>
            <a:endParaRPr lang="en-US" sz="6000" b="1" spc="-291" dirty="0">
              <a:solidFill>
                <a:srgbClr val="323232"/>
              </a:solidFill>
              <a:latin typeface="Roboto Bold"/>
              <a:ea typeface="Roboto Bold"/>
              <a:cs typeface="Roboto Bold"/>
              <a:sym typeface="Roboto Bold"/>
            </a:endParaRPr>
          </a:p>
        </p:txBody>
      </p:sp>
      <p:sp>
        <p:nvSpPr>
          <p:cNvPr id="17" name="Freeform 17"/>
          <p:cNvSpPr/>
          <p:nvPr/>
        </p:nvSpPr>
        <p:spPr>
          <a:xfrm>
            <a:off x="-2632776" y="5358832"/>
            <a:ext cx="3566226" cy="3216087"/>
          </a:xfrm>
          <a:custGeom>
            <a:avLst/>
            <a:gdLst/>
            <a:ahLst/>
            <a:cxnLst/>
            <a:rect l="l" t="t" r="r" b="b"/>
            <a:pathLst>
              <a:path w="3566226" h="3216087">
                <a:moveTo>
                  <a:pt x="0" y="0"/>
                </a:moveTo>
                <a:lnTo>
                  <a:pt x="3566226" y="0"/>
                </a:lnTo>
                <a:lnTo>
                  <a:pt x="3566226" y="3216087"/>
                </a:lnTo>
                <a:lnTo>
                  <a:pt x="0" y="321608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8" name="Freeform 18"/>
          <p:cNvSpPr/>
          <p:nvPr/>
        </p:nvSpPr>
        <p:spPr>
          <a:xfrm>
            <a:off x="3743327" y="9530704"/>
            <a:ext cx="3883055" cy="1499830"/>
          </a:xfrm>
          <a:custGeom>
            <a:avLst/>
            <a:gdLst/>
            <a:ahLst/>
            <a:cxnLst/>
            <a:rect l="l" t="t" r="r" b="b"/>
            <a:pathLst>
              <a:path w="3883055" h="1499830">
                <a:moveTo>
                  <a:pt x="0" y="0"/>
                </a:moveTo>
                <a:lnTo>
                  <a:pt x="3883056" y="0"/>
                </a:lnTo>
                <a:lnTo>
                  <a:pt x="3883056" y="1499830"/>
                </a:lnTo>
                <a:lnTo>
                  <a:pt x="0" y="14998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11340714" y="-1790751"/>
            <a:ext cx="3673297" cy="2751633"/>
          </a:xfrm>
          <a:custGeom>
            <a:avLst/>
            <a:gdLst/>
            <a:ahLst/>
            <a:cxnLst/>
            <a:rect l="l" t="t" r="r" b="b"/>
            <a:pathLst>
              <a:path w="3673297" h="2751633">
                <a:moveTo>
                  <a:pt x="0" y="0"/>
                </a:moveTo>
                <a:lnTo>
                  <a:pt x="3673297" y="0"/>
                </a:lnTo>
                <a:lnTo>
                  <a:pt x="3673297" y="2751634"/>
                </a:lnTo>
                <a:lnTo>
                  <a:pt x="0" y="275163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0" name="Freeform 20"/>
          <p:cNvSpPr/>
          <p:nvPr/>
        </p:nvSpPr>
        <p:spPr>
          <a:xfrm>
            <a:off x="10331126" y="9365404"/>
            <a:ext cx="2551035" cy="1665130"/>
          </a:xfrm>
          <a:custGeom>
            <a:avLst/>
            <a:gdLst/>
            <a:ahLst/>
            <a:cxnLst/>
            <a:rect l="l" t="t" r="r" b="b"/>
            <a:pathLst>
              <a:path w="2551035" h="1665130">
                <a:moveTo>
                  <a:pt x="0" y="0"/>
                </a:moveTo>
                <a:lnTo>
                  <a:pt x="2551034" y="0"/>
                </a:lnTo>
                <a:lnTo>
                  <a:pt x="2551034" y="1665130"/>
                </a:lnTo>
                <a:lnTo>
                  <a:pt x="0" y="166513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a:ln cap="sq">
            <a:noFill/>
            <a:prstDash val="solid"/>
            <a:miter/>
          </a:ln>
        </p:spPr>
      </p:sp>
      <p:sp>
        <p:nvSpPr>
          <p:cNvPr id="21" name="Freeform 21"/>
          <p:cNvSpPr/>
          <p:nvPr/>
        </p:nvSpPr>
        <p:spPr>
          <a:xfrm>
            <a:off x="17354550" y="1463911"/>
            <a:ext cx="5282798" cy="2910341"/>
          </a:xfrm>
          <a:custGeom>
            <a:avLst/>
            <a:gdLst/>
            <a:ahLst/>
            <a:cxnLst/>
            <a:rect l="l" t="t" r="r" b="b"/>
            <a:pathLst>
              <a:path w="5282798" h="2910341">
                <a:moveTo>
                  <a:pt x="0" y="0"/>
                </a:moveTo>
                <a:lnTo>
                  <a:pt x="5282798" y="0"/>
                </a:lnTo>
                <a:lnTo>
                  <a:pt x="5282798" y="2910342"/>
                </a:lnTo>
                <a:lnTo>
                  <a:pt x="0" y="2910342"/>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a:ln cap="sq">
            <a:noFill/>
            <a:prstDash val="solid"/>
            <a:miter/>
          </a:ln>
        </p:spPr>
      </p:sp>
      <p:sp>
        <p:nvSpPr>
          <p:cNvPr id="22" name="Freeform 22"/>
          <p:cNvSpPr/>
          <p:nvPr/>
        </p:nvSpPr>
        <p:spPr>
          <a:xfrm rot="-5400000">
            <a:off x="7410944" y="-2341670"/>
            <a:ext cx="2809872" cy="3585683"/>
          </a:xfrm>
          <a:custGeom>
            <a:avLst/>
            <a:gdLst/>
            <a:ahLst/>
            <a:cxnLst/>
            <a:rect l="l" t="t" r="r" b="b"/>
            <a:pathLst>
              <a:path w="2809872" h="3585683">
                <a:moveTo>
                  <a:pt x="0" y="0"/>
                </a:moveTo>
                <a:lnTo>
                  <a:pt x="2809872" y="0"/>
                </a:lnTo>
                <a:lnTo>
                  <a:pt x="2809872" y="3585683"/>
                </a:lnTo>
                <a:lnTo>
                  <a:pt x="0" y="3585683"/>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a:ln cap="sq">
            <a:noFill/>
            <a:prstDash val="solid"/>
            <a:miter/>
          </a:ln>
        </p:spPr>
      </p:sp>
      <p:sp>
        <p:nvSpPr>
          <p:cNvPr id="23" name="Freeform 23"/>
          <p:cNvSpPr/>
          <p:nvPr/>
        </p:nvSpPr>
        <p:spPr>
          <a:xfrm>
            <a:off x="-2232227" y="2799055"/>
            <a:ext cx="3260927" cy="2419015"/>
          </a:xfrm>
          <a:custGeom>
            <a:avLst/>
            <a:gdLst/>
            <a:ahLst/>
            <a:cxnLst/>
            <a:rect l="l" t="t" r="r" b="b"/>
            <a:pathLst>
              <a:path w="3260927" h="2419015">
                <a:moveTo>
                  <a:pt x="0" y="0"/>
                </a:moveTo>
                <a:lnTo>
                  <a:pt x="3260927" y="0"/>
                </a:lnTo>
                <a:lnTo>
                  <a:pt x="3260927" y="2419015"/>
                </a:lnTo>
                <a:lnTo>
                  <a:pt x="0" y="2419015"/>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a:ln cap="sq">
            <a:noFill/>
            <a:prstDash val="solid"/>
            <a:miter/>
          </a:ln>
        </p:spPr>
      </p:sp>
      <p:sp>
        <p:nvSpPr>
          <p:cNvPr id="24" name="TextBox 24"/>
          <p:cNvSpPr txBox="1"/>
          <p:nvPr/>
        </p:nvSpPr>
        <p:spPr>
          <a:xfrm>
            <a:off x="5904398" y="6410028"/>
            <a:ext cx="5984943" cy="1423467"/>
          </a:xfrm>
          <a:prstGeom prst="rect">
            <a:avLst/>
          </a:prstGeom>
        </p:spPr>
        <p:txBody>
          <a:bodyPr lIns="0" tIns="0" rIns="0" bIns="0" rtlCol="0" anchor="t">
            <a:spAutoFit/>
          </a:bodyPr>
          <a:lstStyle/>
          <a:p>
            <a:pPr algn="ctr">
              <a:lnSpc>
                <a:spcPts val="3669"/>
              </a:lnSpc>
            </a:pPr>
            <a:r>
              <a:rPr lang="es-ES" sz="3562" dirty="0" smtClean="0">
                <a:solidFill>
                  <a:srgbClr val="323232"/>
                </a:solidFill>
                <a:latin typeface="Roboto"/>
                <a:ea typeface="Roboto"/>
                <a:cs typeface="Roboto"/>
                <a:sym typeface="Roboto"/>
              </a:rPr>
              <a:t>2do. Año </a:t>
            </a:r>
          </a:p>
          <a:p>
            <a:pPr algn="ctr">
              <a:lnSpc>
                <a:spcPts val="3669"/>
              </a:lnSpc>
            </a:pPr>
            <a:r>
              <a:rPr lang="es-ES" sz="3562" dirty="0" smtClean="0">
                <a:solidFill>
                  <a:srgbClr val="323232"/>
                </a:solidFill>
                <a:latin typeface="Roboto"/>
                <a:ea typeface="Roboto"/>
                <a:cs typeface="Roboto"/>
                <a:sym typeface="Roboto"/>
              </a:rPr>
              <a:t>Licenciatura </a:t>
            </a:r>
            <a:r>
              <a:rPr lang="es-ES" sz="3562" dirty="0" smtClean="0">
                <a:solidFill>
                  <a:srgbClr val="323232"/>
                </a:solidFill>
                <a:latin typeface="Roboto"/>
                <a:ea typeface="Roboto"/>
                <a:cs typeface="Roboto"/>
                <a:sym typeface="Roboto"/>
              </a:rPr>
              <a:t>en Derecho</a:t>
            </a:r>
          </a:p>
          <a:p>
            <a:pPr algn="ctr">
              <a:lnSpc>
                <a:spcPts val="3669"/>
              </a:lnSpc>
            </a:pPr>
            <a:r>
              <a:rPr lang="es-ES" sz="3562" dirty="0" smtClean="0">
                <a:solidFill>
                  <a:srgbClr val="323232"/>
                </a:solidFill>
                <a:latin typeface="Roboto"/>
                <a:ea typeface="Roboto"/>
                <a:cs typeface="Roboto"/>
                <a:sym typeface="Roboto"/>
              </a:rPr>
              <a:t>Universidad de Artemisa</a:t>
            </a:r>
            <a:endParaRPr lang="en-US" sz="3562" dirty="0">
              <a:solidFill>
                <a:srgbClr val="323232"/>
              </a:solidFill>
              <a:latin typeface="Roboto"/>
              <a:ea typeface="Roboto"/>
              <a:cs typeface="Roboto"/>
              <a:sym typeface="Roboto"/>
            </a:endParaRPr>
          </a:p>
        </p:txBody>
      </p:sp>
      <p:sp>
        <p:nvSpPr>
          <p:cNvPr id="25" name="TextBox 25"/>
          <p:cNvSpPr txBox="1"/>
          <p:nvPr/>
        </p:nvSpPr>
        <p:spPr>
          <a:xfrm>
            <a:off x="6222831" y="2508890"/>
            <a:ext cx="5842338" cy="619946"/>
          </a:xfrm>
          <a:prstGeom prst="rect">
            <a:avLst/>
          </a:prstGeom>
        </p:spPr>
        <p:txBody>
          <a:bodyPr lIns="0" tIns="0" rIns="0" bIns="0" rtlCol="0" anchor="t">
            <a:spAutoFit/>
          </a:bodyPr>
          <a:lstStyle/>
          <a:p>
            <a:pPr algn="ctr">
              <a:lnSpc>
                <a:spcPts val="4776"/>
              </a:lnSpc>
            </a:pPr>
            <a:r>
              <a:rPr lang="en-US" sz="4549" spc="-259" dirty="0">
                <a:solidFill>
                  <a:srgbClr val="323232"/>
                </a:solidFill>
                <a:latin typeface="Roboto"/>
                <a:ea typeface="Roboto"/>
                <a:cs typeface="Roboto"/>
                <a:sym typeface="Roboto"/>
              </a:rPr>
              <a:t>Criminología</a:t>
            </a:r>
          </a:p>
        </p:txBody>
      </p:sp>
      <p:pic>
        <p:nvPicPr>
          <p:cNvPr id="26" name="Imagen 2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635375" y="4991100"/>
            <a:ext cx="1679310" cy="1418928"/>
          </a:xfrm>
          <a:prstGeom prst="rect">
            <a:avLst/>
          </a:prstGeom>
        </p:spPr>
      </p:pic>
      <p:pic>
        <p:nvPicPr>
          <p:cNvPr id="27" name="Imagen 2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507694" y="3151038"/>
            <a:ext cx="1941442" cy="1840062"/>
          </a:xfrm>
          <a:prstGeom prst="rect">
            <a:avLst/>
          </a:prstGeom>
        </p:spPr>
      </p:pic>
      <p:pic>
        <p:nvPicPr>
          <p:cNvPr id="28" name="Imagen 27"/>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507694" y="881703"/>
            <a:ext cx="1941442" cy="226933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0" name="TextBox 20"/>
          <p:cNvSpPr txBox="1"/>
          <p:nvPr/>
        </p:nvSpPr>
        <p:spPr>
          <a:xfrm>
            <a:off x="14588719" y="898051"/>
            <a:ext cx="944565" cy="1012682"/>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42" name="TextBox 42"/>
          <p:cNvSpPr txBox="1"/>
          <p:nvPr/>
        </p:nvSpPr>
        <p:spPr>
          <a:xfrm>
            <a:off x="6488939" y="374766"/>
            <a:ext cx="5295372" cy="859210"/>
          </a:xfrm>
          <a:prstGeom prst="rect">
            <a:avLst/>
          </a:prstGeom>
        </p:spPr>
        <p:txBody>
          <a:bodyPr lIns="0" tIns="0" rIns="0" bIns="0" rtlCol="0" anchor="t">
            <a:spAutoFit/>
          </a:bodyPr>
          <a:lstStyle/>
          <a:p>
            <a:pPr lvl="0" algn="ctr">
              <a:lnSpc>
                <a:spcPts val="6726"/>
              </a:lnSpc>
              <a:spcBef>
                <a:spcPct val="0"/>
              </a:spcBef>
            </a:pPr>
            <a:r>
              <a:rPr lang="en-US" sz="5700" b="1" spc="-216" dirty="0" err="1">
                <a:solidFill>
                  <a:srgbClr val="323232"/>
                </a:solidFill>
                <a:latin typeface="Roboto Bold"/>
                <a:ea typeface="Roboto Bold"/>
                <a:cs typeface="Roboto Bold"/>
                <a:sym typeface="Roboto Bold"/>
              </a:rPr>
              <a:t>Elías</a:t>
            </a:r>
            <a:r>
              <a:rPr lang="en-US" sz="5700" b="1" spc="-216" dirty="0">
                <a:solidFill>
                  <a:srgbClr val="323232"/>
                </a:solidFill>
                <a:latin typeface="Roboto Bold"/>
                <a:ea typeface="Roboto Bold"/>
                <a:cs typeface="Roboto Bold"/>
                <a:sym typeface="Roboto Bold"/>
              </a:rPr>
              <a:t> </a:t>
            </a:r>
            <a:r>
              <a:rPr lang="en-US" sz="5700" b="1" spc="-216" dirty="0" err="1">
                <a:solidFill>
                  <a:srgbClr val="323232"/>
                </a:solidFill>
                <a:latin typeface="Roboto Bold"/>
                <a:ea typeface="Roboto Bold"/>
                <a:cs typeface="Roboto Bold"/>
                <a:sym typeface="Roboto Bold"/>
              </a:rPr>
              <a:t>Neuman</a:t>
            </a:r>
            <a:endParaRPr lang="en-US" sz="5700" b="1" spc="-216" dirty="0">
              <a:solidFill>
                <a:srgbClr val="323232"/>
              </a:solidFill>
              <a:latin typeface="Roboto Bold"/>
              <a:ea typeface="Roboto Bold"/>
              <a:cs typeface="Roboto Bold"/>
              <a:sym typeface="Roboto Bold"/>
            </a:endParaRPr>
          </a:p>
        </p:txBody>
      </p:sp>
      <p:sp>
        <p:nvSpPr>
          <p:cNvPr id="46" name="Freeform 46"/>
          <p:cNvSpPr/>
          <p:nvPr/>
        </p:nvSpPr>
        <p:spPr>
          <a:xfrm rot="-10800000">
            <a:off x="5644648" y="2463539"/>
            <a:ext cx="811261" cy="364330"/>
          </a:xfrm>
          <a:custGeom>
            <a:avLst/>
            <a:gdLst/>
            <a:ahLst/>
            <a:cxnLst/>
            <a:rect l="l" t="t" r="r" b="b"/>
            <a:pathLst>
              <a:path w="811261" h="364330">
                <a:moveTo>
                  <a:pt x="0" y="0"/>
                </a:moveTo>
                <a:lnTo>
                  <a:pt x="811261" y="0"/>
                </a:lnTo>
                <a:lnTo>
                  <a:pt x="811261" y="364330"/>
                </a:lnTo>
                <a:lnTo>
                  <a:pt x="0" y="3643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7" name="TextBox 47"/>
          <p:cNvSpPr txBox="1"/>
          <p:nvPr/>
        </p:nvSpPr>
        <p:spPr>
          <a:xfrm>
            <a:off x="6487753" y="1345366"/>
            <a:ext cx="5477143" cy="2923877"/>
          </a:xfrm>
          <a:prstGeom prst="rect">
            <a:avLst/>
          </a:prstGeom>
        </p:spPr>
        <p:txBody>
          <a:bodyPr wrap="square" lIns="0" tIns="0" rIns="0" bIns="0" rtlCol="0" anchor="t">
            <a:spAutoFit/>
          </a:bodyPr>
          <a:lstStyle/>
          <a:p>
            <a:pPr lvl="0" algn="ctr">
              <a:lnSpc>
                <a:spcPts val="3776"/>
              </a:lnSpc>
              <a:spcBef>
                <a:spcPct val="0"/>
              </a:spcBef>
            </a:pPr>
            <a:r>
              <a:rPr lang="es-ES" sz="3200" spc="131" dirty="0">
                <a:solidFill>
                  <a:srgbClr val="323232"/>
                </a:solidFill>
                <a:latin typeface="Roboto"/>
                <a:ea typeface="Roboto"/>
                <a:cs typeface="Roboto"/>
                <a:sym typeface="Roboto"/>
              </a:rPr>
              <a:t>inserta clasificaciones abarcadoras, que incorporan las víctimas del abuso de poder y de la criminalidad organizada, dividiéndolas en víctimas</a:t>
            </a:r>
            <a:endParaRPr lang="en-US" sz="3200" spc="131" dirty="0">
              <a:solidFill>
                <a:srgbClr val="323232"/>
              </a:solidFill>
              <a:latin typeface="Roboto"/>
              <a:ea typeface="Roboto"/>
              <a:cs typeface="Roboto"/>
              <a:sym typeface="Roboto"/>
            </a:endParaRPr>
          </a:p>
        </p:txBody>
      </p:sp>
      <p:grpSp>
        <p:nvGrpSpPr>
          <p:cNvPr id="15" name="Group 26"/>
          <p:cNvGrpSpPr/>
          <p:nvPr/>
        </p:nvGrpSpPr>
        <p:grpSpPr>
          <a:xfrm>
            <a:off x="1980371" y="71435"/>
            <a:ext cx="1162541" cy="1162541"/>
            <a:chOff x="0" y="0"/>
            <a:chExt cx="812800" cy="812800"/>
          </a:xfrm>
        </p:grpSpPr>
        <p:sp>
          <p:nvSpPr>
            <p:cNvPr id="16"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FE6"/>
            </a:solidFill>
            <a:ln w="28575" cap="sq">
              <a:solidFill>
                <a:srgbClr val="323232"/>
              </a:solidFill>
              <a:prstDash val="solid"/>
              <a:miter/>
            </a:ln>
          </p:spPr>
        </p:sp>
        <p:sp>
          <p:nvSpPr>
            <p:cNvPr id="17" name="TextBox 28"/>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6" name="Group 29"/>
          <p:cNvGrpSpPr/>
          <p:nvPr/>
        </p:nvGrpSpPr>
        <p:grpSpPr>
          <a:xfrm>
            <a:off x="487397" y="1459395"/>
            <a:ext cx="4065860" cy="2645523"/>
            <a:chOff x="0" y="0"/>
            <a:chExt cx="1457625" cy="948429"/>
          </a:xfrm>
        </p:grpSpPr>
        <p:sp>
          <p:nvSpPr>
            <p:cNvPr id="28" name="Freeform 30"/>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DCCFE6"/>
            </a:solidFill>
            <a:ln w="19050" cap="sq">
              <a:solidFill>
                <a:srgbClr val="323232"/>
              </a:solidFill>
              <a:prstDash val="solid"/>
              <a:miter/>
            </a:ln>
          </p:spPr>
        </p:sp>
        <p:sp>
          <p:nvSpPr>
            <p:cNvPr id="29" name="TextBox 31"/>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a:p>
          </p:txBody>
        </p:sp>
      </p:grpSp>
      <p:sp>
        <p:nvSpPr>
          <p:cNvPr id="30" name="TextBox 32"/>
          <p:cNvSpPr txBox="1"/>
          <p:nvPr/>
        </p:nvSpPr>
        <p:spPr>
          <a:xfrm>
            <a:off x="925524" y="1510592"/>
            <a:ext cx="3272234" cy="2215991"/>
          </a:xfrm>
          <a:prstGeom prst="rect">
            <a:avLst/>
          </a:prstGeom>
        </p:spPr>
        <p:txBody>
          <a:bodyPr lIns="0" tIns="0" rIns="0" bIns="0" rtlCol="0" anchor="t">
            <a:spAutoFit/>
          </a:bodyPr>
          <a:lstStyle/>
          <a:p>
            <a:pPr lvl="0" algn="ctr">
              <a:lnSpc>
                <a:spcPct val="150000"/>
              </a:lnSpc>
            </a:pPr>
            <a:r>
              <a:rPr lang="es-ES_tradnl" sz="4800" dirty="0" smtClean="0"/>
              <a:t>De naciones </a:t>
            </a:r>
            <a:r>
              <a:rPr lang="es-ES_tradnl" sz="4800" dirty="0"/>
              <a:t>y pueblos</a:t>
            </a:r>
            <a:endParaRPr lang="en-US" sz="4800" u="none" spc="-3" dirty="0">
              <a:solidFill>
                <a:srgbClr val="000000"/>
              </a:solidFill>
              <a:latin typeface="Roboto"/>
              <a:ea typeface="Roboto"/>
              <a:cs typeface="Roboto"/>
              <a:sym typeface="Roboto"/>
            </a:endParaRPr>
          </a:p>
        </p:txBody>
      </p:sp>
      <p:sp>
        <p:nvSpPr>
          <p:cNvPr id="31" name="TextBox 33"/>
          <p:cNvSpPr txBox="1"/>
          <p:nvPr/>
        </p:nvSpPr>
        <p:spPr>
          <a:xfrm>
            <a:off x="2012938" y="340542"/>
            <a:ext cx="1097406" cy="624327"/>
          </a:xfrm>
          <a:prstGeom prst="rect">
            <a:avLst/>
          </a:prstGeom>
        </p:spPr>
        <p:txBody>
          <a:bodyPr lIns="0" tIns="0" rIns="0" bIns="0" rtlCol="0" anchor="t">
            <a:spAutoFit/>
          </a:bodyPr>
          <a:lstStyle/>
          <a:p>
            <a:pPr algn="ctr">
              <a:lnSpc>
                <a:spcPts val="4972"/>
              </a:lnSpc>
            </a:pPr>
            <a:r>
              <a:rPr lang="en-US" sz="4143" b="1" spc="-145">
                <a:solidFill>
                  <a:srgbClr val="000000"/>
                </a:solidFill>
                <a:latin typeface="Roboto Bold"/>
                <a:ea typeface="Roboto Bold"/>
                <a:cs typeface="Roboto Bold"/>
                <a:sym typeface="Roboto Bold"/>
              </a:rPr>
              <a:t>05</a:t>
            </a:r>
          </a:p>
        </p:txBody>
      </p:sp>
      <p:sp>
        <p:nvSpPr>
          <p:cNvPr id="3" name="Rectángulo 2"/>
          <p:cNvSpPr/>
          <p:nvPr/>
        </p:nvSpPr>
        <p:spPr>
          <a:xfrm>
            <a:off x="528710" y="5050782"/>
            <a:ext cx="17302089" cy="3914918"/>
          </a:xfrm>
          <a:prstGeom prst="rect">
            <a:avLst/>
          </a:prstGeom>
        </p:spPr>
        <p:txBody>
          <a:bodyPr wrap="square">
            <a:spAutoFit/>
          </a:bodyPr>
          <a:lstStyle/>
          <a:p>
            <a:pPr marL="571500" indent="-571500" algn="just">
              <a:lnSpc>
                <a:spcPct val="115000"/>
              </a:lnSpc>
              <a:spcAft>
                <a:spcPts val="0"/>
              </a:spcAft>
              <a:buFont typeface="Arial" panose="020B0604020202020204" pitchFamily="34" charset="0"/>
              <a:buChar char="•"/>
            </a:pPr>
            <a:r>
              <a:rPr lang="es-ES_tradnl" sz="3600" b="1" spc="-15" dirty="0">
                <a:latin typeface="Arial" panose="020B0604020202020204" pitchFamily="34" charset="0"/>
                <a:ea typeface="Calibri" panose="020F0502020204030204" pitchFamily="34" charset="0"/>
                <a:cs typeface="Times New Roman" panose="02020603050405020304" pitchFamily="18" charset="0"/>
              </a:rPr>
              <a:t>Ataque a la soberanía</a:t>
            </a:r>
            <a:r>
              <a:rPr lang="es-ES_tradnl" sz="3600" spc="-15" dirty="0">
                <a:latin typeface="Arial" panose="020B0604020202020204" pitchFamily="34" charset="0"/>
                <a:ea typeface="Calibri" panose="020F0502020204030204" pitchFamily="34" charset="0"/>
                <a:cs typeface="Times New Roman" panose="02020603050405020304" pitchFamily="18" charset="0"/>
              </a:rPr>
              <a:t> </a:t>
            </a:r>
            <a:r>
              <a:rPr lang="es-ES_tradnl" sz="3600" b="1" spc="-15" dirty="0">
                <a:latin typeface="Arial" panose="020B0604020202020204" pitchFamily="34" charset="0"/>
                <a:ea typeface="Calibri" panose="020F0502020204030204" pitchFamily="34" charset="0"/>
                <a:cs typeface="Times New Roman" panose="02020603050405020304" pitchFamily="18" charset="0"/>
              </a:rPr>
              <a:t>territorial por: </a:t>
            </a:r>
            <a:r>
              <a:rPr lang="es-ES_tradnl" sz="3600" spc="-15" dirty="0">
                <a:latin typeface="Arial" panose="020B0604020202020204" pitchFamily="34" charset="0"/>
                <a:ea typeface="Calibri" panose="020F0502020204030204" pitchFamily="34" charset="0"/>
                <a:cs typeface="Times New Roman" panose="02020603050405020304" pitchFamily="18" charset="0"/>
              </a:rPr>
              <a:t>Invasión; Violación de frontera; Política</a:t>
            </a:r>
            <a:r>
              <a:rPr lang="es-ES_tradnl" sz="3600" b="1" spc="-15" dirty="0">
                <a:latin typeface="Arial" panose="020B0604020202020204" pitchFamily="34" charset="0"/>
                <a:ea typeface="Calibri" panose="020F0502020204030204" pitchFamily="34" charset="0"/>
                <a:cs typeface="Times New Roman" panose="02020603050405020304" pitchFamily="18" charset="0"/>
              </a:rPr>
              <a:t>; </a:t>
            </a:r>
            <a:r>
              <a:rPr lang="es-ES_tradnl" sz="3600" spc="-15" dirty="0">
                <a:latin typeface="Arial" panose="020B0604020202020204" pitchFamily="34" charset="0"/>
                <a:ea typeface="Calibri" panose="020F0502020204030204" pitchFamily="34" charset="0"/>
                <a:cs typeface="Times New Roman" panose="02020603050405020304" pitchFamily="18" charset="0"/>
              </a:rPr>
              <a:t>Control por tierra, mar, aire y satélite; Razones humanitarias; Ayuda militar; Imposiciones, sugerencias y extorsiones y Corporaciones transnacionales.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15000"/>
              </a:lnSpc>
              <a:spcAft>
                <a:spcPts val="0"/>
              </a:spcAft>
              <a:buFont typeface="Arial" panose="020B0604020202020204" pitchFamily="34" charset="0"/>
              <a:buChar char="•"/>
            </a:pPr>
            <a:r>
              <a:rPr lang="es-ES_tradnl" sz="3600" b="1" spc="-15" dirty="0" smtClean="0">
                <a:latin typeface="Arial" panose="020B0604020202020204" pitchFamily="34" charset="0"/>
                <a:ea typeface="Calibri" panose="020F0502020204030204" pitchFamily="34" charset="0"/>
                <a:cs typeface="Times New Roman" panose="02020603050405020304" pitchFamily="18" charset="0"/>
              </a:rPr>
              <a:t>Ataque </a:t>
            </a:r>
            <a:r>
              <a:rPr lang="es-ES_tradnl" sz="3600" b="1" spc="-15" dirty="0">
                <a:latin typeface="Arial" panose="020B0604020202020204" pitchFamily="34" charset="0"/>
                <a:ea typeface="Calibri" panose="020F0502020204030204" pitchFamily="34" charset="0"/>
                <a:cs typeface="Times New Roman" panose="02020603050405020304" pitchFamily="18" charset="0"/>
              </a:rPr>
              <a:t>a la soberanía institucional por:</a:t>
            </a:r>
            <a:r>
              <a:rPr lang="es-ES_tradnl" sz="3600" spc="-15" dirty="0">
                <a:latin typeface="Arial" panose="020B0604020202020204" pitchFamily="34" charset="0"/>
                <a:ea typeface="Calibri" panose="020F0502020204030204" pitchFamily="34" charset="0"/>
                <a:cs typeface="Times New Roman" panose="02020603050405020304" pitchFamily="18" charset="0"/>
              </a:rPr>
              <a:t> Barrenderos nucleare; Leyes y Jurisprudencia extranjera; Secuestros y extradiciones forzadas; Policías militares y agentes extranjeros; Embargos, boicots.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8248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889878" y="9624642"/>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753730" y="8325980"/>
            <a:ext cx="3185853" cy="3259185"/>
          </a:xfrm>
          <a:custGeom>
            <a:avLst/>
            <a:gdLst/>
            <a:ahLst/>
            <a:cxnLst/>
            <a:rect l="l" t="t" r="r" b="b"/>
            <a:pathLst>
              <a:path w="3185853" h="3259185">
                <a:moveTo>
                  <a:pt x="0" y="0"/>
                </a:moveTo>
                <a:lnTo>
                  <a:pt x="3185853" y="0"/>
                </a:lnTo>
                <a:lnTo>
                  <a:pt x="3185853" y="3259185"/>
                </a:lnTo>
                <a:lnTo>
                  <a:pt x="0" y="32591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Rectángulo 7"/>
          <p:cNvSpPr/>
          <p:nvPr/>
        </p:nvSpPr>
        <p:spPr>
          <a:xfrm>
            <a:off x="379153" y="323207"/>
            <a:ext cx="11905823" cy="646331"/>
          </a:xfrm>
          <a:prstGeom prst="rect">
            <a:avLst/>
          </a:prstGeom>
        </p:spPr>
        <p:txBody>
          <a:bodyPr wrap="none">
            <a:spAutoFit/>
          </a:bodyPr>
          <a:lstStyle/>
          <a:p>
            <a:pPr lvl="0" algn="just"/>
            <a:r>
              <a:rPr lang="es-ES_tradnl" sz="3600" b="1" dirty="0" smtClean="0">
                <a:latin typeface="Arial" panose="020B0604020202020204" pitchFamily="34" charset="0"/>
                <a:ea typeface="Calibri" panose="020F0502020204030204" pitchFamily="34" charset="0"/>
                <a:cs typeface="Times New Roman" panose="02020603050405020304" pitchFamily="18" charset="0"/>
              </a:rPr>
              <a:t>Situación de las víctimas en el sistema legal cubano.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Diagrama 8"/>
          <p:cNvGraphicFramePr/>
          <p:nvPr>
            <p:extLst>
              <p:ext uri="{D42A27DB-BD31-4B8C-83A1-F6EECF244321}">
                <p14:modId xmlns:p14="http://schemas.microsoft.com/office/powerpoint/2010/main" val="1020065885"/>
              </p:ext>
            </p:extLst>
          </p:nvPr>
        </p:nvGraphicFramePr>
        <p:xfrm>
          <a:off x="3048000" y="1079500"/>
          <a:ext cx="12192000" cy="8128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 name="Distinto de 9"/>
          <p:cNvSpPr/>
          <p:nvPr/>
        </p:nvSpPr>
        <p:spPr>
          <a:xfrm>
            <a:off x="7848600" y="4749274"/>
            <a:ext cx="2133600" cy="1143000"/>
          </a:xfrm>
          <a:prstGeom prst="mathNot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11" name="Rectángulo 10"/>
          <p:cNvSpPr/>
          <p:nvPr/>
        </p:nvSpPr>
        <p:spPr>
          <a:xfrm>
            <a:off x="874207" y="3158341"/>
            <a:ext cx="3011993" cy="3416320"/>
          </a:xfrm>
          <a:prstGeom prst="rect">
            <a:avLst/>
          </a:prstGeom>
        </p:spPr>
        <p:txBody>
          <a:bodyPr wrap="square">
            <a:spAutoFit/>
          </a:bodyPr>
          <a:lstStyle/>
          <a:p>
            <a:pPr algn="just"/>
            <a:r>
              <a:rPr lang="es-ES" sz="3600" smtClean="0">
                <a:latin typeface="Arial" panose="020B0604020202020204" pitchFamily="34" charset="0"/>
                <a:ea typeface="Calibri" panose="020F0502020204030204" pitchFamily="34" charset="0"/>
              </a:rPr>
              <a:t>La víctima tenía una escasa participación en el proceso penal</a:t>
            </a:r>
            <a:endParaRPr lang="en-US" sz="3600" dirty="0"/>
          </a:p>
        </p:txBody>
      </p:sp>
      <p:sp>
        <p:nvSpPr>
          <p:cNvPr id="12" name="Flecha abajo 11"/>
          <p:cNvSpPr/>
          <p:nvPr/>
        </p:nvSpPr>
        <p:spPr>
          <a:xfrm rot="5400000">
            <a:off x="4089434" y="4883663"/>
            <a:ext cx="75481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p:cNvSpPr/>
          <p:nvPr/>
        </p:nvSpPr>
        <p:spPr>
          <a:xfrm>
            <a:off x="13908081" y="3335615"/>
            <a:ext cx="4038600" cy="3970318"/>
          </a:xfrm>
          <a:prstGeom prst="rect">
            <a:avLst/>
          </a:prstGeom>
        </p:spPr>
        <p:txBody>
          <a:bodyPr wrap="square">
            <a:spAutoFit/>
          </a:bodyPr>
          <a:lstStyle/>
          <a:p>
            <a:pPr algn="just"/>
            <a:r>
              <a:rPr lang="es-ES" sz="3600" dirty="0" smtClean="0">
                <a:latin typeface="Arial" panose="020B0604020202020204" pitchFamily="34" charset="0"/>
                <a:ea typeface="Calibri" panose="020F0502020204030204" pitchFamily="34" charset="0"/>
              </a:rPr>
              <a:t>Le </a:t>
            </a:r>
            <a:r>
              <a:rPr lang="es-ES" sz="3600" dirty="0">
                <a:latin typeface="Arial" panose="020B0604020202020204" pitchFamily="34" charset="0"/>
                <a:ea typeface="Calibri" panose="020F0502020204030204" pitchFamily="34" charset="0"/>
              </a:rPr>
              <a:t>es reconocida tutela judicial efectiva y le otorga un abanico de derecho y facultades que la redimensionan</a:t>
            </a:r>
            <a:endParaRPr lang="en-US" sz="3600" dirty="0"/>
          </a:p>
        </p:txBody>
      </p:sp>
      <p:sp>
        <p:nvSpPr>
          <p:cNvPr id="14" name="Flecha abajo 13"/>
          <p:cNvSpPr/>
          <p:nvPr/>
        </p:nvSpPr>
        <p:spPr>
          <a:xfrm rot="16200000">
            <a:off x="13029839" y="4973308"/>
            <a:ext cx="75481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ángulo 14"/>
          <p:cNvSpPr/>
          <p:nvPr/>
        </p:nvSpPr>
        <p:spPr>
          <a:xfrm>
            <a:off x="7950875" y="6251495"/>
            <a:ext cx="2082621" cy="646331"/>
          </a:xfrm>
          <a:prstGeom prst="rect">
            <a:avLst/>
          </a:prstGeom>
        </p:spPr>
        <p:txBody>
          <a:bodyPr wrap="none">
            <a:spAutoFit/>
          </a:bodyPr>
          <a:lstStyle/>
          <a:p>
            <a:r>
              <a:rPr lang="es-ES_tradnl" sz="3600" b="1" dirty="0" smtClean="0">
                <a:latin typeface="Arial" panose="020B0604020202020204" pitchFamily="34" charset="0"/>
                <a:ea typeface="Calibri" panose="020F0502020204030204" pitchFamily="34" charset="0"/>
                <a:cs typeface="Times New Roman" panose="02020603050405020304" pitchFamily="18" charset="0"/>
              </a:rPr>
              <a:t>Víctimas</a:t>
            </a:r>
            <a:endParaRPr lang="en-US" sz="3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889878" y="9624642"/>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753730" y="8325980"/>
            <a:ext cx="3185853" cy="3259185"/>
          </a:xfrm>
          <a:custGeom>
            <a:avLst/>
            <a:gdLst/>
            <a:ahLst/>
            <a:cxnLst/>
            <a:rect l="l" t="t" r="r" b="b"/>
            <a:pathLst>
              <a:path w="3185853" h="3259185">
                <a:moveTo>
                  <a:pt x="0" y="0"/>
                </a:moveTo>
                <a:lnTo>
                  <a:pt x="3185853" y="0"/>
                </a:lnTo>
                <a:lnTo>
                  <a:pt x="3185853" y="3259185"/>
                </a:lnTo>
                <a:lnTo>
                  <a:pt x="0" y="32591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Rectángulo 7"/>
          <p:cNvSpPr/>
          <p:nvPr/>
        </p:nvSpPr>
        <p:spPr>
          <a:xfrm>
            <a:off x="739322" y="338814"/>
            <a:ext cx="7879080" cy="584775"/>
          </a:xfrm>
          <a:prstGeom prst="rect">
            <a:avLst/>
          </a:prstGeom>
        </p:spPr>
        <p:txBody>
          <a:bodyPr wrap="none">
            <a:spAutoFit/>
          </a:bodyPr>
          <a:lstStyle/>
          <a:p>
            <a:pPr lvl="0"/>
            <a:r>
              <a:rPr lang="es-ES" sz="3200" b="1" smtClean="0">
                <a:latin typeface="Arial" panose="020B0604020202020204" pitchFamily="34" charset="0"/>
                <a:cs typeface="Arial" panose="020B0604020202020204" pitchFamily="34" charset="0"/>
              </a:rPr>
              <a:t>Ley 143 de 2021, Ley del Proceso Penal</a:t>
            </a:r>
            <a:endParaRPr lang="es-ES" sz="3200" b="1" dirty="0">
              <a:latin typeface="Arial" panose="020B0604020202020204" pitchFamily="34" charset="0"/>
              <a:cs typeface="Arial" panose="020B0604020202020204" pitchFamily="34" charset="0"/>
            </a:endParaRPr>
          </a:p>
        </p:txBody>
      </p:sp>
      <p:sp>
        <p:nvSpPr>
          <p:cNvPr id="9" name="Rectángulo 8"/>
          <p:cNvSpPr/>
          <p:nvPr/>
        </p:nvSpPr>
        <p:spPr>
          <a:xfrm>
            <a:off x="839196" y="1543221"/>
            <a:ext cx="16991604" cy="6494085"/>
          </a:xfrm>
          <a:prstGeom prst="rect">
            <a:avLst/>
          </a:prstGeom>
        </p:spPr>
        <p:txBody>
          <a:bodyPr wrap="square">
            <a:spAutoFit/>
          </a:bodyPr>
          <a:lstStyle/>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Puede constituirse parte del proceso</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Examinar actuaciones</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Proponer pruebas</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Ser notificada de las resoluciones que se dicten</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Ser escuchada</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Interponer recursos</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Proponer causas de nulidad</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Adherirse a la pretensión resarcitoria del fiscal o ejercer la acción civil de forma independiente</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Participar como coadyuvante de la acusación, no solo durante la investigación sino en el juicio oral, </a:t>
            </a:r>
            <a:r>
              <a:rPr lang="es-ES" sz="3200" dirty="0">
                <a:latin typeface="Arial" panose="020B0604020202020204" pitchFamily="34" charset="0"/>
                <a:ea typeface="Calibri" panose="020F0502020204030204" pitchFamily="34" charset="0"/>
              </a:rPr>
              <a:t>por medio de su </a:t>
            </a:r>
            <a:r>
              <a:rPr lang="es-ES" sz="3200" dirty="0" smtClean="0">
                <a:latin typeface="Arial" panose="020B0604020202020204" pitchFamily="34" charset="0"/>
                <a:ea typeface="Calibri" panose="020F0502020204030204" pitchFamily="34" charset="0"/>
              </a:rPr>
              <a:t>defensor</a:t>
            </a:r>
          </a:p>
          <a:p>
            <a:pPr marL="457200" indent="-457200">
              <a:buFont typeface="Arial" panose="020B0604020202020204" pitchFamily="34" charset="0"/>
              <a:buChar char="•"/>
            </a:pPr>
            <a:r>
              <a:rPr lang="es-ES" sz="3200" dirty="0" smtClean="0">
                <a:latin typeface="Arial" panose="020B0604020202020204" pitchFamily="34" charset="0"/>
                <a:ea typeface="Calibri" panose="020F0502020204030204" pitchFamily="34" charset="0"/>
              </a:rPr>
              <a:t>La posibilidad de la imposición de  medidas </a:t>
            </a:r>
            <a:r>
              <a:rPr lang="es-ES" sz="3200" dirty="0">
                <a:latin typeface="Arial" panose="020B0604020202020204" pitchFamily="34" charset="0"/>
                <a:ea typeface="Calibri" panose="020F0502020204030204" pitchFamily="34" charset="0"/>
              </a:rPr>
              <a:t>cautelares como la prohibición de acercamiento a </a:t>
            </a:r>
            <a:r>
              <a:rPr lang="es-ES" sz="3200" dirty="0" smtClean="0">
                <a:latin typeface="Arial" panose="020B0604020202020204" pitchFamily="34" charset="0"/>
                <a:ea typeface="Calibri" panose="020F0502020204030204" pitchFamily="34" charset="0"/>
              </a:rPr>
              <a:t>víctimas, </a:t>
            </a:r>
            <a:r>
              <a:rPr lang="es-ES" sz="3200" dirty="0">
                <a:latin typeface="Arial" panose="020B0604020202020204" pitchFamily="34" charset="0"/>
                <a:ea typeface="Calibri" panose="020F0502020204030204" pitchFamily="34" charset="0"/>
              </a:rPr>
              <a:t>o la designación provisional de representante o apoyo </a:t>
            </a:r>
            <a:r>
              <a:rPr lang="es-ES" sz="3200" dirty="0" smtClean="0">
                <a:latin typeface="Arial" panose="020B0604020202020204" pitchFamily="34" charset="0"/>
                <a:ea typeface="Calibri" panose="020F0502020204030204" pitchFamily="34" charset="0"/>
              </a:rPr>
              <a:t>para.</a:t>
            </a:r>
            <a:endParaRPr lang="en-US" sz="3200" dirty="0">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40852715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3697145" y="8288843"/>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7045841" y="8847825"/>
            <a:ext cx="3185853" cy="3259185"/>
          </a:xfrm>
          <a:custGeom>
            <a:avLst/>
            <a:gdLst/>
            <a:ahLst/>
            <a:cxnLst/>
            <a:rect l="l" t="t" r="r" b="b"/>
            <a:pathLst>
              <a:path w="3185853" h="3259185">
                <a:moveTo>
                  <a:pt x="0" y="0"/>
                </a:moveTo>
                <a:lnTo>
                  <a:pt x="3185853" y="0"/>
                </a:lnTo>
                <a:lnTo>
                  <a:pt x="3185853" y="3259185"/>
                </a:lnTo>
                <a:lnTo>
                  <a:pt x="0" y="32591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Freeform 5"/>
          <p:cNvSpPr/>
          <p:nvPr/>
        </p:nvSpPr>
        <p:spPr>
          <a:xfrm rot="-10800000">
            <a:off x="16493310" y="-600493"/>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9" name="55 Rectángulo"/>
          <p:cNvSpPr/>
          <p:nvPr/>
        </p:nvSpPr>
        <p:spPr>
          <a:xfrm>
            <a:off x="-6135" y="1794319"/>
            <a:ext cx="6283005" cy="729430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white"/>
                </a:solidFill>
                <a:effectLst/>
                <a:uLnTx/>
                <a:uFillTx/>
                <a:latin typeface="Arial" pitchFamily="34" charset="0"/>
                <a:cs typeface="Arial" pitchFamily="34" charset="0"/>
              </a:rPr>
              <a:t>Normas internacionales: </a:t>
            </a:r>
          </a:p>
          <a:p>
            <a:pPr marL="261938" lvl="0" indent="-261938" algn="just">
              <a:buFont typeface="Arial" pitchFamily="34" charset="0"/>
              <a:buChar char="•"/>
              <a:defRPr/>
            </a:pPr>
            <a:r>
              <a:rPr lang="es-ES" sz="3600" dirty="0">
                <a:solidFill>
                  <a:prstClr val="white"/>
                </a:solidFill>
                <a:latin typeface="Arial" pitchFamily="34" charset="0"/>
                <a:cs typeface="Arial" pitchFamily="34" charset="0"/>
              </a:rPr>
              <a:t>Pacto Internacional de Derechos Civiles y </a:t>
            </a:r>
            <a:r>
              <a:rPr lang="es-ES" sz="3600" dirty="0" smtClean="0">
                <a:solidFill>
                  <a:prstClr val="white"/>
                </a:solidFill>
                <a:latin typeface="Arial" pitchFamily="34" charset="0"/>
                <a:cs typeface="Arial" pitchFamily="34" charset="0"/>
              </a:rPr>
              <a:t>Políticos</a:t>
            </a:r>
          </a:p>
          <a:p>
            <a:pPr marL="261938" lvl="0" indent="-261938" algn="just">
              <a:buFont typeface="Arial" pitchFamily="34" charset="0"/>
              <a:buChar char="•"/>
              <a:defRPr/>
            </a:pPr>
            <a:r>
              <a:rPr lang="es-ES" sz="3600" dirty="0">
                <a:solidFill>
                  <a:prstClr val="white"/>
                </a:solidFill>
                <a:latin typeface="Arial" pitchFamily="34" charset="0"/>
                <a:cs typeface="Arial" pitchFamily="34" charset="0"/>
              </a:rPr>
              <a:t>Convención contra la Tortura y Otros Tratos o Penas Crueles, Inhumanos o </a:t>
            </a:r>
            <a:r>
              <a:rPr lang="es-ES" sz="3600" dirty="0" smtClean="0">
                <a:solidFill>
                  <a:prstClr val="white"/>
                </a:solidFill>
                <a:latin typeface="Arial" pitchFamily="34" charset="0"/>
                <a:cs typeface="Arial" pitchFamily="34" charset="0"/>
              </a:rPr>
              <a:t>Degradantes</a:t>
            </a:r>
          </a:p>
          <a:p>
            <a:pPr marL="261938" lvl="0" indent="-261938" algn="just">
              <a:buFont typeface="Arial" pitchFamily="34" charset="0"/>
              <a:buChar char="•"/>
              <a:defRPr/>
            </a:pPr>
            <a:r>
              <a:rPr lang="es-ES" sz="3600" dirty="0">
                <a:solidFill>
                  <a:prstClr val="white"/>
                </a:solidFill>
                <a:latin typeface="Arial" pitchFamily="34" charset="0"/>
                <a:cs typeface="Arial" pitchFamily="34" charset="0"/>
              </a:rPr>
              <a:t>Convención sobre la Eliminación de Todas las Formas de Discriminación contra la </a:t>
            </a:r>
            <a:r>
              <a:rPr lang="es-ES" sz="3600" dirty="0" smtClean="0">
                <a:solidFill>
                  <a:prstClr val="white"/>
                </a:solidFill>
                <a:latin typeface="Arial" pitchFamily="34" charset="0"/>
                <a:cs typeface="Arial" pitchFamily="34" charset="0"/>
              </a:rPr>
              <a:t>Mujer</a:t>
            </a:r>
          </a:p>
          <a:p>
            <a:pPr marL="261938" lvl="0" indent="-261938" algn="just">
              <a:buFont typeface="Arial" pitchFamily="34" charset="0"/>
              <a:buChar char="•"/>
              <a:defRPr/>
            </a:pPr>
            <a:r>
              <a:rPr lang="es-ES" sz="3600" dirty="0">
                <a:solidFill>
                  <a:prstClr val="white"/>
                </a:solidFill>
                <a:latin typeface="Arial" pitchFamily="34" charset="0"/>
                <a:cs typeface="Arial" pitchFamily="34" charset="0"/>
              </a:rPr>
              <a:t>Convención sobre los Derechos del Niño</a:t>
            </a:r>
            <a:endParaRPr kumimoji="0" lang="es-ES" sz="36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pic>
        <p:nvPicPr>
          <p:cNvPr id="10" name="Imagen 35">
            <a:extLst>
              <a:ext uri="{FF2B5EF4-FFF2-40B4-BE49-F238E27FC236}">
                <a16:creationId xmlns:a16="http://schemas.microsoft.com/office/drawing/2014/main" id="{815F82A8-4683-4CEF-A5AB-3214DF7D762D}"/>
              </a:ext>
            </a:extLst>
          </p:cNvPr>
          <p:cNvPicPr>
            <a:picLocks noChangeAspect="1"/>
          </p:cNvPicPr>
          <p:nvPr/>
        </p:nvPicPr>
        <p:blipFill rotWithShape="1">
          <a:blip r:embed="rId10">
            <a:extLst>
              <a:ext uri="{28A0092B-C50C-407E-A947-70E740481C1C}">
                <a14:useLocalDpi xmlns:a14="http://schemas.microsoft.com/office/drawing/2010/main" val="0"/>
              </a:ext>
            </a:extLst>
          </a:blip>
          <a:srcRect l="53343"/>
          <a:stretch/>
        </p:blipFill>
        <p:spPr>
          <a:xfrm>
            <a:off x="8077200" y="3467100"/>
            <a:ext cx="2525522" cy="24605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55 Rectángulo">
            <a:extLst>
              <a:ext uri="{FF2B5EF4-FFF2-40B4-BE49-F238E27FC236}">
                <a16:creationId xmlns:a16="http://schemas.microsoft.com/office/drawing/2014/main" id="{EDCA6707-34DB-442C-841D-7B945162D562}"/>
              </a:ext>
            </a:extLst>
          </p:cNvPr>
          <p:cNvSpPr/>
          <p:nvPr/>
        </p:nvSpPr>
        <p:spPr>
          <a:xfrm>
            <a:off x="12194212" y="3917977"/>
            <a:ext cx="5861374" cy="30469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3200" b="1" dirty="0">
                <a:latin typeface="Arial" panose="020B0604020202020204" pitchFamily="34" charset="0"/>
                <a:cs typeface="Arial" panose="020B0604020202020204" pitchFamily="34" charset="0"/>
              </a:rPr>
              <a:t>Legislación nacional </a:t>
            </a:r>
            <a:r>
              <a:rPr kumimoji="0" lang="es-ES" sz="3200" b="1" i="0" u="none" strike="noStrike" kern="1200" cap="none" spc="0" normalizeH="0" baseline="0" noProof="0" dirty="0">
                <a:ln>
                  <a:noFill/>
                </a:ln>
                <a:solidFill>
                  <a:prstClr val="white"/>
                </a:solidFill>
                <a:effectLst/>
                <a:uLnTx/>
                <a:uFillTx/>
                <a:latin typeface="Arial" panose="020B0604020202020204" pitchFamily="34" charset="0"/>
                <a:cs typeface="Arial" pitchFamily="34" charset="0"/>
              </a:rPr>
              <a:t>: </a:t>
            </a:r>
          </a:p>
          <a:p>
            <a:pPr marL="365125" lvl="0" indent="-365125" algn="just">
              <a:buFont typeface="Arial" pitchFamily="34" charset="0"/>
              <a:buChar char="•"/>
              <a:defRPr/>
            </a:pPr>
            <a:r>
              <a:rPr lang="es-ES" sz="3200" dirty="0">
                <a:solidFill>
                  <a:prstClr val="white"/>
                </a:solidFill>
                <a:latin typeface="Arial" panose="020B0604020202020204" pitchFamily="34" charset="0"/>
                <a:cs typeface="Arial" pitchFamily="34" charset="0"/>
              </a:rPr>
              <a:t>Ley 143/2021: Código de </a:t>
            </a:r>
            <a:r>
              <a:rPr lang="es-ES" sz="3200" dirty="0" smtClean="0">
                <a:solidFill>
                  <a:prstClr val="white"/>
                </a:solidFill>
                <a:latin typeface="Arial" panose="020B0604020202020204" pitchFamily="34" charset="0"/>
                <a:cs typeface="Arial" pitchFamily="34" charset="0"/>
              </a:rPr>
              <a:t>Procesos</a:t>
            </a:r>
          </a:p>
          <a:p>
            <a:pPr marL="365125" lvl="0" indent="-365125" algn="just">
              <a:buFont typeface="Arial" pitchFamily="34" charset="0"/>
              <a:buChar char="•"/>
              <a:defRPr/>
            </a:pPr>
            <a:r>
              <a:rPr lang="es-ES" sz="3200" dirty="0">
                <a:solidFill>
                  <a:prstClr val="white"/>
                </a:solidFill>
                <a:latin typeface="Arial" panose="020B0604020202020204" pitchFamily="34" charset="0"/>
                <a:cs typeface="Arial" pitchFamily="34" charset="0"/>
              </a:rPr>
              <a:t>Ley 151/2022: Código </a:t>
            </a:r>
            <a:r>
              <a:rPr lang="es-ES" sz="3200" dirty="0" smtClean="0">
                <a:solidFill>
                  <a:prstClr val="white"/>
                </a:solidFill>
                <a:latin typeface="Arial" panose="020B0604020202020204" pitchFamily="34" charset="0"/>
                <a:cs typeface="Arial" pitchFamily="34" charset="0"/>
              </a:rPr>
              <a:t>Penal</a:t>
            </a:r>
          </a:p>
          <a:p>
            <a:pPr marL="365125" lvl="0" indent="-365125" algn="just">
              <a:buFont typeface="Arial" pitchFamily="34" charset="0"/>
              <a:buChar char="•"/>
              <a:defRPr/>
            </a:pPr>
            <a:r>
              <a:rPr lang="es-ES" sz="3200" dirty="0">
                <a:solidFill>
                  <a:prstClr val="white"/>
                </a:solidFill>
                <a:latin typeface="Arial" pitchFamily="34" charset="0"/>
                <a:cs typeface="Arial" pitchFamily="34" charset="0"/>
              </a:rPr>
              <a:t>Ley 156/2022: Código de las Familias</a:t>
            </a:r>
            <a:endParaRPr kumimoji="0" lang="es-ES" sz="3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3" name="Flecha a la derecha con bandas 12"/>
          <p:cNvSpPr/>
          <p:nvPr/>
        </p:nvSpPr>
        <p:spPr>
          <a:xfrm>
            <a:off x="6276870" y="6026532"/>
            <a:ext cx="5917342" cy="1288065"/>
          </a:xfrm>
          <a:prstGeom prst="stripedRightArrow">
            <a:avLst>
              <a:gd name="adj1" fmla="val 56803"/>
              <a:gd name="adj2" fmla="val 136371"/>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13"/>
          <p:cNvSpPr/>
          <p:nvPr/>
        </p:nvSpPr>
        <p:spPr>
          <a:xfrm>
            <a:off x="150707" y="768880"/>
            <a:ext cx="16976122" cy="707886"/>
          </a:xfrm>
          <a:prstGeom prst="rect">
            <a:avLst/>
          </a:prstGeom>
        </p:spPr>
        <p:txBody>
          <a:bodyPr wrap="none">
            <a:spAutoFit/>
          </a:bodyPr>
          <a:lstStyle/>
          <a:p>
            <a:pPr lvl="0" algn="just"/>
            <a:r>
              <a:rPr lang="es-ES_tradnl" sz="4000" b="1" dirty="0">
                <a:latin typeface="Arial" panose="020B0604020202020204" pitchFamily="34" charset="0"/>
                <a:ea typeface="Calibri" panose="020F0502020204030204" pitchFamily="34" charset="0"/>
                <a:cs typeface="Times New Roman" panose="02020603050405020304" pitchFamily="18" charset="0"/>
              </a:rPr>
              <a:t>Instrumentos jurídicos nacionales e internacionales acerca del tema.</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8952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5943726" y="9502892"/>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a:ln cap="sq">
            <a:noFill/>
            <a:prstDash val="solid"/>
            <a:miter/>
          </a:ln>
        </p:spPr>
      </p:sp>
      <p:sp>
        <p:nvSpPr>
          <p:cNvPr id="8" name="Rectángulo 7"/>
          <p:cNvSpPr/>
          <p:nvPr/>
        </p:nvSpPr>
        <p:spPr>
          <a:xfrm>
            <a:off x="552228" y="603295"/>
            <a:ext cx="3188693" cy="584775"/>
          </a:xfrm>
          <a:prstGeom prst="rect">
            <a:avLst/>
          </a:prstGeom>
        </p:spPr>
        <p:txBody>
          <a:bodyPr wrap="none">
            <a:spAutoFit/>
          </a:bodyPr>
          <a:lstStyle/>
          <a:p>
            <a:r>
              <a:rPr lang="es-ES" sz="3200" b="1" dirty="0">
                <a:latin typeface="Arial" panose="020B0604020202020204" pitchFamily="34" charset="0"/>
                <a:ea typeface="Calibri" panose="020F0502020204030204" pitchFamily="34" charset="0"/>
              </a:rPr>
              <a:t>Internacionales</a:t>
            </a:r>
            <a:endParaRPr lang="en-US" sz="3200" dirty="0"/>
          </a:p>
        </p:txBody>
      </p:sp>
      <p:sp>
        <p:nvSpPr>
          <p:cNvPr id="9" name="Rectángulo 8"/>
          <p:cNvSpPr/>
          <p:nvPr/>
        </p:nvSpPr>
        <p:spPr>
          <a:xfrm>
            <a:off x="525189" y="1543221"/>
            <a:ext cx="17735772" cy="8266878"/>
          </a:xfrm>
          <a:prstGeom prst="rect">
            <a:avLst/>
          </a:prstGeom>
        </p:spPr>
        <p:txBody>
          <a:bodyPr wrap="square">
            <a:spAutoFit/>
          </a:bodyPr>
          <a:lstStyle/>
          <a:p>
            <a:pPr algn="just">
              <a:lnSpc>
                <a:spcPct val="115000"/>
              </a:lnSpc>
              <a:spcBef>
                <a:spcPts val="200"/>
              </a:spcBef>
              <a:spcAft>
                <a:spcPts val="0"/>
              </a:spcAft>
            </a:pPr>
            <a:r>
              <a:rPr lang="es-ES" sz="3200" b="1" dirty="0">
                <a:latin typeface="Arial" panose="020B0604020202020204" pitchFamily="34" charset="0"/>
                <a:ea typeface="Times New Roman" panose="02020603050405020304" pitchFamily="18" charset="0"/>
                <a:cs typeface="Times New Roman" panose="02020603050405020304" pitchFamily="18" charset="0"/>
              </a:rPr>
              <a:t>Pacto Internacional de Derechos Civiles y Políticos: </a:t>
            </a:r>
            <a:r>
              <a:rPr lang="es-ES" sz="3200" dirty="0">
                <a:latin typeface="Arial" panose="020B0604020202020204" pitchFamily="34" charset="0"/>
                <a:ea typeface="Times New Roman" panose="02020603050405020304" pitchFamily="18" charset="0"/>
                <a:cs typeface="Times New Roman" panose="02020603050405020304" pitchFamily="18" charset="0"/>
              </a:rPr>
              <a:t>Este pacto es fundamental para la protección de las víctimas de violaciones de derechos humanos. Aunque no define específicamente el término "víctima", sus disposiciones establecen garantías procesales que son esenciales para su protección.</a:t>
            </a:r>
            <a:endParaRPr lang="en-US" sz="3200" dirty="0">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gn="just">
              <a:buFont typeface="+mj-lt"/>
              <a:buAutoNum type="arabicPeriod"/>
              <a:tabLst>
                <a:tab pos="457200" algn="l"/>
              </a:tabLst>
            </a:pPr>
            <a:r>
              <a:rPr lang="es-ES" sz="3200" b="1" dirty="0">
                <a:latin typeface="Arial" panose="020B0604020202020204" pitchFamily="34" charset="0"/>
                <a:ea typeface="Times New Roman" panose="02020603050405020304" pitchFamily="18" charset="0"/>
              </a:rPr>
              <a:t>Derecho a un Recurso Efectivo:</a:t>
            </a:r>
            <a:r>
              <a:rPr lang="es-ES" sz="3200" dirty="0">
                <a:latin typeface="Arial" panose="020B0604020202020204" pitchFamily="34" charset="0"/>
                <a:ea typeface="Times New Roman" panose="02020603050405020304" pitchFamily="18" charset="0"/>
              </a:rPr>
              <a:t> Obliga a los Estados Partes a garantizar que cualquier persona cuyos derechos hayan sido violados disponga de un recurso efectivo. Esto significa que las víctimas deben tener acceso a la justicia, a una investigación pronta e imparcial, y a una reparación adecuada.</a:t>
            </a:r>
            <a:endParaRPr lang="en-US" sz="3200" dirty="0">
              <a:latin typeface="Times New Roman" panose="02020603050405020304" pitchFamily="18" charset="0"/>
              <a:ea typeface="Times New Roman" panose="02020603050405020304" pitchFamily="18" charset="0"/>
            </a:endParaRPr>
          </a:p>
          <a:p>
            <a:pPr marL="342900" lvl="0" indent="-342900" algn="just">
              <a:buFont typeface="+mj-lt"/>
              <a:buAutoNum type="arabicPeriod"/>
              <a:tabLst>
                <a:tab pos="457200" algn="l"/>
              </a:tabLst>
            </a:pPr>
            <a:r>
              <a:rPr lang="es-ES" sz="3200" b="1" dirty="0">
                <a:latin typeface="Arial" panose="020B0604020202020204" pitchFamily="34" charset="0"/>
                <a:ea typeface="Times New Roman" panose="02020603050405020304" pitchFamily="18" charset="0"/>
              </a:rPr>
              <a:t>Derecho a las Garantías Judiciales:</a:t>
            </a:r>
            <a:r>
              <a:rPr lang="es-ES" sz="3200" dirty="0">
                <a:latin typeface="Arial" panose="020B0604020202020204" pitchFamily="34" charset="0"/>
                <a:ea typeface="Times New Roman" panose="02020603050405020304" pitchFamily="18" charset="0"/>
              </a:rPr>
              <a:t> Establece el derecho de toda persona a ser oída públicamente y con las debidas garantías por un tribunal competente, independiente e imparcial. Para una víctima, esto se traduce en el derecho a acceder a los tribunales, a participar en el proceso y a ser tratada con equidad procesal.</a:t>
            </a:r>
            <a:endParaRPr lang="en-US" sz="3200" dirty="0">
              <a:latin typeface="Times New Roman" panose="02020603050405020304" pitchFamily="18" charset="0"/>
              <a:ea typeface="Times New Roman" panose="02020603050405020304" pitchFamily="18" charset="0"/>
            </a:endParaRPr>
          </a:p>
          <a:p>
            <a:pPr marL="342900" lvl="0" indent="-342900" algn="just">
              <a:buFont typeface="+mj-lt"/>
              <a:buAutoNum type="arabicPeriod"/>
              <a:tabLst>
                <a:tab pos="457200" algn="l"/>
              </a:tabLst>
            </a:pPr>
            <a:r>
              <a:rPr lang="es-ES" sz="3200" b="1" dirty="0">
                <a:latin typeface="Arial" panose="020B0604020202020204" pitchFamily="34" charset="0"/>
                <a:ea typeface="Times New Roman" panose="02020603050405020304" pitchFamily="18" charset="0"/>
              </a:rPr>
              <a:t>Protección contra la Tortura y los Tratos Crueles:</a:t>
            </a:r>
            <a:r>
              <a:rPr lang="es-ES" sz="3200" dirty="0">
                <a:latin typeface="Arial" panose="020B0604020202020204" pitchFamily="34" charset="0"/>
                <a:ea typeface="Times New Roman" panose="02020603050405020304" pitchFamily="18" charset="0"/>
              </a:rPr>
              <a:t> Prohíbe de manera absoluta la tortura y los tratos o penas crueles, inhumanos o degradantes. Las víctimas de estos delitos tienen derecho a que el Estado investigue, sancione a los responsables y les proporcione rehabilitación.</a:t>
            </a:r>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5200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5943726" y="9502892"/>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a:ln cap="sq">
            <a:noFill/>
            <a:prstDash val="solid"/>
            <a:miter/>
          </a:ln>
        </p:spPr>
      </p:sp>
      <p:sp>
        <p:nvSpPr>
          <p:cNvPr id="8" name="Rectángulo 7"/>
          <p:cNvSpPr/>
          <p:nvPr/>
        </p:nvSpPr>
        <p:spPr>
          <a:xfrm>
            <a:off x="552228" y="603295"/>
            <a:ext cx="3188693" cy="584775"/>
          </a:xfrm>
          <a:prstGeom prst="rect">
            <a:avLst/>
          </a:prstGeom>
        </p:spPr>
        <p:txBody>
          <a:bodyPr wrap="none">
            <a:spAutoFit/>
          </a:bodyPr>
          <a:lstStyle/>
          <a:p>
            <a:r>
              <a:rPr lang="es-ES" sz="3200" b="1" dirty="0">
                <a:latin typeface="Arial" panose="020B0604020202020204" pitchFamily="34" charset="0"/>
                <a:ea typeface="Calibri" panose="020F0502020204030204" pitchFamily="34" charset="0"/>
              </a:rPr>
              <a:t>Internacionales</a:t>
            </a:r>
            <a:endParaRPr lang="en-US" sz="3200" dirty="0"/>
          </a:p>
        </p:txBody>
      </p:sp>
      <p:sp>
        <p:nvSpPr>
          <p:cNvPr id="9" name="Rectángulo 8"/>
          <p:cNvSpPr/>
          <p:nvPr/>
        </p:nvSpPr>
        <p:spPr>
          <a:xfrm>
            <a:off x="525189" y="1543221"/>
            <a:ext cx="17735772" cy="8049448"/>
          </a:xfrm>
          <a:prstGeom prst="rect">
            <a:avLst/>
          </a:prstGeom>
        </p:spPr>
        <p:txBody>
          <a:bodyPr wrap="square">
            <a:spAutoFit/>
          </a:bodyPr>
          <a:lstStyle/>
          <a:p>
            <a:pPr algn="just">
              <a:lnSpc>
                <a:spcPct val="115000"/>
              </a:lnSpc>
              <a:spcBef>
                <a:spcPts val="200"/>
              </a:spcBef>
              <a:spcAft>
                <a:spcPts val="0"/>
              </a:spcAft>
            </a:pPr>
            <a:r>
              <a:rPr lang="es-ES" sz="3200" b="1" dirty="0">
                <a:latin typeface="Arial" panose="020B0604020202020204" pitchFamily="34" charset="0"/>
                <a:ea typeface="Times New Roman" panose="02020603050405020304" pitchFamily="18" charset="0"/>
                <a:cs typeface="Times New Roman" panose="02020603050405020304" pitchFamily="18" charset="0"/>
              </a:rPr>
              <a:t>Convención contra la Tortura y Otros Tratos o Penas Crueles, Inhumanos o Degradantes: </a:t>
            </a:r>
            <a:r>
              <a:rPr lang="es-ES" sz="3200" dirty="0">
                <a:latin typeface="Arial" panose="020B0604020202020204" pitchFamily="34" charset="0"/>
                <a:ea typeface="Times New Roman" panose="02020603050405020304" pitchFamily="18" charset="0"/>
                <a:cs typeface="Times New Roman" panose="02020603050405020304" pitchFamily="18" charset="0"/>
              </a:rPr>
              <a:t>Esta convención es específica y ofrece una protección detallada para las víctimas de uno de los delitos más graves.</a:t>
            </a:r>
          </a:p>
          <a:p>
            <a:pPr algn="just">
              <a:lnSpc>
                <a:spcPct val="115000"/>
              </a:lnSpc>
              <a:spcBef>
                <a:spcPts val="200"/>
              </a:spcBef>
              <a:spcAft>
                <a:spcPts val="0"/>
              </a:spcAft>
            </a:pPr>
            <a:r>
              <a:rPr lang="es-ES" sz="3200" b="1" dirty="0">
                <a:latin typeface="Arial" panose="020B0604020202020204" pitchFamily="34" charset="0"/>
                <a:ea typeface="Times New Roman" panose="02020603050405020304" pitchFamily="18" charset="0"/>
                <a:cs typeface="Times New Roman" panose="02020603050405020304" pitchFamily="18" charset="0"/>
              </a:rPr>
              <a:t>1.	Definición Explícita de la Obligación de Investigar: </a:t>
            </a:r>
            <a:r>
              <a:rPr lang="es-ES" sz="3200" dirty="0">
                <a:latin typeface="Arial" panose="020B0604020202020204" pitchFamily="34" charset="0"/>
                <a:ea typeface="Times New Roman" panose="02020603050405020304" pitchFamily="18" charset="0"/>
                <a:cs typeface="Times New Roman" panose="02020603050405020304" pitchFamily="18" charset="0"/>
              </a:rPr>
              <a:t>Exige a los Estados Partes realizar una investigación pronta e imparcial siempre que haya motivos razonables para creer que se ha cometido un acto de tortura. Esto es crucial para la víctima, ya que impone al Estado el deber de buscar la verdad.</a:t>
            </a:r>
          </a:p>
          <a:p>
            <a:pPr algn="just">
              <a:lnSpc>
                <a:spcPct val="115000"/>
              </a:lnSpc>
              <a:spcBef>
                <a:spcPts val="200"/>
              </a:spcBef>
              <a:spcAft>
                <a:spcPts val="0"/>
              </a:spcAft>
            </a:pPr>
            <a:r>
              <a:rPr lang="es-ES" sz="3200" b="1" dirty="0">
                <a:latin typeface="Arial" panose="020B0604020202020204" pitchFamily="34" charset="0"/>
                <a:ea typeface="Times New Roman" panose="02020603050405020304" pitchFamily="18" charset="0"/>
                <a:cs typeface="Times New Roman" panose="02020603050405020304" pitchFamily="18" charset="0"/>
              </a:rPr>
              <a:t>2.	Derecho a la Reparación: </a:t>
            </a:r>
            <a:r>
              <a:rPr lang="es-ES" sz="3200" dirty="0">
                <a:latin typeface="Arial" panose="020B0604020202020204" pitchFamily="34" charset="0"/>
                <a:ea typeface="Times New Roman" panose="02020603050405020304" pitchFamily="18" charset="0"/>
                <a:cs typeface="Times New Roman" panose="02020603050405020304" pitchFamily="18" charset="0"/>
              </a:rPr>
              <a:t>Establece de manera explícita el derecho de la víctima a una reparación justa y adecuada, incluidos los medios para su rehabilitación lo más completa posible. Esto va más allá de una indemnización económica e incluye atención médica y psicológica.</a:t>
            </a:r>
          </a:p>
          <a:p>
            <a:pPr algn="just">
              <a:lnSpc>
                <a:spcPct val="115000"/>
              </a:lnSpc>
              <a:spcBef>
                <a:spcPts val="200"/>
              </a:spcBef>
              <a:spcAft>
                <a:spcPts val="0"/>
              </a:spcAft>
            </a:pPr>
            <a:r>
              <a:rPr lang="es-ES" sz="3200" b="1" dirty="0">
                <a:latin typeface="Arial" panose="020B0604020202020204" pitchFamily="34" charset="0"/>
                <a:ea typeface="Times New Roman" panose="02020603050405020304" pitchFamily="18" charset="0"/>
                <a:cs typeface="Times New Roman" panose="02020603050405020304" pitchFamily="18" charset="0"/>
              </a:rPr>
              <a:t>3.	Protección del Denunciante y del Testigo: </a:t>
            </a:r>
            <a:r>
              <a:rPr lang="es-ES" sz="3200" dirty="0">
                <a:latin typeface="Arial" panose="020B0604020202020204" pitchFamily="34" charset="0"/>
                <a:ea typeface="Times New Roman" panose="02020603050405020304" pitchFamily="18" charset="0"/>
                <a:cs typeface="Times New Roman" panose="02020603050405020304" pitchFamily="18" charset="0"/>
              </a:rPr>
              <a:t>Garantiza el derecho de toda persona a presentar una queja y a que su caso sea examinado de manera imparcial. Además, obliga a los Estados a proteger a los denunciantes y testigos contra cualquier maltrato o intimidación como consecuencia de su declaración o queja.</a:t>
            </a:r>
          </a:p>
        </p:txBody>
      </p:sp>
    </p:spTree>
    <p:extLst>
      <p:ext uri="{BB962C8B-B14F-4D97-AF65-F5344CB8AC3E}">
        <p14:creationId xmlns:p14="http://schemas.microsoft.com/office/powerpoint/2010/main" val="310896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5943726" y="9502892"/>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a:ln cap="sq">
            <a:noFill/>
            <a:prstDash val="solid"/>
            <a:miter/>
          </a:ln>
        </p:spPr>
      </p:sp>
      <p:sp>
        <p:nvSpPr>
          <p:cNvPr id="8" name="Rectángulo 7"/>
          <p:cNvSpPr/>
          <p:nvPr/>
        </p:nvSpPr>
        <p:spPr>
          <a:xfrm>
            <a:off x="552228" y="603295"/>
            <a:ext cx="3188693" cy="584775"/>
          </a:xfrm>
          <a:prstGeom prst="rect">
            <a:avLst/>
          </a:prstGeom>
        </p:spPr>
        <p:txBody>
          <a:bodyPr wrap="none">
            <a:spAutoFit/>
          </a:bodyPr>
          <a:lstStyle/>
          <a:p>
            <a:r>
              <a:rPr lang="es-ES" sz="3200" b="1" dirty="0">
                <a:latin typeface="Arial" panose="020B0604020202020204" pitchFamily="34" charset="0"/>
                <a:ea typeface="Calibri" panose="020F0502020204030204" pitchFamily="34" charset="0"/>
              </a:rPr>
              <a:t>Internacionales</a:t>
            </a:r>
            <a:endParaRPr lang="en-US" sz="3200" dirty="0"/>
          </a:p>
        </p:txBody>
      </p:sp>
      <p:sp>
        <p:nvSpPr>
          <p:cNvPr id="9" name="Rectángulo 8"/>
          <p:cNvSpPr/>
          <p:nvPr/>
        </p:nvSpPr>
        <p:spPr>
          <a:xfrm>
            <a:off x="1" y="1208952"/>
            <a:ext cx="17683316" cy="8956298"/>
          </a:xfrm>
          <a:prstGeom prst="rect">
            <a:avLst/>
          </a:prstGeom>
        </p:spPr>
        <p:txBody>
          <a:bodyPr wrap="square">
            <a:spAutoFit/>
          </a:bodyPr>
          <a:lstStyle/>
          <a:p>
            <a:pPr algn="just"/>
            <a:r>
              <a:rPr lang="es-ES" sz="3600" b="1" dirty="0"/>
              <a:t>Convención sobre la Eliminación de Todas las Formas de Discriminación contra la Mujer: </a:t>
            </a:r>
            <a:r>
              <a:rPr lang="es-ES" sz="3600" dirty="0"/>
              <a:t>Esta convención protege a un grupo específico que puede ser víctima de discriminación y violencia por razón de género.</a:t>
            </a:r>
            <a:endParaRPr lang="en-US" sz="3600" dirty="0"/>
          </a:p>
          <a:p>
            <a:pPr marL="742950" lvl="0" indent="-742950" algn="just">
              <a:buFont typeface="+mj-lt"/>
              <a:buAutoNum type="arabicPeriod"/>
            </a:pPr>
            <a:r>
              <a:rPr lang="es-ES" sz="3600" b="1" dirty="0"/>
              <a:t>Protección contra la Discriminación en la Ley y en la Práctica:</a:t>
            </a:r>
            <a:r>
              <a:rPr lang="es-ES" sz="3600" dirty="0"/>
              <a:t> Obliga a los Estados a consagrar el principio de igualdad en sus constituciones y leyes, y a tomar medidas para eliminar la discriminación ejercida por cualquier persona, organización o empresa. Una mujer víctima de discriminación tiene así un fundamento legal para exigir sus derechos.</a:t>
            </a:r>
            <a:endParaRPr lang="en-US" sz="3600" dirty="0"/>
          </a:p>
          <a:p>
            <a:pPr marL="742950" lvl="0" indent="-742950" algn="just">
              <a:buFont typeface="+mj-lt"/>
              <a:buAutoNum type="arabicPeriod"/>
            </a:pPr>
            <a:r>
              <a:rPr lang="es-ES" sz="3600" b="1" dirty="0"/>
              <a:t>Eliminación de la Trata y la Explotación:</a:t>
            </a:r>
            <a:r>
              <a:rPr lang="es-ES" sz="3600" dirty="0"/>
              <a:t> Exige a los Estados tomar medidas para suprimir todas las formas de trata de mujeres y explotación de la prostitución femenina. Esto se enfoca directamente en la protección de mujeres y niñas que son víctimas de estos crímenes.</a:t>
            </a:r>
            <a:endParaRPr lang="en-US" sz="3600" dirty="0"/>
          </a:p>
          <a:p>
            <a:pPr marL="742950" lvl="0" indent="-742950" algn="just">
              <a:buFont typeface="+mj-lt"/>
              <a:buAutoNum type="arabicPeriod"/>
            </a:pPr>
            <a:r>
              <a:rPr lang="es-ES" sz="3600" b="1" dirty="0"/>
              <a:t>Acceso a la Justicia y Mecanismos de Reclamación:</a:t>
            </a:r>
            <a:r>
              <a:rPr lang="es-ES" sz="3600" dirty="0"/>
              <a:t> Estipula el compromiso de los Estados de establecer la protección jurídica de los derechos de la mujer en igualdad de condiciones con el hombre, garantizando por medio de los tribunales nacionales competentes y otras instituciones públicas, la protección efectiva de la mujer contra todo acto de discriminación.</a:t>
            </a:r>
            <a:endParaRPr lang="en-US" sz="3600" dirty="0"/>
          </a:p>
        </p:txBody>
      </p:sp>
    </p:spTree>
    <p:extLst>
      <p:ext uri="{BB962C8B-B14F-4D97-AF65-F5344CB8AC3E}">
        <p14:creationId xmlns:p14="http://schemas.microsoft.com/office/powerpoint/2010/main" val="586856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5943726" y="9502892"/>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a:ln cap="sq">
            <a:noFill/>
            <a:prstDash val="solid"/>
            <a:miter/>
          </a:ln>
        </p:spPr>
      </p:sp>
      <p:sp>
        <p:nvSpPr>
          <p:cNvPr id="8" name="Rectángulo 7"/>
          <p:cNvSpPr/>
          <p:nvPr/>
        </p:nvSpPr>
        <p:spPr>
          <a:xfrm>
            <a:off x="552228" y="603295"/>
            <a:ext cx="3188693" cy="584775"/>
          </a:xfrm>
          <a:prstGeom prst="rect">
            <a:avLst/>
          </a:prstGeom>
        </p:spPr>
        <p:txBody>
          <a:bodyPr wrap="none">
            <a:spAutoFit/>
          </a:bodyPr>
          <a:lstStyle/>
          <a:p>
            <a:r>
              <a:rPr lang="es-ES" sz="3200" b="1" dirty="0">
                <a:latin typeface="Arial" panose="020B0604020202020204" pitchFamily="34" charset="0"/>
                <a:ea typeface="Calibri" panose="020F0502020204030204" pitchFamily="34" charset="0"/>
              </a:rPr>
              <a:t>Internacionales</a:t>
            </a:r>
            <a:endParaRPr lang="en-US" sz="3200" dirty="0"/>
          </a:p>
        </p:txBody>
      </p:sp>
      <p:sp>
        <p:nvSpPr>
          <p:cNvPr id="9" name="Rectángulo 8"/>
          <p:cNvSpPr/>
          <p:nvPr/>
        </p:nvSpPr>
        <p:spPr>
          <a:xfrm>
            <a:off x="530105" y="1208952"/>
            <a:ext cx="17153211" cy="8402300"/>
          </a:xfrm>
          <a:prstGeom prst="rect">
            <a:avLst/>
          </a:prstGeom>
        </p:spPr>
        <p:txBody>
          <a:bodyPr wrap="square">
            <a:spAutoFit/>
          </a:bodyPr>
          <a:lstStyle/>
          <a:p>
            <a:pPr algn="just"/>
            <a:r>
              <a:rPr lang="es-ES" sz="3600" b="1" dirty="0"/>
              <a:t>Convención sobre los Derechos del Niño: </a:t>
            </a:r>
            <a:r>
              <a:rPr lang="es-ES" sz="3600" dirty="0"/>
              <a:t>Esta convención considera a los niños, niñas y adolescentes como sujetos de derecho y establece protecciones específicas para cuando son víctimas.</a:t>
            </a:r>
            <a:endParaRPr lang="en-US" sz="3600" dirty="0"/>
          </a:p>
          <a:p>
            <a:pPr marL="742950" lvl="0" indent="-742950" algn="just">
              <a:buFont typeface="+mj-lt"/>
              <a:buAutoNum type="arabicPeriod"/>
            </a:pPr>
            <a:r>
              <a:rPr lang="es-ES" sz="3600" b="1" dirty="0"/>
              <a:t>Interés Superior del Niño:</a:t>
            </a:r>
            <a:r>
              <a:rPr lang="es-ES" sz="3600" dirty="0"/>
              <a:t> Establece que en todas las medidas concernientes a los niños, el interés superior del niño será una consideración primordial. Cuando un niño es víctima, todos los procedimientos (judiciales, administrativos, sociales) deben priorizar su bienestar y protección integral.</a:t>
            </a:r>
            <a:endParaRPr lang="en-US" sz="3600" dirty="0"/>
          </a:p>
          <a:p>
            <a:pPr marL="742950" lvl="0" indent="-742950" algn="just">
              <a:buFont typeface="+mj-lt"/>
              <a:buAutoNum type="arabicPeriod"/>
            </a:pPr>
            <a:r>
              <a:rPr lang="es-ES" sz="3600" b="1" dirty="0"/>
              <a:t>Protección contra el Maltrato y la Explotación: </a:t>
            </a:r>
            <a:r>
              <a:rPr lang="es-ES" sz="3600" dirty="0"/>
              <a:t>Obliga a los Estados a adoptar todas las medidas legislativas, administrativas, sociales y educativas apropiadas para proteger al niño contra toda forma de maltrato físico o mental, abandono, explotación y abuso sexual. Esto crea un marco de protección amplio para las víctimas infantiles.</a:t>
            </a:r>
            <a:endParaRPr lang="en-US" sz="3600" dirty="0"/>
          </a:p>
          <a:p>
            <a:pPr marL="742950" lvl="0" indent="-742950" algn="just">
              <a:buFont typeface="+mj-lt"/>
              <a:buAutoNum type="arabicPeriod"/>
            </a:pPr>
            <a:r>
              <a:rPr lang="es-ES" sz="3600" b="1" dirty="0"/>
              <a:t>Derecho a ser Escuchado:</a:t>
            </a:r>
            <a:r>
              <a:rPr lang="es-ES" sz="3600" dirty="0"/>
              <a:t> Reconoce el derecho del niño a expresar su opinión libremente en todos los asuntos que le afecten y a que su opinión se tenga en cuenta. Para un niño víctima, esto significa que su voz debe ser considerada en los procesos judiciales o administrativos que le conciernen, de acuerdo con su edad y madurez.</a:t>
            </a:r>
            <a:endParaRPr lang="en-US" sz="3600" dirty="0"/>
          </a:p>
        </p:txBody>
      </p:sp>
    </p:spTree>
    <p:extLst>
      <p:ext uri="{BB962C8B-B14F-4D97-AF65-F5344CB8AC3E}">
        <p14:creationId xmlns:p14="http://schemas.microsoft.com/office/powerpoint/2010/main" val="9906074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5943726" y="9502892"/>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a:ln cap="sq">
            <a:noFill/>
            <a:prstDash val="solid"/>
            <a:miter/>
          </a:ln>
        </p:spPr>
      </p:sp>
      <p:sp>
        <p:nvSpPr>
          <p:cNvPr id="8" name="Rectángulo 7"/>
          <p:cNvSpPr/>
          <p:nvPr/>
        </p:nvSpPr>
        <p:spPr>
          <a:xfrm>
            <a:off x="552228" y="603295"/>
            <a:ext cx="2739853" cy="769441"/>
          </a:xfrm>
          <a:prstGeom prst="rect">
            <a:avLst/>
          </a:prstGeom>
        </p:spPr>
        <p:txBody>
          <a:bodyPr wrap="none">
            <a:spAutoFit/>
          </a:bodyPr>
          <a:lstStyle/>
          <a:p>
            <a:r>
              <a:rPr lang="es-ES" sz="4400" b="1" dirty="0"/>
              <a:t>Nacionales</a:t>
            </a:r>
            <a:endParaRPr lang="en-US" sz="6600" dirty="0"/>
          </a:p>
        </p:txBody>
      </p:sp>
      <p:sp>
        <p:nvSpPr>
          <p:cNvPr id="9" name="Rectángulo 8"/>
          <p:cNvSpPr/>
          <p:nvPr/>
        </p:nvSpPr>
        <p:spPr>
          <a:xfrm>
            <a:off x="530105" y="1208952"/>
            <a:ext cx="17153211" cy="7294305"/>
          </a:xfrm>
          <a:prstGeom prst="rect">
            <a:avLst/>
          </a:prstGeom>
        </p:spPr>
        <p:txBody>
          <a:bodyPr wrap="square">
            <a:spAutoFit/>
          </a:bodyPr>
          <a:lstStyle/>
          <a:p>
            <a:pPr algn="just"/>
            <a:r>
              <a:rPr lang="es-ES" sz="3600" b="1" dirty="0"/>
              <a:t>La Constitución de la República de Cuba: </a:t>
            </a:r>
            <a:r>
              <a:rPr lang="es-ES" sz="3600" dirty="0"/>
              <a:t>protege a la víctima de manera indirecta pero fundamental, estableciendo los principios generales y derechos humanos que luego las leyes ordinarias (como el Código de Procesos Penales, el Código Penal y el Código de las Familias) se encargan de desarrollar y hacer efectivos en la práctica.</a:t>
            </a:r>
            <a:endParaRPr lang="en-US" sz="3600" dirty="0"/>
          </a:p>
          <a:p>
            <a:pPr marL="1200150" lvl="1" indent="-742950" algn="just">
              <a:buFont typeface="+mj-lt"/>
              <a:buAutoNum type="arabicPeriod"/>
            </a:pPr>
            <a:r>
              <a:rPr lang="es-ES_tradnl" sz="3600" b="1" dirty="0" smtClean="0"/>
              <a:t>Reconocimiento </a:t>
            </a:r>
            <a:r>
              <a:rPr lang="es-ES_tradnl" sz="3600" b="1" dirty="0"/>
              <a:t>de la Dignidad Humana y la Inviolabilidad de la Persona </a:t>
            </a:r>
            <a:endParaRPr lang="en-US" sz="3200" dirty="0"/>
          </a:p>
          <a:p>
            <a:pPr lvl="0" algn="just"/>
            <a:r>
              <a:rPr lang="es-ES" sz="3600" dirty="0"/>
              <a:t>La dignidad humana es el valor supremo </a:t>
            </a:r>
            <a:endParaRPr lang="en-US" sz="3200" dirty="0"/>
          </a:p>
          <a:p>
            <a:pPr lvl="0" algn="just"/>
            <a:r>
              <a:rPr lang="es-ES" sz="3600" dirty="0"/>
              <a:t>Las personas son iguales ante la ley</a:t>
            </a:r>
            <a:endParaRPr lang="en-US" sz="3200" dirty="0"/>
          </a:p>
          <a:p>
            <a:pPr marL="1200150" lvl="1" indent="-742950" algn="just">
              <a:buFont typeface="+mj-lt"/>
              <a:buAutoNum type="arabicPeriod" startAt="2"/>
            </a:pPr>
            <a:r>
              <a:rPr lang="es-ES_tradnl" sz="3600" b="1" dirty="0" smtClean="0"/>
              <a:t>Derecho </a:t>
            </a:r>
            <a:r>
              <a:rPr lang="es-ES_tradnl" sz="3600" b="1" dirty="0"/>
              <a:t>de Acceso a la Justicia y a un Debido Proceso (Artículos 92, 93 y 94):</a:t>
            </a:r>
            <a:endParaRPr lang="en-US" sz="3200" dirty="0"/>
          </a:p>
          <a:p>
            <a:pPr lvl="0" algn="just"/>
            <a:r>
              <a:rPr lang="es-ES" sz="3600" dirty="0"/>
              <a:t>Derecho a dirigir quejas y peticiones a las autoridades</a:t>
            </a:r>
            <a:endParaRPr lang="en-US" sz="3200" dirty="0"/>
          </a:p>
          <a:p>
            <a:pPr lvl="0" algn="just"/>
            <a:r>
              <a:rPr lang="es-ES" sz="3600" dirty="0"/>
              <a:t>Se garantiza el derecho a la tutela judicial efectiva</a:t>
            </a:r>
            <a:endParaRPr lang="en-US" sz="3200" dirty="0"/>
          </a:p>
          <a:p>
            <a:pPr marL="1200150" lvl="1" indent="-742950" algn="just">
              <a:buFont typeface="+mj-lt"/>
              <a:buAutoNum type="arabicPeriod" startAt="3"/>
            </a:pPr>
            <a:r>
              <a:rPr lang="es-ES_tradnl" sz="3600" b="1" dirty="0" smtClean="0"/>
              <a:t>Derecho </a:t>
            </a:r>
            <a:r>
              <a:rPr lang="es-ES_tradnl" sz="3600" b="1" dirty="0"/>
              <a:t>a la Reparación Integral (Artículo 46):</a:t>
            </a:r>
            <a:endParaRPr lang="en-US" sz="3200" dirty="0"/>
          </a:p>
          <a:p>
            <a:pPr lvl="0" algn="just"/>
            <a:r>
              <a:rPr lang="es-ES" sz="3600" dirty="0"/>
              <a:t>La indemnización por los daños o perjuicios ocasionados por la actuación de los órganos del Estado, sus directivos, funcionarios y empleados...".</a:t>
            </a:r>
            <a:endParaRPr lang="en-US" sz="3200" dirty="0"/>
          </a:p>
        </p:txBody>
      </p:sp>
    </p:spTree>
    <p:extLst>
      <p:ext uri="{BB962C8B-B14F-4D97-AF65-F5344CB8AC3E}">
        <p14:creationId xmlns:p14="http://schemas.microsoft.com/office/powerpoint/2010/main" val="763250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a:ln cap="sq">
            <a:noFill/>
            <a:prstDash val="solid"/>
            <a:miter/>
          </a:ln>
        </p:spPr>
      </p:sp>
      <p:sp>
        <p:nvSpPr>
          <p:cNvPr id="8" name="Rectángulo 7"/>
          <p:cNvSpPr/>
          <p:nvPr/>
        </p:nvSpPr>
        <p:spPr>
          <a:xfrm>
            <a:off x="552228" y="603295"/>
            <a:ext cx="2739853" cy="769441"/>
          </a:xfrm>
          <a:prstGeom prst="rect">
            <a:avLst/>
          </a:prstGeom>
        </p:spPr>
        <p:txBody>
          <a:bodyPr wrap="none">
            <a:spAutoFit/>
          </a:bodyPr>
          <a:lstStyle/>
          <a:p>
            <a:r>
              <a:rPr lang="es-ES" sz="4400" b="1" dirty="0"/>
              <a:t>Nacionales</a:t>
            </a:r>
            <a:endParaRPr lang="en-US" sz="6600" dirty="0"/>
          </a:p>
        </p:txBody>
      </p:sp>
      <p:sp>
        <p:nvSpPr>
          <p:cNvPr id="9" name="Rectángulo 8"/>
          <p:cNvSpPr/>
          <p:nvPr/>
        </p:nvSpPr>
        <p:spPr>
          <a:xfrm>
            <a:off x="530105" y="1208952"/>
            <a:ext cx="17153211" cy="8956298"/>
          </a:xfrm>
          <a:prstGeom prst="rect">
            <a:avLst/>
          </a:prstGeom>
        </p:spPr>
        <p:txBody>
          <a:bodyPr wrap="square">
            <a:spAutoFit/>
          </a:bodyPr>
          <a:lstStyle/>
          <a:p>
            <a:pPr algn="just"/>
            <a:r>
              <a:rPr lang="es-ES" sz="3200" b="1" dirty="0"/>
              <a:t>Ley 143/2021: Código de Procesos: </a:t>
            </a:r>
            <a:r>
              <a:rPr lang="es-ES" sz="3200" dirty="0"/>
              <a:t>Esta es la norma procesal penal más importante y representa la columna vertebral de la protección a la víctima en el sistema de justicia penal cubano.</a:t>
            </a:r>
            <a:endParaRPr lang="en-US" sz="3200" dirty="0"/>
          </a:p>
          <a:p>
            <a:pPr marL="514350" lvl="0" indent="-514350" algn="just">
              <a:buFont typeface="+mj-lt"/>
              <a:buAutoNum type="arabicPeriod"/>
            </a:pPr>
            <a:r>
              <a:rPr lang="es-ES" sz="3200" b="1" dirty="0" smtClean="0"/>
              <a:t>- Reconocimiento </a:t>
            </a:r>
            <a:r>
              <a:rPr lang="es-ES" sz="3200" b="1" dirty="0"/>
              <a:t>Expreso y Definición </a:t>
            </a:r>
            <a:r>
              <a:rPr lang="es-ES" sz="3200" b="1" dirty="0" smtClean="0"/>
              <a:t>:</a:t>
            </a:r>
            <a:r>
              <a:rPr lang="es-ES" sz="3200" dirty="0" smtClean="0"/>
              <a:t> Define </a:t>
            </a:r>
            <a:r>
              <a:rPr lang="es-ES" sz="3200" dirty="0"/>
              <a:t>por primera vez de manera clara y amplia quiénes son consideradas víctimas en el proceso penal. Incluye no solo al ofendido directo, sino también a sus familiares o herederos en casos de delitos graves (como homicidio o desaparición), y a las personas jurídicas perjudicadas. </a:t>
            </a:r>
            <a:endParaRPr lang="en-US" sz="3200" dirty="0"/>
          </a:p>
          <a:p>
            <a:pPr marL="514350" lvl="0" indent="-514350" algn="just">
              <a:buFont typeface="+mj-lt"/>
              <a:buAutoNum type="arabicPeriod"/>
            </a:pPr>
            <a:r>
              <a:rPr lang="es-ES" sz="3200" b="1" dirty="0" smtClean="0"/>
              <a:t>- Derecho </a:t>
            </a:r>
            <a:r>
              <a:rPr lang="es-ES" sz="3200" b="1" dirty="0"/>
              <a:t>a la Información, Participación y Asistencia:</a:t>
            </a:r>
            <a:r>
              <a:rPr lang="es-ES" sz="3200" dirty="0"/>
              <a:t> La ley garantiza a la víctima el derecho a:</a:t>
            </a:r>
            <a:endParaRPr lang="en-US" sz="3200" dirty="0"/>
          </a:p>
          <a:p>
            <a:pPr lvl="1" algn="just"/>
            <a:r>
              <a:rPr lang="es-ES" sz="3200" b="1" dirty="0"/>
              <a:t>Ser informada:</a:t>
            </a:r>
            <a:r>
              <a:rPr lang="es-ES" sz="3200" dirty="0"/>
              <a:t> Sobre la resolución que inicia el proceso, la imputación, la prisión provisional del imputado, la sentencia y su derecho a reclamar reparación.</a:t>
            </a:r>
            <a:endParaRPr lang="en-US" sz="3200" dirty="0"/>
          </a:p>
          <a:p>
            <a:pPr lvl="1" algn="just"/>
            <a:r>
              <a:rPr lang="es-ES" sz="3200" b="1" dirty="0"/>
              <a:t>Participar:</a:t>
            </a:r>
            <a:r>
              <a:rPr lang="es-ES" sz="3200" dirty="0"/>
              <a:t> Tiene derecho a ser oída por el tribunal, a proponer pruebas y a interponer recursos contra las decisiones que le afecten (como el sobreseimiento).</a:t>
            </a:r>
            <a:endParaRPr lang="en-US" sz="3200" dirty="0"/>
          </a:p>
          <a:p>
            <a:pPr lvl="1" algn="just"/>
            <a:r>
              <a:rPr lang="es-ES" sz="3200" b="1" dirty="0"/>
              <a:t>Recibir asistencia:</a:t>
            </a:r>
            <a:r>
              <a:rPr lang="es-ES" sz="3200" dirty="0"/>
              <a:t> Puede ser asistida por un abogado defensor de oficio o propio, y en casos de vulnerabilidad, tiene derecho a un trato preferente y protección.</a:t>
            </a:r>
            <a:endParaRPr lang="en-US" sz="3200" dirty="0"/>
          </a:p>
          <a:p>
            <a:pPr marL="514350" lvl="0" indent="-514350" algn="just">
              <a:buFont typeface="+mj-lt"/>
              <a:buAutoNum type="arabicPeriod"/>
            </a:pPr>
            <a:r>
              <a:rPr lang="es-ES" sz="3200" b="1" dirty="0"/>
              <a:t>Derecho a la Reparación </a:t>
            </a:r>
            <a:r>
              <a:rPr lang="es-ES" sz="3200" b="1" dirty="0" smtClean="0"/>
              <a:t>Integral: C</a:t>
            </a:r>
            <a:r>
              <a:rPr lang="es-ES" sz="3200" dirty="0" smtClean="0"/>
              <a:t>onsolida </a:t>
            </a:r>
            <a:r>
              <a:rPr lang="es-ES" sz="3200" dirty="0"/>
              <a:t>el derecho de la víctima a reclamar la reparación del daño moral y material sufrido a consecuencia del delito. Este derecho puede ejercerse dentro del mismo proceso penal (como parte civil) o en un proceso civil independiente. El tribunal está obligado a pronunciarse sobre la reparación en su sentencia, incluso si la víctima no la ha solicitado expresamente, lo que demuestra un interés público en resarcir el daño causado.</a:t>
            </a:r>
            <a:endParaRPr lang="en-US" sz="3200" dirty="0"/>
          </a:p>
        </p:txBody>
      </p:sp>
    </p:spTree>
    <p:extLst>
      <p:ext uri="{BB962C8B-B14F-4D97-AF65-F5344CB8AC3E}">
        <p14:creationId xmlns:p14="http://schemas.microsoft.com/office/powerpoint/2010/main" val="3083552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pic>
        <p:nvPicPr>
          <p:cNvPr id="32" name="Imagen 31"/>
          <p:cNvPicPr>
            <a:picLocks noChangeAspect="1"/>
          </p:cNvPicPr>
          <p:nvPr/>
        </p:nvPicPr>
        <p:blipFill rotWithShape="1">
          <a:blip r:embed="rId2">
            <a:extLst>
              <a:ext uri="{28A0092B-C50C-407E-A947-70E740481C1C}">
                <a14:useLocalDpi xmlns:a14="http://schemas.microsoft.com/office/drawing/2010/main" val="0"/>
              </a:ext>
            </a:extLst>
          </a:blip>
          <a:srcRect l="19562" t="4447" r="19647" b="5479"/>
          <a:stretch/>
        </p:blipFill>
        <p:spPr>
          <a:xfrm rot="346194">
            <a:off x="11288427" y="2166169"/>
            <a:ext cx="4999020" cy="5542322"/>
          </a:xfrm>
          <a:prstGeom prst="rect">
            <a:avLst/>
          </a:prstGeom>
        </p:spPr>
      </p:pic>
      <p:grpSp>
        <p:nvGrpSpPr>
          <p:cNvPr id="6" name="Group 6"/>
          <p:cNvGrpSpPr>
            <a:grpSpLocks noChangeAspect="1"/>
          </p:cNvGrpSpPr>
          <p:nvPr/>
        </p:nvGrpSpPr>
        <p:grpSpPr>
          <a:xfrm>
            <a:off x="10363200" y="1574044"/>
            <a:ext cx="6535738" cy="7684256"/>
            <a:chOff x="0" y="0"/>
            <a:chExt cx="4531360" cy="5327650"/>
          </a:xfrm>
        </p:grpSpPr>
        <p:sp>
          <p:nvSpPr>
            <p:cNvPr id="7" name="Freeform 7"/>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9" name="Freeform 9"/>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10" name="Freeform 10"/>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11" name="Freeform 11"/>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12" name="Freeform 12"/>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DFDFD"/>
            </a:solidFill>
          </p:spPr>
        </p:sp>
        <p:sp>
          <p:nvSpPr>
            <p:cNvPr id="13" name="Freeform 13"/>
            <p:cNvSpPr/>
            <p:nvPr/>
          </p:nvSpPr>
          <p:spPr>
            <a:xfrm>
              <a:off x="0" y="0"/>
              <a:ext cx="0" cy="0"/>
            </a:xfrm>
            <a:custGeom>
              <a:avLst/>
              <a:gdLst/>
              <a:ahLst/>
              <a:cxnLst/>
              <a:rect l="l" t="t" r="r" b="b"/>
              <a:pathLst>
                <a:path/>
              </a:pathLst>
            </a:custGeom>
            <a:solidFill>
              <a:srgbClr val="FDFDFD"/>
            </a:solidFill>
          </p:spPr>
        </p:sp>
        <p:sp>
          <p:nvSpPr>
            <p:cNvPr id="14" name="Freeform 14"/>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DFDFD"/>
            </a:solidFill>
          </p:spPr>
        </p:sp>
        <p:sp>
          <p:nvSpPr>
            <p:cNvPr id="15" name="Freeform 15"/>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DFDFD"/>
            </a:solidFill>
          </p:spPr>
        </p:sp>
        <p:sp>
          <p:nvSpPr>
            <p:cNvPr id="16" name="Freeform 16"/>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DFDFD"/>
            </a:solidFill>
          </p:spPr>
        </p:sp>
        <p:sp>
          <p:nvSpPr>
            <p:cNvPr id="17" name="Freeform 17"/>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DFDFD"/>
            </a:solidFill>
          </p:spPr>
        </p:sp>
        <p:sp>
          <p:nvSpPr>
            <p:cNvPr id="18" name="Freeform 18"/>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20" name="Freeform 20"/>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21" name="Freeform 21"/>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22" name="Freeform 22"/>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3" name="Freeform 23"/>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DFDFD"/>
            </a:solidFill>
          </p:spPr>
        </p:sp>
        <p:sp>
          <p:nvSpPr>
            <p:cNvPr id="24" name="Freeform 24"/>
            <p:cNvSpPr/>
            <p:nvPr/>
          </p:nvSpPr>
          <p:spPr>
            <a:xfrm>
              <a:off x="0" y="0"/>
              <a:ext cx="0" cy="0"/>
            </a:xfrm>
            <a:custGeom>
              <a:avLst/>
              <a:gdLst/>
              <a:ahLst/>
              <a:cxnLst/>
              <a:rect l="l" t="t" r="r" b="b"/>
              <a:pathLst>
                <a:path/>
              </a:pathLst>
            </a:custGeom>
            <a:solidFill>
              <a:srgbClr val="FDFDFD"/>
            </a:solidFill>
          </p:spPr>
        </p:sp>
        <p:sp>
          <p:nvSpPr>
            <p:cNvPr id="25" name="Freeform 25"/>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DFDFD"/>
            </a:solidFill>
          </p:spPr>
        </p:sp>
        <p:sp>
          <p:nvSpPr>
            <p:cNvPr id="26" name="Freeform 26"/>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DFDFD"/>
            </a:solidFill>
          </p:spPr>
        </p:sp>
        <p:sp>
          <p:nvSpPr>
            <p:cNvPr id="27" name="Freeform 27"/>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DFDFD"/>
            </a:solidFill>
          </p:spPr>
        </p:sp>
        <p:sp>
          <p:nvSpPr>
            <p:cNvPr id="28" name="Freeform 28"/>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DFDFD"/>
            </a:solidFill>
          </p:spPr>
        </p:sp>
      </p:grpSp>
      <p:sp>
        <p:nvSpPr>
          <p:cNvPr id="2" name="Freeform 2"/>
          <p:cNvSpPr/>
          <p:nvPr/>
        </p:nvSpPr>
        <p:spPr>
          <a:xfrm rot="-5400000">
            <a:off x="16434445" y="6783671"/>
            <a:ext cx="3570249" cy="1379009"/>
          </a:xfrm>
          <a:custGeom>
            <a:avLst/>
            <a:gdLst/>
            <a:ahLst/>
            <a:cxnLst/>
            <a:rect l="l" t="t" r="r" b="b"/>
            <a:pathLst>
              <a:path w="3570249" h="1379009">
                <a:moveTo>
                  <a:pt x="0" y="0"/>
                </a:moveTo>
                <a:lnTo>
                  <a:pt x="3570249" y="0"/>
                </a:lnTo>
                <a:lnTo>
                  <a:pt x="3570249" y="1379009"/>
                </a:lnTo>
                <a:lnTo>
                  <a:pt x="0" y="137900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3993215" y="9478517"/>
            <a:ext cx="5149252" cy="1413704"/>
          </a:xfrm>
          <a:custGeom>
            <a:avLst/>
            <a:gdLst/>
            <a:ahLst/>
            <a:cxnLst/>
            <a:rect l="l" t="t" r="r" b="b"/>
            <a:pathLst>
              <a:path w="5149252" h="1413704">
                <a:moveTo>
                  <a:pt x="0" y="0"/>
                </a:moveTo>
                <a:lnTo>
                  <a:pt x="5149252" y="0"/>
                </a:lnTo>
                <a:lnTo>
                  <a:pt x="5149252" y="1413704"/>
                </a:lnTo>
                <a:lnTo>
                  <a:pt x="0" y="14137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2078048" y="-600892"/>
            <a:ext cx="3185853" cy="3259185"/>
          </a:xfrm>
          <a:custGeom>
            <a:avLst/>
            <a:gdLst/>
            <a:ahLst/>
            <a:cxnLst/>
            <a:rect l="l" t="t" r="r" b="b"/>
            <a:pathLst>
              <a:path w="3185853" h="3259185">
                <a:moveTo>
                  <a:pt x="0" y="0"/>
                </a:moveTo>
                <a:lnTo>
                  <a:pt x="3185854" y="0"/>
                </a:lnTo>
                <a:lnTo>
                  <a:pt x="3185854" y="3259184"/>
                </a:lnTo>
                <a:lnTo>
                  <a:pt x="0" y="325918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5" name="Freeform 5"/>
          <p:cNvSpPr/>
          <p:nvPr/>
        </p:nvSpPr>
        <p:spPr>
          <a:xfrm>
            <a:off x="1697350" y="-2408244"/>
            <a:ext cx="3547365" cy="3199078"/>
          </a:xfrm>
          <a:custGeom>
            <a:avLst/>
            <a:gdLst/>
            <a:ahLst/>
            <a:cxnLst/>
            <a:rect l="l" t="t" r="r" b="b"/>
            <a:pathLst>
              <a:path w="3547365" h="3199078">
                <a:moveTo>
                  <a:pt x="0" y="0"/>
                </a:moveTo>
                <a:lnTo>
                  <a:pt x="3547365" y="0"/>
                </a:lnTo>
                <a:lnTo>
                  <a:pt x="3547365" y="3199078"/>
                </a:lnTo>
                <a:lnTo>
                  <a:pt x="0" y="31990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29" name="TextBox 29"/>
          <p:cNvSpPr txBox="1"/>
          <p:nvPr/>
        </p:nvSpPr>
        <p:spPr>
          <a:xfrm>
            <a:off x="1327541" y="790834"/>
            <a:ext cx="7012639" cy="910506"/>
          </a:xfrm>
          <a:prstGeom prst="rect">
            <a:avLst/>
          </a:prstGeom>
        </p:spPr>
        <p:txBody>
          <a:bodyPr lIns="0" tIns="0" rIns="0" bIns="0" rtlCol="0" anchor="t">
            <a:spAutoFit/>
          </a:bodyPr>
          <a:lstStyle/>
          <a:p>
            <a:pPr algn="l">
              <a:lnSpc>
                <a:spcPts val="7080"/>
              </a:lnSpc>
            </a:pPr>
            <a:r>
              <a:rPr lang="es-ES" sz="6000" b="1" spc="-102" dirty="0" smtClean="0">
                <a:solidFill>
                  <a:srgbClr val="323232"/>
                </a:solidFill>
                <a:latin typeface="Roboto Bold"/>
                <a:ea typeface="Roboto Bold"/>
                <a:cs typeface="Roboto Bold"/>
                <a:sym typeface="Roboto Bold"/>
              </a:rPr>
              <a:t>Cuestión</a:t>
            </a:r>
            <a:r>
              <a:rPr lang="en-US" sz="6000" b="1" spc="-102" dirty="0" smtClean="0">
                <a:solidFill>
                  <a:srgbClr val="323232"/>
                </a:solidFill>
                <a:latin typeface="Roboto Bold"/>
                <a:ea typeface="Roboto Bold"/>
                <a:cs typeface="Roboto Bold"/>
                <a:sym typeface="Roboto Bold"/>
              </a:rPr>
              <a:t> de </a:t>
            </a:r>
            <a:r>
              <a:rPr lang="en-US" sz="6000" b="1" spc="-102" dirty="0" err="1" smtClean="0">
                <a:solidFill>
                  <a:srgbClr val="323232"/>
                </a:solidFill>
                <a:latin typeface="Roboto Bold"/>
                <a:ea typeface="Roboto Bold"/>
                <a:cs typeface="Roboto Bold"/>
                <a:sym typeface="Roboto Bold"/>
              </a:rPr>
              <a:t>estudio</a:t>
            </a:r>
            <a:endParaRPr lang="en-US" sz="6000" b="1" spc="-102" dirty="0">
              <a:solidFill>
                <a:srgbClr val="323232"/>
              </a:solidFill>
              <a:latin typeface="Roboto Bold"/>
              <a:ea typeface="Roboto Bold"/>
              <a:cs typeface="Roboto Bold"/>
              <a:sym typeface="Roboto Bold"/>
            </a:endParaRPr>
          </a:p>
        </p:txBody>
      </p:sp>
      <p:sp>
        <p:nvSpPr>
          <p:cNvPr id="30" name="TextBox 30"/>
          <p:cNvSpPr txBox="1"/>
          <p:nvPr/>
        </p:nvSpPr>
        <p:spPr>
          <a:xfrm>
            <a:off x="987770" y="2658293"/>
            <a:ext cx="8977938" cy="6994222"/>
          </a:xfrm>
          <a:prstGeom prst="rect">
            <a:avLst/>
          </a:prstGeom>
        </p:spPr>
        <p:txBody>
          <a:bodyPr wrap="square" lIns="0" tIns="0" rIns="0" bIns="0" rtlCol="0" anchor="t">
            <a:spAutoFit/>
          </a:bodyPr>
          <a:lstStyle/>
          <a:p>
            <a:pPr marL="285750" lvl="0" indent="-285750">
              <a:buFont typeface="Arial" panose="020B0604020202020204" pitchFamily="34" charset="0"/>
              <a:buChar char="•"/>
            </a:pPr>
            <a:r>
              <a:rPr lang="es-ES_tradnl" sz="4800" dirty="0"/>
              <a:t>Concepto de víctima. </a:t>
            </a:r>
            <a:endParaRPr lang="en-US" sz="4800" dirty="0"/>
          </a:p>
          <a:p>
            <a:pPr marL="285750" indent="-285750">
              <a:buFont typeface="Arial" panose="020B0604020202020204" pitchFamily="34" charset="0"/>
              <a:buChar char="•"/>
            </a:pPr>
            <a:r>
              <a:rPr lang="es-ES_tradnl" sz="4800" dirty="0"/>
              <a:t>Formas de victimización de interés criminológico. </a:t>
            </a:r>
            <a:endParaRPr lang="es-ES_tradnl" sz="4800" dirty="0" smtClean="0"/>
          </a:p>
          <a:p>
            <a:pPr marL="285750" indent="-285750">
              <a:buFont typeface="Arial" panose="020B0604020202020204" pitchFamily="34" charset="0"/>
              <a:buChar char="•"/>
            </a:pPr>
            <a:r>
              <a:rPr lang="es-ES" sz="4800" dirty="0" smtClean="0"/>
              <a:t>Situación </a:t>
            </a:r>
            <a:r>
              <a:rPr lang="es-ES" sz="4800" dirty="0"/>
              <a:t>de las víctimas en el sistema legal cubano. </a:t>
            </a:r>
            <a:r>
              <a:rPr lang="es-ES_tradnl" sz="4800" dirty="0" smtClean="0"/>
              <a:t>.</a:t>
            </a:r>
            <a:endParaRPr lang="en-US" sz="4800" dirty="0" smtClean="0"/>
          </a:p>
          <a:p>
            <a:pPr marL="285750" lvl="0" indent="-285750">
              <a:buFont typeface="Arial" panose="020B0604020202020204" pitchFamily="34" charset="0"/>
              <a:buChar char="•"/>
            </a:pPr>
            <a:r>
              <a:rPr lang="es-ES" sz="4800" dirty="0" smtClean="0"/>
              <a:t>Instrumentos </a:t>
            </a:r>
            <a:r>
              <a:rPr lang="es-ES" sz="4800" dirty="0"/>
              <a:t>jurídicos nacionales e internacionales acerca del tema.</a:t>
            </a:r>
          </a:p>
          <a:p>
            <a:pPr marL="285750" lvl="0" indent="-285750">
              <a:buFont typeface="Arial" panose="020B0604020202020204" pitchFamily="34" charset="0"/>
              <a:buChar char="•"/>
            </a:pPr>
            <a:r>
              <a:rPr lang="es-ES" sz="4800" dirty="0" smtClean="0"/>
              <a:t>El </a:t>
            </a:r>
            <a:r>
              <a:rPr lang="es-ES" sz="4800" dirty="0"/>
              <a:t>bloqueo norteamericano al pueblo cubano. </a:t>
            </a:r>
          </a:p>
          <a:p>
            <a:pPr marL="342900" lvl="0" indent="-342900" algn="l">
              <a:lnSpc>
                <a:spcPts val="2659"/>
              </a:lnSpc>
              <a:buFont typeface="Arial" panose="020B0604020202020204" pitchFamily="34" charset="0"/>
              <a:buChar char="•"/>
            </a:pPr>
            <a:endParaRPr lang="en-US" sz="4800" u="none" spc="113" dirty="0">
              <a:solidFill>
                <a:srgbClr val="2E2E2E"/>
              </a:solidFill>
              <a:latin typeface="Roboto"/>
              <a:ea typeface="Roboto"/>
              <a:cs typeface="Roboto"/>
              <a:sym typeface="Roboto"/>
            </a:endParaRPr>
          </a:p>
        </p:txBody>
      </p:sp>
      <p:pic>
        <p:nvPicPr>
          <p:cNvPr id="31" name="Imagen 30"/>
          <p:cNvPicPr>
            <a:picLocks noChangeAspect="1"/>
          </p:cNvPicPr>
          <p:nvPr/>
        </p:nvPicPr>
        <p:blipFill rotWithShape="1">
          <a:blip r:embed="rId2">
            <a:extLst>
              <a:ext uri="{28A0092B-C50C-407E-A947-70E740481C1C}">
                <a14:useLocalDpi xmlns:a14="http://schemas.microsoft.com/office/drawing/2010/main" val="0"/>
              </a:ext>
            </a:extLst>
          </a:blip>
          <a:srcRect l="19531" t="8461" r="20312" b="6923"/>
          <a:stretch/>
        </p:blipFill>
        <p:spPr>
          <a:xfrm>
            <a:off x="10705739" y="3163534"/>
            <a:ext cx="4910963" cy="467266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a:ln cap="sq">
            <a:noFill/>
            <a:prstDash val="solid"/>
            <a:miter/>
          </a:ln>
        </p:spPr>
      </p:sp>
      <p:sp>
        <p:nvSpPr>
          <p:cNvPr id="8" name="Rectángulo 7"/>
          <p:cNvSpPr/>
          <p:nvPr/>
        </p:nvSpPr>
        <p:spPr>
          <a:xfrm>
            <a:off x="552228" y="603295"/>
            <a:ext cx="2739853" cy="769441"/>
          </a:xfrm>
          <a:prstGeom prst="rect">
            <a:avLst/>
          </a:prstGeom>
        </p:spPr>
        <p:txBody>
          <a:bodyPr wrap="none">
            <a:spAutoFit/>
          </a:bodyPr>
          <a:lstStyle/>
          <a:p>
            <a:r>
              <a:rPr lang="es-ES" sz="4400" b="1" dirty="0"/>
              <a:t>Nacionales</a:t>
            </a:r>
            <a:endParaRPr lang="en-US" sz="6600" dirty="0"/>
          </a:p>
        </p:txBody>
      </p:sp>
      <p:sp>
        <p:nvSpPr>
          <p:cNvPr id="9" name="Rectángulo 8"/>
          <p:cNvSpPr/>
          <p:nvPr/>
        </p:nvSpPr>
        <p:spPr>
          <a:xfrm>
            <a:off x="530105" y="1208952"/>
            <a:ext cx="17153211" cy="8956298"/>
          </a:xfrm>
          <a:prstGeom prst="rect">
            <a:avLst/>
          </a:prstGeom>
        </p:spPr>
        <p:txBody>
          <a:bodyPr wrap="square">
            <a:spAutoFit/>
          </a:bodyPr>
          <a:lstStyle/>
          <a:p>
            <a:pPr algn="just"/>
            <a:r>
              <a:rPr lang="es-ES" sz="3200" b="1" dirty="0"/>
              <a:t>Ley 151/2022: Código Penal: </a:t>
            </a:r>
            <a:r>
              <a:rPr lang="es-ES" sz="3200" dirty="0"/>
              <a:t>El Código Penal sustantivo establece los delitos y las penas, y contiene disposiciones que protegen indirectamente a las víctimas al agravar las sanciones en ciertos casos y reconocer figuras que priorizan su situación.</a:t>
            </a:r>
            <a:endParaRPr lang="en-US" sz="3200" dirty="0"/>
          </a:p>
          <a:p>
            <a:pPr marL="514350" lvl="0" indent="-514350" algn="just">
              <a:buFont typeface="+mj-lt"/>
              <a:buAutoNum type="arabicPeriod"/>
            </a:pPr>
            <a:r>
              <a:rPr lang="es-ES" sz="3200" b="1" dirty="0" smtClean="0"/>
              <a:t>- Circunstancias </a:t>
            </a:r>
            <a:r>
              <a:rPr lang="es-ES" sz="3200" b="1" dirty="0"/>
              <a:t>Agravantes Relacionadas con la Víctima:</a:t>
            </a:r>
            <a:r>
              <a:rPr lang="es-ES" sz="3200" dirty="0"/>
              <a:t> El código establece como circunstancia agravante genérica "cometer el hecho con abuso de superioridad o aprovechándose de las condiciones de inferioridad de la víctima". Esto incluye situaciones donde la víctima es particularmente vulnerable (por ejemplo, por su edad, género, discapacidad o situación económica), lo que conlleva una pena más severa para el victimario.</a:t>
            </a:r>
            <a:endParaRPr lang="en-US" sz="3200" dirty="0"/>
          </a:p>
          <a:p>
            <a:pPr marL="514350" lvl="0" indent="-514350" algn="just">
              <a:buFont typeface="+mj-lt"/>
              <a:buAutoNum type="arabicPeriod"/>
            </a:pPr>
            <a:r>
              <a:rPr lang="es-ES" sz="3200" b="1" dirty="0" smtClean="0"/>
              <a:t>- Atenuante </a:t>
            </a:r>
            <a:r>
              <a:rPr lang="es-ES" sz="3200" b="1" dirty="0"/>
              <a:t>de Reparación del Daño:</a:t>
            </a:r>
            <a:r>
              <a:rPr lang="es-ES" sz="3200" dirty="0"/>
              <a:t> Por otro lado, el código incentiva al ofensor a reparar a la víctima. Establece como circunstancia atenuante "haber procedido el culpable, con posterioridad a la comisión del hecho delictivo, a reparar o disminuir el daño ocasionado con su conducta". Esto busca fomentar la restitución y puede influir en la medida de la pena.</a:t>
            </a:r>
            <a:endParaRPr lang="en-US" sz="3200" dirty="0"/>
          </a:p>
          <a:p>
            <a:pPr marL="514350" lvl="0" indent="-514350" algn="just">
              <a:buFont typeface="+mj-lt"/>
              <a:buAutoNum type="arabicPeriod"/>
            </a:pPr>
            <a:r>
              <a:rPr lang="es-ES" sz="3200" b="1" dirty="0" smtClean="0"/>
              <a:t>- Delitos </a:t>
            </a:r>
            <a:r>
              <a:rPr lang="es-ES" sz="3200" b="1" dirty="0"/>
              <a:t>que Protegen a Grupos Vulnerables:</a:t>
            </a:r>
            <a:r>
              <a:rPr lang="es-ES" sz="3200" dirty="0"/>
              <a:t> El Código Penal tipifica y sanciona específicamente delitos que suelen tener a víctimas en situación de vulnerabilidad, lo que constituye una forma de protección legal. </a:t>
            </a:r>
            <a:r>
              <a:rPr lang="en-US" sz="3200" dirty="0" err="1"/>
              <a:t>Por</a:t>
            </a:r>
            <a:r>
              <a:rPr lang="en-US" sz="3200" dirty="0"/>
              <a:t> </a:t>
            </a:r>
            <a:r>
              <a:rPr lang="en-US" sz="3200" dirty="0" err="1"/>
              <a:t>ejemplo</a:t>
            </a:r>
            <a:r>
              <a:rPr lang="en-US" sz="3200" dirty="0"/>
              <a:t>:</a:t>
            </a:r>
          </a:p>
          <a:p>
            <a:pPr marL="914400" lvl="1" indent="-457200" algn="just">
              <a:buFont typeface="Arial" panose="020B0604020202020204" pitchFamily="34" charset="0"/>
              <a:buChar char="•"/>
            </a:pPr>
            <a:r>
              <a:rPr lang="es-ES" sz="3200" b="1" dirty="0"/>
              <a:t>Violencia de Género:</a:t>
            </a:r>
            <a:r>
              <a:rPr lang="es-ES" sz="3200" dirty="0"/>
              <a:t> Sanciona la violencia física, sicológica o económica en el ámbito familiar.</a:t>
            </a:r>
            <a:endParaRPr lang="en-US" sz="3200" dirty="0"/>
          </a:p>
          <a:p>
            <a:pPr marL="914400" lvl="1" indent="-457200" algn="just">
              <a:buFont typeface="Arial" panose="020B0604020202020204" pitchFamily="34" charset="0"/>
              <a:buChar char="•"/>
            </a:pPr>
            <a:r>
              <a:rPr lang="es-ES" sz="3200" b="1" dirty="0"/>
              <a:t>Abuso Sexual:</a:t>
            </a:r>
            <a:r>
              <a:rPr lang="es-ES" sz="3200" dirty="0"/>
              <a:t> Protege a menores y personas vulnerables.</a:t>
            </a:r>
            <a:endParaRPr lang="en-US" sz="3200" dirty="0"/>
          </a:p>
          <a:p>
            <a:pPr marL="914400" lvl="1" indent="-457200" algn="just">
              <a:buFont typeface="Arial" panose="020B0604020202020204" pitchFamily="34" charset="0"/>
              <a:buChar char="•"/>
            </a:pPr>
            <a:r>
              <a:rPr lang="es-ES" sz="3200" b="1" dirty="0"/>
              <a:t>Trata de Personas:</a:t>
            </a:r>
            <a:r>
              <a:rPr lang="es-ES" sz="3200" dirty="0"/>
              <a:t> Protege a las víctimas de explotación.</a:t>
            </a:r>
            <a:endParaRPr lang="en-US" sz="3200" dirty="0"/>
          </a:p>
        </p:txBody>
      </p:sp>
    </p:spTree>
    <p:extLst>
      <p:ext uri="{BB962C8B-B14F-4D97-AF65-F5344CB8AC3E}">
        <p14:creationId xmlns:p14="http://schemas.microsoft.com/office/powerpoint/2010/main" val="4092128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3" name="Freeform 3"/>
          <p:cNvSpPr/>
          <p:nvPr/>
        </p:nvSpPr>
        <p:spPr>
          <a:xfrm>
            <a:off x="12254084" y="-1779006"/>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a:ln cap="sq">
            <a:noFill/>
            <a:prstDash val="solid"/>
            <a:miter/>
          </a:ln>
        </p:spPr>
      </p:sp>
      <p:sp>
        <p:nvSpPr>
          <p:cNvPr id="5" name="Freeform 5"/>
          <p:cNvSpPr/>
          <p:nvPr/>
        </p:nvSpPr>
        <p:spPr>
          <a:xfrm rot="-10800000">
            <a:off x="15927381" y="-496260"/>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a:ln cap="sq">
            <a:noFill/>
            <a:prstDash val="solid"/>
            <a:miter/>
          </a:ln>
        </p:spPr>
      </p:sp>
      <p:sp>
        <p:nvSpPr>
          <p:cNvPr id="8" name="Rectángulo 7"/>
          <p:cNvSpPr/>
          <p:nvPr/>
        </p:nvSpPr>
        <p:spPr>
          <a:xfrm>
            <a:off x="552228" y="603295"/>
            <a:ext cx="2739853" cy="769441"/>
          </a:xfrm>
          <a:prstGeom prst="rect">
            <a:avLst/>
          </a:prstGeom>
        </p:spPr>
        <p:txBody>
          <a:bodyPr wrap="none">
            <a:spAutoFit/>
          </a:bodyPr>
          <a:lstStyle/>
          <a:p>
            <a:r>
              <a:rPr lang="es-ES" sz="4400" b="1" dirty="0"/>
              <a:t>Nacionales</a:t>
            </a:r>
            <a:endParaRPr lang="en-US" sz="6600" dirty="0"/>
          </a:p>
        </p:txBody>
      </p:sp>
      <p:sp>
        <p:nvSpPr>
          <p:cNvPr id="9" name="Rectángulo 8"/>
          <p:cNvSpPr/>
          <p:nvPr/>
        </p:nvSpPr>
        <p:spPr>
          <a:xfrm>
            <a:off x="530105" y="1208952"/>
            <a:ext cx="17153211" cy="8956298"/>
          </a:xfrm>
          <a:prstGeom prst="rect">
            <a:avLst/>
          </a:prstGeom>
        </p:spPr>
        <p:txBody>
          <a:bodyPr wrap="square">
            <a:spAutoFit/>
          </a:bodyPr>
          <a:lstStyle/>
          <a:p>
            <a:pPr algn="just"/>
            <a:r>
              <a:rPr lang="es-ES" sz="3600" b="1" dirty="0"/>
              <a:t>Ley 156/2022: Código de las Familias: </a:t>
            </a:r>
            <a:r>
              <a:rPr lang="es-ES" sz="3600" dirty="0"/>
              <a:t>Este código, de naturaleza civil pero con gran impacto social, contiene mecanismos de protección para las víctimas de violencia intrafamiliar.</a:t>
            </a:r>
            <a:endParaRPr lang="en-US" sz="3600" dirty="0"/>
          </a:p>
          <a:p>
            <a:pPr marL="742950" lvl="0" indent="-742950" algn="just">
              <a:buFont typeface="+mj-lt"/>
              <a:buAutoNum type="arabicPeriod"/>
            </a:pPr>
            <a:r>
              <a:rPr lang="es-ES" sz="3600" b="1" dirty="0" smtClean="0"/>
              <a:t>- Medidas </a:t>
            </a:r>
            <a:r>
              <a:rPr lang="es-ES" sz="3600" b="1" dirty="0"/>
              <a:t>de Protección Inmediata:</a:t>
            </a:r>
            <a:r>
              <a:rPr lang="es-ES" sz="3600" dirty="0"/>
              <a:t> Ante una situación de violencia familiar inminente o actual, la víctima (o cualquier persona) puede solicitar al tribunal medidas de protección urgentes. Estas pueden incluir la salida del agresor del domicilio común, la prohibición de comunicación o acercamiento a la </a:t>
            </a:r>
            <a:r>
              <a:rPr lang="es-ES" sz="3600" dirty="0" smtClean="0"/>
              <a:t>víctima. </a:t>
            </a:r>
            <a:r>
              <a:rPr lang="en-US" sz="3600" dirty="0"/>
              <a:t>Son </a:t>
            </a:r>
            <a:r>
              <a:rPr lang="en-US" sz="3600" dirty="0" err="1"/>
              <a:t>medidas</a:t>
            </a:r>
            <a:r>
              <a:rPr lang="en-US" sz="3600" dirty="0"/>
              <a:t> </a:t>
            </a:r>
            <a:r>
              <a:rPr lang="en-US" sz="3600" dirty="0" err="1"/>
              <a:t>cautelares</a:t>
            </a:r>
            <a:r>
              <a:rPr lang="en-US" sz="3600" dirty="0"/>
              <a:t> </a:t>
            </a:r>
            <a:r>
              <a:rPr lang="en-US" sz="3600" dirty="0" err="1"/>
              <a:t>diseñadas</a:t>
            </a:r>
            <a:r>
              <a:rPr lang="en-US" sz="3600" dirty="0"/>
              <a:t> para </a:t>
            </a:r>
            <a:r>
              <a:rPr lang="en-US" sz="3600" dirty="0" err="1"/>
              <a:t>proteger</a:t>
            </a:r>
            <a:r>
              <a:rPr lang="en-US" sz="3600" dirty="0"/>
              <a:t> de </a:t>
            </a:r>
            <a:r>
              <a:rPr lang="en-US" sz="3600" dirty="0" err="1"/>
              <a:t>manera</a:t>
            </a:r>
            <a:r>
              <a:rPr lang="en-US" sz="3600" dirty="0"/>
              <a:t> </a:t>
            </a:r>
            <a:r>
              <a:rPr lang="en-US" sz="3600" dirty="0" err="1"/>
              <a:t>inmediata</a:t>
            </a:r>
            <a:r>
              <a:rPr lang="en-US" sz="3600" dirty="0"/>
              <a:t>.</a:t>
            </a:r>
          </a:p>
          <a:p>
            <a:pPr marL="742950" lvl="0" indent="-742950" algn="just">
              <a:buFont typeface="+mj-lt"/>
              <a:buAutoNum type="arabicPeriod"/>
            </a:pPr>
            <a:r>
              <a:rPr lang="es-ES" sz="3600" b="1" dirty="0" smtClean="0"/>
              <a:t>- Procedimiento </a:t>
            </a:r>
            <a:r>
              <a:rPr lang="es-ES" sz="3600" b="1" dirty="0"/>
              <a:t>Especial y Ágil:</a:t>
            </a:r>
            <a:r>
              <a:rPr lang="es-ES" sz="3600" dirty="0"/>
              <a:t> El código establece un procedimiento especial para los casos de violencia familiar, que se caracteriza por ser preferente, rápido y con menos formalidades. Esto reconoce la urgencia y el riesgo que enfrentan las víctimas en estos contextos.</a:t>
            </a:r>
            <a:endParaRPr lang="en-US" sz="3600" dirty="0"/>
          </a:p>
          <a:p>
            <a:pPr marL="742950" lvl="0" indent="-742950" algn="just">
              <a:buFont typeface="+mj-lt"/>
              <a:buAutoNum type="arabicPeriod"/>
            </a:pPr>
            <a:r>
              <a:rPr lang="es-ES" sz="3600" b="1" dirty="0" smtClean="0"/>
              <a:t>- Enfoque </a:t>
            </a:r>
            <a:r>
              <a:rPr lang="es-ES" sz="3600" b="1" dirty="0"/>
              <a:t>Multidisciplinario y de Protección Integral:</a:t>
            </a:r>
            <a:r>
              <a:rPr lang="es-ES" sz="3600" dirty="0"/>
              <a:t> La ley promueve un abordaje que no se limita a lo jurídico. Ordena la coordinación entre los tribunales, la Fiscalía, la policía, el sistema de salud y las instituciones de atención social para brindar a la víctima y su familia una protección integral, que incluya apoyo sicológico, social y legal</a:t>
            </a:r>
            <a:r>
              <a:rPr lang="es-ES" sz="3600" dirty="0" smtClean="0"/>
              <a:t>.</a:t>
            </a:r>
            <a:endParaRPr lang="en-US" sz="3600" dirty="0"/>
          </a:p>
        </p:txBody>
      </p:sp>
    </p:spTree>
    <p:extLst>
      <p:ext uri="{BB962C8B-B14F-4D97-AF65-F5344CB8AC3E}">
        <p14:creationId xmlns:p14="http://schemas.microsoft.com/office/powerpoint/2010/main" val="3091686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p:cNvPicPr>
            <a:picLocks noChangeAspect="1"/>
          </p:cNvPicPr>
          <p:nvPr/>
        </p:nvPicPr>
        <p:blipFill rotWithShape="1">
          <a:blip r:embed="rId2">
            <a:extLst>
              <a:ext uri="{28A0092B-C50C-407E-A947-70E740481C1C}">
                <a14:useLocalDpi xmlns:a14="http://schemas.microsoft.com/office/drawing/2010/main" val="0"/>
              </a:ext>
            </a:extLst>
          </a:blip>
          <a:srcRect l="19562" t="4447" r="19647" b="5479"/>
          <a:stretch/>
        </p:blipFill>
        <p:spPr>
          <a:xfrm rot="346194">
            <a:off x="11288427" y="2166169"/>
            <a:ext cx="4999020" cy="5542322"/>
          </a:xfrm>
          <a:prstGeom prst="rect">
            <a:avLst/>
          </a:prstGeom>
        </p:spPr>
      </p:pic>
      <p:grpSp>
        <p:nvGrpSpPr>
          <p:cNvPr id="6" name="Group 6"/>
          <p:cNvGrpSpPr>
            <a:grpSpLocks noChangeAspect="1"/>
          </p:cNvGrpSpPr>
          <p:nvPr/>
        </p:nvGrpSpPr>
        <p:grpSpPr>
          <a:xfrm>
            <a:off x="10363200" y="1574044"/>
            <a:ext cx="6535738" cy="7684256"/>
            <a:chOff x="0" y="0"/>
            <a:chExt cx="4531360" cy="5327650"/>
          </a:xfrm>
        </p:grpSpPr>
        <p:sp>
          <p:nvSpPr>
            <p:cNvPr id="7" name="Freeform 7"/>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9" name="Freeform 9"/>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10" name="Freeform 10"/>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11" name="Freeform 11"/>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12" name="Freeform 12"/>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DFDFD"/>
            </a:solidFill>
          </p:spPr>
        </p:sp>
        <p:sp>
          <p:nvSpPr>
            <p:cNvPr id="13" name="Freeform 13"/>
            <p:cNvSpPr/>
            <p:nvPr/>
          </p:nvSpPr>
          <p:spPr>
            <a:xfrm>
              <a:off x="0" y="0"/>
              <a:ext cx="0" cy="0"/>
            </a:xfrm>
            <a:custGeom>
              <a:avLst/>
              <a:gdLst/>
              <a:ahLst/>
              <a:cxnLst/>
              <a:rect l="l" t="t" r="r" b="b"/>
              <a:pathLst>
                <a:path/>
              </a:pathLst>
            </a:custGeom>
            <a:solidFill>
              <a:srgbClr val="FDFDFD"/>
            </a:solidFill>
          </p:spPr>
        </p:sp>
        <p:sp>
          <p:nvSpPr>
            <p:cNvPr id="14" name="Freeform 14"/>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DFDFD"/>
            </a:solidFill>
          </p:spPr>
        </p:sp>
        <p:sp>
          <p:nvSpPr>
            <p:cNvPr id="15" name="Freeform 15"/>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DFDFD"/>
            </a:solidFill>
          </p:spPr>
        </p:sp>
        <p:sp>
          <p:nvSpPr>
            <p:cNvPr id="16" name="Freeform 16"/>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DFDFD"/>
            </a:solidFill>
          </p:spPr>
        </p:sp>
        <p:sp>
          <p:nvSpPr>
            <p:cNvPr id="17" name="Freeform 17"/>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DFDFD"/>
            </a:solidFill>
          </p:spPr>
        </p:sp>
        <p:sp>
          <p:nvSpPr>
            <p:cNvPr id="18" name="Freeform 18"/>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20" name="Freeform 20"/>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21" name="Freeform 21"/>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22" name="Freeform 22"/>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3" name="Freeform 23"/>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DFDFD"/>
            </a:solidFill>
          </p:spPr>
        </p:sp>
        <p:sp>
          <p:nvSpPr>
            <p:cNvPr id="24" name="Freeform 24"/>
            <p:cNvSpPr/>
            <p:nvPr/>
          </p:nvSpPr>
          <p:spPr>
            <a:xfrm>
              <a:off x="0" y="0"/>
              <a:ext cx="0" cy="0"/>
            </a:xfrm>
            <a:custGeom>
              <a:avLst/>
              <a:gdLst/>
              <a:ahLst/>
              <a:cxnLst/>
              <a:rect l="l" t="t" r="r" b="b"/>
              <a:pathLst>
                <a:path/>
              </a:pathLst>
            </a:custGeom>
            <a:solidFill>
              <a:srgbClr val="FDFDFD"/>
            </a:solidFill>
          </p:spPr>
        </p:sp>
        <p:sp>
          <p:nvSpPr>
            <p:cNvPr id="25" name="Freeform 25"/>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DFDFD"/>
            </a:solidFill>
          </p:spPr>
        </p:sp>
        <p:sp>
          <p:nvSpPr>
            <p:cNvPr id="26" name="Freeform 26"/>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DFDFD"/>
            </a:solidFill>
          </p:spPr>
        </p:sp>
        <p:sp>
          <p:nvSpPr>
            <p:cNvPr id="27" name="Freeform 27"/>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DFDFD"/>
            </a:solidFill>
          </p:spPr>
        </p:sp>
        <p:sp>
          <p:nvSpPr>
            <p:cNvPr id="28" name="Freeform 28"/>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DFDFD"/>
            </a:solidFill>
          </p:spPr>
        </p:sp>
      </p:grpSp>
      <p:sp>
        <p:nvSpPr>
          <p:cNvPr id="2" name="Freeform 2"/>
          <p:cNvSpPr/>
          <p:nvPr/>
        </p:nvSpPr>
        <p:spPr>
          <a:xfrm rot="-5400000">
            <a:off x="16434445" y="6783671"/>
            <a:ext cx="3570249" cy="1379009"/>
          </a:xfrm>
          <a:custGeom>
            <a:avLst/>
            <a:gdLst/>
            <a:ahLst/>
            <a:cxnLst/>
            <a:rect l="l" t="t" r="r" b="b"/>
            <a:pathLst>
              <a:path w="3570249" h="1379009">
                <a:moveTo>
                  <a:pt x="0" y="0"/>
                </a:moveTo>
                <a:lnTo>
                  <a:pt x="3570249" y="0"/>
                </a:lnTo>
                <a:lnTo>
                  <a:pt x="3570249" y="1379009"/>
                </a:lnTo>
                <a:lnTo>
                  <a:pt x="0" y="137900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3993215" y="9478517"/>
            <a:ext cx="5149252" cy="1413704"/>
          </a:xfrm>
          <a:custGeom>
            <a:avLst/>
            <a:gdLst/>
            <a:ahLst/>
            <a:cxnLst/>
            <a:rect l="l" t="t" r="r" b="b"/>
            <a:pathLst>
              <a:path w="5149252" h="1413704">
                <a:moveTo>
                  <a:pt x="0" y="0"/>
                </a:moveTo>
                <a:lnTo>
                  <a:pt x="5149252" y="0"/>
                </a:lnTo>
                <a:lnTo>
                  <a:pt x="5149252" y="1413704"/>
                </a:lnTo>
                <a:lnTo>
                  <a:pt x="0" y="14137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2078048" y="-600892"/>
            <a:ext cx="3185853" cy="3259185"/>
          </a:xfrm>
          <a:custGeom>
            <a:avLst/>
            <a:gdLst/>
            <a:ahLst/>
            <a:cxnLst/>
            <a:rect l="l" t="t" r="r" b="b"/>
            <a:pathLst>
              <a:path w="3185853" h="3259185">
                <a:moveTo>
                  <a:pt x="0" y="0"/>
                </a:moveTo>
                <a:lnTo>
                  <a:pt x="3185854" y="0"/>
                </a:lnTo>
                <a:lnTo>
                  <a:pt x="3185854" y="3259184"/>
                </a:lnTo>
                <a:lnTo>
                  <a:pt x="0" y="325918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5" name="Freeform 5"/>
          <p:cNvSpPr/>
          <p:nvPr/>
        </p:nvSpPr>
        <p:spPr>
          <a:xfrm>
            <a:off x="1597388" y="-2408244"/>
            <a:ext cx="3547365" cy="3199078"/>
          </a:xfrm>
          <a:custGeom>
            <a:avLst/>
            <a:gdLst/>
            <a:ahLst/>
            <a:cxnLst/>
            <a:rect l="l" t="t" r="r" b="b"/>
            <a:pathLst>
              <a:path w="3547365" h="3199078">
                <a:moveTo>
                  <a:pt x="0" y="0"/>
                </a:moveTo>
                <a:lnTo>
                  <a:pt x="3547365" y="0"/>
                </a:lnTo>
                <a:lnTo>
                  <a:pt x="3547365" y="3199078"/>
                </a:lnTo>
                <a:lnTo>
                  <a:pt x="0" y="31990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29" name="TextBox 29"/>
          <p:cNvSpPr txBox="1"/>
          <p:nvPr/>
        </p:nvSpPr>
        <p:spPr>
          <a:xfrm>
            <a:off x="2464307" y="1976015"/>
            <a:ext cx="7012639" cy="910506"/>
          </a:xfrm>
          <a:prstGeom prst="rect">
            <a:avLst/>
          </a:prstGeom>
        </p:spPr>
        <p:txBody>
          <a:bodyPr lIns="0" tIns="0" rIns="0" bIns="0" rtlCol="0" anchor="t">
            <a:spAutoFit/>
          </a:bodyPr>
          <a:lstStyle/>
          <a:p>
            <a:pPr>
              <a:lnSpc>
                <a:spcPts val="7080"/>
              </a:lnSpc>
            </a:pPr>
            <a:r>
              <a:rPr lang="es-ES" sz="6000" b="1" spc="-102" dirty="0">
                <a:solidFill>
                  <a:srgbClr val="323232"/>
                </a:solidFill>
                <a:latin typeface="Roboto Bold"/>
                <a:ea typeface="Roboto Bold"/>
                <a:cs typeface="Roboto Bold"/>
                <a:sym typeface="Roboto Bold"/>
              </a:rPr>
              <a:t>Tarea Extraclase</a:t>
            </a:r>
            <a:endParaRPr lang="en-US" sz="6000" b="1" spc="-102" dirty="0">
              <a:solidFill>
                <a:srgbClr val="323232"/>
              </a:solidFill>
              <a:latin typeface="Roboto Bold"/>
              <a:ea typeface="Roboto Bold"/>
              <a:cs typeface="Roboto Bold"/>
              <a:sym typeface="Roboto Bold"/>
            </a:endParaRPr>
          </a:p>
        </p:txBody>
      </p:sp>
      <p:sp>
        <p:nvSpPr>
          <p:cNvPr id="30" name="TextBox 30"/>
          <p:cNvSpPr txBox="1"/>
          <p:nvPr/>
        </p:nvSpPr>
        <p:spPr>
          <a:xfrm>
            <a:off x="1099176" y="4346421"/>
            <a:ext cx="8977938" cy="3275833"/>
          </a:xfrm>
          <a:prstGeom prst="rect">
            <a:avLst/>
          </a:prstGeom>
        </p:spPr>
        <p:txBody>
          <a:bodyPr wrap="square" lIns="0" tIns="0" rIns="0" bIns="0" rtlCol="0" anchor="t">
            <a:spAutoFit/>
          </a:bodyPr>
          <a:lstStyle/>
          <a:p>
            <a:pPr algn="ctr"/>
            <a:r>
              <a:rPr lang="es-ES_tradnl" sz="4400" dirty="0"/>
              <a:t>Explique entre 250 y 300 palabras, como el bloqueo norteamericano afecta al pueblo cubano, con una mirada desde la Criminología. </a:t>
            </a:r>
            <a:endParaRPr lang="en-US" sz="4400" dirty="0"/>
          </a:p>
          <a:p>
            <a:pPr lvl="0" algn="ctr">
              <a:lnSpc>
                <a:spcPts val="2659"/>
              </a:lnSpc>
            </a:pPr>
            <a:endParaRPr lang="en-US" sz="9600" u="none" spc="113" dirty="0">
              <a:solidFill>
                <a:srgbClr val="2E2E2E"/>
              </a:solidFill>
              <a:latin typeface="Roboto"/>
              <a:ea typeface="Roboto"/>
              <a:cs typeface="Roboto"/>
              <a:sym typeface="Roboto"/>
            </a:endParaRPr>
          </a:p>
        </p:txBody>
      </p:sp>
      <p:pic>
        <p:nvPicPr>
          <p:cNvPr id="31" name="Imagen 30"/>
          <p:cNvPicPr>
            <a:picLocks noChangeAspect="1"/>
          </p:cNvPicPr>
          <p:nvPr/>
        </p:nvPicPr>
        <p:blipFill rotWithShape="1">
          <a:blip r:embed="rId2">
            <a:extLst>
              <a:ext uri="{28A0092B-C50C-407E-A947-70E740481C1C}">
                <a14:useLocalDpi xmlns:a14="http://schemas.microsoft.com/office/drawing/2010/main" val="0"/>
              </a:ext>
            </a:extLst>
          </a:blip>
          <a:srcRect l="19531" t="8461" r="20312" b="6923"/>
          <a:stretch/>
        </p:blipFill>
        <p:spPr>
          <a:xfrm>
            <a:off x="10705739" y="3163534"/>
            <a:ext cx="4910963" cy="4672662"/>
          </a:xfrm>
          <a:prstGeom prst="rect">
            <a:avLst/>
          </a:prstGeom>
        </p:spPr>
      </p:pic>
    </p:spTree>
    <p:extLst>
      <p:ext uri="{BB962C8B-B14F-4D97-AF65-F5344CB8AC3E}">
        <p14:creationId xmlns:p14="http://schemas.microsoft.com/office/powerpoint/2010/main" val="10285166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7405" y="1645993"/>
            <a:ext cx="10773190" cy="7719411"/>
          </a:xfrm>
          <a:custGeom>
            <a:avLst/>
            <a:gdLst/>
            <a:ahLst/>
            <a:cxnLst/>
            <a:rect l="l" t="t" r="r" b="b"/>
            <a:pathLst>
              <a:path w="10773190" h="7719411">
                <a:moveTo>
                  <a:pt x="0" y="0"/>
                </a:moveTo>
                <a:lnTo>
                  <a:pt x="10773190" y="0"/>
                </a:lnTo>
                <a:lnTo>
                  <a:pt x="10773190" y="7719411"/>
                </a:lnTo>
                <a:lnTo>
                  <a:pt x="0" y="7719411"/>
                </a:lnTo>
                <a:lnTo>
                  <a:pt x="0" y="0"/>
                </a:lnTo>
                <a:close/>
              </a:path>
            </a:pathLst>
          </a:custGeom>
          <a:blipFill>
            <a:blip r:embed="rId2"/>
            <a:stretch>
              <a:fillRect l="-160559"/>
            </a:stretch>
          </a:blipFill>
          <a:ln cap="sq">
            <a:noFill/>
            <a:prstDash val="solid"/>
            <a:miter/>
          </a:ln>
        </p:spPr>
      </p:sp>
      <p:sp>
        <p:nvSpPr>
          <p:cNvPr id="3" name="Freeform 3"/>
          <p:cNvSpPr/>
          <p:nvPr/>
        </p:nvSpPr>
        <p:spPr>
          <a:xfrm rot="4276522">
            <a:off x="12943115" y="3340437"/>
            <a:ext cx="1633413" cy="1037217"/>
          </a:xfrm>
          <a:custGeom>
            <a:avLst/>
            <a:gdLst/>
            <a:ahLst/>
            <a:cxnLst/>
            <a:rect l="l" t="t" r="r" b="b"/>
            <a:pathLst>
              <a:path w="1633413" h="1037217">
                <a:moveTo>
                  <a:pt x="0" y="0"/>
                </a:moveTo>
                <a:lnTo>
                  <a:pt x="1633413" y="0"/>
                </a:lnTo>
                <a:lnTo>
                  <a:pt x="1633413" y="1037218"/>
                </a:lnTo>
                <a:lnTo>
                  <a:pt x="0" y="103721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6576324">
            <a:off x="3689202" y="5543304"/>
            <a:ext cx="1633413" cy="1037217"/>
          </a:xfrm>
          <a:custGeom>
            <a:avLst/>
            <a:gdLst/>
            <a:ahLst/>
            <a:cxnLst/>
            <a:rect l="l" t="t" r="r" b="b"/>
            <a:pathLst>
              <a:path w="1633413" h="1037217">
                <a:moveTo>
                  <a:pt x="0" y="0"/>
                </a:moveTo>
                <a:lnTo>
                  <a:pt x="1633413" y="0"/>
                </a:lnTo>
                <a:lnTo>
                  <a:pt x="1633413" y="1037217"/>
                </a:lnTo>
                <a:lnTo>
                  <a:pt x="0" y="10372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5400000">
            <a:off x="11266728" y="3212650"/>
            <a:ext cx="14042544" cy="3861700"/>
          </a:xfrm>
          <a:custGeom>
            <a:avLst/>
            <a:gdLst/>
            <a:ahLst/>
            <a:cxnLst/>
            <a:rect l="l" t="t" r="r" b="b"/>
            <a:pathLst>
              <a:path w="14042544" h="3861700">
                <a:moveTo>
                  <a:pt x="0" y="0"/>
                </a:moveTo>
                <a:lnTo>
                  <a:pt x="14042544" y="0"/>
                </a:lnTo>
                <a:lnTo>
                  <a:pt x="14042544" y="3861700"/>
                </a:lnTo>
                <a:lnTo>
                  <a:pt x="0" y="3861700"/>
                </a:lnTo>
                <a:lnTo>
                  <a:pt x="0" y="0"/>
                </a:lnTo>
                <a:close/>
              </a:path>
            </a:pathLst>
          </a:custGeom>
          <a:blipFill>
            <a:blip r:embed="rId5"/>
            <a:stretch>
              <a:fillRect/>
            </a:stretch>
          </a:blipFill>
          <a:ln cap="sq">
            <a:noFill/>
            <a:prstDash val="solid"/>
            <a:miter/>
          </a:ln>
        </p:spPr>
      </p:sp>
      <p:sp>
        <p:nvSpPr>
          <p:cNvPr id="6" name="Freeform 6"/>
          <p:cNvSpPr/>
          <p:nvPr/>
        </p:nvSpPr>
        <p:spPr>
          <a:xfrm rot="-5400000">
            <a:off x="16529695" y="6214160"/>
            <a:ext cx="3570249" cy="1379009"/>
          </a:xfrm>
          <a:custGeom>
            <a:avLst/>
            <a:gdLst/>
            <a:ahLst/>
            <a:cxnLst/>
            <a:rect l="l" t="t" r="r" b="b"/>
            <a:pathLst>
              <a:path w="3570249" h="1379009">
                <a:moveTo>
                  <a:pt x="0" y="0"/>
                </a:moveTo>
                <a:lnTo>
                  <a:pt x="3570249" y="0"/>
                </a:lnTo>
                <a:lnTo>
                  <a:pt x="3570249" y="1379009"/>
                </a:lnTo>
                <a:lnTo>
                  <a:pt x="0" y="13790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3993215" y="9478517"/>
            <a:ext cx="5149252" cy="1413704"/>
          </a:xfrm>
          <a:custGeom>
            <a:avLst/>
            <a:gdLst/>
            <a:ahLst/>
            <a:cxnLst/>
            <a:rect l="l" t="t" r="r" b="b"/>
            <a:pathLst>
              <a:path w="5149252" h="1413704">
                <a:moveTo>
                  <a:pt x="0" y="0"/>
                </a:moveTo>
                <a:lnTo>
                  <a:pt x="5149252" y="0"/>
                </a:lnTo>
                <a:lnTo>
                  <a:pt x="5149252" y="1413704"/>
                </a:lnTo>
                <a:lnTo>
                  <a:pt x="0" y="14137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4681008" y="568547"/>
            <a:ext cx="4144334" cy="753515"/>
          </a:xfrm>
          <a:custGeom>
            <a:avLst/>
            <a:gdLst/>
            <a:ahLst/>
            <a:cxnLst/>
            <a:rect l="l" t="t" r="r" b="b"/>
            <a:pathLst>
              <a:path w="4144334" h="753515">
                <a:moveTo>
                  <a:pt x="0" y="0"/>
                </a:moveTo>
                <a:lnTo>
                  <a:pt x="4144333" y="0"/>
                </a:lnTo>
                <a:lnTo>
                  <a:pt x="4144333" y="753515"/>
                </a:lnTo>
                <a:lnTo>
                  <a:pt x="0" y="7535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rot="-5400000">
            <a:off x="-7021272" y="3212650"/>
            <a:ext cx="14042544" cy="3861700"/>
          </a:xfrm>
          <a:custGeom>
            <a:avLst/>
            <a:gdLst/>
            <a:ahLst/>
            <a:cxnLst/>
            <a:rect l="l" t="t" r="r" b="b"/>
            <a:pathLst>
              <a:path w="14042544" h="3861700">
                <a:moveTo>
                  <a:pt x="0" y="0"/>
                </a:moveTo>
                <a:lnTo>
                  <a:pt x="14042544" y="0"/>
                </a:lnTo>
                <a:lnTo>
                  <a:pt x="14042544" y="3861700"/>
                </a:lnTo>
                <a:lnTo>
                  <a:pt x="0" y="3861700"/>
                </a:lnTo>
                <a:lnTo>
                  <a:pt x="0" y="0"/>
                </a:lnTo>
                <a:close/>
              </a:path>
            </a:pathLst>
          </a:custGeom>
          <a:blipFill>
            <a:blip r:embed="rId2"/>
            <a:stretch>
              <a:fillRect/>
            </a:stretch>
          </a:blipFill>
          <a:ln cap="sq">
            <a:noFill/>
            <a:prstDash val="solid"/>
            <a:miter/>
          </a:ln>
        </p:spPr>
      </p:sp>
      <p:sp>
        <p:nvSpPr>
          <p:cNvPr id="10" name="Freeform 10"/>
          <p:cNvSpPr/>
          <p:nvPr/>
        </p:nvSpPr>
        <p:spPr>
          <a:xfrm>
            <a:off x="-2078048" y="-600892"/>
            <a:ext cx="3185853" cy="3259185"/>
          </a:xfrm>
          <a:custGeom>
            <a:avLst/>
            <a:gdLst/>
            <a:ahLst/>
            <a:cxnLst/>
            <a:rect l="l" t="t" r="r" b="b"/>
            <a:pathLst>
              <a:path w="3185853" h="3259185">
                <a:moveTo>
                  <a:pt x="0" y="0"/>
                </a:moveTo>
                <a:lnTo>
                  <a:pt x="3185854" y="0"/>
                </a:lnTo>
                <a:lnTo>
                  <a:pt x="3185854" y="3259184"/>
                </a:lnTo>
                <a:lnTo>
                  <a:pt x="0" y="32591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11" name="Freeform 11"/>
          <p:cNvSpPr/>
          <p:nvPr/>
        </p:nvSpPr>
        <p:spPr>
          <a:xfrm>
            <a:off x="1697350" y="-2408244"/>
            <a:ext cx="3547365" cy="3199078"/>
          </a:xfrm>
          <a:custGeom>
            <a:avLst/>
            <a:gdLst/>
            <a:ahLst/>
            <a:cxnLst/>
            <a:rect l="l" t="t" r="r" b="b"/>
            <a:pathLst>
              <a:path w="3547365" h="3199078">
                <a:moveTo>
                  <a:pt x="0" y="0"/>
                </a:moveTo>
                <a:lnTo>
                  <a:pt x="3547365" y="0"/>
                </a:lnTo>
                <a:lnTo>
                  <a:pt x="3547365" y="3199078"/>
                </a:lnTo>
                <a:lnTo>
                  <a:pt x="0" y="319907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2" name="Freeform 12"/>
          <p:cNvSpPr/>
          <p:nvPr/>
        </p:nvSpPr>
        <p:spPr>
          <a:xfrm>
            <a:off x="-568853" y="9012355"/>
            <a:ext cx="3883538" cy="706098"/>
          </a:xfrm>
          <a:custGeom>
            <a:avLst/>
            <a:gdLst/>
            <a:ahLst/>
            <a:cxnLst/>
            <a:rect l="l" t="t" r="r" b="b"/>
            <a:pathLst>
              <a:path w="3883538" h="706098">
                <a:moveTo>
                  <a:pt x="0" y="0"/>
                </a:moveTo>
                <a:lnTo>
                  <a:pt x="3883538" y="0"/>
                </a:lnTo>
                <a:lnTo>
                  <a:pt x="3883538" y="706098"/>
                </a:lnTo>
                <a:lnTo>
                  <a:pt x="0" y="7060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13" name="Freeform 13"/>
          <p:cNvSpPr/>
          <p:nvPr/>
        </p:nvSpPr>
        <p:spPr>
          <a:xfrm rot="-308161">
            <a:off x="13232573" y="6823093"/>
            <a:ext cx="1476956" cy="1299721"/>
          </a:xfrm>
          <a:custGeom>
            <a:avLst/>
            <a:gdLst/>
            <a:ahLst/>
            <a:cxnLst/>
            <a:rect l="l" t="t" r="r" b="b"/>
            <a:pathLst>
              <a:path w="1476956" h="1299721">
                <a:moveTo>
                  <a:pt x="0" y="0"/>
                </a:moveTo>
                <a:lnTo>
                  <a:pt x="1476956" y="0"/>
                </a:lnTo>
                <a:lnTo>
                  <a:pt x="1476956" y="1299721"/>
                </a:lnTo>
                <a:lnTo>
                  <a:pt x="0" y="129972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4" name="Freeform 14"/>
          <p:cNvSpPr/>
          <p:nvPr/>
        </p:nvSpPr>
        <p:spPr>
          <a:xfrm>
            <a:off x="3741446" y="2785526"/>
            <a:ext cx="1106678" cy="1418818"/>
          </a:xfrm>
          <a:custGeom>
            <a:avLst/>
            <a:gdLst/>
            <a:ahLst/>
            <a:cxnLst/>
            <a:rect l="l" t="t" r="r" b="b"/>
            <a:pathLst>
              <a:path w="1106678" h="1418818">
                <a:moveTo>
                  <a:pt x="0" y="0"/>
                </a:moveTo>
                <a:lnTo>
                  <a:pt x="1106678" y="0"/>
                </a:lnTo>
                <a:lnTo>
                  <a:pt x="1106678" y="1418818"/>
                </a:lnTo>
                <a:lnTo>
                  <a:pt x="0" y="141881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5" name="Freeform 15"/>
          <p:cNvSpPr/>
          <p:nvPr/>
        </p:nvSpPr>
        <p:spPr>
          <a:xfrm rot="1838892">
            <a:off x="4960571" y="1180381"/>
            <a:ext cx="988751" cy="931224"/>
          </a:xfrm>
          <a:custGeom>
            <a:avLst/>
            <a:gdLst/>
            <a:ahLst/>
            <a:cxnLst/>
            <a:rect l="l" t="t" r="r" b="b"/>
            <a:pathLst>
              <a:path w="988751" h="931224">
                <a:moveTo>
                  <a:pt x="0" y="0"/>
                </a:moveTo>
                <a:lnTo>
                  <a:pt x="988751" y="0"/>
                </a:lnTo>
                <a:lnTo>
                  <a:pt x="988751" y="931224"/>
                </a:lnTo>
                <a:lnTo>
                  <a:pt x="0" y="93122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16" name="TextBox 16"/>
          <p:cNvSpPr txBox="1"/>
          <p:nvPr/>
        </p:nvSpPr>
        <p:spPr>
          <a:xfrm>
            <a:off x="5454946" y="3325177"/>
            <a:ext cx="7378107" cy="2769989"/>
          </a:xfrm>
          <a:prstGeom prst="rect">
            <a:avLst/>
          </a:prstGeom>
        </p:spPr>
        <p:txBody>
          <a:bodyPr lIns="0" tIns="0" rIns="0" bIns="0" rtlCol="0" anchor="t">
            <a:spAutoFit/>
          </a:bodyPr>
          <a:lstStyle/>
          <a:p>
            <a:pPr algn="ctr"/>
            <a:r>
              <a:rPr lang="es-ES" sz="6000" b="1" spc="-291" dirty="0">
                <a:solidFill>
                  <a:srgbClr val="323232"/>
                </a:solidFill>
                <a:latin typeface="Roboto Bold"/>
                <a:ea typeface="Roboto Bold"/>
                <a:cs typeface="Roboto Bold"/>
                <a:sym typeface="Roboto Bold"/>
              </a:rPr>
              <a:t>La víctima como parte del objeto de estudio de la Criminología</a:t>
            </a:r>
            <a:endParaRPr lang="en-US" sz="6000" b="1" spc="-291" dirty="0">
              <a:solidFill>
                <a:srgbClr val="323232"/>
              </a:solidFill>
              <a:latin typeface="Roboto Bold"/>
              <a:ea typeface="Roboto Bold"/>
              <a:cs typeface="Roboto Bold"/>
              <a:sym typeface="Roboto Bold"/>
            </a:endParaRPr>
          </a:p>
        </p:txBody>
      </p:sp>
      <p:sp>
        <p:nvSpPr>
          <p:cNvPr id="17" name="Freeform 17"/>
          <p:cNvSpPr/>
          <p:nvPr/>
        </p:nvSpPr>
        <p:spPr>
          <a:xfrm>
            <a:off x="-2632776" y="5358832"/>
            <a:ext cx="3566226" cy="3216087"/>
          </a:xfrm>
          <a:custGeom>
            <a:avLst/>
            <a:gdLst/>
            <a:ahLst/>
            <a:cxnLst/>
            <a:rect l="l" t="t" r="r" b="b"/>
            <a:pathLst>
              <a:path w="3566226" h="3216087">
                <a:moveTo>
                  <a:pt x="0" y="0"/>
                </a:moveTo>
                <a:lnTo>
                  <a:pt x="3566226" y="0"/>
                </a:lnTo>
                <a:lnTo>
                  <a:pt x="3566226" y="3216087"/>
                </a:lnTo>
                <a:lnTo>
                  <a:pt x="0" y="321608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8" name="Freeform 18"/>
          <p:cNvSpPr/>
          <p:nvPr/>
        </p:nvSpPr>
        <p:spPr>
          <a:xfrm>
            <a:off x="3743327" y="9530704"/>
            <a:ext cx="3883055" cy="1499830"/>
          </a:xfrm>
          <a:custGeom>
            <a:avLst/>
            <a:gdLst/>
            <a:ahLst/>
            <a:cxnLst/>
            <a:rect l="l" t="t" r="r" b="b"/>
            <a:pathLst>
              <a:path w="3883055" h="1499830">
                <a:moveTo>
                  <a:pt x="0" y="0"/>
                </a:moveTo>
                <a:lnTo>
                  <a:pt x="3883056" y="0"/>
                </a:lnTo>
                <a:lnTo>
                  <a:pt x="3883056" y="1499830"/>
                </a:lnTo>
                <a:lnTo>
                  <a:pt x="0" y="14998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11340714" y="-1790751"/>
            <a:ext cx="3673297" cy="2751633"/>
          </a:xfrm>
          <a:custGeom>
            <a:avLst/>
            <a:gdLst/>
            <a:ahLst/>
            <a:cxnLst/>
            <a:rect l="l" t="t" r="r" b="b"/>
            <a:pathLst>
              <a:path w="3673297" h="2751633">
                <a:moveTo>
                  <a:pt x="0" y="0"/>
                </a:moveTo>
                <a:lnTo>
                  <a:pt x="3673297" y="0"/>
                </a:lnTo>
                <a:lnTo>
                  <a:pt x="3673297" y="2751634"/>
                </a:lnTo>
                <a:lnTo>
                  <a:pt x="0" y="275163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0" name="Freeform 20"/>
          <p:cNvSpPr/>
          <p:nvPr/>
        </p:nvSpPr>
        <p:spPr>
          <a:xfrm>
            <a:off x="10331126" y="9365404"/>
            <a:ext cx="2551035" cy="1665130"/>
          </a:xfrm>
          <a:custGeom>
            <a:avLst/>
            <a:gdLst/>
            <a:ahLst/>
            <a:cxnLst/>
            <a:rect l="l" t="t" r="r" b="b"/>
            <a:pathLst>
              <a:path w="2551035" h="1665130">
                <a:moveTo>
                  <a:pt x="0" y="0"/>
                </a:moveTo>
                <a:lnTo>
                  <a:pt x="2551034" y="0"/>
                </a:lnTo>
                <a:lnTo>
                  <a:pt x="2551034" y="1665130"/>
                </a:lnTo>
                <a:lnTo>
                  <a:pt x="0" y="166513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a:ln cap="sq">
            <a:noFill/>
            <a:prstDash val="solid"/>
            <a:miter/>
          </a:ln>
        </p:spPr>
      </p:sp>
      <p:sp>
        <p:nvSpPr>
          <p:cNvPr id="21" name="Freeform 21"/>
          <p:cNvSpPr/>
          <p:nvPr/>
        </p:nvSpPr>
        <p:spPr>
          <a:xfrm>
            <a:off x="17354550" y="1463911"/>
            <a:ext cx="5282798" cy="2910341"/>
          </a:xfrm>
          <a:custGeom>
            <a:avLst/>
            <a:gdLst/>
            <a:ahLst/>
            <a:cxnLst/>
            <a:rect l="l" t="t" r="r" b="b"/>
            <a:pathLst>
              <a:path w="5282798" h="2910341">
                <a:moveTo>
                  <a:pt x="0" y="0"/>
                </a:moveTo>
                <a:lnTo>
                  <a:pt x="5282798" y="0"/>
                </a:lnTo>
                <a:lnTo>
                  <a:pt x="5282798" y="2910342"/>
                </a:lnTo>
                <a:lnTo>
                  <a:pt x="0" y="2910342"/>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a:ln cap="sq">
            <a:noFill/>
            <a:prstDash val="solid"/>
            <a:miter/>
          </a:ln>
        </p:spPr>
      </p:sp>
      <p:sp>
        <p:nvSpPr>
          <p:cNvPr id="22" name="Freeform 22"/>
          <p:cNvSpPr/>
          <p:nvPr/>
        </p:nvSpPr>
        <p:spPr>
          <a:xfrm rot="-5400000">
            <a:off x="7410944" y="-2341670"/>
            <a:ext cx="2809872" cy="3585683"/>
          </a:xfrm>
          <a:custGeom>
            <a:avLst/>
            <a:gdLst/>
            <a:ahLst/>
            <a:cxnLst/>
            <a:rect l="l" t="t" r="r" b="b"/>
            <a:pathLst>
              <a:path w="2809872" h="3585683">
                <a:moveTo>
                  <a:pt x="0" y="0"/>
                </a:moveTo>
                <a:lnTo>
                  <a:pt x="2809872" y="0"/>
                </a:lnTo>
                <a:lnTo>
                  <a:pt x="2809872" y="3585683"/>
                </a:lnTo>
                <a:lnTo>
                  <a:pt x="0" y="3585683"/>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a:ln cap="sq">
            <a:noFill/>
            <a:prstDash val="solid"/>
            <a:miter/>
          </a:ln>
        </p:spPr>
      </p:sp>
      <p:sp>
        <p:nvSpPr>
          <p:cNvPr id="23" name="Freeform 23"/>
          <p:cNvSpPr/>
          <p:nvPr/>
        </p:nvSpPr>
        <p:spPr>
          <a:xfrm>
            <a:off x="-2232227" y="2799055"/>
            <a:ext cx="3260927" cy="2419015"/>
          </a:xfrm>
          <a:custGeom>
            <a:avLst/>
            <a:gdLst/>
            <a:ahLst/>
            <a:cxnLst/>
            <a:rect l="l" t="t" r="r" b="b"/>
            <a:pathLst>
              <a:path w="3260927" h="2419015">
                <a:moveTo>
                  <a:pt x="0" y="0"/>
                </a:moveTo>
                <a:lnTo>
                  <a:pt x="3260927" y="0"/>
                </a:lnTo>
                <a:lnTo>
                  <a:pt x="3260927" y="2419015"/>
                </a:lnTo>
                <a:lnTo>
                  <a:pt x="0" y="2419015"/>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a:ln cap="sq">
            <a:noFill/>
            <a:prstDash val="solid"/>
            <a:miter/>
          </a:ln>
        </p:spPr>
      </p:sp>
      <p:sp>
        <p:nvSpPr>
          <p:cNvPr id="24" name="TextBox 24"/>
          <p:cNvSpPr txBox="1"/>
          <p:nvPr/>
        </p:nvSpPr>
        <p:spPr>
          <a:xfrm>
            <a:off x="5904398" y="6410028"/>
            <a:ext cx="5984943" cy="1423467"/>
          </a:xfrm>
          <a:prstGeom prst="rect">
            <a:avLst/>
          </a:prstGeom>
        </p:spPr>
        <p:txBody>
          <a:bodyPr lIns="0" tIns="0" rIns="0" bIns="0" rtlCol="0" anchor="t">
            <a:spAutoFit/>
          </a:bodyPr>
          <a:lstStyle/>
          <a:p>
            <a:pPr algn="ctr">
              <a:lnSpc>
                <a:spcPts val="3669"/>
              </a:lnSpc>
            </a:pPr>
            <a:r>
              <a:rPr lang="es-ES" sz="3562" dirty="0" smtClean="0">
                <a:solidFill>
                  <a:srgbClr val="323232"/>
                </a:solidFill>
                <a:latin typeface="Roboto"/>
                <a:ea typeface="Roboto"/>
                <a:cs typeface="Roboto"/>
                <a:sym typeface="Roboto"/>
              </a:rPr>
              <a:t>2do. Año </a:t>
            </a:r>
          </a:p>
          <a:p>
            <a:pPr algn="ctr">
              <a:lnSpc>
                <a:spcPts val="3669"/>
              </a:lnSpc>
            </a:pPr>
            <a:r>
              <a:rPr lang="es-ES" sz="3562" dirty="0" smtClean="0">
                <a:solidFill>
                  <a:srgbClr val="323232"/>
                </a:solidFill>
                <a:latin typeface="Roboto"/>
                <a:ea typeface="Roboto"/>
                <a:cs typeface="Roboto"/>
                <a:sym typeface="Roboto"/>
              </a:rPr>
              <a:t>Licenciatura </a:t>
            </a:r>
            <a:r>
              <a:rPr lang="es-ES" sz="3562" dirty="0" smtClean="0">
                <a:solidFill>
                  <a:srgbClr val="323232"/>
                </a:solidFill>
                <a:latin typeface="Roboto"/>
                <a:ea typeface="Roboto"/>
                <a:cs typeface="Roboto"/>
                <a:sym typeface="Roboto"/>
              </a:rPr>
              <a:t>en Derecho</a:t>
            </a:r>
          </a:p>
          <a:p>
            <a:pPr algn="ctr">
              <a:lnSpc>
                <a:spcPts val="3669"/>
              </a:lnSpc>
            </a:pPr>
            <a:r>
              <a:rPr lang="es-ES" sz="3562" dirty="0" smtClean="0">
                <a:solidFill>
                  <a:srgbClr val="323232"/>
                </a:solidFill>
                <a:latin typeface="Roboto"/>
                <a:ea typeface="Roboto"/>
                <a:cs typeface="Roboto"/>
                <a:sym typeface="Roboto"/>
              </a:rPr>
              <a:t>Universidad de Artemisa</a:t>
            </a:r>
            <a:endParaRPr lang="en-US" sz="3562" dirty="0">
              <a:solidFill>
                <a:srgbClr val="323232"/>
              </a:solidFill>
              <a:latin typeface="Roboto"/>
              <a:ea typeface="Roboto"/>
              <a:cs typeface="Roboto"/>
              <a:sym typeface="Roboto"/>
            </a:endParaRPr>
          </a:p>
        </p:txBody>
      </p:sp>
      <p:sp>
        <p:nvSpPr>
          <p:cNvPr id="25" name="TextBox 25"/>
          <p:cNvSpPr txBox="1"/>
          <p:nvPr/>
        </p:nvSpPr>
        <p:spPr>
          <a:xfrm>
            <a:off x="6222831" y="2508890"/>
            <a:ext cx="5842338" cy="619946"/>
          </a:xfrm>
          <a:prstGeom prst="rect">
            <a:avLst/>
          </a:prstGeom>
        </p:spPr>
        <p:txBody>
          <a:bodyPr lIns="0" tIns="0" rIns="0" bIns="0" rtlCol="0" anchor="t">
            <a:spAutoFit/>
          </a:bodyPr>
          <a:lstStyle/>
          <a:p>
            <a:pPr algn="ctr">
              <a:lnSpc>
                <a:spcPts val="4776"/>
              </a:lnSpc>
            </a:pPr>
            <a:r>
              <a:rPr lang="en-US" sz="4549" spc="-259" dirty="0">
                <a:solidFill>
                  <a:srgbClr val="323232"/>
                </a:solidFill>
                <a:latin typeface="Roboto"/>
                <a:ea typeface="Roboto"/>
                <a:cs typeface="Roboto"/>
                <a:sym typeface="Roboto"/>
              </a:rPr>
              <a:t>Criminología</a:t>
            </a:r>
          </a:p>
        </p:txBody>
      </p:sp>
      <p:pic>
        <p:nvPicPr>
          <p:cNvPr id="26" name="Imagen 2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635375" y="4991100"/>
            <a:ext cx="1679310" cy="1418928"/>
          </a:xfrm>
          <a:prstGeom prst="rect">
            <a:avLst/>
          </a:prstGeom>
        </p:spPr>
      </p:pic>
      <p:pic>
        <p:nvPicPr>
          <p:cNvPr id="27" name="Imagen 2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507694" y="3151038"/>
            <a:ext cx="1941442" cy="1840062"/>
          </a:xfrm>
          <a:prstGeom prst="rect">
            <a:avLst/>
          </a:prstGeom>
        </p:spPr>
      </p:pic>
      <p:pic>
        <p:nvPicPr>
          <p:cNvPr id="28" name="Imagen 27"/>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507694" y="881703"/>
            <a:ext cx="1941442" cy="2269335"/>
          </a:xfrm>
          <a:prstGeom prst="rect">
            <a:avLst/>
          </a:prstGeom>
        </p:spPr>
      </p:pic>
    </p:spTree>
    <p:extLst>
      <p:ext uri="{BB962C8B-B14F-4D97-AF65-F5344CB8AC3E}">
        <p14:creationId xmlns:p14="http://schemas.microsoft.com/office/powerpoint/2010/main" val="18348796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018958" y="9996934"/>
            <a:ext cx="3429684" cy="1324716"/>
          </a:xfrm>
          <a:custGeom>
            <a:avLst/>
            <a:gdLst/>
            <a:ahLst/>
            <a:cxnLst/>
            <a:rect l="l" t="t" r="r" b="b"/>
            <a:pathLst>
              <a:path w="3429684" h="1324716">
                <a:moveTo>
                  <a:pt x="0" y="0"/>
                </a:moveTo>
                <a:lnTo>
                  <a:pt x="3429685" y="0"/>
                </a:lnTo>
                <a:lnTo>
                  <a:pt x="3429685" y="1324716"/>
                </a:lnTo>
                <a:lnTo>
                  <a:pt x="0" y="13247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10800000">
            <a:off x="15917547" y="-377402"/>
            <a:ext cx="3124552" cy="2039481"/>
          </a:xfrm>
          <a:custGeom>
            <a:avLst/>
            <a:gdLst/>
            <a:ahLst/>
            <a:cxnLst/>
            <a:rect l="l" t="t" r="r" b="b"/>
            <a:pathLst>
              <a:path w="3124552" h="2039481">
                <a:moveTo>
                  <a:pt x="0" y="0"/>
                </a:moveTo>
                <a:lnTo>
                  <a:pt x="3124552" y="0"/>
                </a:lnTo>
                <a:lnTo>
                  <a:pt x="3124552" y="2039481"/>
                </a:lnTo>
                <a:lnTo>
                  <a:pt x="0" y="2039481"/>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a:ln cap="sq">
            <a:noFill/>
            <a:prstDash val="solid"/>
            <a:miter/>
          </a:ln>
        </p:spPr>
      </p:sp>
      <p:sp>
        <p:nvSpPr>
          <p:cNvPr id="8" name="Rectángulo 7"/>
          <p:cNvSpPr/>
          <p:nvPr/>
        </p:nvSpPr>
        <p:spPr>
          <a:xfrm>
            <a:off x="953641" y="477796"/>
            <a:ext cx="13211508" cy="1569660"/>
          </a:xfrm>
          <a:prstGeom prst="rect">
            <a:avLst/>
          </a:prstGeom>
        </p:spPr>
        <p:txBody>
          <a:bodyPr wrap="square">
            <a:spAutoFit/>
          </a:bodyPr>
          <a:lstStyle/>
          <a:p>
            <a:pPr lvl="0" algn="just"/>
            <a:r>
              <a:rPr lang="es-ES" sz="3200" dirty="0">
                <a:latin typeface="Arial" panose="020B0604020202020204" pitchFamily="34" charset="0"/>
                <a:ea typeface="Calibri" panose="020F0502020204030204" pitchFamily="34" charset="0"/>
              </a:rPr>
              <a:t>Victima ha evolucionado ya que </a:t>
            </a:r>
            <a:r>
              <a:rPr lang="es-ES" sz="3200" dirty="0" smtClean="0">
                <a:latin typeface="Arial" panose="020B0604020202020204" pitchFamily="34" charset="0"/>
                <a:ea typeface="Calibri" panose="020F0502020204030204" pitchFamily="34" charset="0"/>
              </a:rPr>
              <a:t>se </a:t>
            </a:r>
            <a:r>
              <a:rPr lang="es-ES" sz="3200" dirty="0">
                <a:latin typeface="Arial" panose="020B0604020202020204" pitchFamily="34" charset="0"/>
                <a:ea typeface="Calibri" panose="020F0502020204030204" pitchFamily="34" charset="0"/>
              </a:rPr>
              <a:t>trataba a la voz latina que designa la persona o animal sacrificado, o que se destina al sacrificio, hasta llegar al término de Persona que padece por culpa ajena o por causa fortuita</a:t>
            </a:r>
            <a:r>
              <a:rPr lang="es-ES" sz="3200" dirty="0" smtClean="0">
                <a:latin typeface="Arial" panose="020B0604020202020204" pitchFamily="34" charset="0"/>
                <a:ea typeface="Calibri" panose="020F0502020204030204" pitchFamily="34" charset="0"/>
              </a:rPr>
              <a:t>.</a:t>
            </a:r>
            <a:r>
              <a:rPr lang="es-ES_tradnl" sz="3200" b="1" dirty="0"/>
              <a:t> </a:t>
            </a:r>
            <a:endParaRPr lang="en-US" sz="3200" dirty="0"/>
          </a:p>
        </p:txBody>
      </p:sp>
      <p:sp>
        <p:nvSpPr>
          <p:cNvPr id="10" name="Rectángulo 9"/>
          <p:cNvSpPr/>
          <p:nvPr/>
        </p:nvSpPr>
        <p:spPr>
          <a:xfrm>
            <a:off x="6781800" y="3049931"/>
            <a:ext cx="11263484" cy="3046988"/>
          </a:xfrm>
          <a:prstGeom prst="rect">
            <a:avLst/>
          </a:prstGeom>
        </p:spPr>
        <p:txBody>
          <a:bodyPr wrap="square">
            <a:spAutoFit/>
          </a:bodyPr>
          <a:lstStyle/>
          <a:p>
            <a:pPr algn="just">
              <a:spcAft>
                <a:spcPts val="800"/>
              </a:spcAft>
            </a:pPr>
            <a:r>
              <a:rPr lang="es-ES_tradnl" sz="3200" spc="-15" dirty="0">
                <a:latin typeface="Arial" panose="020B0604020202020204" pitchFamily="34" charset="0"/>
                <a:ea typeface="Calibri" panose="020F0502020204030204" pitchFamily="34" charset="0"/>
                <a:cs typeface="Times New Roman" panose="02020603050405020304" pitchFamily="18" charset="0"/>
              </a:rPr>
              <a:t>El Congreso para la Prevención del delito y el Tratamiento al delincuente, efectuado en 1980, por la </a:t>
            </a:r>
            <a:r>
              <a:rPr lang="es-ES_tradnl" sz="3200" spc="-15" dirty="0" smtClean="0">
                <a:latin typeface="Arial" panose="020B0604020202020204" pitchFamily="34" charset="0"/>
                <a:ea typeface="Calibri" panose="020F0502020204030204" pitchFamily="34" charset="0"/>
                <a:cs typeface="Times New Roman" panose="02020603050405020304" pitchFamily="18" charset="0"/>
              </a:rPr>
              <a:t>ONU, </a:t>
            </a:r>
            <a:r>
              <a:rPr lang="es-ES_tradnl" sz="3200" spc="-15" dirty="0">
                <a:latin typeface="Arial" panose="020B0604020202020204" pitchFamily="34" charset="0"/>
                <a:ea typeface="Calibri" panose="020F0502020204030204" pitchFamily="34" charset="0"/>
                <a:cs typeface="Times New Roman" panose="02020603050405020304" pitchFamily="18" charset="0"/>
              </a:rPr>
              <a:t>se refirió a la víctima como la persona que ha sufrido una pérdida, daño o lesión, sea en su persona, su propiedad o sus derechos humanos, siempre que esta, esté condicionada por una violación de la legislación penal nacional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p:cNvSpPr/>
          <p:nvPr/>
        </p:nvSpPr>
        <p:spPr>
          <a:xfrm>
            <a:off x="4255138" y="7178039"/>
            <a:ext cx="13790146" cy="3046988"/>
          </a:xfrm>
          <a:prstGeom prst="rect">
            <a:avLst/>
          </a:prstGeom>
        </p:spPr>
        <p:txBody>
          <a:bodyPr wrap="square">
            <a:spAutoFit/>
          </a:bodyPr>
          <a:lstStyle/>
          <a:p>
            <a:pPr algn="just">
              <a:spcAft>
                <a:spcPts val="800"/>
              </a:spcAft>
            </a:pPr>
            <a:r>
              <a:rPr lang="es-ES" sz="3200" dirty="0">
                <a:latin typeface="Arial" panose="020B0604020202020204" pitchFamily="34" charset="0"/>
                <a:ea typeface="Calibri" panose="020F0502020204030204" pitchFamily="34" charset="0"/>
                <a:cs typeface="Times New Roman" panose="02020603050405020304" pitchFamily="18" charset="0"/>
              </a:rPr>
              <a:t>En tanto, el VII Congreso para la Prevención del delito y el Tratamiento al delincuente</a:t>
            </a:r>
            <a:r>
              <a:rPr lang="es-ES" sz="3200" dirty="0" smtClean="0">
                <a:latin typeface="Arial" panose="020B0604020202020204" pitchFamily="34" charset="0"/>
                <a:ea typeface="Calibri" panose="020F0502020204030204" pitchFamily="34" charset="0"/>
                <a:cs typeface="Times New Roman" panose="02020603050405020304" pitchFamily="18" charset="0"/>
              </a:rPr>
              <a:t>,, </a:t>
            </a:r>
            <a:r>
              <a:rPr lang="es-ES" sz="3200" dirty="0">
                <a:latin typeface="Arial" panose="020B0604020202020204" pitchFamily="34" charset="0"/>
                <a:ea typeface="Calibri" panose="020F0502020204030204" pitchFamily="34" charset="0"/>
                <a:cs typeface="Times New Roman" panose="02020603050405020304" pitchFamily="18" charset="0"/>
              </a:rPr>
              <a:t>clasificó como víctimas de delitos las personas que, individual o colectivamente, hayan sufrido daños, físicos o mentales, sufrimiento emocional, pérdida de sus derechos fundamentales, como consecuencia de acciones u omisiones que violen la Legislación Penal vigente en los Estados miembros incluida la que proscribe el abuso de poder.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upo 14"/>
          <p:cNvGrpSpPr/>
          <p:nvPr/>
        </p:nvGrpSpPr>
        <p:grpSpPr>
          <a:xfrm>
            <a:off x="104019" y="2580281"/>
            <a:ext cx="6248400" cy="4638140"/>
            <a:chOff x="0" y="2539899"/>
            <a:chExt cx="6248400" cy="4638140"/>
          </a:xfrm>
        </p:grpSpPr>
        <p:pic>
          <p:nvPicPr>
            <p:cNvPr id="12" name="Imagen 11" descr="E:\Salva Mariel\FISCAL JEFE\AÑO DE TRABAJO 2016\MEMORIA\TRABAJO\MENEQUITOS PARA PPT\hombresito oficina_files\images_073.jpg"/>
            <p:cNvPicPr/>
            <p:nvPr/>
          </p:nvPicPr>
          <p:blipFill rotWithShape="1">
            <a:blip r:embed="rId10">
              <a:extLst>
                <a:ext uri="{28A0092B-C50C-407E-A947-70E740481C1C}">
                  <a14:useLocalDpi xmlns:a14="http://schemas.microsoft.com/office/drawing/2010/main" val="0"/>
                </a:ext>
              </a:extLst>
            </a:blip>
            <a:srcRect l="6891" t="3582" r="4797" b="13321"/>
            <a:stretch/>
          </p:blipFill>
          <p:spPr bwMode="auto">
            <a:xfrm>
              <a:off x="0" y="2539899"/>
              <a:ext cx="6248400" cy="4638140"/>
            </a:xfrm>
            <a:prstGeom prst="rect">
              <a:avLst/>
            </a:prstGeom>
            <a:noFill/>
            <a:ln>
              <a:noFill/>
            </a:ln>
          </p:spPr>
        </p:pic>
        <p:sp>
          <p:nvSpPr>
            <p:cNvPr id="14" name="Rectángulo 13"/>
            <p:cNvSpPr/>
            <p:nvPr/>
          </p:nvSpPr>
          <p:spPr>
            <a:xfrm>
              <a:off x="1072496" y="4391560"/>
              <a:ext cx="2698175" cy="1664879"/>
            </a:xfrm>
            <a:prstGeom prst="rect">
              <a:avLst/>
            </a:prstGeom>
          </p:spPr>
          <p:txBody>
            <a:bodyPr wrap="none">
              <a:spAutoFit/>
            </a:bodyPr>
            <a:lstStyle/>
            <a:p>
              <a:pPr lvl="0" algn="just">
                <a:lnSpc>
                  <a:spcPct val="150000"/>
                </a:lnSpc>
              </a:pPr>
              <a:r>
                <a:rPr lang="es-ES_tradnl" sz="3600" b="1" dirty="0">
                  <a:latin typeface="Arial" panose="020B0604020202020204" pitchFamily="34" charset="0"/>
                  <a:ea typeface="Calibri" panose="020F0502020204030204" pitchFamily="34" charset="0"/>
                  <a:cs typeface="Times New Roman" panose="02020603050405020304" pitchFamily="18" charset="0"/>
                </a:rPr>
                <a:t>Concepto </a:t>
              </a:r>
              <a:endParaRPr lang="es-ES_tradnl" sz="3600" b="1" dirty="0" smtClean="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pPr>
              <a:r>
                <a:rPr lang="es-ES_tradnl" sz="3600" b="1" dirty="0" smtClean="0">
                  <a:latin typeface="Arial" panose="020B0604020202020204" pitchFamily="34" charset="0"/>
                  <a:ea typeface="Calibri" panose="020F0502020204030204" pitchFamily="34" charset="0"/>
                  <a:cs typeface="Times New Roman" panose="02020603050405020304" pitchFamily="18" charset="0"/>
                </a:rPr>
                <a:t>de </a:t>
              </a:r>
              <a:r>
                <a:rPr lang="es-ES_tradnl" sz="3600" b="1" dirty="0">
                  <a:latin typeface="Arial" panose="020B0604020202020204" pitchFamily="34" charset="0"/>
                  <a:ea typeface="Calibri" panose="020F0502020204030204" pitchFamily="34" charset="0"/>
                  <a:cs typeface="Times New Roman" panose="02020603050405020304" pitchFamily="18" charset="0"/>
                </a:rPr>
                <a:t>víctima.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Freeform 3"/>
          <p:cNvSpPr/>
          <p:nvPr/>
        </p:nvSpPr>
        <p:spPr>
          <a:xfrm>
            <a:off x="-1630444" y="1393705"/>
            <a:ext cx="3673297" cy="2751633"/>
          </a:xfrm>
          <a:custGeom>
            <a:avLst/>
            <a:gdLst/>
            <a:ahLst/>
            <a:cxnLst/>
            <a:rect l="l" t="t" r="r" b="b"/>
            <a:pathLst>
              <a:path w="3673297" h="2751633">
                <a:moveTo>
                  <a:pt x="0" y="0"/>
                </a:moveTo>
                <a:lnTo>
                  <a:pt x="3673297" y="0"/>
                </a:lnTo>
                <a:lnTo>
                  <a:pt x="3673297" y="2751633"/>
                </a:lnTo>
                <a:lnTo>
                  <a:pt x="0" y="2751633"/>
                </a:lnTo>
                <a:lnTo>
                  <a:pt x="0" y="0"/>
                </a:lnTo>
                <a:close/>
              </a:path>
            </a:pathLst>
          </a:custGeom>
          <a:blipFill>
            <a:blip r:embed="rId11">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709678" y="6737749"/>
            <a:ext cx="3185853" cy="3259185"/>
          </a:xfrm>
          <a:custGeom>
            <a:avLst/>
            <a:gdLst/>
            <a:ahLst/>
            <a:cxnLst/>
            <a:rect l="l" t="t" r="r" b="b"/>
            <a:pathLst>
              <a:path w="3185853" h="3259185">
                <a:moveTo>
                  <a:pt x="0" y="0"/>
                </a:moveTo>
                <a:lnTo>
                  <a:pt x="3185853" y="0"/>
                </a:lnTo>
                <a:lnTo>
                  <a:pt x="3185853" y="3259185"/>
                </a:lnTo>
                <a:lnTo>
                  <a:pt x="0" y="3259185"/>
                </a:lnTo>
                <a:lnTo>
                  <a:pt x="0" y="0"/>
                </a:lnTo>
                <a:close/>
              </a:path>
            </a:pathLst>
          </a:custGeom>
          <a:blipFill>
            <a:blip r:embed="rId12">
              <a:extLst>
                <a:ext uri="{96DAC541-7B7A-43D3-8B79-37D633B846F1}">
                  <asvg:svgBlip xmlns:asvg="http://schemas.microsoft.com/office/drawing/2016/SVG/main" xmlns="" r:embed="rId7"/>
                </a:ext>
              </a:extLst>
            </a:blip>
            <a:stretch>
              <a:fillRect/>
            </a:stretch>
          </a:blipFill>
          <a:ln cap="sq">
            <a:noFill/>
            <a:prstDash val="solid"/>
            <a:miter/>
          </a:ln>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6" name="TextBox 6"/>
          <p:cNvSpPr txBox="1"/>
          <p:nvPr/>
        </p:nvSpPr>
        <p:spPr>
          <a:xfrm>
            <a:off x="6627795" y="439522"/>
            <a:ext cx="5878667" cy="3642023"/>
          </a:xfrm>
          <a:prstGeom prst="rect">
            <a:avLst/>
          </a:prstGeom>
        </p:spPr>
        <p:txBody>
          <a:bodyPr wrap="square" lIns="0" tIns="0" rIns="0" bIns="0" rtlCol="0" anchor="t">
            <a:spAutoFit/>
          </a:bodyPr>
          <a:lstStyle/>
          <a:p>
            <a:pPr algn="just">
              <a:lnSpc>
                <a:spcPts val="7080"/>
              </a:lnSpc>
            </a:pPr>
            <a:r>
              <a:rPr lang="es-ES" sz="6000" b="1" spc="-102" dirty="0" smtClean="0">
                <a:solidFill>
                  <a:srgbClr val="323232"/>
                </a:solidFill>
                <a:latin typeface="Roboto Bold"/>
                <a:ea typeface="Roboto Bold"/>
                <a:cs typeface="Roboto Bold"/>
                <a:sym typeface="Roboto Bold"/>
              </a:rPr>
              <a:t>Formas </a:t>
            </a:r>
            <a:r>
              <a:rPr lang="es-ES" sz="6000" b="1" spc="-102" dirty="0">
                <a:solidFill>
                  <a:srgbClr val="323232"/>
                </a:solidFill>
                <a:latin typeface="Roboto Bold"/>
                <a:ea typeface="Roboto Bold"/>
                <a:cs typeface="Roboto Bold"/>
                <a:sym typeface="Roboto Bold"/>
              </a:rPr>
              <a:t>de victimización de interés criminológico</a:t>
            </a:r>
            <a:endParaRPr lang="en-US" sz="6000" b="1" spc="-102" dirty="0">
              <a:solidFill>
                <a:srgbClr val="323232"/>
              </a:solidFill>
              <a:latin typeface="Roboto Bold"/>
              <a:ea typeface="Roboto Bold"/>
              <a:cs typeface="Roboto Bold"/>
              <a:sym typeface="Roboto Bold"/>
            </a:endParaRPr>
          </a:p>
        </p:txBody>
      </p:sp>
      <p:pic>
        <p:nvPicPr>
          <p:cNvPr id="17" name="Imagen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39522"/>
            <a:ext cx="4953000" cy="4246777"/>
          </a:xfrm>
          <a:prstGeom prst="rect">
            <a:avLst/>
          </a:prstGeom>
          <a:ln>
            <a:noFill/>
          </a:ln>
          <a:effectLst>
            <a:softEdge rad="112500"/>
          </a:effectLst>
        </p:spPr>
      </p:pic>
      <p:sp>
        <p:nvSpPr>
          <p:cNvPr id="18" name="Rectángulo 17"/>
          <p:cNvSpPr/>
          <p:nvPr/>
        </p:nvSpPr>
        <p:spPr>
          <a:xfrm>
            <a:off x="1143169" y="4686299"/>
            <a:ext cx="4495461" cy="584775"/>
          </a:xfrm>
          <a:prstGeom prst="rect">
            <a:avLst/>
          </a:prstGeom>
        </p:spPr>
        <p:txBody>
          <a:bodyPr wrap="none">
            <a:spAutoFit/>
          </a:bodyPr>
          <a:lstStyle/>
          <a:p>
            <a:r>
              <a:rPr lang="es-ES" sz="3200" b="1" spc="-15" dirty="0" err="1">
                <a:latin typeface="Arial" panose="020B0604020202020204" pitchFamily="34" charset="0"/>
                <a:ea typeface="Calibri" panose="020F0502020204030204" pitchFamily="34" charset="0"/>
              </a:rPr>
              <a:t>Beniamín</a:t>
            </a:r>
            <a:r>
              <a:rPr lang="es-ES" sz="3200" b="1" spc="-15" dirty="0">
                <a:latin typeface="Arial" panose="020B0604020202020204" pitchFamily="34" charset="0"/>
                <a:ea typeface="Calibri" panose="020F0502020204030204" pitchFamily="34" charset="0"/>
              </a:rPr>
              <a:t> </a:t>
            </a:r>
            <a:r>
              <a:rPr lang="es-ES" sz="3200" b="1" spc="-15" dirty="0" err="1">
                <a:latin typeface="Arial" panose="020B0604020202020204" pitchFamily="34" charset="0"/>
                <a:ea typeface="Calibri" panose="020F0502020204030204" pitchFamily="34" charset="0"/>
              </a:rPr>
              <a:t>Mendelsohn</a:t>
            </a:r>
            <a:endParaRPr lang="en-US" sz="3200" dirty="0"/>
          </a:p>
        </p:txBody>
      </p:sp>
      <p:pic>
        <p:nvPicPr>
          <p:cNvPr id="19" name="Imagen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676900"/>
            <a:ext cx="4953000" cy="3256176"/>
          </a:xfrm>
          <a:prstGeom prst="rect">
            <a:avLst/>
          </a:prstGeom>
        </p:spPr>
      </p:pic>
      <p:sp>
        <p:nvSpPr>
          <p:cNvPr id="20" name="Rectángulo 19"/>
          <p:cNvSpPr/>
          <p:nvPr/>
        </p:nvSpPr>
        <p:spPr>
          <a:xfrm>
            <a:off x="1658503" y="8933076"/>
            <a:ext cx="4009624" cy="646331"/>
          </a:xfrm>
          <a:prstGeom prst="rect">
            <a:avLst/>
          </a:prstGeom>
        </p:spPr>
        <p:txBody>
          <a:bodyPr wrap="none">
            <a:spAutoFit/>
          </a:bodyPr>
          <a:lstStyle/>
          <a:p>
            <a:r>
              <a:rPr lang="es-ES" sz="3600" b="1" spc="-15" dirty="0" err="1">
                <a:latin typeface="Arial" panose="020B0604020202020204" pitchFamily="34" charset="0"/>
                <a:ea typeface="Calibri" panose="020F0502020204030204" pitchFamily="34" charset="0"/>
              </a:rPr>
              <a:t>Jimenez</a:t>
            </a:r>
            <a:r>
              <a:rPr lang="es-ES" sz="3600" b="1" spc="-15" dirty="0">
                <a:latin typeface="Arial" panose="020B0604020202020204" pitchFamily="34" charset="0"/>
                <a:ea typeface="Calibri" panose="020F0502020204030204" pitchFamily="34" charset="0"/>
              </a:rPr>
              <a:t> de </a:t>
            </a:r>
            <a:r>
              <a:rPr lang="es-ES" sz="3600" b="1" spc="-15" dirty="0" err="1">
                <a:latin typeface="Arial" panose="020B0604020202020204" pitchFamily="34" charset="0"/>
                <a:ea typeface="Calibri" panose="020F0502020204030204" pitchFamily="34" charset="0"/>
              </a:rPr>
              <a:t>Asúa</a:t>
            </a:r>
            <a:r>
              <a:rPr lang="es-ES" sz="3600" spc="-15" dirty="0">
                <a:latin typeface="Arial" panose="020B0604020202020204" pitchFamily="34" charset="0"/>
                <a:ea typeface="Calibri" panose="020F0502020204030204" pitchFamily="34" charset="0"/>
              </a:rPr>
              <a:t> </a:t>
            </a:r>
            <a:endParaRPr lang="en-US" sz="3600" dirty="0"/>
          </a:p>
        </p:txBody>
      </p:sp>
      <p:pic>
        <p:nvPicPr>
          <p:cNvPr id="21" name="Imagen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796" y="5067300"/>
            <a:ext cx="5846712" cy="3865775"/>
          </a:xfrm>
          <a:prstGeom prst="rect">
            <a:avLst/>
          </a:prstGeom>
        </p:spPr>
      </p:pic>
      <p:sp>
        <p:nvSpPr>
          <p:cNvPr id="22" name="Rectángulo 21"/>
          <p:cNvSpPr/>
          <p:nvPr/>
        </p:nvSpPr>
        <p:spPr>
          <a:xfrm>
            <a:off x="8267275" y="9015819"/>
            <a:ext cx="2567754" cy="646331"/>
          </a:xfrm>
          <a:prstGeom prst="rect">
            <a:avLst/>
          </a:prstGeom>
        </p:spPr>
        <p:txBody>
          <a:bodyPr wrap="none">
            <a:spAutoFit/>
          </a:bodyPr>
          <a:lstStyle/>
          <a:p>
            <a:r>
              <a:rPr lang="es-ES" sz="3600" b="1" spc="-15" smtClean="0">
                <a:latin typeface="Arial" panose="020B0604020202020204" pitchFamily="34" charset="0"/>
                <a:ea typeface="Calibri" panose="020F0502020204030204" pitchFamily="34" charset="0"/>
              </a:rPr>
              <a:t>Von Hentig</a:t>
            </a:r>
            <a:endParaRPr lang="en-US" sz="3600" dirty="0"/>
          </a:p>
        </p:txBody>
      </p:sp>
      <p:sp>
        <p:nvSpPr>
          <p:cNvPr id="23" name="Rectángulo 22"/>
          <p:cNvSpPr/>
          <p:nvPr/>
        </p:nvSpPr>
        <p:spPr>
          <a:xfrm>
            <a:off x="14173200" y="9215251"/>
            <a:ext cx="3188052" cy="646331"/>
          </a:xfrm>
          <a:prstGeom prst="rect">
            <a:avLst/>
          </a:prstGeom>
        </p:spPr>
        <p:txBody>
          <a:bodyPr wrap="none">
            <a:spAutoFit/>
          </a:bodyPr>
          <a:lstStyle/>
          <a:p>
            <a:r>
              <a:rPr lang="es-ES" sz="3600" b="1" spc="-15" dirty="0">
                <a:latin typeface="Arial" panose="020B0604020202020204" pitchFamily="34" charset="0"/>
                <a:ea typeface="Calibri" panose="020F0502020204030204" pitchFamily="34" charset="0"/>
              </a:rPr>
              <a:t>Elías </a:t>
            </a:r>
            <a:r>
              <a:rPr lang="es-ES" sz="3600" b="1" spc="-15" dirty="0" err="1">
                <a:latin typeface="Arial" panose="020B0604020202020204" pitchFamily="34" charset="0"/>
                <a:ea typeface="Calibri" panose="020F0502020204030204" pitchFamily="34" charset="0"/>
              </a:rPr>
              <a:t>Neuman</a:t>
            </a:r>
            <a:endParaRPr lang="en-US" sz="3600" dirty="0"/>
          </a:p>
        </p:txBody>
      </p:sp>
      <p:pic>
        <p:nvPicPr>
          <p:cNvPr id="24" name="Imagen 23"/>
          <p:cNvPicPr>
            <a:picLocks noChangeAspect="1"/>
          </p:cNvPicPr>
          <p:nvPr/>
        </p:nvPicPr>
        <p:blipFill rotWithShape="1">
          <a:blip r:embed="rId5">
            <a:extLst>
              <a:ext uri="{28A0092B-C50C-407E-A947-70E740481C1C}">
                <a14:useLocalDpi xmlns:a14="http://schemas.microsoft.com/office/drawing/2010/main" val="0"/>
              </a:ext>
            </a:extLst>
          </a:blip>
          <a:srcRect l="48000" t="-829" b="-1"/>
          <a:stretch/>
        </p:blipFill>
        <p:spPr>
          <a:xfrm>
            <a:off x="13495628" y="439521"/>
            <a:ext cx="4335172" cy="8493553"/>
          </a:xfrm>
          <a:prstGeom prst="rect">
            <a:avLst/>
          </a:prstGeom>
        </p:spPr>
      </p:pic>
    </p:spTree>
    <p:extLst>
      <p:ext uri="{BB962C8B-B14F-4D97-AF65-F5344CB8AC3E}">
        <p14:creationId xmlns:p14="http://schemas.microsoft.com/office/powerpoint/2010/main" val="12961527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2645728" y="857180"/>
            <a:ext cx="1162541" cy="116254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E1"/>
            </a:solidFill>
            <a:ln w="28575" cap="sq">
              <a:solidFill>
                <a:srgbClr val="323232"/>
              </a:solidFill>
              <a:prstDash val="solid"/>
              <a:miter/>
            </a:ln>
          </p:spPr>
        </p:sp>
        <p:sp>
          <p:nvSpPr>
            <p:cNvPr id="4" name="TextBox 4"/>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1194068" y="2195183"/>
            <a:ext cx="4065860" cy="2645523"/>
            <a:chOff x="0" y="0"/>
            <a:chExt cx="1457625" cy="948429"/>
          </a:xfrm>
        </p:grpSpPr>
        <p:sp>
          <p:nvSpPr>
            <p:cNvPr id="6" name="Freeform 6"/>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EFD7E1"/>
            </a:solidFill>
            <a:ln w="19050" cap="sq">
              <a:solidFill>
                <a:srgbClr val="323232"/>
              </a:solidFill>
              <a:prstDash val="solid"/>
              <a:miter/>
            </a:ln>
          </p:spPr>
        </p:sp>
        <p:sp>
          <p:nvSpPr>
            <p:cNvPr id="7" name="TextBox 7"/>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a:p>
          </p:txBody>
        </p:sp>
      </p:grpSp>
      <p:sp>
        <p:nvSpPr>
          <p:cNvPr id="8" name="TextBox 8"/>
          <p:cNvSpPr txBox="1"/>
          <p:nvPr/>
        </p:nvSpPr>
        <p:spPr>
          <a:xfrm>
            <a:off x="1549870" y="3352899"/>
            <a:ext cx="3301083" cy="403957"/>
          </a:xfrm>
          <a:prstGeom prst="rect">
            <a:avLst/>
          </a:prstGeom>
        </p:spPr>
        <p:txBody>
          <a:bodyPr lIns="0" tIns="0" rIns="0" bIns="0" rtlCol="0" anchor="t">
            <a:spAutoFit/>
          </a:bodyPr>
          <a:lstStyle/>
          <a:p>
            <a:pPr lvl="0" algn="ctr">
              <a:lnSpc>
                <a:spcPts val="2570"/>
              </a:lnSpc>
            </a:pPr>
            <a:r>
              <a:rPr lang="en-US" sz="4800" spc="-3" dirty="0" err="1" smtClean="0">
                <a:solidFill>
                  <a:srgbClr val="000000"/>
                </a:solidFill>
                <a:latin typeface="Roboto"/>
                <a:ea typeface="Roboto"/>
                <a:cs typeface="Roboto"/>
                <a:sym typeface="Roboto"/>
              </a:rPr>
              <a:t>Individuales</a:t>
            </a:r>
            <a:endParaRPr lang="en-US" sz="4800" u="none" spc="-3" dirty="0">
              <a:solidFill>
                <a:srgbClr val="000000"/>
              </a:solidFill>
              <a:latin typeface="Roboto"/>
              <a:ea typeface="Roboto"/>
              <a:cs typeface="Roboto"/>
              <a:sym typeface="Roboto"/>
            </a:endParaRPr>
          </a:p>
        </p:txBody>
      </p:sp>
      <p:sp>
        <p:nvSpPr>
          <p:cNvPr id="9" name="TextBox 9"/>
          <p:cNvSpPr txBox="1"/>
          <p:nvPr/>
        </p:nvSpPr>
        <p:spPr>
          <a:xfrm>
            <a:off x="2678295" y="1126287"/>
            <a:ext cx="1097406" cy="628650"/>
          </a:xfrm>
          <a:prstGeom prst="rect">
            <a:avLst/>
          </a:prstGeom>
        </p:spPr>
        <p:txBody>
          <a:bodyPr lIns="0" tIns="0" rIns="0" bIns="0" rtlCol="0" anchor="t">
            <a:spAutoFit/>
          </a:bodyPr>
          <a:lstStyle/>
          <a:p>
            <a:pPr algn="ctr">
              <a:lnSpc>
                <a:spcPts val="4972"/>
              </a:lnSpc>
            </a:pPr>
            <a:r>
              <a:rPr lang="en-US" sz="4143" b="1" spc="-145">
                <a:solidFill>
                  <a:srgbClr val="000000"/>
                </a:solidFill>
                <a:latin typeface="Roboto Bold"/>
                <a:ea typeface="Roboto Bold"/>
                <a:cs typeface="Roboto Bold"/>
                <a:sym typeface="Roboto Bold"/>
              </a:rPr>
              <a:t>01</a:t>
            </a:r>
          </a:p>
        </p:txBody>
      </p:sp>
      <p:grpSp>
        <p:nvGrpSpPr>
          <p:cNvPr id="10" name="Group 10"/>
          <p:cNvGrpSpPr/>
          <p:nvPr/>
        </p:nvGrpSpPr>
        <p:grpSpPr>
          <a:xfrm>
            <a:off x="2645728" y="5450306"/>
            <a:ext cx="1162541" cy="116254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FE6"/>
            </a:solidFill>
            <a:ln w="28575" cap="sq">
              <a:solidFill>
                <a:srgbClr val="323232"/>
              </a:solidFill>
              <a:prstDash val="solid"/>
              <a:miter/>
            </a:ln>
          </p:spPr>
        </p:sp>
        <p:sp>
          <p:nvSpPr>
            <p:cNvPr id="12" name="TextBox 12"/>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1194068" y="6784297"/>
            <a:ext cx="4065860" cy="2645523"/>
            <a:chOff x="0" y="0"/>
            <a:chExt cx="1457625" cy="948429"/>
          </a:xfrm>
        </p:grpSpPr>
        <p:sp>
          <p:nvSpPr>
            <p:cNvPr id="14" name="Freeform 14"/>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DCCFE6"/>
            </a:solidFill>
            <a:ln w="19050" cap="sq">
              <a:solidFill>
                <a:srgbClr val="323232"/>
              </a:solidFill>
              <a:prstDash val="solid"/>
              <a:miter/>
            </a:ln>
          </p:spPr>
        </p:sp>
        <p:sp>
          <p:nvSpPr>
            <p:cNvPr id="15" name="TextBox 15"/>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lang="en-US" dirty="0"/>
            </a:p>
          </p:txBody>
        </p:sp>
      </p:grpSp>
      <p:sp>
        <p:nvSpPr>
          <p:cNvPr id="16" name="TextBox 16"/>
          <p:cNvSpPr txBox="1"/>
          <p:nvPr/>
        </p:nvSpPr>
        <p:spPr>
          <a:xfrm>
            <a:off x="1664672" y="7891048"/>
            <a:ext cx="3272234" cy="410690"/>
          </a:xfrm>
          <a:prstGeom prst="rect">
            <a:avLst/>
          </a:prstGeom>
        </p:spPr>
        <p:txBody>
          <a:bodyPr lIns="0" tIns="0" rIns="0" bIns="0" rtlCol="0" anchor="t">
            <a:spAutoFit/>
          </a:bodyPr>
          <a:lstStyle/>
          <a:p>
            <a:pPr lvl="0" algn="ctr">
              <a:lnSpc>
                <a:spcPts val="2570"/>
              </a:lnSpc>
            </a:pPr>
            <a:r>
              <a:rPr lang="es-ES_tradnl" sz="4800" dirty="0" smtClean="0"/>
              <a:t>Colectivas</a:t>
            </a:r>
            <a:endParaRPr lang="en-US" sz="4800" u="none" spc="-3" dirty="0">
              <a:solidFill>
                <a:srgbClr val="000000"/>
              </a:solidFill>
              <a:latin typeface="Roboto"/>
              <a:ea typeface="Roboto"/>
              <a:cs typeface="Roboto"/>
              <a:sym typeface="Roboto"/>
            </a:endParaRPr>
          </a:p>
        </p:txBody>
      </p:sp>
      <p:sp>
        <p:nvSpPr>
          <p:cNvPr id="17" name="TextBox 17"/>
          <p:cNvSpPr txBox="1"/>
          <p:nvPr/>
        </p:nvSpPr>
        <p:spPr>
          <a:xfrm>
            <a:off x="2678295" y="5719413"/>
            <a:ext cx="1097406" cy="624327"/>
          </a:xfrm>
          <a:prstGeom prst="rect">
            <a:avLst/>
          </a:prstGeom>
        </p:spPr>
        <p:txBody>
          <a:bodyPr lIns="0" tIns="0" rIns="0" bIns="0" rtlCol="0" anchor="t">
            <a:spAutoFit/>
          </a:bodyPr>
          <a:lstStyle/>
          <a:p>
            <a:pPr algn="ctr">
              <a:lnSpc>
                <a:spcPts val="4972"/>
              </a:lnSpc>
            </a:pPr>
            <a:r>
              <a:rPr lang="en-US" sz="4143" b="1" spc="-145">
                <a:solidFill>
                  <a:srgbClr val="000000"/>
                </a:solidFill>
                <a:latin typeface="Roboto Bold"/>
                <a:ea typeface="Roboto Bold"/>
                <a:cs typeface="Roboto Bold"/>
                <a:sym typeface="Roboto Bold"/>
              </a:rPr>
              <a:t>03</a:t>
            </a:r>
          </a:p>
        </p:txBody>
      </p:sp>
      <p:grpSp>
        <p:nvGrpSpPr>
          <p:cNvPr id="18" name="Group 18"/>
          <p:cNvGrpSpPr/>
          <p:nvPr/>
        </p:nvGrpSpPr>
        <p:grpSpPr>
          <a:xfrm>
            <a:off x="14479731" y="857180"/>
            <a:ext cx="1162541" cy="116254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E1"/>
            </a:solidFill>
            <a:ln w="28575" cap="sq">
              <a:solidFill>
                <a:srgbClr val="323232"/>
              </a:solidFill>
              <a:prstDash val="solid"/>
              <a:miter/>
            </a:ln>
          </p:spPr>
        </p:sp>
        <p:sp>
          <p:nvSpPr>
            <p:cNvPr id="20" name="TextBox 20"/>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1" name="Group 21"/>
          <p:cNvGrpSpPr/>
          <p:nvPr/>
        </p:nvGrpSpPr>
        <p:grpSpPr>
          <a:xfrm>
            <a:off x="13028071" y="2195183"/>
            <a:ext cx="4065860" cy="2645523"/>
            <a:chOff x="0" y="0"/>
            <a:chExt cx="1457625" cy="948429"/>
          </a:xfrm>
        </p:grpSpPr>
        <p:sp>
          <p:nvSpPr>
            <p:cNvPr id="22" name="Freeform 22"/>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EFD7E1"/>
            </a:solidFill>
            <a:ln w="19050" cap="sq">
              <a:solidFill>
                <a:srgbClr val="323232"/>
              </a:solidFill>
              <a:prstDash val="solid"/>
              <a:miter/>
            </a:ln>
          </p:spPr>
        </p:sp>
        <p:sp>
          <p:nvSpPr>
            <p:cNvPr id="23" name="TextBox 23"/>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a:p>
          </p:txBody>
        </p:sp>
      </p:grpSp>
      <p:sp>
        <p:nvSpPr>
          <p:cNvPr id="24" name="TextBox 24"/>
          <p:cNvSpPr txBox="1"/>
          <p:nvPr/>
        </p:nvSpPr>
        <p:spPr>
          <a:xfrm>
            <a:off x="13503247" y="3293905"/>
            <a:ext cx="3301083" cy="410690"/>
          </a:xfrm>
          <a:prstGeom prst="rect">
            <a:avLst/>
          </a:prstGeom>
        </p:spPr>
        <p:txBody>
          <a:bodyPr lIns="0" tIns="0" rIns="0" bIns="0" rtlCol="0" anchor="t">
            <a:spAutoFit/>
          </a:bodyPr>
          <a:lstStyle/>
          <a:p>
            <a:pPr lvl="0" algn="ctr">
              <a:lnSpc>
                <a:spcPts val="2570"/>
              </a:lnSpc>
            </a:pPr>
            <a:r>
              <a:rPr lang="es-ES_tradnl" sz="4800" dirty="0" smtClean="0"/>
              <a:t>Familiares</a:t>
            </a:r>
            <a:r>
              <a:rPr lang="en-US" sz="4800" u="none" spc="-3" dirty="0" smtClean="0">
                <a:solidFill>
                  <a:srgbClr val="000000"/>
                </a:solidFill>
                <a:latin typeface="Roboto"/>
                <a:ea typeface="Roboto"/>
                <a:cs typeface="Roboto"/>
                <a:sym typeface="Roboto"/>
              </a:rPr>
              <a:t>.</a:t>
            </a:r>
            <a:endParaRPr lang="en-US" sz="4800" u="none" spc="-3" dirty="0">
              <a:solidFill>
                <a:srgbClr val="000000"/>
              </a:solidFill>
              <a:latin typeface="Roboto"/>
              <a:ea typeface="Roboto"/>
              <a:cs typeface="Roboto"/>
              <a:sym typeface="Roboto"/>
            </a:endParaRPr>
          </a:p>
        </p:txBody>
      </p:sp>
      <p:sp>
        <p:nvSpPr>
          <p:cNvPr id="25" name="TextBox 25"/>
          <p:cNvSpPr txBox="1"/>
          <p:nvPr/>
        </p:nvSpPr>
        <p:spPr>
          <a:xfrm>
            <a:off x="14512298" y="1126287"/>
            <a:ext cx="1097406" cy="628650"/>
          </a:xfrm>
          <a:prstGeom prst="rect">
            <a:avLst/>
          </a:prstGeom>
        </p:spPr>
        <p:txBody>
          <a:bodyPr lIns="0" tIns="0" rIns="0" bIns="0" rtlCol="0" anchor="t">
            <a:spAutoFit/>
          </a:bodyPr>
          <a:lstStyle/>
          <a:p>
            <a:pPr algn="ctr">
              <a:lnSpc>
                <a:spcPts val="4972"/>
              </a:lnSpc>
            </a:pPr>
            <a:r>
              <a:rPr lang="en-US" sz="4143" b="1" spc="-145">
                <a:solidFill>
                  <a:srgbClr val="000000"/>
                </a:solidFill>
                <a:latin typeface="Roboto Bold"/>
                <a:ea typeface="Roboto Bold"/>
                <a:cs typeface="Roboto Bold"/>
                <a:sym typeface="Roboto Bold"/>
              </a:rPr>
              <a:t>02</a:t>
            </a:r>
          </a:p>
        </p:txBody>
      </p:sp>
      <p:grpSp>
        <p:nvGrpSpPr>
          <p:cNvPr id="34" name="Group 34"/>
          <p:cNvGrpSpPr/>
          <p:nvPr/>
        </p:nvGrpSpPr>
        <p:grpSpPr>
          <a:xfrm>
            <a:off x="8562730" y="5450306"/>
            <a:ext cx="1162541" cy="1162541"/>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E1"/>
            </a:solidFill>
            <a:ln w="28575" cap="sq">
              <a:solidFill>
                <a:srgbClr val="323232"/>
              </a:solidFill>
              <a:prstDash val="solid"/>
              <a:miter/>
            </a:ln>
          </p:spPr>
        </p:sp>
        <p:sp>
          <p:nvSpPr>
            <p:cNvPr id="36" name="TextBox 36"/>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7" name="Group 37"/>
          <p:cNvGrpSpPr/>
          <p:nvPr/>
        </p:nvGrpSpPr>
        <p:grpSpPr>
          <a:xfrm>
            <a:off x="7111070" y="6784297"/>
            <a:ext cx="4065860" cy="2645523"/>
            <a:chOff x="0" y="0"/>
            <a:chExt cx="1457625" cy="948429"/>
          </a:xfrm>
        </p:grpSpPr>
        <p:sp>
          <p:nvSpPr>
            <p:cNvPr id="38" name="Freeform 38"/>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EFD7E1"/>
            </a:solidFill>
            <a:ln w="19050" cap="sq">
              <a:solidFill>
                <a:srgbClr val="323232"/>
              </a:solidFill>
              <a:prstDash val="solid"/>
              <a:miter/>
            </a:ln>
          </p:spPr>
        </p:sp>
        <p:sp>
          <p:nvSpPr>
            <p:cNvPr id="39" name="TextBox 39"/>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a:p>
          </p:txBody>
        </p:sp>
      </p:grpSp>
      <p:sp>
        <p:nvSpPr>
          <p:cNvPr id="40" name="TextBox 40"/>
          <p:cNvSpPr txBox="1"/>
          <p:nvPr/>
        </p:nvSpPr>
        <p:spPr>
          <a:xfrm>
            <a:off x="7615094" y="7144354"/>
            <a:ext cx="3272234" cy="1477328"/>
          </a:xfrm>
          <a:prstGeom prst="rect">
            <a:avLst/>
          </a:prstGeom>
        </p:spPr>
        <p:txBody>
          <a:bodyPr lIns="0" tIns="0" rIns="0" bIns="0" rtlCol="0" anchor="t">
            <a:spAutoFit/>
          </a:bodyPr>
          <a:lstStyle/>
          <a:p>
            <a:pPr lvl="0" algn="ctr"/>
            <a:r>
              <a:rPr lang="es-ES_tradnl" sz="4800" dirty="0" smtClean="0"/>
              <a:t>Del sistema </a:t>
            </a:r>
            <a:r>
              <a:rPr lang="es-ES_tradnl" sz="4800" dirty="0"/>
              <a:t>social</a:t>
            </a:r>
            <a:r>
              <a:rPr lang="en-US" sz="4800" u="none" spc="-3" dirty="0" smtClean="0">
                <a:solidFill>
                  <a:srgbClr val="000000"/>
                </a:solidFill>
                <a:latin typeface="Roboto"/>
                <a:ea typeface="Roboto"/>
                <a:cs typeface="Roboto"/>
                <a:sym typeface="Roboto"/>
              </a:rPr>
              <a:t>.</a:t>
            </a:r>
            <a:endParaRPr lang="en-US" sz="4800" u="none" spc="-3" dirty="0">
              <a:solidFill>
                <a:srgbClr val="000000"/>
              </a:solidFill>
              <a:latin typeface="Roboto"/>
              <a:ea typeface="Roboto"/>
              <a:cs typeface="Roboto"/>
              <a:sym typeface="Roboto"/>
            </a:endParaRPr>
          </a:p>
        </p:txBody>
      </p:sp>
      <p:sp>
        <p:nvSpPr>
          <p:cNvPr id="41" name="TextBox 41"/>
          <p:cNvSpPr txBox="1"/>
          <p:nvPr/>
        </p:nvSpPr>
        <p:spPr>
          <a:xfrm>
            <a:off x="8595297" y="5719413"/>
            <a:ext cx="1097406" cy="624327"/>
          </a:xfrm>
          <a:prstGeom prst="rect">
            <a:avLst/>
          </a:prstGeom>
        </p:spPr>
        <p:txBody>
          <a:bodyPr lIns="0" tIns="0" rIns="0" bIns="0" rtlCol="0" anchor="t">
            <a:spAutoFit/>
          </a:bodyPr>
          <a:lstStyle/>
          <a:p>
            <a:pPr algn="ctr">
              <a:lnSpc>
                <a:spcPts val="4972"/>
              </a:lnSpc>
            </a:pPr>
            <a:r>
              <a:rPr lang="en-US" sz="4143" b="1" spc="-145" dirty="0">
                <a:solidFill>
                  <a:srgbClr val="000000"/>
                </a:solidFill>
                <a:latin typeface="Roboto Bold"/>
                <a:ea typeface="Roboto Bold"/>
                <a:cs typeface="Roboto Bold"/>
                <a:sym typeface="Roboto Bold"/>
              </a:rPr>
              <a:t>04</a:t>
            </a:r>
          </a:p>
        </p:txBody>
      </p:sp>
      <p:sp>
        <p:nvSpPr>
          <p:cNvPr id="42" name="TextBox 42"/>
          <p:cNvSpPr txBox="1"/>
          <p:nvPr/>
        </p:nvSpPr>
        <p:spPr>
          <a:xfrm>
            <a:off x="6496314" y="1247007"/>
            <a:ext cx="5295372" cy="859210"/>
          </a:xfrm>
          <a:prstGeom prst="rect">
            <a:avLst/>
          </a:prstGeom>
        </p:spPr>
        <p:txBody>
          <a:bodyPr lIns="0" tIns="0" rIns="0" bIns="0" rtlCol="0" anchor="t">
            <a:spAutoFit/>
          </a:bodyPr>
          <a:lstStyle/>
          <a:p>
            <a:pPr lvl="0" algn="ctr">
              <a:lnSpc>
                <a:spcPts val="6726"/>
              </a:lnSpc>
              <a:spcBef>
                <a:spcPct val="0"/>
              </a:spcBef>
            </a:pPr>
            <a:r>
              <a:rPr lang="en-US" sz="5700" b="1" spc="-216" dirty="0" err="1">
                <a:solidFill>
                  <a:srgbClr val="323232"/>
                </a:solidFill>
                <a:latin typeface="Roboto Bold"/>
                <a:ea typeface="Roboto Bold"/>
                <a:cs typeface="Roboto Bold"/>
                <a:sym typeface="Roboto Bold"/>
              </a:rPr>
              <a:t>Elías</a:t>
            </a:r>
            <a:r>
              <a:rPr lang="en-US" sz="5700" b="1" spc="-216" dirty="0">
                <a:solidFill>
                  <a:srgbClr val="323232"/>
                </a:solidFill>
                <a:latin typeface="Roboto Bold"/>
                <a:ea typeface="Roboto Bold"/>
                <a:cs typeface="Roboto Bold"/>
                <a:sym typeface="Roboto Bold"/>
              </a:rPr>
              <a:t> </a:t>
            </a:r>
            <a:r>
              <a:rPr lang="en-US" sz="5700" b="1" spc="-216" dirty="0" err="1">
                <a:solidFill>
                  <a:srgbClr val="323232"/>
                </a:solidFill>
                <a:latin typeface="Roboto Bold"/>
                <a:ea typeface="Roboto Bold"/>
                <a:cs typeface="Roboto Bold"/>
                <a:sym typeface="Roboto Bold"/>
              </a:rPr>
              <a:t>Neuman</a:t>
            </a:r>
            <a:endParaRPr lang="en-US" sz="5700" b="1" spc="-216" dirty="0">
              <a:solidFill>
                <a:srgbClr val="323232"/>
              </a:solidFill>
              <a:latin typeface="Roboto Bold"/>
              <a:ea typeface="Roboto Bold"/>
              <a:cs typeface="Roboto Bold"/>
              <a:sym typeface="Roboto Bold"/>
            </a:endParaRPr>
          </a:p>
        </p:txBody>
      </p:sp>
      <p:sp>
        <p:nvSpPr>
          <p:cNvPr id="43" name="Freeform 43"/>
          <p:cNvSpPr/>
          <p:nvPr/>
        </p:nvSpPr>
        <p:spPr>
          <a:xfrm>
            <a:off x="11824716" y="3335780"/>
            <a:ext cx="811261" cy="364330"/>
          </a:xfrm>
          <a:custGeom>
            <a:avLst/>
            <a:gdLst/>
            <a:ahLst/>
            <a:cxnLst/>
            <a:rect l="l" t="t" r="r" b="b"/>
            <a:pathLst>
              <a:path w="811261" h="364330">
                <a:moveTo>
                  <a:pt x="0" y="0"/>
                </a:moveTo>
                <a:lnTo>
                  <a:pt x="811261" y="0"/>
                </a:lnTo>
                <a:lnTo>
                  <a:pt x="811261" y="364330"/>
                </a:lnTo>
                <a:lnTo>
                  <a:pt x="0" y="3643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4" name="Freeform 44"/>
          <p:cNvSpPr/>
          <p:nvPr/>
        </p:nvSpPr>
        <p:spPr>
          <a:xfrm rot="3209977">
            <a:off x="11648261" y="5381476"/>
            <a:ext cx="874397" cy="392684"/>
          </a:xfrm>
          <a:custGeom>
            <a:avLst/>
            <a:gdLst/>
            <a:ahLst/>
            <a:cxnLst/>
            <a:rect l="l" t="t" r="r" b="b"/>
            <a:pathLst>
              <a:path w="874397" h="392684">
                <a:moveTo>
                  <a:pt x="0" y="0"/>
                </a:moveTo>
                <a:lnTo>
                  <a:pt x="874396" y="0"/>
                </a:lnTo>
                <a:lnTo>
                  <a:pt x="874396" y="392683"/>
                </a:lnTo>
                <a:lnTo>
                  <a:pt x="0" y="3926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5" name="Freeform 45"/>
          <p:cNvSpPr/>
          <p:nvPr/>
        </p:nvSpPr>
        <p:spPr>
          <a:xfrm rot="7866361">
            <a:off x="5782836" y="5381476"/>
            <a:ext cx="874397" cy="392684"/>
          </a:xfrm>
          <a:custGeom>
            <a:avLst/>
            <a:gdLst/>
            <a:ahLst/>
            <a:cxnLst/>
            <a:rect l="l" t="t" r="r" b="b"/>
            <a:pathLst>
              <a:path w="874397" h="392684">
                <a:moveTo>
                  <a:pt x="0" y="0"/>
                </a:moveTo>
                <a:lnTo>
                  <a:pt x="874396" y="0"/>
                </a:lnTo>
                <a:lnTo>
                  <a:pt x="874396" y="392683"/>
                </a:lnTo>
                <a:lnTo>
                  <a:pt x="0" y="3926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6" name="Freeform 46"/>
          <p:cNvSpPr/>
          <p:nvPr/>
        </p:nvSpPr>
        <p:spPr>
          <a:xfrm rot="-10800000">
            <a:off x="5652023" y="3335780"/>
            <a:ext cx="811261" cy="364330"/>
          </a:xfrm>
          <a:custGeom>
            <a:avLst/>
            <a:gdLst/>
            <a:ahLst/>
            <a:cxnLst/>
            <a:rect l="l" t="t" r="r" b="b"/>
            <a:pathLst>
              <a:path w="811261" h="364330">
                <a:moveTo>
                  <a:pt x="0" y="0"/>
                </a:moveTo>
                <a:lnTo>
                  <a:pt x="811261" y="0"/>
                </a:lnTo>
                <a:lnTo>
                  <a:pt x="811261" y="364330"/>
                </a:lnTo>
                <a:lnTo>
                  <a:pt x="0" y="3643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7" name="TextBox 47"/>
          <p:cNvSpPr txBox="1"/>
          <p:nvPr/>
        </p:nvSpPr>
        <p:spPr>
          <a:xfrm>
            <a:off x="6539705" y="2213618"/>
            <a:ext cx="5477143" cy="2923877"/>
          </a:xfrm>
          <a:prstGeom prst="rect">
            <a:avLst/>
          </a:prstGeom>
        </p:spPr>
        <p:txBody>
          <a:bodyPr wrap="square" lIns="0" tIns="0" rIns="0" bIns="0" rtlCol="0" anchor="t">
            <a:spAutoFit/>
          </a:bodyPr>
          <a:lstStyle/>
          <a:p>
            <a:pPr lvl="0" algn="ctr">
              <a:lnSpc>
                <a:spcPts val="3776"/>
              </a:lnSpc>
              <a:spcBef>
                <a:spcPct val="0"/>
              </a:spcBef>
            </a:pPr>
            <a:r>
              <a:rPr lang="es-ES" sz="3200" spc="131" dirty="0">
                <a:solidFill>
                  <a:srgbClr val="323232"/>
                </a:solidFill>
                <a:latin typeface="Roboto"/>
                <a:ea typeface="Roboto"/>
                <a:cs typeface="Roboto"/>
                <a:sym typeface="Roboto"/>
              </a:rPr>
              <a:t>inserta clasificaciones abarcadoras, que incorporan las víctimas del abuso de poder y de la criminalidad organizada, dividiéndolas en víctimas</a:t>
            </a:r>
            <a:endParaRPr lang="en-US" sz="3200" spc="131" dirty="0">
              <a:solidFill>
                <a:srgbClr val="323232"/>
              </a:solidFill>
              <a:latin typeface="Roboto"/>
              <a:ea typeface="Roboto"/>
              <a:cs typeface="Roboto"/>
              <a:sym typeface="Roboto"/>
            </a:endParaRPr>
          </a:p>
        </p:txBody>
      </p:sp>
      <p:grpSp>
        <p:nvGrpSpPr>
          <p:cNvPr id="48" name="Group 26"/>
          <p:cNvGrpSpPr/>
          <p:nvPr/>
        </p:nvGrpSpPr>
        <p:grpSpPr>
          <a:xfrm>
            <a:off x="14479731" y="5450306"/>
            <a:ext cx="1162541" cy="1162541"/>
            <a:chOff x="0" y="0"/>
            <a:chExt cx="812800" cy="812800"/>
          </a:xfrm>
        </p:grpSpPr>
        <p:sp>
          <p:nvSpPr>
            <p:cNvPr id="49"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FE6"/>
            </a:solidFill>
            <a:ln w="28575" cap="sq">
              <a:solidFill>
                <a:srgbClr val="323232"/>
              </a:solidFill>
              <a:prstDash val="solid"/>
              <a:miter/>
            </a:ln>
          </p:spPr>
        </p:sp>
        <p:sp>
          <p:nvSpPr>
            <p:cNvPr id="50" name="TextBox 28"/>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1" name="Group 29"/>
          <p:cNvGrpSpPr/>
          <p:nvPr/>
        </p:nvGrpSpPr>
        <p:grpSpPr>
          <a:xfrm>
            <a:off x="13028071" y="6784297"/>
            <a:ext cx="4065860" cy="2645523"/>
            <a:chOff x="0" y="0"/>
            <a:chExt cx="1457625" cy="948429"/>
          </a:xfrm>
        </p:grpSpPr>
        <p:sp>
          <p:nvSpPr>
            <p:cNvPr id="52" name="Freeform 30"/>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DCCFE6"/>
            </a:solidFill>
            <a:ln w="19050" cap="sq">
              <a:solidFill>
                <a:srgbClr val="323232"/>
              </a:solidFill>
              <a:prstDash val="solid"/>
              <a:miter/>
            </a:ln>
          </p:spPr>
        </p:sp>
        <p:sp>
          <p:nvSpPr>
            <p:cNvPr id="53" name="TextBox 31"/>
            <p:cNvSpPr txBox="1"/>
            <p:nvPr/>
          </p:nvSpPr>
          <p:spPr>
            <a:xfrm>
              <a:off x="0" y="95250"/>
              <a:ext cx="1457625" cy="853179"/>
            </a:xfrm>
            <a:prstGeom prst="rect">
              <a:avLst/>
            </a:prstGeom>
          </p:spPr>
          <p:txBody>
            <a:bodyPr lIns="50800" tIns="50800" rIns="50800" bIns="50800" rtlCol="0" anchor="ctr"/>
            <a:lstStyle/>
            <a:p>
              <a:pPr marL="0" lvl="0" indent="0" algn="ctr">
                <a:lnSpc>
                  <a:spcPct val="150000"/>
                </a:lnSpc>
                <a:spcBef>
                  <a:spcPct val="0"/>
                </a:spcBef>
              </a:pPr>
              <a:endParaRPr/>
            </a:p>
          </p:txBody>
        </p:sp>
      </p:grpSp>
      <p:sp>
        <p:nvSpPr>
          <p:cNvPr id="54" name="TextBox 32"/>
          <p:cNvSpPr txBox="1"/>
          <p:nvPr/>
        </p:nvSpPr>
        <p:spPr>
          <a:xfrm>
            <a:off x="13503247" y="7368394"/>
            <a:ext cx="3272234" cy="1477328"/>
          </a:xfrm>
          <a:prstGeom prst="rect">
            <a:avLst/>
          </a:prstGeom>
        </p:spPr>
        <p:txBody>
          <a:bodyPr lIns="0" tIns="0" rIns="0" bIns="0" rtlCol="0" anchor="t">
            <a:spAutoFit/>
          </a:bodyPr>
          <a:lstStyle/>
          <a:p>
            <a:pPr lvl="0" algn="ctr"/>
            <a:r>
              <a:rPr lang="es-ES_tradnl" sz="4800" dirty="0" smtClean="0"/>
              <a:t>De naciones </a:t>
            </a:r>
            <a:r>
              <a:rPr lang="es-ES_tradnl" sz="4800" dirty="0"/>
              <a:t>y pueblos</a:t>
            </a:r>
            <a:endParaRPr lang="en-US" sz="4800" u="none" spc="-3" dirty="0">
              <a:solidFill>
                <a:srgbClr val="000000"/>
              </a:solidFill>
              <a:latin typeface="Roboto"/>
              <a:ea typeface="Roboto"/>
              <a:cs typeface="Roboto"/>
              <a:sym typeface="Roboto"/>
            </a:endParaRPr>
          </a:p>
        </p:txBody>
      </p:sp>
      <p:sp>
        <p:nvSpPr>
          <p:cNvPr id="55" name="TextBox 33"/>
          <p:cNvSpPr txBox="1"/>
          <p:nvPr/>
        </p:nvSpPr>
        <p:spPr>
          <a:xfrm>
            <a:off x="14512298" y="5719413"/>
            <a:ext cx="1097406" cy="624327"/>
          </a:xfrm>
          <a:prstGeom prst="rect">
            <a:avLst/>
          </a:prstGeom>
        </p:spPr>
        <p:txBody>
          <a:bodyPr lIns="0" tIns="0" rIns="0" bIns="0" rtlCol="0" anchor="t">
            <a:spAutoFit/>
          </a:bodyPr>
          <a:lstStyle/>
          <a:p>
            <a:pPr algn="ctr">
              <a:lnSpc>
                <a:spcPts val="4972"/>
              </a:lnSpc>
            </a:pPr>
            <a:r>
              <a:rPr lang="en-US" sz="4143" b="1" spc="-145">
                <a:solidFill>
                  <a:srgbClr val="000000"/>
                </a:solidFill>
                <a:latin typeface="Roboto Bold"/>
                <a:ea typeface="Roboto Bold"/>
                <a:cs typeface="Roboto Bold"/>
                <a:sym typeface="Roboto Bold"/>
              </a:rPr>
              <a:t>05</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2645728" y="857180"/>
            <a:ext cx="1162541" cy="116254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E1"/>
            </a:solidFill>
            <a:ln w="28575" cap="sq">
              <a:solidFill>
                <a:srgbClr val="323232"/>
              </a:solidFill>
              <a:prstDash val="solid"/>
              <a:miter/>
            </a:ln>
          </p:spPr>
        </p:sp>
        <p:sp>
          <p:nvSpPr>
            <p:cNvPr id="4" name="TextBox 4"/>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1194068" y="2195183"/>
            <a:ext cx="4065860" cy="2645523"/>
            <a:chOff x="0" y="0"/>
            <a:chExt cx="1457625" cy="948429"/>
          </a:xfrm>
        </p:grpSpPr>
        <p:sp>
          <p:nvSpPr>
            <p:cNvPr id="6" name="Freeform 6"/>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EFD7E1"/>
            </a:solidFill>
            <a:ln w="19050" cap="sq">
              <a:solidFill>
                <a:srgbClr val="323232"/>
              </a:solidFill>
              <a:prstDash val="solid"/>
              <a:miter/>
            </a:ln>
          </p:spPr>
        </p:sp>
        <p:sp>
          <p:nvSpPr>
            <p:cNvPr id="7" name="TextBox 7"/>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a:p>
          </p:txBody>
        </p:sp>
      </p:grpSp>
      <p:sp>
        <p:nvSpPr>
          <p:cNvPr id="8" name="TextBox 8"/>
          <p:cNvSpPr txBox="1"/>
          <p:nvPr/>
        </p:nvSpPr>
        <p:spPr>
          <a:xfrm>
            <a:off x="1549870" y="3352899"/>
            <a:ext cx="3301083" cy="403957"/>
          </a:xfrm>
          <a:prstGeom prst="rect">
            <a:avLst/>
          </a:prstGeom>
        </p:spPr>
        <p:txBody>
          <a:bodyPr lIns="0" tIns="0" rIns="0" bIns="0" rtlCol="0" anchor="t">
            <a:spAutoFit/>
          </a:bodyPr>
          <a:lstStyle/>
          <a:p>
            <a:pPr lvl="0" algn="ctr">
              <a:lnSpc>
                <a:spcPts val="2570"/>
              </a:lnSpc>
            </a:pPr>
            <a:r>
              <a:rPr lang="en-US" sz="4800" spc="-3" dirty="0" err="1" smtClean="0">
                <a:solidFill>
                  <a:srgbClr val="000000"/>
                </a:solidFill>
                <a:latin typeface="Roboto"/>
                <a:ea typeface="Roboto"/>
                <a:cs typeface="Roboto"/>
                <a:sym typeface="Roboto"/>
              </a:rPr>
              <a:t>Individuales</a:t>
            </a:r>
            <a:endParaRPr lang="en-US" sz="4800" u="none" spc="-3" dirty="0">
              <a:solidFill>
                <a:srgbClr val="000000"/>
              </a:solidFill>
              <a:latin typeface="Roboto"/>
              <a:ea typeface="Roboto"/>
              <a:cs typeface="Roboto"/>
              <a:sym typeface="Roboto"/>
            </a:endParaRPr>
          </a:p>
        </p:txBody>
      </p:sp>
      <p:sp>
        <p:nvSpPr>
          <p:cNvPr id="9" name="TextBox 9"/>
          <p:cNvSpPr txBox="1"/>
          <p:nvPr/>
        </p:nvSpPr>
        <p:spPr>
          <a:xfrm>
            <a:off x="2678295" y="1126287"/>
            <a:ext cx="1097406" cy="628650"/>
          </a:xfrm>
          <a:prstGeom prst="rect">
            <a:avLst/>
          </a:prstGeom>
        </p:spPr>
        <p:txBody>
          <a:bodyPr lIns="0" tIns="0" rIns="0" bIns="0" rtlCol="0" anchor="t">
            <a:spAutoFit/>
          </a:bodyPr>
          <a:lstStyle/>
          <a:p>
            <a:pPr algn="ctr">
              <a:lnSpc>
                <a:spcPts val="4972"/>
              </a:lnSpc>
            </a:pPr>
            <a:r>
              <a:rPr lang="en-US" sz="4143" b="1" spc="-145">
                <a:solidFill>
                  <a:srgbClr val="000000"/>
                </a:solidFill>
                <a:latin typeface="Roboto Bold"/>
                <a:ea typeface="Roboto Bold"/>
                <a:cs typeface="Roboto Bold"/>
                <a:sym typeface="Roboto Bold"/>
              </a:rPr>
              <a:t>01</a:t>
            </a:r>
          </a:p>
        </p:txBody>
      </p:sp>
      <p:sp>
        <p:nvSpPr>
          <p:cNvPr id="42" name="TextBox 42"/>
          <p:cNvSpPr txBox="1"/>
          <p:nvPr/>
        </p:nvSpPr>
        <p:spPr>
          <a:xfrm>
            <a:off x="6496314" y="1247007"/>
            <a:ext cx="5295372" cy="859210"/>
          </a:xfrm>
          <a:prstGeom prst="rect">
            <a:avLst/>
          </a:prstGeom>
        </p:spPr>
        <p:txBody>
          <a:bodyPr lIns="0" tIns="0" rIns="0" bIns="0" rtlCol="0" anchor="t">
            <a:spAutoFit/>
          </a:bodyPr>
          <a:lstStyle/>
          <a:p>
            <a:pPr lvl="0" algn="ctr">
              <a:lnSpc>
                <a:spcPts val="6726"/>
              </a:lnSpc>
              <a:spcBef>
                <a:spcPct val="0"/>
              </a:spcBef>
            </a:pPr>
            <a:r>
              <a:rPr lang="en-US" sz="5700" b="1" spc="-216" dirty="0" err="1">
                <a:solidFill>
                  <a:srgbClr val="323232"/>
                </a:solidFill>
                <a:latin typeface="Roboto Bold"/>
                <a:ea typeface="Roboto Bold"/>
                <a:cs typeface="Roboto Bold"/>
                <a:sym typeface="Roboto Bold"/>
              </a:rPr>
              <a:t>Elías</a:t>
            </a:r>
            <a:r>
              <a:rPr lang="en-US" sz="5700" b="1" spc="-216" dirty="0">
                <a:solidFill>
                  <a:srgbClr val="323232"/>
                </a:solidFill>
                <a:latin typeface="Roboto Bold"/>
                <a:ea typeface="Roboto Bold"/>
                <a:cs typeface="Roboto Bold"/>
                <a:sym typeface="Roboto Bold"/>
              </a:rPr>
              <a:t> </a:t>
            </a:r>
            <a:r>
              <a:rPr lang="en-US" sz="5700" b="1" spc="-216" dirty="0" err="1">
                <a:solidFill>
                  <a:srgbClr val="323232"/>
                </a:solidFill>
                <a:latin typeface="Roboto Bold"/>
                <a:ea typeface="Roboto Bold"/>
                <a:cs typeface="Roboto Bold"/>
                <a:sym typeface="Roboto Bold"/>
              </a:rPr>
              <a:t>Neuman</a:t>
            </a:r>
            <a:endParaRPr lang="en-US" sz="5700" b="1" spc="-216" dirty="0">
              <a:solidFill>
                <a:srgbClr val="323232"/>
              </a:solidFill>
              <a:latin typeface="Roboto Bold"/>
              <a:ea typeface="Roboto Bold"/>
              <a:cs typeface="Roboto Bold"/>
              <a:sym typeface="Roboto Bold"/>
            </a:endParaRPr>
          </a:p>
        </p:txBody>
      </p:sp>
      <p:sp>
        <p:nvSpPr>
          <p:cNvPr id="46" name="Freeform 46"/>
          <p:cNvSpPr/>
          <p:nvPr/>
        </p:nvSpPr>
        <p:spPr>
          <a:xfrm rot="-10800000">
            <a:off x="5652023" y="3335780"/>
            <a:ext cx="811261" cy="364330"/>
          </a:xfrm>
          <a:custGeom>
            <a:avLst/>
            <a:gdLst/>
            <a:ahLst/>
            <a:cxnLst/>
            <a:rect l="l" t="t" r="r" b="b"/>
            <a:pathLst>
              <a:path w="811261" h="364330">
                <a:moveTo>
                  <a:pt x="0" y="0"/>
                </a:moveTo>
                <a:lnTo>
                  <a:pt x="811261" y="0"/>
                </a:lnTo>
                <a:lnTo>
                  <a:pt x="811261" y="364330"/>
                </a:lnTo>
                <a:lnTo>
                  <a:pt x="0" y="3643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7" name="TextBox 47"/>
          <p:cNvSpPr txBox="1"/>
          <p:nvPr/>
        </p:nvSpPr>
        <p:spPr>
          <a:xfrm>
            <a:off x="6539705" y="2213618"/>
            <a:ext cx="4991507" cy="3411190"/>
          </a:xfrm>
          <a:prstGeom prst="rect">
            <a:avLst/>
          </a:prstGeom>
        </p:spPr>
        <p:txBody>
          <a:bodyPr wrap="square" lIns="0" tIns="0" rIns="0" bIns="0" rtlCol="0" anchor="t">
            <a:spAutoFit/>
          </a:bodyPr>
          <a:lstStyle/>
          <a:p>
            <a:pPr lvl="0" algn="ctr">
              <a:lnSpc>
                <a:spcPts val="3776"/>
              </a:lnSpc>
              <a:spcBef>
                <a:spcPct val="0"/>
              </a:spcBef>
            </a:pPr>
            <a:r>
              <a:rPr lang="es-ES" sz="3200" spc="131" dirty="0">
                <a:solidFill>
                  <a:srgbClr val="323232"/>
                </a:solidFill>
                <a:latin typeface="Roboto"/>
                <a:ea typeface="Roboto"/>
                <a:cs typeface="Roboto"/>
                <a:sym typeface="Roboto"/>
              </a:rPr>
              <a:t>inserta clasificaciones abarcadoras, que incorporan las víctimas del abuso de poder y de la criminalidad organizada, dividiéndolas en víctimas</a:t>
            </a:r>
            <a:endParaRPr lang="en-US" sz="3200" spc="131" dirty="0">
              <a:solidFill>
                <a:srgbClr val="323232"/>
              </a:solidFill>
              <a:latin typeface="Roboto"/>
              <a:ea typeface="Roboto"/>
              <a:cs typeface="Roboto"/>
              <a:sym typeface="Roboto"/>
            </a:endParaRPr>
          </a:p>
        </p:txBody>
      </p:sp>
      <p:sp>
        <p:nvSpPr>
          <p:cNvPr id="26" name="Rectángulo 25"/>
          <p:cNvSpPr/>
          <p:nvPr/>
        </p:nvSpPr>
        <p:spPr>
          <a:xfrm>
            <a:off x="1080022" y="6012207"/>
            <a:ext cx="14388577" cy="3785652"/>
          </a:xfrm>
          <a:prstGeom prst="rect">
            <a:avLst/>
          </a:prstGeom>
        </p:spPr>
        <p:txBody>
          <a:bodyPr wrap="square">
            <a:spAutoFit/>
          </a:bodyPr>
          <a:lstStyle/>
          <a:p>
            <a:pPr algn="just">
              <a:lnSpc>
                <a:spcPct val="150000"/>
              </a:lnSpc>
              <a:spcAft>
                <a:spcPts val="0"/>
              </a:spcAft>
            </a:pPr>
            <a:r>
              <a:rPr lang="es-ES_tradnl" sz="3200" b="1" spc="-15" dirty="0" smtClean="0">
                <a:latin typeface="Arial" panose="020B0604020202020204" pitchFamily="34" charset="0"/>
                <a:ea typeface="Calibri" panose="020F0502020204030204" pitchFamily="34" charset="0"/>
                <a:cs typeface="Times New Roman" panose="02020603050405020304" pitchFamily="18" charset="0"/>
              </a:rPr>
              <a:t>a) Sin </a:t>
            </a:r>
            <a:r>
              <a:rPr lang="es-ES_tradnl" sz="3200" b="1" spc="-15" dirty="0">
                <a:latin typeface="Arial" panose="020B0604020202020204" pitchFamily="34" charset="0"/>
                <a:ea typeface="Calibri" panose="020F0502020204030204" pitchFamily="34" charset="0"/>
                <a:cs typeface="Times New Roman" panose="02020603050405020304" pitchFamily="18" charset="0"/>
              </a:rPr>
              <a:t>actitud </a:t>
            </a:r>
            <a:r>
              <a:rPr lang="es-ES_tradnl" sz="3200" b="1" spc="-15" dirty="0" err="1">
                <a:latin typeface="Arial" panose="020B0604020202020204" pitchFamily="34" charset="0"/>
                <a:ea typeface="Calibri" panose="020F0502020204030204" pitchFamily="34" charset="0"/>
                <a:cs typeface="Times New Roman" panose="02020603050405020304" pitchFamily="18" charset="0"/>
              </a:rPr>
              <a:t>victimal</a:t>
            </a:r>
            <a:r>
              <a:rPr lang="es-ES_tradnl" sz="3200" spc="-15" dirty="0">
                <a:latin typeface="Arial" panose="020B0604020202020204" pitchFamily="34" charset="0"/>
                <a:ea typeface="Calibri" panose="020F0502020204030204" pitchFamily="34" charset="0"/>
                <a:cs typeface="Times New Roman" panose="02020603050405020304" pitchFamily="18" charset="0"/>
              </a:rPr>
              <a:t>: Inocentes o Resistentes.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S_tradnl" sz="3200" b="1" spc="-15" dirty="0">
                <a:latin typeface="Arial" panose="020B0604020202020204" pitchFamily="34" charset="0"/>
                <a:ea typeface="Calibri" panose="020F0502020204030204" pitchFamily="34" charset="0"/>
                <a:cs typeface="Times New Roman" panose="02020603050405020304" pitchFamily="18" charset="0"/>
              </a:rPr>
              <a:t>b) Con actitud </a:t>
            </a:r>
            <a:r>
              <a:rPr lang="es-ES_tradnl" sz="3200" b="1" spc="-15" dirty="0" err="1">
                <a:latin typeface="Arial" panose="020B0604020202020204" pitchFamily="34" charset="0"/>
                <a:ea typeface="Calibri" panose="020F0502020204030204" pitchFamily="34" charset="0"/>
                <a:cs typeface="Times New Roman" panose="02020603050405020304" pitchFamily="18" charset="0"/>
              </a:rPr>
              <a:t>victimal</a:t>
            </a:r>
            <a:r>
              <a:rPr lang="es-ES_tradnl" sz="3200" b="1" spc="-15" dirty="0">
                <a:latin typeface="Arial" panose="020B0604020202020204" pitchFamily="34" charset="0"/>
                <a:ea typeface="Calibri" panose="020F0502020204030204" pitchFamily="34" charset="0"/>
                <a:cs typeface="Times New Roman" panose="02020603050405020304" pitchFamily="18" charset="0"/>
              </a:rPr>
              <a:t> culposa: </a:t>
            </a:r>
            <a:r>
              <a:rPr lang="es-ES_tradnl" sz="3200" spc="-15" dirty="0">
                <a:latin typeface="Arial" panose="020B0604020202020204" pitchFamily="34" charset="0"/>
                <a:ea typeface="Calibri" panose="020F0502020204030204" pitchFamily="34" charset="0"/>
                <a:cs typeface="Times New Roman" panose="02020603050405020304" pitchFamily="18" charset="0"/>
              </a:rPr>
              <a:t>Provocadora o Provocadoras genéricas.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S_tradnl" sz="3200" b="1" spc="-15" dirty="0">
                <a:latin typeface="Arial" panose="020B0604020202020204" pitchFamily="34" charset="0"/>
                <a:ea typeface="Calibri" panose="020F0502020204030204" pitchFamily="34" charset="0"/>
                <a:cs typeface="Times New Roman" panose="02020603050405020304" pitchFamily="18" charset="0"/>
              </a:rPr>
              <a:t>c) Con actitud </a:t>
            </a:r>
            <a:r>
              <a:rPr lang="es-ES_tradnl" sz="3200" b="1" spc="-15" dirty="0" err="1">
                <a:latin typeface="Arial" panose="020B0604020202020204" pitchFamily="34" charset="0"/>
                <a:ea typeface="Calibri" panose="020F0502020204030204" pitchFamily="34" charset="0"/>
                <a:cs typeface="Times New Roman" panose="02020603050405020304" pitchFamily="18" charset="0"/>
              </a:rPr>
              <a:t>victimal</a:t>
            </a:r>
            <a:r>
              <a:rPr lang="es-ES_tradnl" sz="3200" b="1" spc="-15" dirty="0">
                <a:latin typeface="Arial" panose="020B0604020202020204" pitchFamily="34" charset="0"/>
                <a:ea typeface="Calibri" panose="020F0502020204030204" pitchFamily="34" charset="0"/>
                <a:cs typeface="Times New Roman" panose="02020603050405020304" pitchFamily="18" charset="0"/>
              </a:rPr>
              <a:t> dolosa</a:t>
            </a:r>
            <a:r>
              <a:rPr lang="es-ES_tradnl" sz="3200" spc="-15" dirty="0">
                <a:latin typeface="Arial" panose="020B0604020202020204" pitchFamily="34" charset="0"/>
                <a:ea typeface="Calibri" panose="020F0502020204030204" pitchFamily="34" charset="0"/>
                <a:cs typeface="Times New Roman" panose="02020603050405020304" pitchFamily="18" charset="0"/>
              </a:rPr>
              <a:t>: Cooperadoras o coadyuvantes, Solicitantes o rogantes, Por propia determinación o Delincuentes. (Ejemplo ciertas formas de receptación).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58676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18" name="Group 18"/>
          <p:cNvGrpSpPr/>
          <p:nvPr/>
        </p:nvGrpSpPr>
        <p:grpSpPr>
          <a:xfrm>
            <a:off x="14479731" y="857180"/>
            <a:ext cx="1162541" cy="116254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E1"/>
            </a:solidFill>
            <a:ln w="28575" cap="sq">
              <a:solidFill>
                <a:srgbClr val="323232"/>
              </a:solidFill>
              <a:prstDash val="solid"/>
              <a:miter/>
            </a:ln>
          </p:spPr>
        </p:sp>
        <p:sp>
          <p:nvSpPr>
            <p:cNvPr id="20" name="TextBox 20"/>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1" name="Group 21"/>
          <p:cNvGrpSpPr/>
          <p:nvPr/>
        </p:nvGrpSpPr>
        <p:grpSpPr>
          <a:xfrm>
            <a:off x="13028071" y="2195183"/>
            <a:ext cx="4065860" cy="2645523"/>
            <a:chOff x="0" y="0"/>
            <a:chExt cx="1457625" cy="948429"/>
          </a:xfrm>
        </p:grpSpPr>
        <p:sp>
          <p:nvSpPr>
            <p:cNvPr id="22" name="Freeform 22"/>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EFD7E1"/>
            </a:solidFill>
            <a:ln w="19050" cap="sq">
              <a:solidFill>
                <a:srgbClr val="323232"/>
              </a:solidFill>
              <a:prstDash val="solid"/>
              <a:miter/>
            </a:ln>
          </p:spPr>
        </p:sp>
        <p:sp>
          <p:nvSpPr>
            <p:cNvPr id="23" name="TextBox 23"/>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a:p>
          </p:txBody>
        </p:sp>
      </p:grpSp>
      <p:sp>
        <p:nvSpPr>
          <p:cNvPr id="24" name="TextBox 24"/>
          <p:cNvSpPr txBox="1"/>
          <p:nvPr/>
        </p:nvSpPr>
        <p:spPr>
          <a:xfrm>
            <a:off x="13503247" y="3293905"/>
            <a:ext cx="3301083" cy="410690"/>
          </a:xfrm>
          <a:prstGeom prst="rect">
            <a:avLst/>
          </a:prstGeom>
        </p:spPr>
        <p:txBody>
          <a:bodyPr lIns="0" tIns="0" rIns="0" bIns="0" rtlCol="0" anchor="t">
            <a:spAutoFit/>
          </a:bodyPr>
          <a:lstStyle/>
          <a:p>
            <a:pPr lvl="0" algn="ctr">
              <a:lnSpc>
                <a:spcPts val="2570"/>
              </a:lnSpc>
            </a:pPr>
            <a:r>
              <a:rPr lang="es-ES_tradnl" sz="4800" dirty="0" smtClean="0"/>
              <a:t>Familiares</a:t>
            </a:r>
            <a:r>
              <a:rPr lang="en-US" sz="4800" u="none" spc="-3" dirty="0" smtClean="0">
                <a:solidFill>
                  <a:srgbClr val="000000"/>
                </a:solidFill>
                <a:latin typeface="Roboto"/>
                <a:ea typeface="Roboto"/>
                <a:cs typeface="Roboto"/>
                <a:sym typeface="Roboto"/>
              </a:rPr>
              <a:t>.</a:t>
            </a:r>
            <a:endParaRPr lang="en-US" sz="4800" u="none" spc="-3" dirty="0">
              <a:solidFill>
                <a:srgbClr val="000000"/>
              </a:solidFill>
              <a:latin typeface="Roboto"/>
              <a:ea typeface="Roboto"/>
              <a:cs typeface="Roboto"/>
              <a:sym typeface="Roboto"/>
            </a:endParaRPr>
          </a:p>
        </p:txBody>
      </p:sp>
      <p:sp>
        <p:nvSpPr>
          <p:cNvPr id="25" name="TextBox 25"/>
          <p:cNvSpPr txBox="1"/>
          <p:nvPr/>
        </p:nvSpPr>
        <p:spPr>
          <a:xfrm>
            <a:off x="14512298" y="1126287"/>
            <a:ext cx="1097406" cy="628650"/>
          </a:xfrm>
          <a:prstGeom prst="rect">
            <a:avLst/>
          </a:prstGeom>
        </p:spPr>
        <p:txBody>
          <a:bodyPr lIns="0" tIns="0" rIns="0" bIns="0" rtlCol="0" anchor="t">
            <a:spAutoFit/>
          </a:bodyPr>
          <a:lstStyle/>
          <a:p>
            <a:pPr algn="ctr">
              <a:lnSpc>
                <a:spcPts val="4972"/>
              </a:lnSpc>
            </a:pPr>
            <a:r>
              <a:rPr lang="en-US" sz="4143" b="1" spc="-145">
                <a:solidFill>
                  <a:srgbClr val="000000"/>
                </a:solidFill>
                <a:latin typeface="Roboto Bold"/>
                <a:ea typeface="Roboto Bold"/>
                <a:cs typeface="Roboto Bold"/>
                <a:sym typeface="Roboto Bold"/>
              </a:rPr>
              <a:t>02</a:t>
            </a:r>
          </a:p>
        </p:txBody>
      </p:sp>
      <p:sp>
        <p:nvSpPr>
          <p:cNvPr id="42" name="TextBox 42"/>
          <p:cNvSpPr txBox="1"/>
          <p:nvPr/>
        </p:nvSpPr>
        <p:spPr>
          <a:xfrm>
            <a:off x="6496314" y="1247007"/>
            <a:ext cx="5295372" cy="859210"/>
          </a:xfrm>
          <a:prstGeom prst="rect">
            <a:avLst/>
          </a:prstGeom>
        </p:spPr>
        <p:txBody>
          <a:bodyPr lIns="0" tIns="0" rIns="0" bIns="0" rtlCol="0" anchor="t">
            <a:spAutoFit/>
          </a:bodyPr>
          <a:lstStyle/>
          <a:p>
            <a:pPr lvl="0" algn="ctr">
              <a:lnSpc>
                <a:spcPts val="6726"/>
              </a:lnSpc>
              <a:spcBef>
                <a:spcPct val="0"/>
              </a:spcBef>
            </a:pPr>
            <a:r>
              <a:rPr lang="en-US" sz="5700" b="1" spc="-216" dirty="0" err="1">
                <a:solidFill>
                  <a:srgbClr val="323232"/>
                </a:solidFill>
                <a:latin typeface="Roboto Bold"/>
                <a:ea typeface="Roboto Bold"/>
                <a:cs typeface="Roboto Bold"/>
                <a:sym typeface="Roboto Bold"/>
              </a:rPr>
              <a:t>Elías</a:t>
            </a:r>
            <a:r>
              <a:rPr lang="en-US" sz="5700" b="1" spc="-216" dirty="0">
                <a:solidFill>
                  <a:srgbClr val="323232"/>
                </a:solidFill>
                <a:latin typeface="Roboto Bold"/>
                <a:ea typeface="Roboto Bold"/>
                <a:cs typeface="Roboto Bold"/>
                <a:sym typeface="Roboto Bold"/>
              </a:rPr>
              <a:t> </a:t>
            </a:r>
            <a:r>
              <a:rPr lang="en-US" sz="5700" b="1" spc="-216" dirty="0" err="1">
                <a:solidFill>
                  <a:srgbClr val="323232"/>
                </a:solidFill>
                <a:latin typeface="Roboto Bold"/>
                <a:ea typeface="Roboto Bold"/>
                <a:cs typeface="Roboto Bold"/>
                <a:sym typeface="Roboto Bold"/>
              </a:rPr>
              <a:t>Neuman</a:t>
            </a:r>
            <a:endParaRPr lang="en-US" sz="5700" b="1" spc="-216" dirty="0">
              <a:solidFill>
                <a:srgbClr val="323232"/>
              </a:solidFill>
              <a:latin typeface="Roboto Bold"/>
              <a:ea typeface="Roboto Bold"/>
              <a:cs typeface="Roboto Bold"/>
              <a:sym typeface="Roboto Bold"/>
            </a:endParaRPr>
          </a:p>
        </p:txBody>
      </p:sp>
      <p:sp>
        <p:nvSpPr>
          <p:cNvPr id="43" name="Freeform 43"/>
          <p:cNvSpPr/>
          <p:nvPr/>
        </p:nvSpPr>
        <p:spPr>
          <a:xfrm>
            <a:off x="11824716" y="3335780"/>
            <a:ext cx="811261" cy="364330"/>
          </a:xfrm>
          <a:custGeom>
            <a:avLst/>
            <a:gdLst/>
            <a:ahLst/>
            <a:cxnLst/>
            <a:rect l="l" t="t" r="r" b="b"/>
            <a:pathLst>
              <a:path w="811261" h="364330">
                <a:moveTo>
                  <a:pt x="0" y="0"/>
                </a:moveTo>
                <a:lnTo>
                  <a:pt x="811261" y="0"/>
                </a:lnTo>
                <a:lnTo>
                  <a:pt x="811261" y="364330"/>
                </a:lnTo>
                <a:lnTo>
                  <a:pt x="0" y="3643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7" name="TextBox 47"/>
          <p:cNvSpPr txBox="1"/>
          <p:nvPr/>
        </p:nvSpPr>
        <p:spPr>
          <a:xfrm>
            <a:off x="6539705" y="2213618"/>
            <a:ext cx="5477143" cy="2923877"/>
          </a:xfrm>
          <a:prstGeom prst="rect">
            <a:avLst/>
          </a:prstGeom>
        </p:spPr>
        <p:txBody>
          <a:bodyPr wrap="square" lIns="0" tIns="0" rIns="0" bIns="0" rtlCol="0" anchor="t">
            <a:spAutoFit/>
          </a:bodyPr>
          <a:lstStyle/>
          <a:p>
            <a:pPr lvl="0" algn="ctr">
              <a:lnSpc>
                <a:spcPts val="3776"/>
              </a:lnSpc>
              <a:spcBef>
                <a:spcPct val="0"/>
              </a:spcBef>
            </a:pPr>
            <a:r>
              <a:rPr lang="es-ES" sz="3200" spc="131" dirty="0">
                <a:solidFill>
                  <a:srgbClr val="323232"/>
                </a:solidFill>
                <a:latin typeface="Roboto"/>
                <a:ea typeface="Roboto"/>
                <a:cs typeface="Roboto"/>
                <a:sym typeface="Roboto"/>
              </a:rPr>
              <a:t>inserta clasificaciones abarcadoras, que incorporan las víctimas del abuso de poder y de la criminalidad organizada, dividiéndolas en víctimas</a:t>
            </a:r>
            <a:endParaRPr lang="en-US" sz="3200" spc="131" dirty="0">
              <a:solidFill>
                <a:srgbClr val="323232"/>
              </a:solidFill>
              <a:latin typeface="Roboto"/>
              <a:ea typeface="Roboto"/>
              <a:cs typeface="Roboto"/>
              <a:sym typeface="Roboto"/>
            </a:endParaRPr>
          </a:p>
        </p:txBody>
      </p:sp>
      <p:sp>
        <p:nvSpPr>
          <p:cNvPr id="26" name="Rectángulo 25"/>
          <p:cNvSpPr/>
          <p:nvPr/>
        </p:nvSpPr>
        <p:spPr>
          <a:xfrm>
            <a:off x="1264710" y="7505700"/>
            <a:ext cx="16027131" cy="1569660"/>
          </a:xfrm>
          <a:prstGeom prst="rect">
            <a:avLst/>
          </a:prstGeom>
        </p:spPr>
        <p:txBody>
          <a:bodyPr wrap="square">
            <a:spAutoFit/>
          </a:bodyPr>
          <a:lstStyle/>
          <a:p>
            <a:pPr algn="just"/>
            <a:r>
              <a:rPr lang="es-ES_tradnl" sz="4800" spc="-15" dirty="0">
                <a:latin typeface="Arial" panose="020B0604020202020204" pitchFamily="34" charset="0"/>
                <a:ea typeface="Calibri" panose="020F0502020204030204" pitchFamily="34" charset="0"/>
              </a:rPr>
              <a:t>Niños golpeados y explotados económicamente</a:t>
            </a:r>
            <a:r>
              <a:rPr lang="es-ES_tradnl" sz="4800" b="1" spc="-15" dirty="0">
                <a:latin typeface="Arial" panose="020B0604020202020204" pitchFamily="34" charset="0"/>
                <a:ea typeface="Calibri" panose="020F0502020204030204" pitchFamily="34" charset="0"/>
              </a:rPr>
              <a:t> </a:t>
            </a:r>
            <a:r>
              <a:rPr lang="es-ES_tradnl" sz="4800" spc="-15" dirty="0">
                <a:latin typeface="Arial" panose="020B0604020202020204" pitchFamily="34" charset="0"/>
                <a:ea typeface="Calibri" panose="020F0502020204030204" pitchFamily="34" charset="0"/>
              </a:rPr>
              <a:t>o</a:t>
            </a:r>
            <a:r>
              <a:rPr lang="es-ES_tradnl" sz="4800" b="1" spc="-15" dirty="0">
                <a:latin typeface="Arial" panose="020B0604020202020204" pitchFamily="34" charset="0"/>
                <a:ea typeface="Calibri" panose="020F0502020204030204" pitchFamily="34" charset="0"/>
              </a:rPr>
              <a:t> </a:t>
            </a:r>
            <a:r>
              <a:rPr lang="es-ES_tradnl" sz="4800" spc="-15" dirty="0">
                <a:latin typeface="Arial" panose="020B0604020202020204" pitchFamily="34" charset="0"/>
                <a:ea typeface="Calibri" panose="020F0502020204030204" pitchFamily="34" charset="0"/>
              </a:rPr>
              <a:t>Mujeres maltratadas (Delitos del ámbito conyugal) </a:t>
            </a:r>
            <a:endParaRPr lang="en-US" sz="4800" dirty="0"/>
          </a:p>
        </p:txBody>
      </p:sp>
      <p:grpSp>
        <p:nvGrpSpPr>
          <p:cNvPr id="27" name="Grupo 26"/>
          <p:cNvGrpSpPr/>
          <p:nvPr/>
        </p:nvGrpSpPr>
        <p:grpSpPr>
          <a:xfrm>
            <a:off x="217272" y="685256"/>
            <a:ext cx="6117932" cy="6257537"/>
            <a:chOff x="96321" y="647700"/>
            <a:chExt cx="6117932" cy="6257537"/>
          </a:xfrm>
        </p:grpSpPr>
        <p:pic>
          <p:nvPicPr>
            <p:cNvPr id="56" name="Imagen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68" y="3946760"/>
              <a:ext cx="2916527" cy="2958477"/>
            </a:xfrm>
            <a:prstGeom prst="rect">
              <a:avLst/>
            </a:prstGeom>
          </p:spPr>
        </p:pic>
        <p:pic>
          <p:nvPicPr>
            <p:cNvPr id="57" name="Imagen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9663" y="3946760"/>
              <a:ext cx="3184589" cy="2931224"/>
            </a:xfrm>
            <a:prstGeom prst="rect">
              <a:avLst/>
            </a:prstGeom>
          </p:spPr>
        </p:pic>
        <p:pic>
          <p:nvPicPr>
            <p:cNvPr id="58" name="Imagen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21" y="647700"/>
              <a:ext cx="3757487" cy="3304294"/>
            </a:xfrm>
            <a:prstGeom prst="rect">
              <a:avLst/>
            </a:prstGeom>
          </p:spPr>
        </p:pic>
        <p:pic>
          <p:nvPicPr>
            <p:cNvPr id="59" name="Imagen 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09" y="667299"/>
              <a:ext cx="2360444" cy="3285269"/>
            </a:xfrm>
            <a:prstGeom prst="rect">
              <a:avLst/>
            </a:prstGeom>
          </p:spPr>
        </p:pic>
      </p:grpSp>
    </p:spTree>
    <p:extLst>
      <p:ext uri="{BB962C8B-B14F-4D97-AF65-F5344CB8AC3E}">
        <p14:creationId xmlns:p14="http://schemas.microsoft.com/office/powerpoint/2010/main" val="547232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10" name="Group 10"/>
          <p:cNvGrpSpPr/>
          <p:nvPr/>
        </p:nvGrpSpPr>
        <p:grpSpPr>
          <a:xfrm>
            <a:off x="2266344" y="25810"/>
            <a:ext cx="1162541" cy="116254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CFE6"/>
            </a:solidFill>
            <a:ln w="28575" cap="sq">
              <a:solidFill>
                <a:srgbClr val="323232"/>
              </a:solidFill>
              <a:prstDash val="solid"/>
              <a:miter/>
            </a:ln>
          </p:spPr>
        </p:sp>
        <p:sp>
          <p:nvSpPr>
            <p:cNvPr id="12" name="TextBox 12"/>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814684" y="1359801"/>
            <a:ext cx="4065860" cy="2645523"/>
            <a:chOff x="0" y="0"/>
            <a:chExt cx="1457625" cy="948429"/>
          </a:xfrm>
        </p:grpSpPr>
        <p:sp>
          <p:nvSpPr>
            <p:cNvPr id="14" name="Freeform 14"/>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DCCFE6"/>
            </a:solidFill>
            <a:ln w="19050" cap="sq">
              <a:solidFill>
                <a:srgbClr val="323232"/>
              </a:solidFill>
              <a:prstDash val="solid"/>
              <a:miter/>
            </a:ln>
          </p:spPr>
        </p:sp>
        <p:sp>
          <p:nvSpPr>
            <p:cNvPr id="15" name="TextBox 15"/>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lang="en-US" dirty="0"/>
            </a:p>
          </p:txBody>
        </p:sp>
      </p:grpSp>
      <p:sp>
        <p:nvSpPr>
          <p:cNvPr id="16" name="TextBox 16"/>
          <p:cNvSpPr txBox="1"/>
          <p:nvPr/>
        </p:nvSpPr>
        <p:spPr>
          <a:xfrm>
            <a:off x="1285288" y="2466552"/>
            <a:ext cx="3272234" cy="410690"/>
          </a:xfrm>
          <a:prstGeom prst="rect">
            <a:avLst/>
          </a:prstGeom>
        </p:spPr>
        <p:txBody>
          <a:bodyPr lIns="0" tIns="0" rIns="0" bIns="0" rtlCol="0" anchor="t">
            <a:spAutoFit/>
          </a:bodyPr>
          <a:lstStyle/>
          <a:p>
            <a:pPr lvl="0" algn="ctr">
              <a:lnSpc>
                <a:spcPts val="2570"/>
              </a:lnSpc>
            </a:pPr>
            <a:r>
              <a:rPr lang="es-ES_tradnl" sz="4800" dirty="0" smtClean="0"/>
              <a:t>Colectivas</a:t>
            </a:r>
            <a:endParaRPr lang="en-US" sz="4800" u="none" spc="-3" dirty="0">
              <a:solidFill>
                <a:srgbClr val="000000"/>
              </a:solidFill>
              <a:latin typeface="Roboto"/>
              <a:ea typeface="Roboto"/>
              <a:cs typeface="Roboto"/>
              <a:sym typeface="Roboto"/>
            </a:endParaRPr>
          </a:p>
        </p:txBody>
      </p:sp>
      <p:sp>
        <p:nvSpPr>
          <p:cNvPr id="17" name="TextBox 17"/>
          <p:cNvSpPr txBox="1"/>
          <p:nvPr/>
        </p:nvSpPr>
        <p:spPr>
          <a:xfrm>
            <a:off x="2298911" y="294917"/>
            <a:ext cx="1097406" cy="624327"/>
          </a:xfrm>
          <a:prstGeom prst="rect">
            <a:avLst/>
          </a:prstGeom>
        </p:spPr>
        <p:txBody>
          <a:bodyPr lIns="0" tIns="0" rIns="0" bIns="0" rtlCol="0" anchor="t">
            <a:spAutoFit/>
          </a:bodyPr>
          <a:lstStyle/>
          <a:p>
            <a:pPr algn="ctr">
              <a:lnSpc>
                <a:spcPts val="4972"/>
              </a:lnSpc>
            </a:pPr>
            <a:r>
              <a:rPr lang="en-US" sz="4143" b="1" spc="-145">
                <a:solidFill>
                  <a:srgbClr val="000000"/>
                </a:solidFill>
                <a:latin typeface="Roboto Bold"/>
                <a:ea typeface="Roboto Bold"/>
                <a:cs typeface="Roboto Bold"/>
                <a:sym typeface="Roboto Bold"/>
              </a:rPr>
              <a:t>03</a:t>
            </a:r>
          </a:p>
        </p:txBody>
      </p:sp>
      <p:sp>
        <p:nvSpPr>
          <p:cNvPr id="20" name="TextBox 20"/>
          <p:cNvSpPr txBox="1"/>
          <p:nvPr/>
        </p:nvSpPr>
        <p:spPr>
          <a:xfrm>
            <a:off x="14588719" y="898051"/>
            <a:ext cx="944565" cy="1012682"/>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42" name="TextBox 42"/>
          <p:cNvSpPr txBox="1"/>
          <p:nvPr/>
        </p:nvSpPr>
        <p:spPr>
          <a:xfrm>
            <a:off x="6488939" y="374766"/>
            <a:ext cx="5295372" cy="859210"/>
          </a:xfrm>
          <a:prstGeom prst="rect">
            <a:avLst/>
          </a:prstGeom>
        </p:spPr>
        <p:txBody>
          <a:bodyPr lIns="0" tIns="0" rIns="0" bIns="0" rtlCol="0" anchor="t">
            <a:spAutoFit/>
          </a:bodyPr>
          <a:lstStyle/>
          <a:p>
            <a:pPr lvl="0" algn="ctr">
              <a:lnSpc>
                <a:spcPts val="6726"/>
              </a:lnSpc>
              <a:spcBef>
                <a:spcPct val="0"/>
              </a:spcBef>
            </a:pPr>
            <a:r>
              <a:rPr lang="en-US" sz="5700" b="1" spc="-216" dirty="0" err="1">
                <a:solidFill>
                  <a:srgbClr val="323232"/>
                </a:solidFill>
                <a:latin typeface="Roboto Bold"/>
                <a:ea typeface="Roboto Bold"/>
                <a:cs typeface="Roboto Bold"/>
                <a:sym typeface="Roboto Bold"/>
              </a:rPr>
              <a:t>Elías</a:t>
            </a:r>
            <a:r>
              <a:rPr lang="en-US" sz="5700" b="1" spc="-216" dirty="0">
                <a:solidFill>
                  <a:srgbClr val="323232"/>
                </a:solidFill>
                <a:latin typeface="Roboto Bold"/>
                <a:ea typeface="Roboto Bold"/>
                <a:cs typeface="Roboto Bold"/>
                <a:sym typeface="Roboto Bold"/>
              </a:rPr>
              <a:t> </a:t>
            </a:r>
            <a:r>
              <a:rPr lang="en-US" sz="5700" b="1" spc="-216" dirty="0" err="1">
                <a:solidFill>
                  <a:srgbClr val="323232"/>
                </a:solidFill>
                <a:latin typeface="Roboto Bold"/>
                <a:ea typeface="Roboto Bold"/>
                <a:cs typeface="Roboto Bold"/>
                <a:sym typeface="Roboto Bold"/>
              </a:rPr>
              <a:t>Neuman</a:t>
            </a:r>
            <a:endParaRPr lang="en-US" sz="5700" b="1" spc="-216" dirty="0">
              <a:solidFill>
                <a:srgbClr val="323232"/>
              </a:solidFill>
              <a:latin typeface="Roboto Bold"/>
              <a:ea typeface="Roboto Bold"/>
              <a:cs typeface="Roboto Bold"/>
              <a:sym typeface="Roboto Bold"/>
            </a:endParaRPr>
          </a:p>
        </p:txBody>
      </p:sp>
      <p:sp>
        <p:nvSpPr>
          <p:cNvPr id="46" name="Freeform 46"/>
          <p:cNvSpPr/>
          <p:nvPr/>
        </p:nvSpPr>
        <p:spPr>
          <a:xfrm rot="-10800000">
            <a:off x="5644648" y="2463539"/>
            <a:ext cx="811261" cy="364330"/>
          </a:xfrm>
          <a:custGeom>
            <a:avLst/>
            <a:gdLst/>
            <a:ahLst/>
            <a:cxnLst/>
            <a:rect l="l" t="t" r="r" b="b"/>
            <a:pathLst>
              <a:path w="811261" h="364330">
                <a:moveTo>
                  <a:pt x="0" y="0"/>
                </a:moveTo>
                <a:lnTo>
                  <a:pt x="811261" y="0"/>
                </a:lnTo>
                <a:lnTo>
                  <a:pt x="811261" y="364330"/>
                </a:lnTo>
                <a:lnTo>
                  <a:pt x="0" y="3643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7" name="TextBox 47"/>
          <p:cNvSpPr txBox="1"/>
          <p:nvPr/>
        </p:nvSpPr>
        <p:spPr>
          <a:xfrm>
            <a:off x="6487753" y="1345366"/>
            <a:ext cx="5477143" cy="2923877"/>
          </a:xfrm>
          <a:prstGeom prst="rect">
            <a:avLst/>
          </a:prstGeom>
        </p:spPr>
        <p:txBody>
          <a:bodyPr wrap="square" lIns="0" tIns="0" rIns="0" bIns="0" rtlCol="0" anchor="t">
            <a:spAutoFit/>
          </a:bodyPr>
          <a:lstStyle/>
          <a:p>
            <a:pPr lvl="0" algn="ctr">
              <a:lnSpc>
                <a:spcPts val="3776"/>
              </a:lnSpc>
              <a:spcBef>
                <a:spcPct val="0"/>
              </a:spcBef>
            </a:pPr>
            <a:r>
              <a:rPr lang="es-ES" sz="3200" spc="131" dirty="0">
                <a:solidFill>
                  <a:srgbClr val="323232"/>
                </a:solidFill>
                <a:latin typeface="Roboto"/>
                <a:ea typeface="Roboto"/>
                <a:cs typeface="Roboto"/>
                <a:sym typeface="Roboto"/>
              </a:rPr>
              <a:t>inserta clasificaciones abarcadoras, que incorporan las víctimas del abuso de poder y de la criminalidad organizada, dividiéndolas en víctimas</a:t>
            </a:r>
            <a:endParaRPr lang="en-US" sz="3200" spc="131" dirty="0">
              <a:solidFill>
                <a:srgbClr val="323232"/>
              </a:solidFill>
              <a:latin typeface="Roboto"/>
              <a:ea typeface="Roboto"/>
              <a:cs typeface="Roboto"/>
              <a:sym typeface="Roboto"/>
            </a:endParaRPr>
          </a:p>
        </p:txBody>
      </p:sp>
      <p:sp>
        <p:nvSpPr>
          <p:cNvPr id="26" name="Rectángulo 25"/>
          <p:cNvSpPr/>
          <p:nvPr/>
        </p:nvSpPr>
        <p:spPr>
          <a:xfrm>
            <a:off x="457200" y="4534931"/>
            <a:ext cx="17602200" cy="5632311"/>
          </a:xfrm>
          <a:prstGeom prst="rect">
            <a:avLst/>
          </a:prstGeom>
        </p:spPr>
        <p:txBody>
          <a:bodyPr wrap="square">
            <a:spAutoFit/>
          </a:bodyPr>
          <a:lstStyle/>
          <a:p>
            <a:pPr marL="457200" indent="-457200" algn="just">
              <a:buFont typeface="Arial" panose="020B0604020202020204" pitchFamily="34" charset="0"/>
              <a:buChar char="•"/>
            </a:pPr>
            <a:r>
              <a:rPr lang="es-ES_tradnl" sz="3600" b="1" spc="-15" dirty="0">
                <a:latin typeface="Arial" panose="020B0604020202020204" pitchFamily="34" charset="0"/>
                <a:ea typeface="Calibri" panose="020F0502020204030204" pitchFamily="34" charset="0"/>
                <a:cs typeface="Arial" panose="020B0604020202020204" pitchFamily="34" charset="0"/>
              </a:rPr>
              <a:t>Comunidad como nación: </a:t>
            </a:r>
            <a:r>
              <a:rPr lang="es-ES_tradnl" sz="3600" spc="-15" dirty="0">
                <a:latin typeface="Arial" panose="020B0604020202020204" pitchFamily="34" charset="0"/>
                <a:ea typeface="Calibri" panose="020F0502020204030204" pitchFamily="34" charset="0"/>
                <a:cs typeface="Arial" panose="020B0604020202020204" pitchFamily="34" charset="0"/>
              </a:rPr>
              <a:t>Sedición, Alta traición, Rebelión, Levantamientos y toda otra forma de conspiración contra un gobierno constitucional. </a:t>
            </a:r>
            <a:endParaRPr lang="es-ES_tradnl" sz="3600" spc="-15" dirty="0" smtClean="0">
              <a:latin typeface="Arial" panose="020B0604020202020204" pitchFamily="34" charset="0"/>
              <a:ea typeface="Calibri" panose="020F0502020204030204" pitchFamily="34" charset="0"/>
              <a:cs typeface="Arial" panose="020B0604020202020204" pitchFamily="34" charset="0"/>
            </a:endParaRPr>
          </a:p>
          <a:p>
            <a:pPr marL="457200" indent="-457200" algn="just">
              <a:buFont typeface="Arial" panose="020B0604020202020204" pitchFamily="34" charset="0"/>
              <a:buChar char="•"/>
            </a:pPr>
            <a:r>
              <a:rPr lang="es-ES_tradnl" sz="3600" b="1" dirty="0">
                <a:latin typeface="Arial" panose="020B0604020202020204" pitchFamily="34" charset="0"/>
                <a:cs typeface="Arial" panose="020B0604020202020204" pitchFamily="34" charset="0"/>
              </a:rPr>
              <a:t>Comunidad  Social</a:t>
            </a:r>
            <a:r>
              <a:rPr lang="es-ES_tradnl" sz="3600" dirty="0">
                <a:latin typeface="Arial" panose="020B0604020202020204" pitchFamily="34" charset="0"/>
                <a:cs typeface="Arial" panose="020B0604020202020204" pitchFamily="34" charset="0"/>
              </a:rPr>
              <a:t>: Terrorismo subversivo</a:t>
            </a:r>
            <a:r>
              <a:rPr lang="es-ES_tradnl" sz="3600" b="1" dirty="0">
                <a:latin typeface="Arial" panose="020B0604020202020204" pitchFamily="34" charset="0"/>
                <a:cs typeface="Arial" panose="020B0604020202020204" pitchFamily="34" charset="0"/>
              </a:rPr>
              <a:t>, </a:t>
            </a:r>
            <a:r>
              <a:rPr lang="es-ES_tradnl" sz="3600" dirty="0">
                <a:latin typeface="Arial" panose="020B0604020202020204" pitchFamily="34" charset="0"/>
                <a:cs typeface="Arial" panose="020B0604020202020204" pitchFamily="34" charset="0"/>
              </a:rPr>
              <a:t>Genocidio, Etnocidio, Delitos de cuello blanco (Fraudes, tráfico de influencia, malversación, evasión de impuestos, entre otros) </a:t>
            </a:r>
            <a:endParaRPr lang="es-ES_tradnl" sz="3600" dirty="0" smtClean="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es-ES_tradnl" sz="3600" b="1" dirty="0" smtClean="0">
                <a:latin typeface="Arial" panose="020B0604020202020204" pitchFamily="34" charset="0"/>
                <a:cs typeface="Arial" panose="020B0604020202020204" pitchFamily="34" charset="0"/>
              </a:rPr>
              <a:t>Del </a:t>
            </a:r>
            <a:r>
              <a:rPr lang="es-ES_tradnl" sz="3600" b="1" dirty="0">
                <a:latin typeface="Arial" panose="020B0604020202020204" pitchFamily="34" charset="0"/>
                <a:cs typeface="Arial" panose="020B0604020202020204" pitchFamily="34" charset="0"/>
              </a:rPr>
              <a:t>Sistema Penal: </a:t>
            </a:r>
            <a:r>
              <a:rPr lang="es-ES_tradnl" sz="3600" dirty="0">
                <a:latin typeface="Arial" panose="020B0604020202020204" pitchFamily="34" charset="0"/>
                <a:cs typeface="Arial" panose="020B0604020202020204" pitchFamily="34" charset="0"/>
              </a:rPr>
              <a:t>Leyes que crean delincuentes (drogadicción); Menores con conducta antisocial detenidos en sedes policiales (vejaciones y tratamiento cruel)</a:t>
            </a:r>
            <a:r>
              <a:rPr lang="es-ES_tradnl" sz="3600" b="1" dirty="0">
                <a:latin typeface="Arial" panose="020B0604020202020204" pitchFamily="34" charset="0"/>
                <a:cs typeface="Arial" panose="020B0604020202020204" pitchFamily="34" charset="0"/>
              </a:rPr>
              <a:t>; </a:t>
            </a:r>
            <a:r>
              <a:rPr lang="es-ES_tradnl" sz="3600" dirty="0">
                <a:latin typeface="Arial" panose="020B0604020202020204" pitchFamily="34" charset="0"/>
                <a:cs typeface="Arial" panose="020B0604020202020204" pitchFamily="34" charset="0"/>
              </a:rPr>
              <a:t>Inexistencia de asistencia jurídica; Excesiva detención provisional; Prisiones máxima seguridad; Inoperante reinserción social y Dificultades para el resarcimiento a las víctimas.                                                                                                                                                                                                                                                                                                           </a:t>
            </a:r>
            <a:r>
              <a:rPr lang="es-ES_tradnl"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7924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0" name="TextBox 20"/>
          <p:cNvSpPr txBox="1"/>
          <p:nvPr/>
        </p:nvSpPr>
        <p:spPr>
          <a:xfrm>
            <a:off x="14588719" y="898051"/>
            <a:ext cx="944565" cy="1012682"/>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42" name="TextBox 42"/>
          <p:cNvSpPr txBox="1"/>
          <p:nvPr/>
        </p:nvSpPr>
        <p:spPr>
          <a:xfrm>
            <a:off x="6488939" y="374766"/>
            <a:ext cx="5295372" cy="859210"/>
          </a:xfrm>
          <a:prstGeom prst="rect">
            <a:avLst/>
          </a:prstGeom>
        </p:spPr>
        <p:txBody>
          <a:bodyPr lIns="0" tIns="0" rIns="0" bIns="0" rtlCol="0" anchor="t">
            <a:spAutoFit/>
          </a:bodyPr>
          <a:lstStyle/>
          <a:p>
            <a:pPr lvl="0" algn="ctr">
              <a:lnSpc>
                <a:spcPts val="6726"/>
              </a:lnSpc>
              <a:spcBef>
                <a:spcPct val="0"/>
              </a:spcBef>
            </a:pPr>
            <a:r>
              <a:rPr lang="en-US" sz="5700" b="1" spc="-216" dirty="0" err="1">
                <a:solidFill>
                  <a:srgbClr val="323232"/>
                </a:solidFill>
                <a:latin typeface="Roboto Bold"/>
                <a:ea typeface="Roboto Bold"/>
                <a:cs typeface="Roboto Bold"/>
                <a:sym typeface="Roboto Bold"/>
              </a:rPr>
              <a:t>Elías</a:t>
            </a:r>
            <a:r>
              <a:rPr lang="en-US" sz="5700" b="1" spc="-216" dirty="0">
                <a:solidFill>
                  <a:srgbClr val="323232"/>
                </a:solidFill>
                <a:latin typeface="Roboto Bold"/>
                <a:ea typeface="Roboto Bold"/>
                <a:cs typeface="Roboto Bold"/>
                <a:sym typeface="Roboto Bold"/>
              </a:rPr>
              <a:t> </a:t>
            </a:r>
            <a:r>
              <a:rPr lang="en-US" sz="5700" b="1" spc="-216" dirty="0" err="1">
                <a:solidFill>
                  <a:srgbClr val="323232"/>
                </a:solidFill>
                <a:latin typeface="Roboto Bold"/>
                <a:ea typeface="Roboto Bold"/>
                <a:cs typeface="Roboto Bold"/>
                <a:sym typeface="Roboto Bold"/>
              </a:rPr>
              <a:t>Neuman</a:t>
            </a:r>
            <a:endParaRPr lang="en-US" sz="5700" b="1" spc="-216" dirty="0">
              <a:solidFill>
                <a:srgbClr val="323232"/>
              </a:solidFill>
              <a:latin typeface="Roboto Bold"/>
              <a:ea typeface="Roboto Bold"/>
              <a:cs typeface="Roboto Bold"/>
              <a:sym typeface="Roboto Bold"/>
            </a:endParaRPr>
          </a:p>
        </p:txBody>
      </p:sp>
      <p:sp>
        <p:nvSpPr>
          <p:cNvPr id="46" name="Freeform 46"/>
          <p:cNvSpPr/>
          <p:nvPr/>
        </p:nvSpPr>
        <p:spPr>
          <a:xfrm>
            <a:off x="12274766" y="2625139"/>
            <a:ext cx="811261" cy="364330"/>
          </a:xfrm>
          <a:custGeom>
            <a:avLst/>
            <a:gdLst/>
            <a:ahLst/>
            <a:cxnLst/>
            <a:rect l="l" t="t" r="r" b="b"/>
            <a:pathLst>
              <a:path w="811261" h="364330">
                <a:moveTo>
                  <a:pt x="0" y="0"/>
                </a:moveTo>
                <a:lnTo>
                  <a:pt x="811261" y="0"/>
                </a:lnTo>
                <a:lnTo>
                  <a:pt x="811261" y="364330"/>
                </a:lnTo>
                <a:lnTo>
                  <a:pt x="0" y="3643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7" name="TextBox 47"/>
          <p:cNvSpPr txBox="1"/>
          <p:nvPr/>
        </p:nvSpPr>
        <p:spPr>
          <a:xfrm>
            <a:off x="6487753" y="1345366"/>
            <a:ext cx="5477143" cy="2923877"/>
          </a:xfrm>
          <a:prstGeom prst="rect">
            <a:avLst/>
          </a:prstGeom>
        </p:spPr>
        <p:txBody>
          <a:bodyPr wrap="square" lIns="0" tIns="0" rIns="0" bIns="0" rtlCol="0" anchor="t">
            <a:spAutoFit/>
          </a:bodyPr>
          <a:lstStyle/>
          <a:p>
            <a:pPr lvl="0" algn="ctr">
              <a:lnSpc>
                <a:spcPts val="3776"/>
              </a:lnSpc>
              <a:spcBef>
                <a:spcPct val="0"/>
              </a:spcBef>
            </a:pPr>
            <a:r>
              <a:rPr lang="es-ES" sz="3200" spc="131" dirty="0">
                <a:solidFill>
                  <a:srgbClr val="323232"/>
                </a:solidFill>
                <a:latin typeface="Roboto"/>
                <a:ea typeface="Roboto"/>
                <a:cs typeface="Roboto"/>
                <a:sym typeface="Roboto"/>
              </a:rPr>
              <a:t>inserta clasificaciones abarcadoras, que incorporan las víctimas del abuso de poder y de la criminalidad organizada, dividiéndolas en víctimas</a:t>
            </a:r>
            <a:endParaRPr lang="en-US" sz="3200" spc="131" dirty="0">
              <a:solidFill>
                <a:srgbClr val="323232"/>
              </a:solidFill>
              <a:latin typeface="Roboto"/>
              <a:ea typeface="Roboto"/>
              <a:cs typeface="Roboto"/>
              <a:sym typeface="Roboto"/>
            </a:endParaRPr>
          </a:p>
        </p:txBody>
      </p:sp>
      <p:grpSp>
        <p:nvGrpSpPr>
          <p:cNvPr id="18" name="Group 34"/>
          <p:cNvGrpSpPr/>
          <p:nvPr/>
        </p:nvGrpSpPr>
        <p:grpSpPr>
          <a:xfrm>
            <a:off x="15206067" y="374766"/>
            <a:ext cx="1162541" cy="1162541"/>
            <a:chOff x="0" y="0"/>
            <a:chExt cx="812800" cy="812800"/>
          </a:xfrm>
        </p:grpSpPr>
        <p:sp>
          <p:nvSpPr>
            <p:cNvPr id="19"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E1"/>
            </a:solidFill>
            <a:ln w="28575" cap="sq">
              <a:solidFill>
                <a:srgbClr val="323232"/>
              </a:solidFill>
              <a:prstDash val="solid"/>
              <a:miter/>
            </a:ln>
          </p:spPr>
        </p:sp>
        <p:sp>
          <p:nvSpPr>
            <p:cNvPr id="21" name="TextBox 36"/>
            <p:cNvSpPr txBox="1"/>
            <p:nvPr/>
          </p:nvSpPr>
          <p:spPr>
            <a:xfrm>
              <a:off x="76200" y="28575"/>
              <a:ext cx="660400" cy="70802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2" name="Group 37"/>
          <p:cNvGrpSpPr/>
          <p:nvPr/>
        </p:nvGrpSpPr>
        <p:grpSpPr>
          <a:xfrm>
            <a:off x="13754407" y="1708757"/>
            <a:ext cx="4065860" cy="2645523"/>
            <a:chOff x="0" y="0"/>
            <a:chExt cx="1457625" cy="948429"/>
          </a:xfrm>
        </p:grpSpPr>
        <p:sp>
          <p:nvSpPr>
            <p:cNvPr id="23" name="Freeform 38"/>
            <p:cNvSpPr/>
            <p:nvPr/>
          </p:nvSpPr>
          <p:spPr>
            <a:xfrm>
              <a:off x="0" y="0"/>
              <a:ext cx="1457625" cy="948429"/>
            </a:xfrm>
            <a:custGeom>
              <a:avLst/>
              <a:gdLst/>
              <a:ahLst/>
              <a:cxnLst/>
              <a:rect l="l" t="t" r="r" b="b"/>
              <a:pathLst>
                <a:path w="1457625" h="948429">
                  <a:moveTo>
                    <a:pt x="28562" y="0"/>
                  </a:moveTo>
                  <a:lnTo>
                    <a:pt x="1429063" y="0"/>
                  </a:lnTo>
                  <a:cubicBezTo>
                    <a:pt x="1444837" y="0"/>
                    <a:pt x="1457625" y="12788"/>
                    <a:pt x="1457625" y="28562"/>
                  </a:cubicBezTo>
                  <a:lnTo>
                    <a:pt x="1457625" y="919867"/>
                  </a:lnTo>
                  <a:cubicBezTo>
                    <a:pt x="1457625" y="935641"/>
                    <a:pt x="1444837" y="948429"/>
                    <a:pt x="1429063" y="948429"/>
                  </a:cubicBezTo>
                  <a:lnTo>
                    <a:pt x="28562" y="948429"/>
                  </a:lnTo>
                  <a:cubicBezTo>
                    <a:pt x="12788" y="948429"/>
                    <a:pt x="0" y="935641"/>
                    <a:pt x="0" y="919867"/>
                  </a:cubicBezTo>
                  <a:lnTo>
                    <a:pt x="0" y="28562"/>
                  </a:lnTo>
                  <a:cubicBezTo>
                    <a:pt x="0" y="12788"/>
                    <a:pt x="12788" y="0"/>
                    <a:pt x="28562" y="0"/>
                  </a:cubicBezTo>
                  <a:close/>
                </a:path>
              </a:pathLst>
            </a:custGeom>
            <a:solidFill>
              <a:srgbClr val="EFD7E1"/>
            </a:solidFill>
            <a:ln w="19050" cap="sq">
              <a:solidFill>
                <a:srgbClr val="323232"/>
              </a:solidFill>
              <a:prstDash val="solid"/>
              <a:miter/>
            </a:ln>
          </p:spPr>
        </p:sp>
        <p:sp>
          <p:nvSpPr>
            <p:cNvPr id="24" name="TextBox 39"/>
            <p:cNvSpPr txBox="1"/>
            <p:nvPr/>
          </p:nvSpPr>
          <p:spPr>
            <a:xfrm>
              <a:off x="0" y="95250"/>
              <a:ext cx="1457625" cy="853179"/>
            </a:xfrm>
            <a:prstGeom prst="rect">
              <a:avLst/>
            </a:prstGeom>
          </p:spPr>
          <p:txBody>
            <a:bodyPr lIns="50800" tIns="50800" rIns="50800" bIns="50800" rtlCol="0" anchor="ctr"/>
            <a:lstStyle/>
            <a:p>
              <a:pPr marL="0" lvl="0" indent="0" algn="ctr">
                <a:lnSpc>
                  <a:spcPts val="1925"/>
                </a:lnSpc>
                <a:spcBef>
                  <a:spcPct val="0"/>
                </a:spcBef>
              </a:pPr>
              <a:endParaRPr/>
            </a:p>
          </p:txBody>
        </p:sp>
      </p:grpSp>
      <p:sp>
        <p:nvSpPr>
          <p:cNvPr id="25" name="TextBox 40"/>
          <p:cNvSpPr txBox="1"/>
          <p:nvPr/>
        </p:nvSpPr>
        <p:spPr>
          <a:xfrm>
            <a:off x="14244007" y="2807478"/>
            <a:ext cx="3272234" cy="666849"/>
          </a:xfrm>
          <a:prstGeom prst="rect">
            <a:avLst/>
          </a:prstGeom>
        </p:spPr>
        <p:txBody>
          <a:bodyPr lIns="0" tIns="0" rIns="0" bIns="0" rtlCol="0" anchor="t">
            <a:spAutoFit/>
          </a:bodyPr>
          <a:lstStyle/>
          <a:p>
            <a:pPr lvl="0" algn="ctr">
              <a:lnSpc>
                <a:spcPts val="2570"/>
              </a:lnSpc>
            </a:pPr>
            <a:r>
              <a:rPr lang="es-ES_tradnl" sz="4800" dirty="0" smtClean="0"/>
              <a:t>Del sistema </a:t>
            </a:r>
            <a:r>
              <a:rPr lang="es-ES_tradnl" sz="4800" dirty="0"/>
              <a:t>social</a:t>
            </a:r>
            <a:r>
              <a:rPr lang="en-US" sz="4800" u="none" spc="-3" dirty="0" smtClean="0">
                <a:solidFill>
                  <a:srgbClr val="000000"/>
                </a:solidFill>
                <a:latin typeface="Roboto"/>
                <a:ea typeface="Roboto"/>
                <a:cs typeface="Roboto"/>
                <a:sym typeface="Roboto"/>
              </a:rPr>
              <a:t>.</a:t>
            </a:r>
            <a:endParaRPr lang="en-US" sz="4800" u="none" spc="-3" dirty="0">
              <a:solidFill>
                <a:srgbClr val="000000"/>
              </a:solidFill>
              <a:latin typeface="Roboto"/>
              <a:ea typeface="Roboto"/>
              <a:cs typeface="Roboto"/>
              <a:sym typeface="Roboto"/>
            </a:endParaRPr>
          </a:p>
        </p:txBody>
      </p:sp>
      <p:sp>
        <p:nvSpPr>
          <p:cNvPr id="27" name="TextBox 41"/>
          <p:cNvSpPr txBox="1"/>
          <p:nvPr/>
        </p:nvSpPr>
        <p:spPr>
          <a:xfrm>
            <a:off x="15238634" y="643873"/>
            <a:ext cx="1097406" cy="624327"/>
          </a:xfrm>
          <a:prstGeom prst="rect">
            <a:avLst/>
          </a:prstGeom>
        </p:spPr>
        <p:txBody>
          <a:bodyPr lIns="0" tIns="0" rIns="0" bIns="0" rtlCol="0" anchor="t">
            <a:spAutoFit/>
          </a:bodyPr>
          <a:lstStyle/>
          <a:p>
            <a:pPr algn="ctr">
              <a:lnSpc>
                <a:spcPts val="4972"/>
              </a:lnSpc>
            </a:pPr>
            <a:r>
              <a:rPr lang="en-US" sz="4143" b="1" spc="-145" dirty="0">
                <a:solidFill>
                  <a:srgbClr val="000000"/>
                </a:solidFill>
                <a:latin typeface="Roboto Bold"/>
                <a:ea typeface="Roboto Bold"/>
                <a:cs typeface="Roboto Bold"/>
                <a:sym typeface="Roboto Bold"/>
              </a:rPr>
              <a:t>04</a:t>
            </a:r>
          </a:p>
        </p:txBody>
      </p:sp>
      <p:sp>
        <p:nvSpPr>
          <p:cNvPr id="2" name="Rectángulo 1"/>
          <p:cNvSpPr/>
          <p:nvPr/>
        </p:nvSpPr>
        <p:spPr>
          <a:xfrm>
            <a:off x="430328" y="6743700"/>
            <a:ext cx="17412593" cy="2640723"/>
          </a:xfrm>
          <a:prstGeom prst="rect">
            <a:avLst/>
          </a:prstGeom>
        </p:spPr>
        <p:txBody>
          <a:bodyPr wrap="square">
            <a:spAutoFit/>
          </a:bodyPr>
          <a:lstStyle/>
          <a:p>
            <a:pPr algn="just">
              <a:lnSpc>
                <a:spcPct val="115000"/>
              </a:lnSpc>
              <a:spcAft>
                <a:spcPts val="0"/>
              </a:spcAft>
            </a:pPr>
            <a:r>
              <a:rPr lang="es-ES_tradnl" sz="3600" b="1" spc="-15" dirty="0">
                <a:latin typeface="Arial" panose="020B0604020202020204" pitchFamily="34" charset="0"/>
                <a:ea typeface="Calibri" panose="020F0502020204030204" pitchFamily="34" charset="0"/>
                <a:cs typeface="Times New Roman" panose="02020603050405020304" pitchFamily="18" charset="0"/>
              </a:rPr>
              <a:t>Víctimas de la sociedad o del sistema social</a:t>
            </a:r>
            <a:r>
              <a:rPr lang="es-ES_tradnl" sz="3600" spc="-15" dirty="0">
                <a:latin typeface="Arial" panose="020B0604020202020204" pitchFamily="34" charset="0"/>
                <a:ea typeface="Calibri" panose="020F0502020204030204" pitchFamily="34" charset="0"/>
                <a:cs typeface="Times New Roman" panose="02020603050405020304" pitchFamily="18" charset="0"/>
              </a:rPr>
              <a:t>: Niños material o moralmente abandonados; Enfermos. Minusválidos. Locos; Ancianos. Sumergidos sociales; Minorías étnicas, raciales y religiosas; Homosexuales; Algunos casos de accidentes trabajo; Exiliados por razones políticas ; Inmigrantes.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86183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TotalTime>
  <Words>2540</Words>
  <Application>Microsoft Office PowerPoint</Application>
  <PresentationFormat>Personalizado</PresentationFormat>
  <Paragraphs>152</Paragraphs>
  <Slides>23</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23</vt:i4>
      </vt:variant>
    </vt:vector>
  </HeadingPairs>
  <TitlesOfParts>
    <vt:vector size="30" baseType="lpstr">
      <vt:lpstr>Roboto Bold</vt:lpstr>
      <vt:lpstr>Times New Roman</vt:lpstr>
      <vt:lpstr>Arial</vt:lpstr>
      <vt:lpstr>Roboto</vt:lpstr>
      <vt:lpstr>Calibri Light</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Psicología y Bienestar Bonito Rosa y Lila</dc:title>
  <cp:lastModifiedBy>alexis</cp:lastModifiedBy>
  <cp:revision>20</cp:revision>
  <dcterms:created xsi:type="dcterms:W3CDTF">2006-08-16T00:00:00Z</dcterms:created>
  <dcterms:modified xsi:type="dcterms:W3CDTF">2025-10-22T01:58:41Z</dcterms:modified>
  <dc:identifier>DAG2dPXXhmU</dc:identifier>
</cp:coreProperties>
</file>