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329" r:id="rId2"/>
    <p:sldId id="278" r:id="rId3"/>
    <p:sldId id="279" r:id="rId4"/>
    <p:sldId id="314" r:id="rId5"/>
    <p:sldId id="319" r:id="rId6"/>
    <p:sldId id="317" r:id="rId7"/>
    <p:sldId id="318" r:id="rId8"/>
    <p:sldId id="321" r:id="rId9"/>
    <p:sldId id="322" r:id="rId10"/>
    <p:sldId id="323" r:id="rId11"/>
    <p:sldId id="324" r:id="rId12"/>
    <p:sldId id="320" r:id="rId13"/>
    <p:sldId id="315" r:id="rId14"/>
    <p:sldId id="325" r:id="rId15"/>
    <p:sldId id="326" r:id="rId16"/>
    <p:sldId id="327" r:id="rId17"/>
    <p:sldId id="328" r:id="rId18"/>
    <p:sldId id="330" r:id="rId1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60"/>
  </p:normalViewPr>
  <p:slideViewPr>
    <p:cSldViewPr>
      <p:cViewPr varScale="1">
        <p:scale>
          <a:sx n="69" d="100"/>
          <a:sy n="69" d="100"/>
        </p:scale>
        <p:origin x="1416"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21BAF2-17F7-4441-B47A-911EFB067CB9}" type="datetimeFigureOut">
              <a:rPr lang="es-ES" smtClean="0"/>
              <a:t>16/03/2023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967BB6-CA90-4309-B4D4-EB66F8D965BA}" type="slidenum">
              <a:rPr lang="es-ES" smtClean="0"/>
              <a:t>‹Nº›</a:t>
            </a:fld>
            <a:endParaRPr lang="es-ES"/>
          </a:p>
        </p:txBody>
      </p:sp>
    </p:spTree>
    <p:extLst>
      <p:ext uri="{BB962C8B-B14F-4D97-AF65-F5344CB8AC3E}">
        <p14:creationId xmlns:p14="http://schemas.microsoft.com/office/powerpoint/2010/main" val="2420472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95967BB6-CA90-4309-B4D4-EB66F8D965BA}" type="slidenum">
              <a:rPr lang="es-ES" smtClean="0"/>
              <a:t>1</a:t>
            </a:fld>
            <a:endParaRPr lang="es-ES"/>
          </a:p>
        </p:txBody>
      </p:sp>
    </p:spTree>
    <p:extLst>
      <p:ext uri="{BB962C8B-B14F-4D97-AF65-F5344CB8AC3E}">
        <p14:creationId xmlns:p14="http://schemas.microsoft.com/office/powerpoint/2010/main" val="3637904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95967BB6-CA90-4309-B4D4-EB66F8D965BA}" type="slidenum">
              <a:rPr lang="es-ES" smtClean="0"/>
              <a:t>18</a:t>
            </a:fld>
            <a:endParaRPr lang="es-ES"/>
          </a:p>
        </p:txBody>
      </p:sp>
    </p:spTree>
    <p:extLst>
      <p:ext uri="{BB962C8B-B14F-4D97-AF65-F5344CB8AC3E}">
        <p14:creationId xmlns:p14="http://schemas.microsoft.com/office/powerpoint/2010/main" val="627695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C6C5A1C6-7771-433A-A806-16812E33BDE4}" type="datetimeFigureOut">
              <a:rPr lang="es-ES" smtClean="0"/>
              <a:t>16/03/2023</a:t>
            </a:fld>
            <a:endParaRPr lang="es-E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s-E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1BD3A0E-3BB5-4048-B84F-9ADF3002757A}" type="slidenum">
              <a:rPr lang="es-ES" smtClean="0"/>
              <a:t>‹Nº›</a:t>
            </a:fld>
            <a:endParaRPr lang="es-E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6C5A1C6-7771-433A-A806-16812E33BDE4}" type="datetimeFigureOut">
              <a:rPr lang="es-ES" smtClean="0"/>
              <a:t>16/03/2023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1BD3A0E-3BB5-4048-B84F-9ADF3002757A}"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C6C5A1C6-7771-433A-A806-16812E33BDE4}" type="datetimeFigureOut">
              <a:rPr lang="es-ES" smtClean="0"/>
              <a:t>16/03/2023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1BD3A0E-3BB5-4048-B84F-9ADF3002757A}"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6C5A1C6-7771-433A-A806-16812E33BDE4}" type="datetimeFigureOut">
              <a:rPr lang="es-ES" smtClean="0"/>
              <a:t>16/03/2023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1BD3A0E-3BB5-4048-B84F-9ADF3002757A}"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C6C5A1C6-7771-433A-A806-16812E33BDE4}" type="datetimeFigureOut">
              <a:rPr lang="es-ES" smtClean="0"/>
              <a:t>16/03/2023</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1BD3A0E-3BB5-4048-B84F-9ADF3002757A}"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C6C5A1C6-7771-433A-A806-16812E33BDE4}" type="datetimeFigureOut">
              <a:rPr lang="es-ES" smtClean="0"/>
              <a:t>16/03/2023</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1BD3A0E-3BB5-4048-B84F-9ADF3002757A}" type="slidenum">
              <a:rPr lang="es-ES" smtClean="0"/>
              <a:t>‹Nº›</a:t>
            </a:fld>
            <a:endParaRPr lang="es-ES"/>
          </a:p>
        </p:txBody>
      </p:sp>
      <p:sp>
        <p:nvSpPr>
          <p:cNvPr id="9" name="Content Placeholder 8"/>
          <p:cNvSpPr>
            <a:spLocks noGrp="1"/>
          </p:cNvSpPr>
          <p:nvPr>
            <p:ph sz="quarter" idx="13"/>
          </p:nvPr>
        </p:nvSpPr>
        <p:spPr>
          <a:xfrm>
            <a:off x="1042416" y="2313432"/>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C6C5A1C6-7771-433A-A806-16812E33BDE4}" type="datetimeFigureOut">
              <a:rPr lang="es-ES" smtClean="0"/>
              <a:t>16/03/2023</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1BD3A0E-3BB5-4048-B84F-9ADF3002757A}"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C6C5A1C6-7771-433A-A806-16812E33BDE4}" type="datetimeFigureOut">
              <a:rPr lang="es-ES" smtClean="0"/>
              <a:t>16/03/2023</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1BD3A0E-3BB5-4048-B84F-9ADF3002757A}"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C5A1C6-7771-433A-A806-16812E33BDE4}" type="datetimeFigureOut">
              <a:rPr lang="es-ES" smtClean="0"/>
              <a:t>16/03/2023</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1BD3A0E-3BB5-4048-B84F-9ADF3002757A}"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6C5A1C6-7771-433A-A806-16812E33BDE4}" type="datetimeFigureOut">
              <a:rPr lang="es-ES" smtClean="0"/>
              <a:t>16/03/2023</a:t>
            </a:fld>
            <a:endParaRPr lang="es-ES"/>
          </a:p>
        </p:txBody>
      </p:sp>
      <p:sp>
        <p:nvSpPr>
          <p:cNvPr id="7" name="Slide Number Placeholder 6"/>
          <p:cNvSpPr>
            <a:spLocks noGrp="1"/>
          </p:cNvSpPr>
          <p:nvPr>
            <p:ph type="sldNum" sz="quarter" idx="12"/>
          </p:nvPr>
        </p:nvSpPr>
        <p:spPr/>
        <p:txBody>
          <a:bodyPr/>
          <a:lstStyle/>
          <a:p>
            <a:fld id="{31BD3A0E-3BB5-4048-B84F-9ADF3002757A}" type="slidenum">
              <a:rPr lang="es-ES" smtClean="0"/>
              <a:t>‹Nº›</a:t>
            </a:fld>
            <a:endParaRPr lang="es-E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6C5A1C6-7771-433A-A806-16812E33BDE4}" type="datetimeFigureOut">
              <a:rPr lang="es-ES" smtClean="0"/>
              <a:t>16/03/2023</a:t>
            </a:fld>
            <a:endParaRPr lang="es-E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s-ES"/>
          </a:p>
        </p:txBody>
      </p:sp>
      <p:sp>
        <p:nvSpPr>
          <p:cNvPr id="7" name="Slide Number Placeholder 6"/>
          <p:cNvSpPr>
            <a:spLocks noGrp="1"/>
          </p:cNvSpPr>
          <p:nvPr>
            <p:ph type="sldNum" sz="quarter" idx="12"/>
          </p:nvPr>
        </p:nvSpPr>
        <p:spPr/>
        <p:txBody>
          <a:bodyPr/>
          <a:lstStyle/>
          <a:p>
            <a:fld id="{31BD3A0E-3BB5-4048-B84F-9ADF3002757A}"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C6C5A1C6-7771-433A-A806-16812E33BDE4}" type="datetimeFigureOut">
              <a:rPr lang="es-ES" smtClean="0"/>
              <a:t>16/03/2023</a:t>
            </a:fld>
            <a:endParaRPr lang="es-E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s-E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1BD3A0E-3BB5-4048-B84F-9ADF3002757A}"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99592" y="2996952"/>
            <a:ext cx="4137671" cy="1938992"/>
          </a:xfrm>
          <a:prstGeom prst="rect">
            <a:avLst/>
          </a:prstGeom>
        </p:spPr>
        <p:txBody>
          <a:bodyPr wrap="none">
            <a:spAutoFit/>
          </a:bodyPr>
          <a:lstStyle/>
          <a:p>
            <a:r>
              <a:rPr lang="es-ES" sz="6000" b="1" dirty="0" smtClean="0"/>
              <a:t>Zootecnia </a:t>
            </a:r>
          </a:p>
          <a:p>
            <a:pPr algn="ctr"/>
            <a:r>
              <a:rPr lang="es-ES" sz="6000" b="1" dirty="0" smtClean="0"/>
              <a:t>General </a:t>
            </a:r>
            <a:endParaRPr lang="es-ES" sz="6000" dirty="0"/>
          </a:p>
        </p:txBody>
      </p:sp>
      <p:grpSp>
        <p:nvGrpSpPr>
          <p:cNvPr id="10" name="9 Grupo"/>
          <p:cNvGrpSpPr/>
          <p:nvPr/>
        </p:nvGrpSpPr>
        <p:grpSpPr>
          <a:xfrm>
            <a:off x="5509624" y="2143069"/>
            <a:ext cx="3121416" cy="4194613"/>
            <a:chOff x="5004048" y="1972581"/>
            <a:chExt cx="3626992" cy="4403999"/>
          </a:xfrm>
        </p:grpSpPr>
        <p:pic>
          <p:nvPicPr>
            <p:cNvPr id="3" name="Picture 6" descr="PICT00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4366" y="1972581"/>
              <a:ext cx="1994035" cy="1639540"/>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8100000" algn="ctr" rotWithShape="0">
                      <a:srgbClr val="808080">
                        <a:alpha val="50000"/>
                      </a:srgbClr>
                    </a:outerShdw>
                  </a:effectLst>
                </a14:hiddenEffects>
              </a:ext>
            </a:extLst>
          </p:spPr>
        </p:pic>
        <p:pic>
          <p:nvPicPr>
            <p:cNvPr id="4" name="Picture 7" descr="galli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3212976"/>
              <a:ext cx="1676327" cy="165618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4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86688" y="4602438"/>
              <a:ext cx="1344352" cy="1683128"/>
            </a:xfrm>
            <a:prstGeom prst="rect">
              <a:avLst/>
            </a:prstGeom>
          </p:spPr>
        </p:pic>
        <p:pic>
          <p:nvPicPr>
            <p:cNvPr id="6" name="5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88909" y="3429001"/>
              <a:ext cx="1742131" cy="1297462"/>
            </a:xfrm>
            <a:prstGeom prst="rect">
              <a:avLst/>
            </a:prstGeom>
          </p:spPr>
        </p:pic>
        <p:pic>
          <p:nvPicPr>
            <p:cNvPr id="7" name="6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09624" y="4627431"/>
              <a:ext cx="1609483" cy="1749149"/>
            </a:xfrm>
            <a:prstGeom prst="rect">
              <a:avLst/>
            </a:prstGeom>
          </p:spPr>
        </p:pic>
      </p:grpSp>
      <p:sp>
        <p:nvSpPr>
          <p:cNvPr id="9" name="8 Rectángulo"/>
          <p:cNvSpPr/>
          <p:nvPr/>
        </p:nvSpPr>
        <p:spPr>
          <a:xfrm>
            <a:off x="686546" y="5132362"/>
            <a:ext cx="4435830" cy="369332"/>
          </a:xfrm>
          <a:prstGeom prst="rect">
            <a:avLst/>
          </a:prstGeom>
        </p:spPr>
        <p:txBody>
          <a:bodyPr wrap="none">
            <a:spAutoFit/>
          </a:bodyPr>
          <a:lstStyle/>
          <a:p>
            <a:r>
              <a:rPr lang="es-ES" dirty="0" smtClean="0"/>
              <a:t>Profesora: MSc. Deilyn Moreno Ramos.</a:t>
            </a:r>
            <a:endParaRPr lang="es-ES" dirty="0"/>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699591"/>
            <a:ext cx="4572000"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1545" y="502940"/>
            <a:ext cx="1400175"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CuadroTexto"/>
          <p:cNvSpPr txBox="1"/>
          <p:nvPr/>
        </p:nvSpPr>
        <p:spPr>
          <a:xfrm>
            <a:off x="3151308" y="2422629"/>
            <a:ext cx="2880320" cy="646331"/>
          </a:xfrm>
          <a:prstGeom prst="rect">
            <a:avLst/>
          </a:prstGeom>
          <a:noFill/>
        </p:spPr>
        <p:txBody>
          <a:bodyPr wrap="square" rtlCol="0">
            <a:spAutoFit/>
          </a:bodyPr>
          <a:lstStyle/>
          <a:p>
            <a:pPr algn="ctr"/>
            <a:r>
              <a:rPr lang="es-ES" dirty="0" smtClean="0"/>
              <a:t>CUM ALQUIZAR</a:t>
            </a:r>
          </a:p>
          <a:p>
            <a:pPr algn="ctr"/>
            <a:r>
              <a:rPr lang="es-ES" dirty="0" smtClean="0"/>
              <a:t>Curso por encuentro </a:t>
            </a:r>
            <a:endParaRPr lang="es-ES" dirty="0"/>
          </a:p>
        </p:txBody>
      </p:sp>
      <p:sp>
        <p:nvSpPr>
          <p:cNvPr id="11" name="10 Rectángulo"/>
          <p:cNvSpPr/>
          <p:nvPr/>
        </p:nvSpPr>
        <p:spPr>
          <a:xfrm>
            <a:off x="1932932" y="5733256"/>
            <a:ext cx="1846980" cy="646331"/>
          </a:xfrm>
          <a:prstGeom prst="rect">
            <a:avLst/>
          </a:prstGeom>
        </p:spPr>
        <p:txBody>
          <a:bodyPr wrap="none">
            <a:spAutoFit/>
          </a:bodyPr>
          <a:lstStyle/>
          <a:p>
            <a:r>
              <a:rPr lang="es-ES" sz="3600" b="1" dirty="0" smtClean="0"/>
              <a:t>Clase </a:t>
            </a:r>
            <a:r>
              <a:rPr lang="es-ES" sz="3600" b="1" dirty="0" smtClean="0"/>
              <a:t>4</a:t>
            </a:r>
            <a:endParaRPr lang="es-ES" sz="3600" dirty="0"/>
          </a:p>
        </p:txBody>
      </p:sp>
    </p:spTree>
    <p:extLst>
      <p:ext uri="{BB962C8B-B14F-4D97-AF65-F5344CB8AC3E}">
        <p14:creationId xmlns:p14="http://schemas.microsoft.com/office/powerpoint/2010/main" val="7536300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27584" y="836712"/>
            <a:ext cx="7776864" cy="2246769"/>
          </a:xfrm>
          <a:prstGeom prst="rect">
            <a:avLst/>
          </a:prstGeom>
        </p:spPr>
        <p:txBody>
          <a:bodyPr wrap="square">
            <a:spAutoFit/>
          </a:bodyPr>
          <a:lstStyle/>
          <a:p>
            <a:pPr algn="ctr"/>
            <a:r>
              <a:rPr lang="es-ES" sz="2800" dirty="0">
                <a:latin typeface="Arial" panose="020B0604020202020204" pitchFamily="34" charset="0"/>
              </a:rPr>
              <a:t>Por último la </a:t>
            </a:r>
            <a:r>
              <a:rPr lang="es-ES" sz="2800" dirty="0" smtClean="0">
                <a:latin typeface="Arial" panose="020B0604020202020204" pitchFamily="34" charset="0"/>
              </a:rPr>
              <a:t>pérdida </a:t>
            </a:r>
            <a:r>
              <a:rPr lang="es-ES" sz="2800" dirty="0">
                <a:latin typeface="Arial" panose="020B0604020202020204" pitchFamily="34" charset="0"/>
              </a:rPr>
              <a:t>de calor mediante corrientes de moléculas (aire o agua) se corresponde con la convección y es una forma indirecta de perder calor que coopera con la perdida por conducción. </a:t>
            </a:r>
          </a:p>
        </p:txBody>
      </p:sp>
      <p:sp>
        <p:nvSpPr>
          <p:cNvPr id="4" name="Rectángulo 3"/>
          <p:cNvSpPr/>
          <p:nvPr/>
        </p:nvSpPr>
        <p:spPr>
          <a:xfrm>
            <a:off x="827584" y="3212976"/>
            <a:ext cx="7992888" cy="3108543"/>
          </a:xfrm>
          <a:prstGeom prst="rect">
            <a:avLst/>
          </a:prstGeom>
        </p:spPr>
        <p:txBody>
          <a:bodyPr wrap="square">
            <a:spAutoFit/>
          </a:bodyPr>
          <a:lstStyle/>
          <a:p>
            <a:pPr algn="ctr"/>
            <a:r>
              <a:rPr lang="es-ES" sz="2800" dirty="0">
                <a:latin typeface="Arial" panose="020B0604020202020204" pitchFamily="34" charset="0"/>
              </a:rPr>
              <a:t>Se establecen dos tipos de convección, una natural producto de la elevación de pequeñas corrientes de aire desde una superficie caliente y la forzada generada por el viento, una corriente de agua o el desplazamiento del cuerpo sobre la superficie terrestre, que incrementa la eliminación del calor.</a:t>
            </a:r>
          </a:p>
        </p:txBody>
      </p:sp>
    </p:spTree>
    <p:extLst>
      <p:ext uri="{BB962C8B-B14F-4D97-AF65-F5344CB8AC3E}">
        <p14:creationId xmlns:p14="http://schemas.microsoft.com/office/powerpoint/2010/main" val="42095034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83568" y="1124744"/>
            <a:ext cx="7848872" cy="4401205"/>
          </a:xfrm>
          <a:prstGeom prst="rect">
            <a:avLst/>
          </a:prstGeom>
        </p:spPr>
        <p:txBody>
          <a:bodyPr wrap="square">
            <a:spAutoFit/>
          </a:bodyPr>
          <a:lstStyle/>
          <a:p>
            <a:pPr algn="ctr"/>
            <a:r>
              <a:rPr lang="es-ES" sz="2800" dirty="0">
                <a:latin typeface="Arial" panose="020B0604020202020204" pitchFamily="34" charset="0"/>
              </a:rPr>
              <a:t>La </a:t>
            </a:r>
            <a:r>
              <a:rPr lang="es-ES" sz="2800" dirty="0" smtClean="0">
                <a:latin typeface="Arial" panose="020B0604020202020204" pitchFamily="34" charset="0"/>
              </a:rPr>
              <a:t>pérdida </a:t>
            </a:r>
            <a:r>
              <a:rPr lang="es-ES" sz="2800" dirty="0">
                <a:latin typeface="Arial" panose="020B0604020202020204" pitchFamily="34" charset="0"/>
              </a:rPr>
              <a:t>de calor por evaporación es la perdida insensible mediante el vapor de agua por la piel y el sistema respiratorio. La evaporización cutánea esta muy relacionada con el grado de saturación higrométrica del aire (humedad relativa) incrementándose mientras mas baja sea esta. La evaporación es una forma insensible de perder calor por cuanto la piel se reseca sin llegar a su humedecimiento como ocurre con el </a:t>
            </a:r>
            <a:r>
              <a:rPr lang="es-ES" sz="2800" dirty="0" smtClean="0">
                <a:latin typeface="Arial" panose="020B0604020202020204" pitchFamily="34" charset="0"/>
              </a:rPr>
              <a:t>sudor.</a:t>
            </a:r>
            <a:endParaRPr lang="es-ES" sz="2800" dirty="0">
              <a:latin typeface="Arial" panose="020B0604020202020204" pitchFamily="34" charset="0"/>
            </a:endParaRPr>
          </a:p>
        </p:txBody>
      </p:sp>
    </p:spTree>
    <p:extLst>
      <p:ext uri="{BB962C8B-B14F-4D97-AF65-F5344CB8AC3E}">
        <p14:creationId xmlns:p14="http://schemas.microsoft.com/office/powerpoint/2010/main" val="2540980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755576" y="548680"/>
            <a:ext cx="2438488" cy="584775"/>
          </a:xfrm>
          <a:prstGeom prst="rect">
            <a:avLst/>
          </a:prstGeom>
        </p:spPr>
        <p:txBody>
          <a:bodyPr wrap="none">
            <a:spAutoFit/>
          </a:bodyPr>
          <a:lstStyle/>
          <a:p>
            <a:pPr lvl="0" algn="just">
              <a:spcAft>
                <a:spcPts val="0"/>
              </a:spcAft>
              <a:tabLst>
                <a:tab pos="4162425" algn="l"/>
              </a:tabLst>
            </a:pPr>
            <a:r>
              <a:rPr lang="es-ES" sz="3200" kern="1600" dirty="0" smtClean="0">
                <a:solidFill>
                  <a:schemeClr val="bg2">
                    <a:lumMod val="50000"/>
                  </a:schemeClr>
                </a:solidFill>
                <a:latin typeface="Arial" panose="020B0604020202020204" pitchFamily="34" charset="0"/>
                <a:ea typeface="Times New Roman" panose="02020603050405020304" pitchFamily="18" charset="0"/>
              </a:rPr>
              <a:t>Importancia </a:t>
            </a:r>
            <a:endParaRPr lang="es-ES" sz="3200" kern="1600" dirty="0">
              <a:solidFill>
                <a:schemeClr val="bg2">
                  <a:lumMod val="50000"/>
                </a:schemeClr>
              </a:solidFill>
              <a:latin typeface="Arial" panose="020B0604020202020204" pitchFamily="34" charset="0"/>
              <a:ea typeface="Times New Roman" panose="02020603050405020304" pitchFamily="18" charset="0"/>
            </a:endParaRPr>
          </a:p>
        </p:txBody>
      </p:sp>
      <p:sp>
        <p:nvSpPr>
          <p:cNvPr id="7" name="Rectángulo 6"/>
          <p:cNvSpPr/>
          <p:nvPr/>
        </p:nvSpPr>
        <p:spPr>
          <a:xfrm>
            <a:off x="784176" y="1412776"/>
            <a:ext cx="7686600" cy="4401205"/>
          </a:xfrm>
          <a:prstGeom prst="rect">
            <a:avLst/>
          </a:prstGeom>
        </p:spPr>
        <p:txBody>
          <a:bodyPr wrap="square">
            <a:spAutoFit/>
          </a:bodyPr>
          <a:lstStyle/>
          <a:p>
            <a:pPr algn="just"/>
            <a:r>
              <a:rPr lang="es-ES" sz="2000" dirty="0">
                <a:latin typeface="Arial" panose="020B0604020202020204" pitchFamily="34" charset="0"/>
              </a:rPr>
              <a:t>Para el mantenimiento del balance térmico capaz de garantizar la condición </a:t>
            </a:r>
            <a:r>
              <a:rPr lang="es-ES" sz="2000" dirty="0" err="1">
                <a:latin typeface="Arial" panose="020B0604020202020204" pitchFamily="34" charset="0"/>
              </a:rPr>
              <a:t>homeotérmica</a:t>
            </a:r>
            <a:r>
              <a:rPr lang="es-ES" sz="2000" dirty="0">
                <a:latin typeface="Arial" panose="020B0604020202020204" pitchFamily="34" charset="0"/>
              </a:rPr>
              <a:t> de los vertebrados superiores, en el cuerpo animal tiene que establecerse un equilibrio adecuado entre la ganancia y la perdida de calor. </a:t>
            </a:r>
            <a:endParaRPr lang="es-ES" sz="2000" dirty="0" smtClean="0">
              <a:latin typeface="Arial" panose="020B0604020202020204" pitchFamily="34" charset="0"/>
            </a:endParaRPr>
          </a:p>
          <a:p>
            <a:endParaRPr lang="es-ES" sz="2000" dirty="0" smtClean="0">
              <a:latin typeface="Arial" panose="020B0604020202020204" pitchFamily="34" charset="0"/>
            </a:endParaRPr>
          </a:p>
          <a:p>
            <a:pPr algn="just"/>
            <a:r>
              <a:rPr lang="es-ES" sz="2000" dirty="0" smtClean="0">
                <a:latin typeface="Arial" panose="020B0604020202020204" pitchFamily="34" charset="0"/>
              </a:rPr>
              <a:t>El </a:t>
            </a:r>
            <a:r>
              <a:rPr lang="es-ES" sz="2000" dirty="0">
                <a:latin typeface="Arial" panose="020B0604020202020204" pitchFamily="34" charset="0"/>
              </a:rPr>
              <a:t>mecanismo de la termorregulación asegura el nivel estable de la temperatura corporal independientemente a la temperatura ambiente. </a:t>
            </a:r>
            <a:endParaRPr lang="es-ES" sz="2000" dirty="0" smtClean="0">
              <a:latin typeface="Arial" panose="020B0604020202020204" pitchFamily="34" charset="0"/>
            </a:endParaRPr>
          </a:p>
          <a:p>
            <a:endParaRPr lang="es-ES" sz="2000" dirty="0" smtClean="0">
              <a:latin typeface="Arial" panose="020B0604020202020204" pitchFamily="34" charset="0"/>
            </a:endParaRPr>
          </a:p>
          <a:p>
            <a:pPr algn="just"/>
            <a:r>
              <a:rPr lang="es-ES" sz="2000" dirty="0" smtClean="0">
                <a:latin typeface="Arial" panose="020B0604020202020204" pitchFamily="34" charset="0"/>
              </a:rPr>
              <a:t>Es </a:t>
            </a:r>
            <a:r>
              <a:rPr lang="es-ES" sz="2000" dirty="0">
                <a:latin typeface="Arial" panose="020B0604020202020204" pitchFamily="34" charset="0"/>
              </a:rPr>
              <a:t>importante precisar que la constancia térmica, como indicador del medio interno, se desarrolla solamente sobre la temperatura de núcleo ya que le corresponde a la temperatura de superficie, en su relación con la temperatura ambiente sufrir las amplias oscilaciones térmicas protectoras de la temperatura de núcleo.</a:t>
            </a:r>
            <a:endParaRPr lang="es-ES" sz="2000" dirty="0"/>
          </a:p>
        </p:txBody>
      </p:sp>
    </p:spTree>
    <p:extLst>
      <p:ext uri="{BB962C8B-B14F-4D97-AF65-F5344CB8AC3E}">
        <p14:creationId xmlns:p14="http://schemas.microsoft.com/office/powerpoint/2010/main" val="1216534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692696"/>
            <a:ext cx="7992888" cy="646331"/>
          </a:xfrm>
          <a:prstGeom prst="rect">
            <a:avLst/>
          </a:prstGeom>
        </p:spPr>
        <p:txBody>
          <a:bodyPr wrap="square">
            <a:spAutoFit/>
          </a:bodyPr>
          <a:lstStyle/>
          <a:p>
            <a:pPr marL="342900" lvl="0" indent="-342900" algn="just">
              <a:spcAft>
                <a:spcPts val="0"/>
              </a:spcAft>
              <a:buFont typeface="Symbol" panose="05050102010706020507" pitchFamily="18" charset="2"/>
              <a:buChar char=""/>
              <a:tabLst>
                <a:tab pos="4162425" algn="l"/>
              </a:tabLst>
            </a:pPr>
            <a:r>
              <a:rPr lang="es-ES" kern="1600" dirty="0" smtClean="0">
                <a:latin typeface="Arial" panose="020B0604020202020204" pitchFamily="34" charset="0"/>
                <a:ea typeface="Times New Roman" panose="02020603050405020304" pitchFamily="18" charset="0"/>
              </a:rPr>
              <a:t>Influencia </a:t>
            </a:r>
            <a:r>
              <a:rPr lang="es-ES" kern="1600" dirty="0">
                <a:latin typeface="Arial" panose="020B0604020202020204" pitchFamily="34" charset="0"/>
                <a:ea typeface="Times New Roman" panose="02020603050405020304" pitchFamily="18" charset="0"/>
              </a:rPr>
              <a:t>del complejo T-R-H-V sobre la     termorregulación. </a:t>
            </a:r>
            <a:r>
              <a:rPr lang="es-ES" kern="1600" dirty="0" err="1">
                <a:latin typeface="Arial" panose="020B0604020202020204" pitchFamily="34" charset="0"/>
                <a:ea typeface="Times New Roman" panose="02020603050405020304" pitchFamily="18" charset="0"/>
              </a:rPr>
              <a:t>Termoneutralidad</a:t>
            </a:r>
            <a:r>
              <a:rPr lang="es-ES" kern="1600" dirty="0">
                <a:latin typeface="Arial" panose="020B0604020202020204" pitchFamily="34" charset="0"/>
                <a:ea typeface="Times New Roman" panose="02020603050405020304" pitchFamily="18" charset="0"/>
              </a:rPr>
              <a:t>. </a:t>
            </a:r>
            <a:endParaRPr lang="es-ES" dirty="0">
              <a:latin typeface="Tahoma" panose="020B0604030504040204" pitchFamily="34" charset="0"/>
              <a:ea typeface="Times New Roman" panose="02020603050405020304" pitchFamily="18" charset="0"/>
            </a:endParaRPr>
          </a:p>
        </p:txBody>
      </p:sp>
      <p:sp>
        <p:nvSpPr>
          <p:cNvPr id="3" name="Rectángulo 2"/>
          <p:cNvSpPr/>
          <p:nvPr/>
        </p:nvSpPr>
        <p:spPr>
          <a:xfrm>
            <a:off x="863588" y="2103628"/>
            <a:ext cx="7488832" cy="1200329"/>
          </a:xfrm>
          <a:prstGeom prst="rect">
            <a:avLst/>
          </a:prstGeom>
        </p:spPr>
        <p:txBody>
          <a:bodyPr wrap="square">
            <a:spAutoFit/>
          </a:bodyPr>
          <a:lstStyle/>
          <a:p>
            <a:pPr algn="ctr"/>
            <a:r>
              <a:rPr lang="es-ES" dirty="0">
                <a:latin typeface="Arial" panose="020B0604020202020204" pitchFamily="34" charset="0"/>
              </a:rPr>
              <a:t>El sistema termorregulador del cuerpo animal se estructura en un complejo mecanismo que tiene como sub-sistemas a los receptores, la vía aferente, el centro de control, la vía eferente y los órganos ejecutores. </a:t>
            </a:r>
            <a:endParaRPr lang="es-ES" dirty="0"/>
          </a:p>
        </p:txBody>
      </p:sp>
      <p:sp>
        <p:nvSpPr>
          <p:cNvPr id="4" name="Rectángulo 3"/>
          <p:cNvSpPr/>
          <p:nvPr/>
        </p:nvSpPr>
        <p:spPr>
          <a:xfrm>
            <a:off x="611560" y="1436857"/>
            <a:ext cx="3576044" cy="584775"/>
          </a:xfrm>
          <a:prstGeom prst="rect">
            <a:avLst/>
          </a:prstGeom>
        </p:spPr>
        <p:txBody>
          <a:bodyPr wrap="none">
            <a:spAutoFit/>
          </a:bodyPr>
          <a:lstStyle/>
          <a:p>
            <a:r>
              <a:rPr lang="es-ES" sz="3200" kern="1600" dirty="0" smtClean="0">
                <a:solidFill>
                  <a:schemeClr val="bg2">
                    <a:lumMod val="50000"/>
                  </a:schemeClr>
                </a:solidFill>
                <a:latin typeface="Arial" panose="020B0604020202020204" pitchFamily="34" charset="0"/>
                <a:ea typeface="Times New Roman" panose="02020603050405020304" pitchFamily="18" charset="0"/>
              </a:rPr>
              <a:t>Termorregulación </a:t>
            </a:r>
            <a:endParaRPr lang="es-ES" sz="3200" kern="1600" dirty="0">
              <a:solidFill>
                <a:schemeClr val="bg2">
                  <a:lumMod val="50000"/>
                </a:schemeClr>
              </a:solidFill>
              <a:latin typeface="Arial" panose="020B0604020202020204" pitchFamily="34" charset="0"/>
              <a:ea typeface="Times New Roman" panose="02020603050405020304" pitchFamily="18" charset="0"/>
            </a:endParaRPr>
          </a:p>
        </p:txBody>
      </p:sp>
      <p:sp>
        <p:nvSpPr>
          <p:cNvPr id="5" name="Rectángulo 4"/>
          <p:cNvSpPr/>
          <p:nvPr/>
        </p:nvSpPr>
        <p:spPr>
          <a:xfrm>
            <a:off x="1115616" y="3442831"/>
            <a:ext cx="6624736" cy="1754326"/>
          </a:xfrm>
          <a:prstGeom prst="rect">
            <a:avLst/>
          </a:prstGeom>
        </p:spPr>
        <p:txBody>
          <a:bodyPr wrap="square">
            <a:spAutoFit/>
          </a:bodyPr>
          <a:lstStyle/>
          <a:p>
            <a:pPr marL="342900" indent="-342900">
              <a:buFont typeface="+mj-lt"/>
              <a:buAutoNum type="arabicPeriod"/>
            </a:pPr>
            <a:r>
              <a:rPr lang="es-ES" dirty="0" smtClean="0">
                <a:latin typeface="Arial" panose="020B0604020202020204" pitchFamily="34" charset="0"/>
              </a:rPr>
              <a:t>Receptores</a:t>
            </a:r>
          </a:p>
          <a:p>
            <a:pPr marL="342900" indent="-342900">
              <a:buFont typeface="+mj-lt"/>
              <a:buAutoNum type="arabicPeriod"/>
            </a:pPr>
            <a:r>
              <a:rPr lang="es-ES" dirty="0" smtClean="0">
                <a:latin typeface="Arial" panose="020B0604020202020204" pitchFamily="34" charset="0"/>
              </a:rPr>
              <a:t>Vías nerviosas aferentes</a:t>
            </a:r>
          </a:p>
          <a:p>
            <a:pPr marL="342900" indent="-342900">
              <a:buFont typeface="+mj-lt"/>
              <a:buAutoNum type="arabicPeriod"/>
            </a:pPr>
            <a:r>
              <a:rPr lang="es-ES" dirty="0" smtClean="0">
                <a:latin typeface="Arial" panose="020B0604020202020204" pitchFamily="34" charset="0"/>
              </a:rPr>
              <a:t>Centros </a:t>
            </a:r>
            <a:r>
              <a:rPr lang="es-ES" dirty="0">
                <a:latin typeface="Arial" panose="020B0604020202020204" pitchFamily="34" charset="0"/>
              </a:rPr>
              <a:t>de control y balance </a:t>
            </a:r>
            <a:r>
              <a:rPr lang="es-ES" dirty="0" smtClean="0">
                <a:latin typeface="Arial" panose="020B0604020202020204" pitchFamily="34" charset="0"/>
              </a:rPr>
              <a:t>térmico</a:t>
            </a:r>
          </a:p>
          <a:p>
            <a:pPr marL="342900" indent="-342900">
              <a:buFont typeface="+mj-lt"/>
              <a:buAutoNum type="arabicPeriod"/>
            </a:pPr>
            <a:r>
              <a:rPr lang="es-ES" dirty="0" smtClean="0">
                <a:latin typeface="Arial" panose="020B0604020202020204" pitchFamily="34" charset="0"/>
              </a:rPr>
              <a:t>Vías </a:t>
            </a:r>
            <a:r>
              <a:rPr lang="es-ES" dirty="0">
                <a:latin typeface="Arial" panose="020B0604020202020204" pitchFamily="34" charset="0"/>
              </a:rPr>
              <a:t>de conexión aferentes</a:t>
            </a:r>
          </a:p>
          <a:p>
            <a:pPr marL="342900" indent="-342900">
              <a:buFont typeface="+mj-lt"/>
              <a:buAutoNum type="arabicPeriod"/>
            </a:pPr>
            <a:r>
              <a:rPr lang="es-ES" dirty="0" smtClean="0">
                <a:latin typeface="Arial" panose="020B0604020202020204" pitchFamily="34" charset="0"/>
              </a:rPr>
              <a:t>Órganos </a:t>
            </a:r>
            <a:r>
              <a:rPr lang="es-ES" dirty="0">
                <a:latin typeface="Arial" panose="020B0604020202020204" pitchFamily="34" charset="0"/>
              </a:rPr>
              <a:t>ejecutores de la </a:t>
            </a:r>
            <a:r>
              <a:rPr lang="es-ES" dirty="0" smtClean="0">
                <a:latin typeface="Arial" panose="020B0604020202020204" pitchFamily="34" charset="0"/>
              </a:rPr>
              <a:t>termorregulación</a:t>
            </a:r>
          </a:p>
          <a:p>
            <a:pPr marL="342900" indent="-342900">
              <a:buFont typeface="+mj-lt"/>
              <a:buAutoNum type="arabicPeriod"/>
            </a:pPr>
            <a:endParaRPr lang="es-ES" dirty="0">
              <a:latin typeface="Arial" panose="020B0604020202020204" pitchFamily="34" charset="0"/>
            </a:endParaRPr>
          </a:p>
        </p:txBody>
      </p:sp>
      <p:sp>
        <p:nvSpPr>
          <p:cNvPr id="6" name="Rectángulo 5"/>
          <p:cNvSpPr/>
          <p:nvPr/>
        </p:nvSpPr>
        <p:spPr>
          <a:xfrm>
            <a:off x="1680021" y="5296498"/>
            <a:ext cx="5855966" cy="830997"/>
          </a:xfrm>
          <a:prstGeom prst="rect">
            <a:avLst/>
          </a:prstGeom>
        </p:spPr>
        <p:txBody>
          <a:bodyPr wrap="square">
            <a:spAutoFit/>
          </a:bodyPr>
          <a:lstStyle/>
          <a:p>
            <a:pPr algn="ctr"/>
            <a:r>
              <a:rPr lang="es-ES" sz="2400" dirty="0">
                <a:solidFill>
                  <a:schemeClr val="bg2">
                    <a:lumMod val="50000"/>
                  </a:schemeClr>
                </a:solidFill>
                <a:latin typeface="Arial" panose="020B0604020202020204" pitchFamily="34" charset="0"/>
              </a:rPr>
              <a:t>El sistema termorregulador tiene su centro funcional a nivel hipotalámico. </a:t>
            </a:r>
            <a:endParaRPr lang="es-ES" sz="2400" dirty="0">
              <a:solidFill>
                <a:schemeClr val="bg2">
                  <a:lumMod val="50000"/>
                </a:schemeClr>
              </a:solidFill>
            </a:endParaRPr>
          </a:p>
        </p:txBody>
      </p:sp>
    </p:spTree>
    <p:extLst>
      <p:ext uri="{BB962C8B-B14F-4D97-AF65-F5344CB8AC3E}">
        <p14:creationId xmlns:p14="http://schemas.microsoft.com/office/powerpoint/2010/main" val="37969772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27584" y="620688"/>
            <a:ext cx="3576044" cy="584775"/>
          </a:xfrm>
          <a:prstGeom prst="rect">
            <a:avLst/>
          </a:prstGeom>
        </p:spPr>
        <p:txBody>
          <a:bodyPr wrap="none">
            <a:spAutoFit/>
          </a:bodyPr>
          <a:lstStyle/>
          <a:p>
            <a:pPr lvl="0" algn="just">
              <a:spcAft>
                <a:spcPts val="0"/>
              </a:spcAft>
              <a:tabLst>
                <a:tab pos="4162425" algn="l"/>
              </a:tabLst>
            </a:pPr>
            <a:r>
              <a:rPr lang="es-ES" sz="3200" kern="1600" dirty="0" err="1">
                <a:solidFill>
                  <a:schemeClr val="bg2">
                    <a:lumMod val="50000"/>
                  </a:schemeClr>
                </a:solidFill>
                <a:latin typeface="Arial" panose="020B0604020202020204" pitchFamily="34" charset="0"/>
                <a:ea typeface="Times New Roman" panose="02020603050405020304" pitchFamily="18" charset="0"/>
              </a:rPr>
              <a:t>Termoneutralidad</a:t>
            </a:r>
            <a:r>
              <a:rPr lang="es-ES" sz="3200" kern="1600" dirty="0">
                <a:solidFill>
                  <a:schemeClr val="bg2">
                    <a:lumMod val="50000"/>
                  </a:schemeClr>
                </a:solidFill>
                <a:latin typeface="Arial" panose="020B0604020202020204" pitchFamily="34" charset="0"/>
                <a:ea typeface="Times New Roman" panose="02020603050405020304" pitchFamily="18" charset="0"/>
              </a:rPr>
              <a:t>. </a:t>
            </a:r>
          </a:p>
        </p:txBody>
      </p:sp>
      <p:sp>
        <p:nvSpPr>
          <p:cNvPr id="3" name="Rectángulo 2"/>
          <p:cNvSpPr/>
          <p:nvPr/>
        </p:nvSpPr>
        <p:spPr>
          <a:xfrm>
            <a:off x="683568" y="1582341"/>
            <a:ext cx="7128792" cy="4154984"/>
          </a:xfrm>
          <a:prstGeom prst="rect">
            <a:avLst/>
          </a:prstGeom>
        </p:spPr>
        <p:txBody>
          <a:bodyPr wrap="square">
            <a:spAutoFit/>
          </a:bodyPr>
          <a:lstStyle/>
          <a:p>
            <a:pPr algn="ctr"/>
            <a:r>
              <a:rPr lang="es-ES" sz="2400" dirty="0">
                <a:latin typeface="Arial" panose="020B0604020202020204" pitchFamily="34" charset="0"/>
              </a:rPr>
              <a:t>La termorregulación es una función fisiológica crítica en el neonato ligada a la sobrevida, a su estado de salud y a la morbilidad asociada. Es la habilidad de mantener un equilibrio entre la producción y la pérdida de calor para que la temperatura corporal esté dentro de cierto rango normal. En el recién nacido, la capacidad de producir calor es limitada y los mecanismos de pérdidas pueden estar aumentados, según la edad gestacional y los cuidados en el momento del nacimiento y el periodo de adaptación.</a:t>
            </a:r>
          </a:p>
        </p:txBody>
      </p:sp>
    </p:spTree>
    <p:extLst>
      <p:ext uri="{BB962C8B-B14F-4D97-AF65-F5344CB8AC3E}">
        <p14:creationId xmlns:p14="http://schemas.microsoft.com/office/powerpoint/2010/main" val="1586780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15616" y="1628800"/>
            <a:ext cx="6858000" cy="3785652"/>
          </a:xfrm>
          <a:prstGeom prst="rect">
            <a:avLst/>
          </a:prstGeom>
        </p:spPr>
        <p:txBody>
          <a:bodyPr wrap="square">
            <a:spAutoFit/>
          </a:bodyPr>
          <a:lstStyle/>
          <a:p>
            <a:pPr algn="just"/>
            <a:r>
              <a:rPr lang="es-ES" sz="2000" dirty="0" smtClean="0">
                <a:latin typeface="Arial" panose="020B0604020202020204" pitchFamily="34" charset="0"/>
              </a:rPr>
              <a:t>El </a:t>
            </a:r>
            <a:r>
              <a:rPr lang="es-ES" sz="2000" dirty="0">
                <a:latin typeface="Arial" panose="020B0604020202020204" pitchFamily="34" charset="0"/>
              </a:rPr>
              <a:t>medio ambiente de confort o sensación térmica agradable depende de la especie animal y traduce el ambiente en el cual los animales no están sometidos a exigencias termorreguladoras por lo que no se activan ni el temblor muscular como respuesta al frío ni la secreción de sudor como respuesta al calor. Para la evaluación del efecto del clima sobre los animales se debe tomar en consideración el llamado complejo THRV que comprende cuatro factores físicos ambientales: la temperatura del aire (T), la humedad relativa (H) que traduce la presión de vapor de agua en el aire, el nivel de radiación térmica(R) y la velocidad del viento (V)</a:t>
            </a:r>
            <a:endParaRPr lang="es-ES" sz="2000" dirty="0"/>
          </a:p>
        </p:txBody>
      </p:sp>
      <p:sp>
        <p:nvSpPr>
          <p:cNvPr id="3" name="Rectángulo 2"/>
          <p:cNvSpPr/>
          <p:nvPr/>
        </p:nvSpPr>
        <p:spPr>
          <a:xfrm>
            <a:off x="496422" y="764704"/>
            <a:ext cx="7808356" cy="584775"/>
          </a:xfrm>
          <a:prstGeom prst="rect">
            <a:avLst/>
          </a:prstGeom>
        </p:spPr>
        <p:txBody>
          <a:bodyPr wrap="none">
            <a:spAutoFit/>
          </a:bodyPr>
          <a:lstStyle/>
          <a:p>
            <a:r>
              <a:rPr lang="es-ES" sz="3200" kern="1600" dirty="0">
                <a:solidFill>
                  <a:schemeClr val="bg2">
                    <a:lumMod val="50000"/>
                  </a:schemeClr>
                </a:solidFill>
                <a:latin typeface="Arial" panose="020B0604020202020204" pitchFamily="34" charset="0"/>
                <a:ea typeface="Times New Roman" panose="02020603050405020304" pitchFamily="18" charset="0"/>
              </a:rPr>
              <a:t>El</a:t>
            </a:r>
            <a:r>
              <a:rPr lang="es-ES" dirty="0">
                <a:latin typeface="Arial" panose="020B0604020202020204" pitchFamily="34" charset="0"/>
              </a:rPr>
              <a:t> </a:t>
            </a:r>
            <a:r>
              <a:rPr lang="es-ES" sz="3200" kern="1600" dirty="0">
                <a:solidFill>
                  <a:schemeClr val="bg2">
                    <a:lumMod val="50000"/>
                  </a:schemeClr>
                </a:solidFill>
                <a:latin typeface="Arial" panose="020B0604020202020204" pitchFamily="34" charset="0"/>
                <a:ea typeface="Times New Roman" panose="02020603050405020304" pitchFamily="18" charset="0"/>
              </a:rPr>
              <a:t>medio ambiente de confort o bienestar. </a:t>
            </a:r>
          </a:p>
        </p:txBody>
      </p:sp>
    </p:spTree>
    <p:extLst>
      <p:ext uri="{BB962C8B-B14F-4D97-AF65-F5344CB8AC3E}">
        <p14:creationId xmlns:p14="http://schemas.microsoft.com/office/powerpoint/2010/main" val="38326277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27584" y="764704"/>
            <a:ext cx="7632848" cy="2246769"/>
          </a:xfrm>
          <a:prstGeom prst="rect">
            <a:avLst/>
          </a:prstGeom>
        </p:spPr>
        <p:txBody>
          <a:bodyPr wrap="square">
            <a:spAutoFit/>
          </a:bodyPr>
          <a:lstStyle/>
          <a:p>
            <a:pPr algn="ctr"/>
            <a:r>
              <a:rPr lang="es-ES" sz="2000" dirty="0">
                <a:latin typeface="Arial" panose="020B0604020202020204" pitchFamily="34" charset="0"/>
              </a:rPr>
              <a:t>Los cuatro factores climáticos son equivalentes y hasta cierto punto se relacionan con las exigencias termorreguladoras para obtener sensación de confort, por ejemplo, en el caso de que la temperatura ambiente sea fría, los animales pueden compensarla exponiéndose al sol para incrementar la recepción del calor de radiación que por el contrario pueden perder cuando se exponen al cielo claro de la noche </a:t>
            </a:r>
            <a:r>
              <a:rPr lang="es-ES" sz="2000" dirty="0" smtClean="0">
                <a:latin typeface="Arial" panose="020B0604020202020204" pitchFamily="34" charset="0"/>
              </a:rPr>
              <a:t>fría.</a:t>
            </a:r>
            <a:endParaRPr lang="es-ES" sz="2000" dirty="0">
              <a:latin typeface="Arial" panose="020B0604020202020204" pitchFamily="34" charset="0"/>
            </a:endParaRPr>
          </a:p>
        </p:txBody>
      </p:sp>
      <p:sp>
        <p:nvSpPr>
          <p:cNvPr id="3" name="Rectángulo 2"/>
          <p:cNvSpPr/>
          <p:nvPr/>
        </p:nvSpPr>
        <p:spPr>
          <a:xfrm>
            <a:off x="971600" y="3015309"/>
            <a:ext cx="7632848" cy="1015663"/>
          </a:xfrm>
          <a:prstGeom prst="rect">
            <a:avLst/>
          </a:prstGeom>
        </p:spPr>
        <p:txBody>
          <a:bodyPr wrap="square">
            <a:spAutoFit/>
          </a:bodyPr>
          <a:lstStyle/>
          <a:p>
            <a:pPr algn="ctr"/>
            <a:r>
              <a:rPr lang="es-ES" sz="2000" dirty="0">
                <a:latin typeface="Arial" panose="020B0604020202020204" pitchFamily="34" charset="0"/>
              </a:rPr>
              <a:t>Cuando el medio ambiente de confort o bienestar se desajusta, los animales sufren el estrés térmico que puede ser por calor o frío. </a:t>
            </a:r>
          </a:p>
        </p:txBody>
      </p:sp>
      <p:sp>
        <p:nvSpPr>
          <p:cNvPr id="4" name="Rectángulo 3"/>
          <p:cNvSpPr/>
          <p:nvPr/>
        </p:nvSpPr>
        <p:spPr>
          <a:xfrm>
            <a:off x="1115616" y="4149080"/>
            <a:ext cx="7128792" cy="1938992"/>
          </a:xfrm>
          <a:prstGeom prst="rect">
            <a:avLst/>
          </a:prstGeom>
        </p:spPr>
        <p:txBody>
          <a:bodyPr wrap="square">
            <a:spAutoFit/>
          </a:bodyPr>
          <a:lstStyle/>
          <a:p>
            <a:pPr algn="ctr"/>
            <a:r>
              <a:rPr lang="es-ES" sz="2000" dirty="0">
                <a:latin typeface="Arial" panose="020B0604020202020204" pitchFamily="34" charset="0"/>
              </a:rPr>
              <a:t>A los efectos fisiológicos se entiende por aclimatación a los ajustes adaptativos a largo plazo de carácter morfo-funcional, que determinan como resultado un aumento de la tolerancia a la exposición continua o repetida a complejos estresantes climáticos que normalmente se producen en condiciones naturales. </a:t>
            </a:r>
          </a:p>
        </p:txBody>
      </p:sp>
    </p:spTree>
    <p:extLst>
      <p:ext uri="{BB962C8B-B14F-4D97-AF65-F5344CB8AC3E}">
        <p14:creationId xmlns:p14="http://schemas.microsoft.com/office/powerpoint/2010/main" val="6834133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27584" y="764704"/>
            <a:ext cx="7704856" cy="707886"/>
          </a:xfrm>
          <a:prstGeom prst="rect">
            <a:avLst/>
          </a:prstGeom>
        </p:spPr>
        <p:txBody>
          <a:bodyPr wrap="square">
            <a:spAutoFit/>
          </a:bodyPr>
          <a:lstStyle/>
          <a:p>
            <a:pPr algn="ctr"/>
            <a:r>
              <a:rPr lang="es-ES" sz="2000" b="1" dirty="0">
                <a:latin typeface="Arial" panose="020B0604020202020204" pitchFamily="34" charset="0"/>
              </a:rPr>
              <a:t>Entre las más frecuentes situaciones anormales de la regulación térmica se describen: </a:t>
            </a:r>
            <a:endParaRPr lang="es-ES" sz="2000" b="1" dirty="0"/>
          </a:p>
        </p:txBody>
      </p:sp>
      <p:sp>
        <p:nvSpPr>
          <p:cNvPr id="3" name="Rectángulo 2"/>
          <p:cNvSpPr/>
          <p:nvPr/>
        </p:nvSpPr>
        <p:spPr>
          <a:xfrm>
            <a:off x="830854" y="1628800"/>
            <a:ext cx="4532010" cy="369332"/>
          </a:xfrm>
          <a:prstGeom prst="rect">
            <a:avLst/>
          </a:prstGeom>
        </p:spPr>
        <p:txBody>
          <a:bodyPr wrap="none">
            <a:spAutoFit/>
          </a:bodyPr>
          <a:lstStyle/>
          <a:p>
            <a:r>
              <a:rPr lang="es-ES" dirty="0" smtClean="0">
                <a:solidFill>
                  <a:schemeClr val="bg2">
                    <a:lumMod val="50000"/>
                  </a:schemeClr>
                </a:solidFill>
                <a:latin typeface="Arial" panose="020B0604020202020204" pitchFamily="34" charset="0"/>
              </a:rPr>
              <a:t>Insolación-Hipotermia-Congelación-Fiebre</a:t>
            </a:r>
            <a:endParaRPr lang="es-ES" dirty="0">
              <a:solidFill>
                <a:schemeClr val="bg2">
                  <a:lumMod val="50000"/>
                </a:schemeClr>
              </a:solidFill>
            </a:endParaRPr>
          </a:p>
        </p:txBody>
      </p:sp>
      <p:sp>
        <p:nvSpPr>
          <p:cNvPr id="4" name="Rectángulo 3"/>
          <p:cNvSpPr/>
          <p:nvPr/>
        </p:nvSpPr>
        <p:spPr>
          <a:xfrm>
            <a:off x="814264" y="3212976"/>
            <a:ext cx="7488832" cy="3170099"/>
          </a:xfrm>
          <a:prstGeom prst="rect">
            <a:avLst/>
          </a:prstGeom>
        </p:spPr>
        <p:txBody>
          <a:bodyPr wrap="square">
            <a:spAutoFit/>
          </a:bodyPr>
          <a:lstStyle/>
          <a:p>
            <a:pPr algn="ctr"/>
            <a:r>
              <a:rPr lang="es-ES" sz="2000" dirty="0">
                <a:latin typeface="Arial" panose="020B0604020202020204" pitchFamily="34" charset="0"/>
              </a:rPr>
              <a:t>En el proceso de adaptación a las condiciones térmicas ambientales, las diferentes especies animales presentan particularidades anatómicas relacionadas con la conformación de la superficie corporal en cuanto a su área y profundidad, la presencia de pelo, lana o pluma, la distribución y grosor del tejido adiposo subcutáneo así como la existencia y concentración de las glándulas sudoríparas. En principio, las especies que emplean la sudoración como forma primaria de disipar calor, toleran mejor los ambientes cálidos que las especies que jadean. </a:t>
            </a:r>
            <a:endParaRPr lang="es-ES" sz="2000" dirty="0"/>
          </a:p>
        </p:txBody>
      </p:sp>
      <p:sp>
        <p:nvSpPr>
          <p:cNvPr id="5" name="Rectángulo 4"/>
          <p:cNvSpPr/>
          <p:nvPr/>
        </p:nvSpPr>
        <p:spPr>
          <a:xfrm>
            <a:off x="1187624" y="2471298"/>
            <a:ext cx="6696744" cy="400110"/>
          </a:xfrm>
          <a:prstGeom prst="rect">
            <a:avLst/>
          </a:prstGeom>
        </p:spPr>
        <p:txBody>
          <a:bodyPr wrap="square">
            <a:spAutoFit/>
          </a:bodyPr>
          <a:lstStyle/>
          <a:p>
            <a:pPr lvl="0" algn="ctr">
              <a:spcAft>
                <a:spcPts val="0"/>
              </a:spcAft>
              <a:tabLst>
                <a:tab pos="4162425" algn="l"/>
              </a:tabLst>
            </a:pPr>
            <a:r>
              <a:rPr lang="es-ES" sz="2000" b="1" dirty="0">
                <a:latin typeface="Arial" panose="020B0604020202020204" pitchFamily="34" charset="0"/>
              </a:rPr>
              <a:t>Influencia del complejo TVRH. Importancia.</a:t>
            </a:r>
          </a:p>
        </p:txBody>
      </p:sp>
    </p:spTree>
    <p:extLst>
      <p:ext uri="{BB962C8B-B14F-4D97-AF65-F5344CB8AC3E}">
        <p14:creationId xmlns:p14="http://schemas.microsoft.com/office/powerpoint/2010/main" val="29699630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99592" y="2996952"/>
            <a:ext cx="4137671" cy="1938992"/>
          </a:xfrm>
          <a:prstGeom prst="rect">
            <a:avLst/>
          </a:prstGeom>
        </p:spPr>
        <p:txBody>
          <a:bodyPr wrap="none">
            <a:spAutoFit/>
          </a:bodyPr>
          <a:lstStyle/>
          <a:p>
            <a:r>
              <a:rPr lang="es-ES" sz="6000" b="1" dirty="0" smtClean="0"/>
              <a:t>Zootecnia </a:t>
            </a:r>
          </a:p>
          <a:p>
            <a:pPr algn="ctr"/>
            <a:r>
              <a:rPr lang="es-ES" sz="6000" b="1" dirty="0" smtClean="0"/>
              <a:t>General </a:t>
            </a:r>
            <a:endParaRPr lang="es-ES" sz="6000" dirty="0"/>
          </a:p>
        </p:txBody>
      </p:sp>
      <p:grpSp>
        <p:nvGrpSpPr>
          <p:cNvPr id="10" name="9 Grupo"/>
          <p:cNvGrpSpPr/>
          <p:nvPr/>
        </p:nvGrpSpPr>
        <p:grpSpPr>
          <a:xfrm>
            <a:off x="5509624" y="2143069"/>
            <a:ext cx="3121416" cy="4194613"/>
            <a:chOff x="5004048" y="1972581"/>
            <a:chExt cx="3626992" cy="4403999"/>
          </a:xfrm>
        </p:grpSpPr>
        <p:pic>
          <p:nvPicPr>
            <p:cNvPr id="3" name="Picture 6" descr="PICT001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4366" y="1972581"/>
              <a:ext cx="1994035" cy="1639540"/>
            </a:xfrm>
            <a:prstGeom prst="rect">
              <a:avLst/>
            </a:prstGeom>
            <a:noFill/>
            <a:ln w="1905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8100000" algn="ctr" rotWithShape="0">
                      <a:srgbClr val="808080">
                        <a:alpha val="50000"/>
                      </a:srgbClr>
                    </a:outerShdw>
                  </a:effectLst>
                </a14:hiddenEffects>
              </a:ext>
            </a:extLst>
          </p:spPr>
        </p:pic>
        <p:pic>
          <p:nvPicPr>
            <p:cNvPr id="4" name="Picture 7" descr="galli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3212976"/>
              <a:ext cx="1676327" cy="165618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4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86688" y="4602438"/>
              <a:ext cx="1344352" cy="1683128"/>
            </a:xfrm>
            <a:prstGeom prst="rect">
              <a:avLst/>
            </a:prstGeom>
          </p:spPr>
        </p:pic>
        <p:pic>
          <p:nvPicPr>
            <p:cNvPr id="6" name="5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88909" y="3429001"/>
              <a:ext cx="1742131" cy="1297462"/>
            </a:xfrm>
            <a:prstGeom prst="rect">
              <a:avLst/>
            </a:prstGeom>
          </p:spPr>
        </p:pic>
        <p:pic>
          <p:nvPicPr>
            <p:cNvPr id="7" name="6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09624" y="4627431"/>
              <a:ext cx="1609483" cy="1749149"/>
            </a:xfrm>
            <a:prstGeom prst="rect">
              <a:avLst/>
            </a:prstGeom>
          </p:spPr>
        </p:pic>
      </p:grpSp>
      <p:sp>
        <p:nvSpPr>
          <p:cNvPr id="9" name="8 Rectángulo"/>
          <p:cNvSpPr/>
          <p:nvPr/>
        </p:nvSpPr>
        <p:spPr>
          <a:xfrm>
            <a:off x="686546" y="5132362"/>
            <a:ext cx="4435830" cy="369332"/>
          </a:xfrm>
          <a:prstGeom prst="rect">
            <a:avLst/>
          </a:prstGeom>
        </p:spPr>
        <p:txBody>
          <a:bodyPr wrap="none">
            <a:spAutoFit/>
          </a:bodyPr>
          <a:lstStyle/>
          <a:p>
            <a:r>
              <a:rPr lang="es-ES" dirty="0" smtClean="0"/>
              <a:t>Profesora: MSc. Deilyn Moreno Ramos.</a:t>
            </a:r>
            <a:endParaRPr lang="es-ES" dirty="0"/>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699591"/>
            <a:ext cx="4572000" cy="1865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1545" y="502940"/>
            <a:ext cx="1400175"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CuadroTexto"/>
          <p:cNvSpPr txBox="1"/>
          <p:nvPr/>
        </p:nvSpPr>
        <p:spPr>
          <a:xfrm>
            <a:off x="3151308" y="2422629"/>
            <a:ext cx="2880320" cy="646331"/>
          </a:xfrm>
          <a:prstGeom prst="rect">
            <a:avLst/>
          </a:prstGeom>
          <a:noFill/>
        </p:spPr>
        <p:txBody>
          <a:bodyPr wrap="square" rtlCol="0">
            <a:spAutoFit/>
          </a:bodyPr>
          <a:lstStyle/>
          <a:p>
            <a:pPr algn="ctr"/>
            <a:r>
              <a:rPr lang="es-ES" dirty="0" smtClean="0"/>
              <a:t>CUM ALQUIZAR</a:t>
            </a:r>
          </a:p>
          <a:p>
            <a:pPr algn="ctr"/>
            <a:r>
              <a:rPr lang="es-ES" dirty="0" smtClean="0"/>
              <a:t>Curso por encuentro </a:t>
            </a:r>
            <a:endParaRPr lang="es-ES" dirty="0"/>
          </a:p>
        </p:txBody>
      </p:sp>
    </p:spTree>
    <p:extLst>
      <p:ext uri="{BB962C8B-B14F-4D97-AF65-F5344CB8AC3E}">
        <p14:creationId xmlns:p14="http://schemas.microsoft.com/office/powerpoint/2010/main" val="2997449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11560" y="692696"/>
            <a:ext cx="7542584" cy="3200876"/>
          </a:xfrm>
          <a:prstGeom prst="rect">
            <a:avLst/>
          </a:prstGeom>
        </p:spPr>
        <p:txBody>
          <a:bodyPr wrap="square">
            <a:spAutoFit/>
          </a:bodyPr>
          <a:lstStyle/>
          <a:p>
            <a:pPr algn="ctr"/>
            <a:r>
              <a:rPr lang="es-ES" sz="5400" b="1" u="sng" dirty="0"/>
              <a:t>Tema 3: Influencias ambientales sobre los animales de granja</a:t>
            </a:r>
          </a:p>
          <a:p>
            <a:pPr algn="ctr"/>
            <a:endParaRPr lang="es-ES" sz="4000" b="1" u="sng"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3446904"/>
            <a:ext cx="4442793" cy="3035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7225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95081" y="764704"/>
            <a:ext cx="2364751" cy="646331"/>
          </a:xfrm>
          <a:prstGeom prst="rect">
            <a:avLst/>
          </a:prstGeom>
        </p:spPr>
        <p:txBody>
          <a:bodyPr wrap="none">
            <a:spAutoFit/>
          </a:bodyPr>
          <a:lstStyle/>
          <a:p>
            <a:pPr algn="ctr"/>
            <a:r>
              <a:rPr lang="es-ES" sz="3600" b="1" dirty="0">
                <a:solidFill>
                  <a:srgbClr val="FF3300"/>
                </a:solidFill>
                <a:latin typeface="Arial" charset="0"/>
              </a:rPr>
              <a:t>SUMARIO</a:t>
            </a:r>
            <a:endParaRPr lang="en-US" sz="3600" b="1" dirty="0">
              <a:solidFill>
                <a:srgbClr val="FF3300"/>
              </a:solidFill>
              <a:latin typeface="Arial" charset="0"/>
            </a:endParaRPr>
          </a:p>
        </p:txBody>
      </p:sp>
      <p:sp>
        <p:nvSpPr>
          <p:cNvPr id="5" name="Rectángulo 4"/>
          <p:cNvSpPr/>
          <p:nvPr/>
        </p:nvSpPr>
        <p:spPr>
          <a:xfrm>
            <a:off x="715475" y="1411035"/>
            <a:ext cx="7542584" cy="4524315"/>
          </a:xfrm>
          <a:prstGeom prst="rect">
            <a:avLst/>
          </a:prstGeom>
        </p:spPr>
        <p:txBody>
          <a:bodyPr wrap="square">
            <a:spAutoFit/>
          </a:bodyPr>
          <a:lstStyle/>
          <a:p>
            <a:pPr marL="342900" lvl="0" indent="-342900" algn="just">
              <a:spcAft>
                <a:spcPts val="0"/>
              </a:spcAft>
              <a:buFont typeface="Symbol" panose="05050102010706020507" pitchFamily="18" charset="2"/>
              <a:buChar char=""/>
              <a:tabLst>
                <a:tab pos="4162425" algn="l"/>
              </a:tabLst>
            </a:pPr>
            <a:r>
              <a:rPr lang="es-ES" sz="2400" kern="1600" dirty="0">
                <a:latin typeface="Arial" panose="020B0604020202020204" pitchFamily="34" charset="0"/>
                <a:ea typeface="Times New Roman" panose="02020603050405020304" pitchFamily="18" charset="0"/>
              </a:rPr>
              <a:t>Balance térmico. Termorregulación</a:t>
            </a:r>
            <a:r>
              <a:rPr lang="es-ES" sz="2400" kern="1600" dirty="0" smtClean="0">
                <a:latin typeface="Arial" panose="020B0604020202020204" pitchFamily="34" charset="0"/>
                <a:ea typeface="Times New Roman" panose="02020603050405020304" pitchFamily="18" charset="0"/>
              </a:rPr>
              <a:t>. Termogénesis </a:t>
            </a:r>
            <a:r>
              <a:rPr lang="es-ES" sz="2400" kern="1600" dirty="0">
                <a:latin typeface="Arial" panose="020B0604020202020204" pitchFamily="34" charset="0"/>
                <a:ea typeface="Times New Roman" panose="02020603050405020304" pitchFamily="18" charset="0"/>
              </a:rPr>
              <a:t>y termólisis.</a:t>
            </a:r>
            <a:endParaRPr lang="es-ES" sz="2400" dirty="0">
              <a:latin typeface="Tahoma" panose="020B0604030504040204" pitchFamily="34" charset="0"/>
              <a:ea typeface="Times New Roman" panose="02020603050405020304" pitchFamily="18" charset="0"/>
            </a:endParaRPr>
          </a:p>
          <a:p>
            <a:pPr marL="342900" lvl="0" indent="-342900" algn="just">
              <a:spcAft>
                <a:spcPts val="0"/>
              </a:spcAft>
              <a:buFont typeface="Symbol" panose="05050102010706020507" pitchFamily="18" charset="2"/>
              <a:buChar char=""/>
              <a:tabLst>
                <a:tab pos="4162425" algn="l"/>
              </a:tabLst>
            </a:pPr>
            <a:r>
              <a:rPr lang="es-ES" sz="2400" kern="1600" dirty="0">
                <a:latin typeface="Arial" panose="020B0604020202020204" pitchFamily="34" charset="0"/>
                <a:ea typeface="Times New Roman" panose="02020603050405020304" pitchFamily="18" charset="0"/>
              </a:rPr>
              <a:t> Pérdida de calor (vías). Importancia. Influencia del complejo T-R-H-V sobre la     termorregulación</a:t>
            </a:r>
            <a:r>
              <a:rPr lang="es-ES" sz="2400" kern="1600" dirty="0" smtClean="0">
                <a:latin typeface="Arial" panose="020B0604020202020204" pitchFamily="34" charset="0"/>
                <a:ea typeface="Times New Roman" panose="02020603050405020304" pitchFamily="18" charset="0"/>
              </a:rPr>
              <a:t>. </a:t>
            </a:r>
            <a:r>
              <a:rPr lang="es-ES" sz="2400" kern="1600" dirty="0" err="1" smtClean="0">
                <a:latin typeface="Arial" panose="020B0604020202020204" pitchFamily="34" charset="0"/>
                <a:ea typeface="Times New Roman" panose="02020603050405020304" pitchFamily="18" charset="0"/>
              </a:rPr>
              <a:t>Termoneutralidad</a:t>
            </a:r>
            <a:r>
              <a:rPr lang="es-ES" sz="2400" kern="1600" dirty="0">
                <a:latin typeface="Arial" panose="020B0604020202020204" pitchFamily="34" charset="0"/>
                <a:ea typeface="Times New Roman" panose="02020603050405020304" pitchFamily="18" charset="0"/>
              </a:rPr>
              <a:t>. </a:t>
            </a:r>
            <a:endParaRPr lang="es-ES" sz="2400" dirty="0">
              <a:latin typeface="Tahoma" panose="020B0604030504040204" pitchFamily="34" charset="0"/>
              <a:ea typeface="Times New Roman" panose="02020603050405020304" pitchFamily="18" charset="0"/>
            </a:endParaRPr>
          </a:p>
          <a:p>
            <a:pPr marL="342900" lvl="0" indent="-342900" algn="just">
              <a:spcAft>
                <a:spcPts val="0"/>
              </a:spcAft>
              <a:buFont typeface="Symbol" panose="05050102010706020507" pitchFamily="18" charset="2"/>
              <a:buChar char=""/>
              <a:tabLst>
                <a:tab pos="4162425" algn="l"/>
              </a:tabLst>
            </a:pPr>
            <a:r>
              <a:rPr lang="es-ES" sz="2400" kern="1600" dirty="0" smtClean="0">
                <a:latin typeface="Arial" panose="020B0604020202020204" pitchFamily="34" charset="0"/>
                <a:ea typeface="Times New Roman" panose="02020603050405020304" pitchFamily="18" charset="0"/>
              </a:rPr>
              <a:t>Influencia </a:t>
            </a:r>
            <a:r>
              <a:rPr lang="es-ES" sz="2400" kern="1600" dirty="0">
                <a:latin typeface="Arial" panose="020B0604020202020204" pitchFamily="34" charset="0"/>
                <a:ea typeface="Times New Roman" panose="02020603050405020304" pitchFamily="18" charset="0"/>
              </a:rPr>
              <a:t>del </a:t>
            </a:r>
            <a:r>
              <a:rPr lang="es-ES" sz="2400" kern="1600" dirty="0" err="1">
                <a:latin typeface="Arial" panose="020B0604020202020204" pitchFamily="34" charset="0"/>
                <a:ea typeface="Times New Roman" panose="02020603050405020304" pitchFamily="18" charset="0"/>
              </a:rPr>
              <a:t>complejoTVRH</a:t>
            </a:r>
            <a:r>
              <a:rPr lang="es-ES" sz="2400" kern="1600" dirty="0">
                <a:latin typeface="Arial" panose="020B0604020202020204" pitchFamily="34" charset="0"/>
                <a:ea typeface="Times New Roman" panose="02020603050405020304" pitchFamily="18" charset="0"/>
              </a:rPr>
              <a:t>. Importancia</a:t>
            </a:r>
            <a:r>
              <a:rPr lang="es-ES" sz="2400" kern="1600" dirty="0" smtClean="0">
                <a:latin typeface="Arial" panose="020B0604020202020204" pitchFamily="34" charset="0"/>
                <a:ea typeface="Times New Roman" panose="02020603050405020304" pitchFamily="18" charset="0"/>
              </a:rPr>
              <a:t>.</a:t>
            </a:r>
            <a:endParaRPr lang="es-ES" sz="2400" dirty="0" smtClean="0">
              <a:latin typeface="Tahoma" panose="020B0604030504040204" pitchFamily="34" charset="0"/>
              <a:ea typeface="Times New Roman" panose="02020603050405020304" pitchFamily="18" charset="0"/>
            </a:endParaRPr>
          </a:p>
          <a:p>
            <a:pPr marL="342900" lvl="0" indent="-342900" algn="just">
              <a:spcAft>
                <a:spcPts val="0"/>
              </a:spcAft>
              <a:buFont typeface="Symbol" panose="05050102010706020507" pitchFamily="18" charset="2"/>
              <a:buChar char=""/>
              <a:tabLst>
                <a:tab pos="4162425" algn="l"/>
              </a:tabLst>
            </a:pPr>
            <a:r>
              <a:rPr lang="es-ES" sz="2400" kern="1600" dirty="0" smtClean="0">
                <a:solidFill>
                  <a:srgbClr val="FF0000"/>
                </a:solidFill>
                <a:latin typeface="Arial" panose="020B0604020202020204" pitchFamily="34" charset="0"/>
                <a:ea typeface="Times New Roman" panose="02020603050405020304" pitchFamily="18" charset="0"/>
              </a:rPr>
              <a:t>Influencias directas sobre funciones biológicas, Metabolismo, nutrición </a:t>
            </a:r>
            <a:r>
              <a:rPr lang="es-ES" sz="2400" kern="1600" dirty="0">
                <a:solidFill>
                  <a:srgbClr val="FF0000"/>
                </a:solidFill>
                <a:latin typeface="Arial" panose="020B0604020202020204" pitchFamily="34" charset="0"/>
                <a:ea typeface="Times New Roman" panose="02020603050405020304" pitchFamily="18" charset="0"/>
              </a:rPr>
              <a:t>y hábitos de pastoreo. Actividades productivas, carne, leche y huevos. Reproductivas.</a:t>
            </a:r>
            <a:endParaRPr lang="es-ES" sz="2400" dirty="0">
              <a:solidFill>
                <a:srgbClr val="FF0000"/>
              </a:solidFill>
              <a:latin typeface="Tahoma" panose="020B0604030504040204" pitchFamily="34" charset="0"/>
              <a:ea typeface="Times New Roman" panose="02020603050405020304" pitchFamily="18" charset="0"/>
            </a:endParaRPr>
          </a:p>
          <a:p>
            <a:pPr marL="342900" lvl="0" indent="-342900" algn="just">
              <a:spcAft>
                <a:spcPts val="0"/>
              </a:spcAft>
              <a:buFont typeface="Symbol" panose="05050102010706020507" pitchFamily="18" charset="2"/>
              <a:buChar char=""/>
              <a:tabLst>
                <a:tab pos="4162425" algn="l"/>
              </a:tabLst>
            </a:pPr>
            <a:r>
              <a:rPr lang="es-ES" sz="2400" kern="1600" dirty="0">
                <a:solidFill>
                  <a:srgbClr val="FF0000"/>
                </a:solidFill>
                <a:latin typeface="Arial" panose="020B0604020202020204" pitchFamily="34" charset="0"/>
                <a:ea typeface="Times New Roman" panose="02020603050405020304" pitchFamily="18" charset="0"/>
              </a:rPr>
              <a:t>Influencias indirectas: Pasto, iluminación y </a:t>
            </a:r>
            <a:r>
              <a:rPr lang="es-ES" sz="2400" kern="1600" dirty="0" smtClean="0">
                <a:solidFill>
                  <a:srgbClr val="FF0000"/>
                </a:solidFill>
                <a:latin typeface="Arial" panose="020B0604020202020204" pitchFamily="34" charset="0"/>
                <a:ea typeface="Times New Roman" panose="02020603050405020304" pitchFamily="18" charset="0"/>
              </a:rPr>
              <a:t>fotoperiodo</a:t>
            </a:r>
            <a:r>
              <a:rPr lang="es-ES" sz="2400" kern="1600" dirty="0">
                <a:solidFill>
                  <a:srgbClr val="FF0000"/>
                </a:solidFill>
                <a:latin typeface="Arial" panose="020B0604020202020204" pitchFamily="34" charset="0"/>
                <a:ea typeface="Times New Roman" panose="02020603050405020304" pitchFamily="18" charset="0"/>
              </a:rPr>
              <a:t>, suelo y relieve, Pr atmosférica.</a:t>
            </a:r>
            <a:endParaRPr lang="es-ES" sz="2400" dirty="0">
              <a:solidFill>
                <a:srgbClr val="FF0000"/>
              </a:solidFill>
              <a:latin typeface="Tahoma" panose="020B0604030504040204" pitchFamily="34" charset="0"/>
              <a:ea typeface="Times New Roman" panose="02020603050405020304" pitchFamily="18" charset="0"/>
            </a:endParaRPr>
          </a:p>
        </p:txBody>
      </p:sp>
    </p:spTree>
    <p:extLst>
      <p:ext uri="{BB962C8B-B14F-4D97-AF65-F5344CB8AC3E}">
        <p14:creationId xmlns:p14="http://schemas.microsoft.com/office/powerpoint/2010/main" val="3461434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99592" y="764704"/>
            <a:ext cx="7128792" cy="584775"/>
          </a:xfrm>
          <a:prstGeom prst="rect">
            <a:avLst/>
          </a:prstGeom>
        </p:spPr>
        <p:txBody>
          <a:bodyPr wrap="square">
            <a:spAutoFit/>
          </a:bodyPr>
          <a:lstStyle/>
          <a:p>
            <a:pPr lvl="0" algn="just">
              <a:spcAft>
                <a:spcPts val="0"/>
              </a:spcAft>
              <a:tabLst>
                <a:tab pos="4162425" algn="l"/>
              </a:tabLst>
            </a:pPr>
            <a:r>
              <a:rPr lang="es-ES" sz="3200" kern="1600" dirty="0">
                <a:solidFill>
                  <a:schemeClr val="bg2">
                    <a:lumMod val="50000"/>
                  </a:schemeClr>
                </a:solidFill>
                <a:latin typeface="Arial" panose="020B0604020202020204" pitchFamily="34" charset="0"/>
                <a:ea typeface="Times New Roman" panose="02020603050405020304" pitchFamily="18" charset="0"/>
              </a:rPr>
              <a:t>Balance</a:t>
            </a:r>
            <a:r>
              <a:rPr lang="es-ES" kern="1600" dirty="0">
                <a:solidFill>
                  <a:schemeClr val="bg2">
                    <a:lumMod val="50000"/>
                  </a:schemeClr>
                </a:solidFill>
                <a:latin typeface="Arial" panose="020B0604020202020204" pitchFamily="34" charset="0"/>
                <a:ea typeface="Times New Roman" panose="02020603050405020304" pitchFamily="18" charset="0"/>
              </a:rPr>
              <a:t> </a:t>
            </a:r>
            <a:r>
              <a:rPr lang="es-ES" sz="3200" kern="1600" dirty="0">
                <a:solidFill>
                  <a:schemeClr val="bg2">
                    <a:lumMod val="50000"/>
                  </a:schemeClr>
                </a:solidFill>
                <a:latin typeface="Arial" panose="020B0604020202020204" pitchFamily="34" charset="0"/>
                <a:ea typeface="Times New Roman" panose="02020603050405020304" pitchFamily="18" charset="0"/>
              </a:rPr>
              <a:t>térmico</a:t>
            </a:r>
            <a:r>
              <a:rPr lang="es-ES" kern="1600" dirty="0">
                <a:solidFill>
                  <a:schemeClr val="bg2">
                    <a:lumMod val="50000"/>
                  </a:schemeClr>
                </a:solidFill>
                <a:latin typeface="Arial" panose="020B0604020202020204" pitchFamily="34" charset="0"/>
                <a:ea typeface="Times New Roman" panose="02020603050405020304" pitchFamily="18" charset="0"/>
              </a:rPr>
              <a:t>. </a:t>
            </a:r>
            <a:endParaRPr lang="es-ES" dirty="0">
              <a:solidFill>
                <a:schemeClr val="bg2">
                  <a:lumMod val="50000"/>
                </a:schemeClr>
              </a:solidFill>
              <a:latin typeface="Tahoma" panose="020B0604030504040204" pitchFamily="34" charset="0"/>
              <a:ea typeface="Times New Roman" panose="02020603050405020304" pitchFamily="18" charset="0"/>
            </a:endParaRPr>
          </a:p>
        </p:txBody>
      </p:sp>
      <p:sp>
        <p:nvSpPr>
          <p:cNvPr id="4" name="Rectángulo 3"/>
          <p:cNvSpPr/>
          <p:nvPr/>
        </p:nvSpPr>
        <p:spPr>
          <a:xfrm>
            <a:off x="1043608" y="1484784"/>
            <a:ext cx="6624736" cy="2308324"/>
          </a:xfrm>
          <a:prstGeom prst="rect">
            <a:avLst/>
          </a:prstGeom>
        </p:spPr>
        <p:txBody>
          <a:bodyPr wrap="square">
            <a:spAutoFit/>
          </a:bodyPr>
          <a:lstStyle/>
          <a:p>
            <a:pPr algn="ctr"/>
            <a:r>
              <a:rPr lang="es-ES" sz="2400" dirty="0"/>
              <a:t>El </a:t>
            </a:r>
            <a:r>
              <a:rPr lang="es-ES" sz="2400" b="1" dirty="0"/>
              <a:t>balance térmico</a:t>
            </a:r>
            <a:r>
              <a:rPr lang="es-ES" sz="2400" dirty="0"/>
              <a:t> se establece por un complejo sistema homeostático </a:t>
            </a:r>
            <a:r>
              <a:rPr lang="es-ES" sz="2400" b="1" dirty="0"/>
              <a:t>de</a:t>
            </a:r>
            <a:r>
              <a:rPr lang="es-ES" sz="2400" dirty="0"/>
              <a:t> control, responsable </a:t>
            </a:r>
            <a:r>
              <a:rPr lang="es-ES" sz="2400" b="1" dirty="0"/>
              <a:t>de</a:t>
            </a:r>
            <a:r>
              <a:rPr lang="es-ES" sz="2400" dirty="0"/>
              <a:t> la condición isotérmica </a:t>
            </a:r>
            <a:r>
              <a:rPr lang="es-ES" sz="2400" b="1" dirty="0"/>
              <a:t>de</a:t>
            </a:r>
            <a:r>
              <a:rPr lang="es-ES" sz="2400" dirty="0"/>
              <a:t> la especie </a:t>
            </a:r>
            <a:r>
              <a:rPr lang="es-ES" sz="2400" b="1" dirty="0"/>
              <a:t>animal</a:t>
            </a:r>
            <a:r>
              <a:rPr lang="es-ES" sz="2400" dirty="0"/>
              <a:t> y está notablemente influenciado por factores componentes del medio ambiente.</a:t>
            </a:r>
          </a:p>
        </p:txBody>
      </p:sp>
      <p:pic>
        <p:nvPicPr>
          <p:cNvPr id="6" name="Imagen 5"/>
          <p:cNvPicPr>
            <a:picLocks noChangeAspect="1"/>
          </p:cNvPicPr>
          <p:nvPr/>
        </p:nvPicPr>
        <p:blipFill rotWithShape="1">
          <a:blip r:embed="rId2"/>
          <a:srcRect b="15041"/>
          <a:stretch/>
        </p:blipFill>
        <p:spPr>
          <a:xfrm>
            <a:off x="3779912" y="3926296"/>
            <a:ext cx="4797524" cy="2414850"/>
          </a:xfrm>
          <a:prstGeom prst="rect">
            <a:avLst/>
          </a:prstGeom>
        </p:spPr>
      </p:pic>
    </p:spTree>
    <p:extLst>
      <p:ext uri="{BB962C8B-B14F-4D97-AF65-F5344CB8AC3E}">
        <p14:creationId xmlns:p14="http://schemas.microsoft.com/office/powerpoint/2010/main" val="33059173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115616" y="764704"/>
            <a:ext cx="6784429" cy="4536504"/>
          </a:xfrm>
          <a:prstGeom prst="rect">
            <a:avLst/>
          </a:prstGeom>
        </p:spPr>
      </p:pic>
      <p:sp>
        <p:nvSpPr>
          <p:cNvPr id="3" name="CuadroTexto 2"/>
          <p:cNvSpPr txBox="1"/>
          <p:nvPr/>
        </p:nvSpPr>
        <p:spPr>
          <a:xfrm>
            <a:off x="1331640" y="5517232"/>
            <a:ext cx="6840760" cy="646331"/>
          </a:xfrm>
          <a:prstGeom prst="rect">
            <a:avLst/>
          </a:prstGeom>
          <a:noFill/>
        </p:spPr>
        <p:txBody>
          <a:bodyPr wrap="square" rtlCol="0">
            <a:spAutoFit/>
          </a:bodyPr>
          <a:lstStyle/>
          <a:p>
            <a:r>
              <a:rPr lang="es-ES" dirty="0" smtClean="0"/>
              <a:t>Imagen de un balance térmico influencia en animales de granja.</a:t>
            </a:r>
            <a:endParaRPr lang="es-ES" dirty="0"/>
          </a:p>
        </p:txBody>
      </p:sp>
    </p:spTree>
    <p:extLst>
      <p:ext uri="{BB962C8B-B14F-4D97-AF65-F5344CB8AC3E}">
        <p14:creationId xmlns:p14="http://schemas.microsoft.com/office/powerpoint/2010/main" val="1068900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1560" y="548680"/>
            <a:ext cx="4572000" cy="584775"/>
          </a:xfrm>
          <a:prstGeom prst="rect">
            <a:avLst/>
          </a:prstGeom>
        </p:spPr>
        <p:txBody>
          <a:bodyPr>
            <a:spAutoFit/>
          </a:bodyPr>
          <a:lstStyle/>
          <a:p>
            <a:pPr lvl="0" algn="just">
              <a:spcAft>
                <a:spcPts val="0"/>
              </a:spcAft>
              <a:tabLst>
                <a:tab pos="4162425" algn="l"/>
              </a:tabLst>
            </a:pPr>
            <a:r>
              <a:rPr lang="es-ES" sz="3200" kern="1600" dirty="0">
                <a:solidFill>
                  <a:schemeClr val="bg2">
                    <a:lumMod val="50000"/>
                  </a:schemeClr>
                </a:solidFill>
                <a:latin typeface="Arial" panose="020B0604020202020204" pitchFamily="34" charset="0"/>
                <a:ea typeface="Times New Roman" panose="02020603050405020304" pitchFamily="18" charset="0"/>
              </a:rPr>
              <a:t>Termorregulación. </a:t>
            </a:r>
          </a:p>
        </p:txBody>
      </p:sp>
      <p:sp>
        <p:nvSpPr>
          <p:cNvPr id="5" name="AutoShape 2" descr="1 EFECTO DEL ESTRÉS CALORICO EN LA REPRODUCCION BOVINA MIGUEL ANDRES SARA  PINILLA DIRECTOR FRANCISCO GUZMAN FACULTAD DE CIENCIA"/>
          <p:cNvSpPr>
            <a:spLocks noChangeAspect="1" noChangeArrowheads="1"/>
          </p:cNvSpPr>
          <p:nvPr/>
        </p:nvSpPr>
        <p:spPr bwMode="auto">
          <a:xfrm>
            <a:off x="155575" y="-708025"/>
            <a:ext cx="3124200" cy="1476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Rectángulo 5"/>
          <p:cNvSpPr/>
          <p:nvPr/>
        </p:nvSpPr>
        <p:spPr>
          <a:xfrm>
            <a:off x="899592" y="1374497"/>
            <a:ext cx="7560840" cy="1938992"/>
          </a:xfrm>
          <a:prstGeom prst="rect">
            <a:avLst/>
          </a:prstGeom>
        </p:spPr>
        <p:txBody>
          <a:bodyPr wrap="square">
            <a:spAutoFit/>
          </a:bodyPr>
          <a:lstStyle/>
          <a:p>
            <a:pPr algn="ctr"/>
            <a:r>
              <a:rPr lang="es-ES" sz="2400" dirty="0"/>
              <a:t>La </a:t>
            </a:r>
            <a:r>
              <a:rPr lang="es-ES" sz="2400" b="1" dirty="0"/>
              <a:t>termorregulación en animales</a:t>
            </a:r>
            <a:r>
              <a:rPr lang="es-ES" sz="2400" dirty="0"/>
              <a:t> es la capacidad de los </a:t>
            </a:r>
            <a:r>
              <a:rPr lang="es-ES" sz="2400" b="1" dirty="0"/>
              <a:t>animales</a:t>
            </a:r>
            <a:r>
              <a:rPr lang="es-ES" sz="2400" dirty="0"/>
              <a:t> para poder regular su propia temperatura. Un cuerpo </a:t>
            </a:r>
            <a:r>
              <a:rPr lang="es-ES" sz="2400" b="1" dirty="0"/>
              <a:t>animal</a:t>
            </a:r>
            <a:r>
              <a:rPr lang="es-ES" sz="2400" dirty="0"/>
              <a:t> tiene una determinada cantidad calórica y con ello una determinada capacidad calórica</a:t>
            </a:r>
          </a:p>
        </p:txBody>
      </p:sp>
      <p:sp>
        <p:nvSpPr>
          <p:cNvPr id="7" name="Rectángulo 6"/>
          <p:cNvSpPr/>
          <p:nvPr/>
        </p:nvSpPr>
        <p:spPr>
          <a:xfrm>
            <a:off x="755576" y="3317146"/>
            <a:ext cx="7416824" cy="1200329"/>
          </a:xfrm>
          <a:prstGeom prst="rect">
            <a:avLst/>
          </a:prstGeom>
        </p:spPr>
        <p:txBody>
          <a:bodyPr wrap="square">
            <a:spAutoFit/>
          </a:bodyPr>
          <a:lstStyle/>
          <a:p>
            <a:pPr algn="ctr"/>
            <a:r>
              <a:rPr lang="es-ES" sz="2400" dirty="0"/>
              <a:t>La temperatura normal del cuerpo de los mamíferos oscila entre 36 y 40 0 C según la especie</a:t>
            </a:r>
            <a:r>
              <a:rPr lang="es-ES" sz="2400" dirty="0" smtClean="0"/>
              <a:t>.</a:t>
            </a:r>
            <a:endParaRPr lang="es-ES" sz="2400" dirty="0"/>
          </a:p>
        </p:txBody>
      </p:sp>
    </p:spTree>
    <p:extLst>
      <p:ext uri="{BB962C8B-B14F-4D97-AF65-F5344CB8AC3E}">
        <p14:creationId xmlns:p14="http://schemas.microsoft.com/office/powerpoint/2010/main" val="18691806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43381" y="908720"/>
            <a:ext cx="2962093" cy="584775"/>
          </a:xfrm>
          <a:prstGeom prst="rect">
            <a:avLst/>
          </a:prstGeom>
        </p:spPr>
        <p:txBody>
          <a:bodyPr wrap="none">
            <a:spAutoFit/>
          </a:bodyPr>
          <a:lstStyle/>
          <a:p>
            <a:pPr lvl="0" algn="just">
              <a:spcAft>
                <a:spcPts val="0"/>
              </a:spcAft>
              <a:tabLst>
                <a:tab pos="4162425" algn="l"/>
              </a:tabLst>
            </a:pPr>
            <a:r>
              <a:rPr lang="es-ES" sz="3200" kern="1600" dirty="0">
                <a:solidFill>
                  <a:schemeClr val="bg2">
                    <a:lumMod val="50000"/>
                  </a:schemeClr>
                </a:solidFill>
                <a:latin typeface="Arial" panose="020B0604020202020204" pitchFamily="34" charset="0"/>
                <a:ea typeface="Times New Roman" panose="02020603050405020304" pitchFamily="18" charset="0"/>
              </a:rPr>
              <a:t>Termogénesis </a:t>
            </a:r>
            <a:r>
              <a:rPr lang="es-ES" sz="3200" kern="1600" dirty="0" smtClean="0">
                <a:solidFill>
                  <a:schemeClr val="bg2">
                    <a:lumMod val="50000"/>
                  </a:schemeClr>
                </a:solidFill>
                <a:latin typeface="Arial" panose="020B0604020202020204" pitchFamily="34" charset="0"/>
                <a:ea typeface="Times New Roman" panose="02020603050405020304" pitchFamily="18" charset="0"/>
              </a:rPr>
              <a:t> </a:t>
            </a:r>
            <a:endParaRPr lang="es-ES" sz="3200" kern="1600" dirty="0">
              <a:solidFill>
                <a:schemeClr val="bg2">
                  <a:lumMod val="50000"/>
                </a:schemeClr>
              </a:solidFill>
              <a:latin typeface="Arial" panose="020B0604020202020204" pitchFamily="34" charset="0"/>
              <a:ea typeface="Times New Roman" panose="02020603050405020304" pitchFamily="18" charset="0"/>
            </a:endParaRPr>
          </a:p>
        </p:txBody>
      </p:sp>
      <p:sp>
        <p:nvSpPr>
          <p:cNvPr id="3" name="Rectángulo 2"/>
          <p:cNvSpPr/>
          <p:nvPr/>
        </p:nvSpPr>
        <p:spPr>
          <a:xfrm>
            <a:off x="1078213" y="1493495"/>
            <a:ext cx="7344816" cy="1938992"/>
          </a:xfrm>
          <a:prstGeom prst="rect">
            <a:avLst/>
          </a:prstGeom>
        </p:spPr>
        <p:txBody>
          <a:bodyPr wrap="square">
            <a:spAutoFit/>
          </a:bodyPr>
          <a:lstStyle/>
          <a:p>
            <a:pPr algn="just"/>
            <a:r>
              <a:rPr lang="es-ES" sz="2000" dirty="0">
                <a:latin typeface="Arial" panose="020B0604020202020204" pitchFamily="34" charset="0"/>
              </a:rPr>
              <a:t>La producción o ganancia de calor del cuerpo animal depende fundamentalmente de tres fuentes, dos de tipo directas y una indirecta. Las fuentes de tipo directas se corresponden con la actividad muscular y las reacciones bioquímicas de los procesos metabólicos mientras que la fuente indirecta esta dada por la ganancia del calor del medio ambiente.</a:t>
            </a:r>
            <a:endParaRPr lang="es-ES" sz="2000" dirty="0"/>
          </a:p>
        </p:txBody>
      </p:sp>
      <p:sp>
        <p:nvSpPr>
          <p:cNvPr id="4" name="Rectángulo 3"/>
          <p:cNvSpPr/>
          <p:nvPr/>
        </p:nvSpPr>
        <p:spPr>
          <a:xfrm>
            <a:off x="1244531" y="3501008"/>
            <a:ext cx="2006703" cy="584775"/>
          </a:xfrm>
          <a:prstGeom prst="rect">
            <a:avLst/>
          </a:prstGeom>
        </p:spPr>
        <p:txBody>
          <a:bodyPr wrap="none">
            <a:spAutoFit/>
          </a:bodyPr>
          <a:lstStyle/>
          <a:p>
            <a:pPr lvl="0" algn="just">
              <a:spcAft>
                <a:spcPts val="0"/>
              </a:spcAft>
              <a:tabLst>
                <a:tab pos="4162425" algn="l"/>
              </a:tabLst>
            </a:pPr>
            <a:r>
              <a:rPr lang="es-ES" sz="3200" kern="1600" dirty="0" smtClean="0">
                <a:solidFill>
                  <a:schemeClr val="bg2">
                    <a:lumMod val="50000"/>
                  </a:schemeClr>
                </a:solidFill>
                <a:latin typeface="Arial" panose="020B0604020202020204" pitchFamily="34" charset="0"/>
                <a:ea typeface="Times New Roman" panose="02020603050405020304" pitchFamily="18" charset="0"/>
              </a:rPr>
              <a:t>Termólisis</a:t>
            </a:r>
            <a:endParaRPr lang="es-ES" sz="3200" kern="1600" dirty="0">
              <a:solidFill>
                <a:schemeClr val="bg2">
                  <a:lumMod val="50000"/>
                </a:schemeClr>
              </a:solidFill>
              <a:latin typeface="Arial" panose="020B0604020202020204" pitchFamily="34" charset="0"/>
              <a:ea typeface="Times New Roman" panose="02020603050405020304" pitchFamily="18" charset="0"/>
            </a:endParaRPr>
          </a:p>
        </p:txBody>
      </p:sp>
      <p:sp>
        <p:nvSpPr>
          <p:cNvPr id="5" name="Rectángulo 4"/>
          <p:cNvSpPr/>
          <p:nvPr/>
        </p:nvSpPr>
        <p:spPr>
          <a:xfrm>
            <a:off x="1043381" y="4153748"/>
            <a:ext cx="7345043" cy="1938992"/>
          </a:xfrm>
          <a:prstGeom prst="rect">
            <a:avLst/>
          </a:prstGeom>
        </p:spPr>
        <p:txBody>
          <a:bodyPr wrap="square">
            <a:spAutoFit/>
          </a:bodyPr>
          <a:lstStyle/>
          <a:p>
            <a:pPr algn="just"/>
            <a:r>
              <a:rPr lang="es-ES" sz="2000" dirty="0">
                <a:latin typeface="Arial" panose="020B0604020202020204" pitchFamily="34" charset="0"/>
              </a:rPr>
              <a:t>El proceso de la </a:t>
            </a:r>
            <a:r>
              <a:rPr lang="es-ES" sz="2000" dirty="0" smtClean="0">
                <a:latin typeface="Arial" panose="020B0604020202020204" pitchFamily="34" charset="0"/>
              </a:rPr>
              <a:t>termólisis </a:t>
            </a:r>
            <a:r>
              <a:rPr lang="es-ES" sz="2000" dirty="0">
                <a:latin typeface="Arial" panose="020B0604020202020204" pitchFamily="34" charset="0"/>
              </a:rPr>
              <a:t>o pérdida de calor comprende dos vías principales: la </a:t>
            </a:r>
            <a:r>
              <a:rPr lang="es-ES" sz="2000" dirty="0" smtClean="0">
                <a:latin typeface="Arial" panose="020B0604020202020204" pitchFamily="34" charset="0"/>
              </a:rPr>
              <a:t>termólisis </a:t>
            </a:r>
            <a:r>
              <a:rPr lang="es-ES" sz="2000" dirty="0">
                <a:latin typeface="Arial" panose="020B0604020202020204" pitchFamily="34" charset="0"/>
              </a:rPr>
              <a:t>insensible que se corresponde con la pérdida de calor por radiación, conducción, convección, evaporación y excreción (heces fecales y orina) y la </a:t>
            </a:r>
            <a:r>
              <a:rPr lang="es-ES" sz="2000" dirty="0" smtClean="0">
                <a:latin typeface="Arial" panose="020B0604020202020204" pitchFamily="34" charset="0"/>
              </a:rPr>
              <a:t>termólisis </a:t>
            </a:r>
            <a:r>
              <a:rPr lang="es-ES" sz="2000" dirty="0">
                <a:latin typeface="Arial" panose="020B0604020202020204" pitchFamily="34" charset="0"/>
              </a:rPr>
              <a:t>sensible que se relaciona con el proceso de la sudoración y/o el jadeo.</a:t>
            </a:r>
            <a:endParaRPr lang="es-ES" sz="2000" dirty="0"/>
          </a:p>
        </p:txBody>
      </p:sp>
    </p:spTree>
    <p:extLst>
      <p:ext uri="{BB962C8B-B14F-4D97-AF65-F5344CB8AC3E}">
        <p14:creationId xmlns:p14="http://schemas.microsoft.com/office/powerpoint/2010/main" val="2870982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971600" y="1556792"/>
            <a:ext cx="7488832" cy="4832092"/>
          </a:xfrm>
          <a:prstGeom prst="rect">
            <a:avLst/>
          </a:prstGeom>
        </p:spPr>
        <p:txBody>
          <a:bodyPr wrap="square">
            <a:spAutoFit/>
          </a:bodyPr>
          <a:lstStyle/>
          <a:p>
            <a:pPr algn="ctr"/>
            <a:r>
              <a:rPr lang="es-ES" sz="2800" dirty="0">
                <a:latin typeface="Arial" panose="020B0604020202020204" pitchFamily="34" charset="0"/>
              </a:rPr>
              <a:t>La mayor parte del calor que producen los animales se pierde positivamente por radiación, conducción o convección al ser generalmente la temperatura corporal mayor que la ambiental lo que responde al principio físico del gradiente térmico (del área mas caliente al área menos caliente) por lo que en caso de que ambas temperaturas sean idénticas estas vías de disipación calórica se anulan y de ser mayor la temperatura ambiental que la </a:t>
            </a:r>
            <a:r>
              <a:rPr lang="es-ES" sz="2800" dirty="0" smtClean="0">
                <a:latin typeface="Arial" panose="020B0604020202020204" pitchFamily="34" charset="0"/>
              </a:rPr>
              <a:t>corporal. </a:t>
            </a:r>
            <a:endParaRPr lang="es-ES" sz="2800" dirty="0"/>
          </a:p>
        </p:txBody>
      </p:sp>
      <p:sp>
        <p:nvSpPr>
          <p:cNvPr id="3" name="Rectángulo 2"/>
          <p:cNvSpPr/>
          <p:nvPr/>
        </p:nvSpPr>
        <p:spPr>
          <a:xfrm>
            <a:off x="1043608" y="836712"/>
            <a:ext cx="4419800" cy="584775"/>
          </a:xfrm>
          <a:prstGeom prst="rect">
            <a:avLst/>
          </a:prstGeom>
        </p:spPr>
        <p:txBody>
          <a:bodyPr wrap="none">
            <a:spAutoFit/>
          </a:bodyPr>
          <a:lstStyle/>
          <a:p>
            <a:r>
              <a:rPr lang="es-ES" sz="3200" kern="1600" dirty="0">
                <a:solidFill>
                  <a:schemeClr val="bg2">
                    <a:lumMod val="50000"/>
                  </a:schemeClr>
                </a:solidFill>
                <a:latin typeface="Arial" panose="020B0604020202020204" pitchFamily="34" charset="0"/>
                <a:ea typeface="Times New Roman" panose="02020603050405020304" pitchFamily="18" charset="0"/>
              </a:rPr>
              <a:t>Pérdida de calor (vías).</a:t>
            </a:r>
          </a:p>
        </p:txBody>
      </p:sp>
    </p:spTree>
    <p:extLst>
      <p:ext uri="{BB962C8B-B14F-4D97-AF65-F5344CB8AC3E}">
        <p14:creationId xmlns:p14="http://schemas.microsoft.com/office/powerpoint/2010/main" val="40626451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27584" y="1124744"/>
            <a:ext cx="7416824" cy="2677656"/>
          </a:xfrm>
          <a:prstGeom prst="rect">
            <a:avLst/>
          </a:prstGeom>
        </p:spPr>
        <p:txBody>
          <a:bodyPr wrap="square">
            <a:spAutoFit/>
          </a:bodyPr>
          <a:lstStyle/>
          <a:p>
            <a:pPr algn="ctr"/>
            <a:r>
              <a:rPr lang="es-ES" sz="2800" dirty="0">
                <a:latin typeface="Arial" panose="020B0604020202020204" pitchFamily="34" charset="0"/>
              </a:rPr>
              <a:t>El flujo de calor perdido por radiación alcanza valores aproximados al 60% del calor total disipado por el animal constituyéndose en la forma más importante de perdida y siempre hacia objetos que no están en contacto con el cuerpo animal.</a:t>
            </a:r>
          </a:p>
        </p:txBody>
      </p:sp>
      <p:sp>
        <p:nvSpPr>
          <p:cNvPr id="3" name="Rectángulo 2"/>
          <p:cNvSpPr/>
          <p:nvPr/>
        </p:nvSpPr>
        <p:spPr>
          <a:xfrm>
            <a:off x="683568" y="4077072"/>
            <a:ext cx="8244408" cy="1815882"/>
          </a:xfrm>
          <a:prstGeom prst="rect">
            <a:avLst/>
          </a:prstGeom>
        </p:spPr>
        <p:txBody>
          <a:bodyPr wrap="square">
            <a:spAutoFit/>
          </a:bodyPr>
          <a:lstStyle/>
          <a:p>
            <a:pPr algn="ctr"/>
            <a:r>
              <a:rPr lang="es-ES" sz="2800" dirty="0">
                <a:latin typeface="Arial" panose="020B0604020202020204" pitchFamily="34" charset="0"/>
              </a:rPr>
              <a:t>De estar los objetos en contacto con el cuerpo animal entonces la perdida de calor se produce por conducción aunque mediante esta forma se elimina menor cantidad de </a:t>
            </a:r>
            <a:r>
              <a:rPr lang="es-ES" sz="2800" dirty="0" smtClean="0">
                <a:latin typeface="Arial" panose="020B0604020202020204" pitchFamily="34" charset="0"/>
              </a:rPr>
              <a:t>calor. </a:t>
            </a:r>
            <a:endParaRPr lang="es-ES" sz="2800" dirty="0">
              <a:latin typeface="Arial" panose="020B0604020202020204" pitchFamily="34" charset="0"/>
            </a:endParaRPr>
          </a:p>
        </p:txBody>
      </p:sp>
    </p:spTree>
    <p:extLst>
      <p:ext uri="{BB962C8B-B14F-4D97-AF65-F5344CB8AC3E}">
        <p14:creationId xmlns:p14="http://schemas.microsoft.com/office/powerpoint/2010/main" val="17680892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168</TotalTime>
  <Words>1307</Words>
  <Application>Microsoft Office PowerPoint</Application>
  <PresentationFormat>Presentación en pantalla (4:3)</PresentationFormat>
  <Paragraphs>63</Paragraphs>
  <Slides>18</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18</vt:i4>
      </vt:variant>
    </vt:vector>
  </HeadingPairs>
  <TitlesOfParts>
    <vt:vector size="26" baseType="lpstr">
      <vt:lpstr>Arial</vt:lpstr>
      <vt:lpstr>Calibri</vt:lpstr>
      <vt:lpstr>Century Gothic</vt:lpstr>
      <vt:lpstr>Symbol</vt:lpstr>
      <vt:lpstr>Tahoma</vt:lpstr>
      <vt:lpstr>Times New Roman</vt:lpstr>
      <vt:lpstr>Wingdings 2</vt:lpstr>
      <vt:lpstr>Austin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Deilyn</dc:creator>
  <cp:lastModifiedBy>Julio C. Valhuerdi</cp:lastModifiedBy>
  <cp:revision>81</cp:revision>
  <dcterms:created xsi:type="dcterms:W3CDTF">2021-03-15T06:02:48Z</dcterms:created>
  <dcterms:modified xsi:type="dcterms:W3CDTF">2023-03-16T13:58:10Z</dcterms:modified>
</cp:coreProperties>
</file>