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37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73D350-613C-43EA-9AC2-1ED41D54BF97}" type="datetimeFigureOut">
              <a:rPr lang="es-ES" smtClean="0"/>
              <a:t>15/11/2025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6EFBF9-0D9D-497E-BE04-C5A7EF6662F7}"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72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73D350-613C-43EA-9AC2-1ED41D54BF97}" type="datetimeFigureOut">
              <a:rPr lang="es-ES" smtClean="0"/>
              <a:t>15/11/2025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112273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73D350-613C-43EA-9AC2-1ED41D54BF97}" type="datetimeFigureOut">
              <a:rPr lang="es-ES" smtClean="0"/>
              <a:t>15/11/2025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303387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73D350-613C-43EA-9AC2-1ED41D54BF97}" type="datetimeFigureOut">
              <a:rPr lang="es-ES" smtClean="0"/>
              <a:t>15/11/2025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245926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B73D350-613C-43EA-9AC2-1ED41D54BF97}" type="datetimeFigureOut">
              <a:rPr lang="es-ES" smtClean="0"/>
              <a:t>15/11/2025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6EFBF9-0D9D-497E-BE04-C5A7EF6662F7}"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4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B73D350-613C-43EA-9AC2-1ED41D54BF97}" type="datetimeFigureOut">
              <a:rPr lang="es-ES" smtClean="0"/>
              <a:t>15/11/2025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69614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B73D350-613C-43EA-9AC2-1ED41D54BF97}" type="datetimeFigureOut">
              <a:rPr lang="es-ES" smtClean="0"/>
              <a:t>15/11/2025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404102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B73D350-613C-43EA-9AC2-1ED41D54BF97}" type="datetimeFigureOut">
              <a:rPr lang="es-ES" smtClean="0"/>
              <a:t>15/11/2025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429398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73D350-613C-43EA-9AC2-1ED41D54BF97}" type="datetimeFigureOut">
              <a:rPr lang="es-ES" smtClean="0"/>
              <a:t>15/11/2025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288389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73D350-613C-43EA-9AC2-1ED41D54BF97}" type="datetimeFigureOut">
              <a:rPr lang="es-ES" smtClean="0"/>
              <a:t>15/11/2025</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6EFBF9-0D9D-497E-BE04-C5A7EF6662F7}" type="slidenum">
              <a:rPr lang="es-ES" smtClean="0"/>
              <a:t>‹Nº›</a:t>
            </a:fld>
            <a:endParaRPr lang="es-ES"/>
          </a:p>
        </p:txBody>
      </p:sp>
    </p:spTree>
    <p:extLst>
      <p:ext uri="{BB962C8B-B14F-4D97-AF65-F5344CB8AC3E}">
        <p14:creationId xmlns:p14="http://schemas.microsoft.com/office/powerpoint/2010/main" val="116496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B73D350-613C-43EA-9AC2-1ED41D54BF97}" type="datetimeFigureOut">
              <a:rPr lang="es-ES" smtClean="0"/>
              <a:t>15/11/2025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6EFBF9-0D9D-497E-BE04-C5A7EF6662F7}" type="slidenum">
              <a:rPr lang="es-ES" smtClean="0"/>
              <a:t>‹Nº›</a:t>
            </a:fld>
            <a:endParaRPr lang="es-ES"/>
          </a:p>
        </p:txBody>
      </p:sp>
    </p:spTree>
    <p:extLst>
      <p:ext uri="{BB962C8B-B14F-4D97-AF65-F5344CB8AC3E}">
        <p14:creationId xmlns:p14="http://schemas.microsoft.com/office/powerpoint/2010/main" val="5644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73D350-613C-43EA-9AC2-1ED41D54BF97}" type="datetimeFigureOut">
              <a:rPr lang="es-ES" smtClean="0"/>
              <a:t>15/11/2025</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6EFBF9-0D9D-497E-BE04-C5A7EF6662F7}"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30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E72A9-DEF7-1787-E0EA-C6AC15FB00C4}"/>
              </a:ext>
            </a:extLst>
          </p:cNvPr>
          <p:cNvSpPr>
            <a:spLocks noGrp="1"/>
          </p:cNvSpPr>
          <p:nvPr>
            <p:ph type="ctrTitle"/>
          </p:nvPr>
        </p:nvSpPr>
        <p:spPr>
          <a:xfrm>
            <a:off x="398206" y="700088"/>
            <a:ext cx="11562735" cy="4914900"/>
          </a:xfrm>
        </p:spPr>
        <p:txBody>
          <a:bodyPr>
            <a:normAutofit/>
          </a:bodyPr>
          <a:lstStyle/>
          <a:p>
            <a:pPr algn="ctr"/>
            <a:br>
              <a:rPr lang="es-ES" sz="5400" b="1" dirty="0">
                <a:solidFill>
                  <a:schemeClr val="accent2">
                    <a:lumMod val="75000"/>
                  </a:schemeClr>
                </a:solidFill>
                <a:latin typeface="Aptos Narrow" panose="020B0004020202020204" pitchFamily="34" charset="0"/>
              </a:rPr>
            </a:br>
            <a:br>
              <a:rPr lang="es-ES" sz="5400" b="1" dirty="0">
                <a:solidFill>
                  <a:schemeClr val="accent2">
                    <a:lumMod val="75000"/>
                  </a:schemeClr>
                </a:solidFill>
                <a:latin typeface="Aptos Narrow" panose="020B0004020202020204" pitchFamily="34" charset="0"/>
              </a:rPr>
            </a:br>
            <a:endParaRPr lang="es-ES" sz="4900" b="1" dirty="0">
              <a:solidFill>
                <a:schemeClr val="accent2">
                  <a:lumMod val="75000"/>
                </a:schemeClr>
              </a:solidFill>
              <a:latin typeface="Franklin Gothic Medium" panose="020B0603020102020204" pitchFamily="34" charset="0"/>
            </a:endParaRPr>
          </a:p>
        </p:txBody>
      </p:sp>
      <p:pic>
        <p:nvPicPr>
          <p:cNvPr id="3" name="Imagen 2">
            <a:extLst>
              <a:ext uri="{FF2B5EF4-FFF2-40B4-BE49-F238E27FC236}">
                <a16:creationId xmlns:a16="http://schemas.microsoft.com/office/drawing/2014/main" id="{CA5BF002-613A-42D5-A2E4-B67D01D75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8528"/>
            <a:ext cx="3368827" cy="2134922"/>
          </a:xfrm>
          <a:prstGeom prst="rect">
            <a:avLst/>
          </a:prstGeom>
          <a:solidFill>
            <a:srgbClr val="4472C4"/>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Imagen 3">
            <a:extLst>
              <a:ext uri="{FF2B5EF4-FFF2-40B4-BE49-F238E27FC236}">
                <a16:creationId xmlns:a16="http://schemas.microsoft.com/office/drawing/2014/main" id="{6DAE12D4-694D-4CC7-85D4-3504E3D3E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8175"/>
            <a:ext cx="3368827" cy="22797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CuadroTexto 5">
            <a:extLst>
              <a:ext uri="{FF2B5EF4-FFF2-40B4-BE49-F238E27FC236}">
                <a16:creationId xmlns:a16="http://schemas.microsoft.com/office/drawing/2014/main" id="{55784290-CDAC-4173-B120-E92CE5A03B87}"/>
              </a:ext>
            </a:extLst>
          </p:cNvPr>
          <p:cNvSpPr txBox="1"/>
          <p:nvPr/>
        </p:nvSpPr>
        <p:spPr>
          <a:xfrm>
            <a:off x="4195042" y="1137286"/>
            <a:ext cx="7598752" cy="1477328"/>
          </a:xfrm>
          <a:prstGeom prst="rect">
            <a:avLst/>
          </a:prstGeom>
          <a:noFill/>
        </p:spPr>
        <p:txBody>
          <a:bodyPr wrap="square">
            <a:spAutoFit/>
          </a:bodyPr>
          <a:lstStyle/>
          <a:p>
            <a:r>
              <a:rPr kumimoji="0" lang="es-ES" sz="7200" b="1" i="0" u="none" strike="noStrike" kern="1200" cap="none" spc="-50" normalizeH="0" baseline="0" noProof="0" dirty="0">
                <a:ln>
                  <a:noFill/>
                </a:ln>
                <a:solidFill>
                  <a:schemeClr val="accent2">
                    <a:lumMod val="75000"/>
                  </a:schemeClr>
                </a:solidFill>
                <a:effectLst/>
                <a:uLnTx/>
                <a:uFillTx/>
                <a:latin typeface="Franklin Gothic Demi Cond" panose="020B0706030402020204" pitchFamily="34" charset="0"/>
                <a:ea typeface="+mj-ea"/>
                <a:cs typeface="+mj-cs"/>
              </a:rPr>
              <a:t>Literatura Infantil</a:t>
            </a:r>
            <a:br>
              <a:rPr kumimoji="0" lang="es-ES" sz="6000" b="1" i="0" u="none" strike="noStrike" kern="1200" cap="none" spc="-50" normalizeH="0" baseline="0" noProof="0" dirty="0">
                <a:ln>
                  <a:noFill/>
                </a:ln>
                <a:solidFill>
                  <a:srgbClr val="BD582C">
                    <a:lumMod val="75000"/>
                  </a:srgbClr>
                </a:solidFill>
                <a:effectLst/>
                <a:uLnTx/>
                <a:uFillTx/>
                <a:latin typeface="Franklin Gothic Medium" panose="020B0603020102020204" pitchFamily="34" charset="0"/>
                <a:ea typeface="+mj-ea"/>
                <a:cs typeface="+mj-cs"/>
              </a:rPr>
            </a:br>
            <a:endParaRPr lang="es-ES" dirty="0"/>
          </a:p>
        </p:txBody>
      </p:sp>
      <p:sp>
        <p:nvSpPr>
          <p:cNvPr id="8" name="CuadroTexto 7">
            <a:extLst>
              <a:ext uri="{FF2B5EF4-FFF2-40B4-BE49-F238E27FC236}">
                <a16:creationId xmlns:a16="http://schemas.microsoft.com/office/drawing/2014/main" id="{30DF30E8-94E0-4667-8E27-B04AC9DA9956}"/>
              </a:ext>
            </a:extLst>
          </p:cNvPr>
          <p:cNvSpPr txBox="1"/>
          <p:nvPr/>
        </p:nvSpPr>
        <p:spPr>
          <a:xfrm>
            <a:off x="5737594" y="3362299"/>
            <a:ext cx="3368827" cy="1200329"/>
          </a:xfrm>
          <a:prstGeom prst="rect">
            <a:avLst/>
          </a:prstGeom>
          <a:noFill/>
        </p:spPr>
        <p:txBody>
          <a:bodyPr wrap="square">
            <a:spAutoFit/>
          </a:bodyPr>
          <a:lstStyle/>
          <a:p>
            <a:r>
              <a:rPr kumimoji="0" lang="es-ES" sz="5400" b="1" i="0" u="none" strike="noStrike" kern="1200" cap="none" spc="-50" normalizeH="0" baseline="0" noProof="0" dirty="0">
                <a:ln>
                  <a:noFill/>
                </a:ln>
                <a:solidFill>
                  <a:schemeClr val="accent2">
                    <a:lumMod val="75000"/>
                  </a:schemeClr>
                </a:solidFill>
                <a:effectLst/>
                <a:uLnTx/>
                <a:uFillTx/>
                <a:latin typeface="Franklin Gothic Demi Cond" panose="020B0706030402020204" pitchFamily="34" charset="0"/>
                <a:ea typeface="+mj-ea"/>
                <a:cs typeface="+mj-cs"/>
              </a:rPr>
              <a:t>Clase # 1</a:t>
            </a:r>
            <a:br>
              <a:rPr kumimoji="0" lang="es-ES" sz="5400" b="1" i="0" u="none" strike="noStrike" kern="1200" cap="none" spc="-50" normalizeH="0" baseline="0" noProof="0" dirty="0">
                <a:ln>
                  <a:noFill/>
                </a:ln>
                <a:solidFill>
                  <a:schemeClr val="accent2">
                    <a:lumMod val="75000"/>
                  </a:schemeClr>
                </a:solidFill>
                <a:effectLst/>
                <a:uLnTx/>
                <a:uFillTx/>
                <a:latin typeface="Franklin Gothic Demi Cond" panose="020B0706030402020204" pitchFamily="34" charset="0"/>
                <a:ea typeface="+mj-ea"/>
                <a:cs typeface="+mj-cs"/>
              </a:rPr>
            </a:br>
            <a:endParaRPr lang="es-ES" dirty="0">
              <a:solidFill>
                <a:schemeClr val="accent2">
                  <a:lumMod val="75000"/>
                </a:schemeClr>
              </a:solidFill>
              <a:latin typeface="Franklin Gothic Demi Cond" panose="020B0706030402020204" pitchFamily="34" charset="0"/>
            </a:endParaRPr>
          </a:p>
        </p:txBody>
      </p:sp>
      <p:pic>
        <p:nvPicPr>
          <p:cNvPr id="9" name="Imagen 8">
            <a:extLst>
              <a:ext uri="{FF2B5EF4-FFF2-40B4-BE49-F238E27FC236}">
                <a16:creationId xmlns:a16="http://schemas.microsoft.com/office/drawing/2014/main" id="{29A45A0F-5CCC-48CB-8AD7-9C6CE1341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97"/>
            <a:ext cx="3368827" cy="21349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964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61465-EEA2-8CF9-FEBE-662454C5F6BC}"/>
              </a:ext>
            </a:extLst>
          </p:cNvPr>
          <p:cNvSpPr>
            <a:spLocks noGrp="1"/>
          </p:cNvSpPr>
          <p:nvPr>
            <p:ph type="title"/>
          </p:nvPr>
        </p:nvSpPr>
        <p:spPr>
          <a:xfrm>
            <a:off x="1097280" y="286603"/>
            <a:ext cx="10058400" cy="913547"/>
          </a:xfr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6000" b="1" dirty="0">
                <a:solidFill>
                  <a:schemeClr val="accent2">
                    <a:lumMod val="75000"/>
                  </a:schemeClr>
                </a:solidFill>
                <a:latin typeface="Franklin Gothic Demi Cond" panose="020B0706030402020204" pitchFamily="34" charset="0"/>
              </a:rPr>
              <a:t>CLASE # 1</a:t>
            </a:r>
          </a:p>
        </p:txBody>
      </p:sp>
      <p:sp>
        <p:nvSpPr>
          <p:cNvPr id="6" name="Marcador de contenido 5">
            <a:extLst>
              <a:ext uri="{FF2B5EF4-FFF2-40B4-BE49-F238E27FC236}">
                <a16:creationId xmlns:a16="http://schemas.microsoft.com/office/drawing/2014/main" id="{22CFEEEB-7456-98FC-ADFA-4C346CF54907}"/>
              </a:ext>
            </a:extLst>
          </p:cNvPr>
          <p:cNvSpPr>
            <a:spLocks noGrp="1"/>
          </p:cNvSpPr>
          <p:nvPr>
            <p:ph idx="1"/>
          </p:nvPr>
        </p:nvSpPr>
        <p:spPr>
          <a:xfrm>
            <a:off x="400050" y="2100263"/>
            <a:ext cx="11501438" cy="3768831"/>
          </a:xfrm>
        </p:spPr>
        <p:txBody>
          <a:bodyPr>
            <a:normAutofit/>
          </a:bodyPr>
          <a:lstStyle/>
          <a:p>
            <a:pPr algn="just"/>
            <a:r>
              <a:rPr lang="es-ES" sz="3600" b="1" kern="50" dirty="0">
                <a:solidFill>
                  <a:srgbClr val="000000"/>
                </a:solidFill>
                <a:effectLst/>
                <a:latin typeface="Franklin Gothic Demi Cond" panose="020B0706030402020204" pitchFamily="34" charset="0"/>
                <a:ea typeface="SimSun" panose="02010600030101010101" pitchFamily="2" charset="-122"/>
              </a:rPr>
              <a:t>Tema 1: La literatura infantil.</a:t>
            </a:r>
            <a:r>
              <a:rPr lang="es-ES" sz="3600" kern="50" dirty="0">
                <a:solidFill>
                  <a:srgbClr val="000000"/>
                </a:solidFill>
                <a:effectLst/>
                <a:latin typeface="Franklin Gothic Demi Cond" panose="020B0706030402020204" pitchFamily="34" charset="0"/>
                <a:ea typeface="SimSun" panose="02010600030101010101" pitchFamily="2" charset="-122"/>
              </a:rPr>
              <a:t> La comunicación y la literatura infantil. Generalidades y concepto. El texto y el contexto en la literatura infantil. Funciones: estética, comunicativa, cognitiva, lúdica, social, ética y expresiva. La diversidad en el texto para niños: La literatura científica, oficial, publicista y artística. Importancia en la primera infancia de la lectura.</a:t>
            </a:r>
            <a:endParaRPr lang="es-ES" sz="3600" dirty="0">
              <a:latin typeface="Franklin Gothic Demi Cond" panose="020B0706030402020204" pitchFamily="34" charset="0"/>
            </a:endParaRPr>
          </a:p>
        </p:txBody>
      </p:sp>
    </p:spTree>
    <p:extLst>
      <p:ext uri="{BB962C8B-B14F-4D97-AF65-F5344CB8AC3E}">
        <p14:creationId xmlns:p14="http://schemas.microsoft.com/office/powerpoint/2010/main" val="88240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3876FC-9B44-6662-B4F3-761A155422DB}"/>
              </a:ext>
            </a:extLst>
          </p:cNvPr>
          <p:cNvSpPr>
            <a:spLocks noGrp="1"/>
          </p:cNvSpPr>
          <p:nvPr>
            <p:ph idx="1"/>
          </p:nvPr>
        </p:nvSpPr>
        <p:spPr>
          <a:xfrm>
            <a:off x="175397" y="1842076"/>
            <a:ext cx="11615736" cy="4458516"/>
          </a:xfrm>
        </p:spPr>
        <p:txBody>
          <a:bodyPr>
            <a:noAutofit/>
          </a:bodyPr>
          <a:lstStyle/>
          <a:p>
            <a:pPr marL="342900" lvl="0" indent="-342900" algn="just">
              <a:lnSpc>
                <a:spcPct val="100000"/>
              </a:lnSpc>
              <a:spcAft>
                <a:spcPts val="800"/>
              </a:spcAft>
              <a:buFont typeface="Symbol" panose="05050102010706020507" pitchFamily="18" charset="2"/>
              <a:buChar char=""/>
            </a:pPr>
            <a:r>
              <a:rPr lang="es-ES" sz="3200" kern="0" dirty="0">
                <a:solidFill>
                  <a:srgbClr val="000000"/>
                </a:solidFill>
                <a:effectLst/>
                <a:latin typeface="Franklin Gothic Demi Cond" panose="020B0706030402020204" pitchFamily="34" charset="0"/>
                <a:ea typeface="Times New Roman" panose="02020603050405020304" pitchFamily="18" charset="0"/>
                <a:cs typeface="Arial" panose="020B0604020202020204" pitchFamily="34" charset="0"/>
              </a:rPr>
              <a:t>Definir la literatura infantil teniendo en cuenta el fin para el cual ha sido creada, así como su función comunicativa en correspondencia con el contexto en que se desarrolla cada obra.</a:t>
            </a:r>
            <a:endParaRPr lang="es-ES" sz="3200" kern="100" dirty="0">
              <a:solidFill>
                <a:srgbClr val="000000"/>
              </a:solidFill>
              <a:effectLst/>
              <a:latin typeface="Franklin Gothic Demi Cond" panose="020B07060304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800"/>
              </a:spcAft>
              <a:buFont typeface="Symbol" panose="05050102010706020507" pitchFamily="18" charset="2"/>
              <a:buChar char=""/>
            </a:pPr>
            <a:r>
              <a:rPr lang="es-ES" sz="3200" kern="0" dirty="0">
                <a:solidFill>
                  <a:srgbClr val="000000"/>
                </a:solidFill>
                <a:effectLst/>
                <a:latin typeface="Franklin Gothic Demi Cond" panose="020B0706030402020204" pitchFamily="34" charset="0"/>
                <a:ea typeface="Times New Roman" panose="02020603050405020304" pitchFamily="18" charset="0"/>
                <a:cs typeface="Arial" panose="020B0604020202020204" pitchFamily="34" charset="0"/>
              </a:rPr>
              <a:t>Caracterizar el texto literario para niños y niñas a partir del disfrute estético que proporciona, como medio de cognición y comunicación. </a:t>
            </a:r>
            <a:endParaRPr lang="es-ES" sz="3200" kern="100" dirty="0">
              <a:solidFill>
                <a:srgbClr val="000000"/>
              </a:solidFill>
              <a:effectLst/>
              <a:latin typeface="Franklin Gothic Demi Cond" panose="020B07060304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800"/>
              </a:spcAft>
              <a:buFont typeface="Symbol" panose="05050102010706020507" pitchFamily="18" charset="2"/>
              <a:buChar char=""/>
            </a:pPr>
            <a:r>
              <a:rPr lang="es-ES" sz="3200" kern="0" dirty="0">
                <a:solidFill>
                  <a:srgbClr val="000000"/>
                </a:solidFill>
                <a:effectLst/>
                <a:latin typeface="Franklin Gothic Demi Cond" panose="020B0706030402020204" pitchFamily="34" charset="0"/>
                <a:ea typeface="Times New Roman" panose="02020603050405020304" pitchFamily="18" charset="0"/>
                <a:cs typeface="Arial" panose="020B0604020202020204" pitchFamily="34" charset="0"/>
              </a:rPr>
              <a:t>Identificar las funciones de la literatura infantil teniendo en cuenta los diferentes tipos de textos.</a:t>
            </a:r>
            <a:endParaRPr lang="es-ES" sz="3200" kern="100" dirty="0">
              <a:solidFill>
                <a:srgbClr val="000000"/>
              </a:solidFill>
              <a:effectLst/>
              <a:latin typeface="Franklin Gothic Demi Cond" panose="020B0706030402020204" pitchFamily="34" charset="0"/>
              <a:ea typeface="Calibri" panose="020F0502020204030204" pitchFamily="34" charset="0"/>
              <a:cs typeface="Arial" panose="020B0604020202020204" pitchFamily="34" charset="0"/>
            </a:endParaRPr>
          </a:p>
          <a:p>
            <a:pPr lvl="8" algn="ctr">
              <a:lnSpc>
                <a:spcPct val="100000"/>
              </a:lnSpc>
            </a:pPr>
            <a:r>
              <a:rPr lang="es-ES" sz="2800" b="1" dirty="0">
                <a:latin typeface="Arial" panose="020B0604020202020204" pitchFamily="34" charset="0"/>
                <a:cs typeface="Arial" panose="020B0604020202020204" pitchFamily="34" charset="0"/>
              </a:rPr>
              <a:t>:</a:t>
            </a:r>
          </a:p>
        </p:txBody>
      </p:sp>
      <p:sp>
        <p:nvSpPr>
          <p:cNvPr id="6" name="Título 1">
            <a:extLst>
              <a:ext uri="{FF2B5EF4-FFF2-40B4-BE49-F238E27FC236}">
                <a16:creationId xmlns:a16="http://schemas.microsoft.com/office/drawing/2014/main" id="{8F0DC9E2-BE6B-4297-65CF-25B19022CE23}"/>
              </a:ext>
            </a:extLst>
          </p:cNvPr>
          <p:cNvSpPr>
            <a:spLocks noGrp="1"/>
          </p:cNvSpPr>
          <p:nvPr>
            <p:ph type="title"/>
          </p:nvPr>
        </p:nvSpPr>
        <p:spPr>
          <a:xfrm>
            <a:off x="1066800" y="94746"/>
            <a:ext cx="10058400" cy="969962"/>
          </a:xfr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6000" b="1" dirty="0">
                <a:solidFill>
                  <a:schemeClr val="accent2">
                    <a:lumMod val="75000"/>
                  </a:schemeClr>
                </a:solidFill>
                <a:latin typeface="Franklin Gothic Medium" panose="020B0603020102020204" pitchFamily="34" charset="0"/>
              </a:rPr>
              <a:t>CLASE # 1</a:t>
            </a:r>
          </a:p>
        </p:txBody>
      </p:sp>
      <p:sp>
        <p:nvSpPr>
          <p:cNvPr id="8" name="CuadroTexto 7">
            <a:extLst>
              <a:ext uri="{FF2B5EF4-FFF2-40B4-BE49-F238E27FC236}">
                <a16:creationId xmlns:a16="http://schemas.microsoft.com/office/drawing/2014/main" id="{8A60C878-2666-94FD-5ACD-D5E50522E478}"/>
              </a:ext>
            </a:extLst>
          </p:cNvPr>
          <p:cNvSpPr txBox="1"/>
          <p:nvPr/>
        </p:nvSpPr>
        <p:spPr>
          <a:xfrm>
            <a:off x="1479301" y="1257301"/>
            <a:ext cx="6093618" cy="584775"/>
          </a:xfrm>
          <a:prstGeom prst="rect">
            <a:avLst/>
          </a:prstGeom>
          <a:noFill/>
        </p:spPr>
        <p:txBody>
          <a:bodyPr wrap="square">
            <a:spAutoFit/>
          </a:bodyPr>
          <a:lstStyle/>
          <a:p>
            <a:r>
              <a:rPr kumimoji="0" lang="es-ES" sz="3200" b="1" i="0" u="none" strike="noStrike" kern="1200" cap="none" spc="0" normalizeH="0" baseline="0" noProof="0" dirty="0">
                <a:ln>
                  <a:noFill/>
                </a:ln>
                <a:solidFill>
                  <a:srgbClr val="000000">
                    <a:lumMod val="75000"/>
                    <a:lumOff val="25000"/>
                  </a:srgbClr>
                </a:solidFill>
                <a:effectLst/>
                <a:uLnTx/>
                <a:uFillTx/>
                <a:latin typeface="Franklin Gothic Demi Cond" panose="020B0706030402020204" pitchFamily="34" charset="0"/>
                <a:cs typeface="Arial" panose="020B0604020202020204" pitchFamily="34" charset="0"/>
              </a:rPr>
              <a:t>Objetivos</a:t>
            </a:r>
            <a:endParaRPr lang="es-ES" sz="3200" dirty="0">
              <a:latin typeface="Franklin Gothic Demi Cond" panose="020B0706030402020204" pitchFamily="34" charset="0"/>
            </a:endParaRPr>
          </a:p>
        </p:txBody>
      </p:sp>
    </p:spTree>
    <p:extLst>
      <p:ext uri="{BB962C8B-B14F-4D97-AF65-F5344CB8AC3E}">
        <p14:creationId xmlns:p14="http://schemas.microsoft.com/office/powerpoint/2010/main" val="258127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34FF24-F9F6-69BF-75AF-4A9C374BDA9A}"/>
              </a:ext>
            </a:extLst>
          </p:cNvPr>
          <p:cNvSpPr>
            <a:spLocks noGrp="1"/>
          </p:cNvSpPr>
          <p:nvPr>
            <p:ph idx="1"/>
          </p:nvPr>
        </p:nvSpPr>
        <p:spPr>
          <a:xfrm>
            <a:off x="406933" y="2538283"/>
            <a:ext cx="11378134" cy="3568806"/>
          </a:xfrm>
        </p:spPr>
        <p:txBody>
          <a:bodyPr>
            <a:normAutofit/>
          </a:bodyPr>
          <a:lstStyle/>
          <a:p>
            <a:pPr algn="just"/>
            <a:r>
              <a:rPr lang="es-ES" sz="3600" b="0" i="0" dirty="0">
                <a:solidFill>
                  <a:srgbClr val="202124"/>
                </a:solidFill>
                <a:effectLst/>
                <a:latin typeface="Franklin Gothic Demi Cond" panose="020B0706030402020204" pitchFamily="34" charset="0"/>
              </a:rPr>
              <a:t>John Newbery    </a:t>
            </a:r>
          </a:p>
          <a:p>
            <a:pPr algn="just"/>
            <a:r>
              <a:rPr lang="es-ES" sz="3600" b="0" i="0" dirty="0">
                <a:solidFill>
                  <a:srgbClr val="202124"/>
                </a:solidFill>
                <a:effectLst/>
                <a:latin typeface="Franklin Gothic Demi Cond" panose="020B0706030402020204" pitchFamily="34" charset="0"/>
              </a:rPr>
              <a:t>A finales del siglo, </a:t>
            </a:r>
            <a:r>
              <a:rPr lang="es-ES" sz="3600" b="0" i="0" dirty="0">
                <a:solidFill>
                  <a:srgbClr val="040C28"/>
                </a:solidFill>
                <a:effectLst/>
                <a:latin typeface="Franklin Gothic Demi Cond" panose="020B0706030402020204" pitchFamily="34" charset="0"/>
              </a:rPr>
              <a:t>John Newbery</a:t>
            </a:r>
            <a:r>
              <a:rPr lang="es-ES" sz="3600" b="0" i="0" dirty="0">
                <a:solidFill>
                  <a:srgbClr val="202124"/>
                </a:solidFill>
                <a:effectLst/>
                <a:latin typeface="Franklin Gothic Demi Cond" panose="020B0706030402020204" pitchFamily="34" charset="0"/>
              </a:rPr>
              <a:t>, revolucionó la industria del libro y demostró que los libros para niños podían ser éxitos comerciales. De ahí que sea considerado como el “padre de la literatura infantil”.</a:t>
            </a:r>
          </a:p>
          <a:p>
            <a:endParaRPr lang="es-ES" dirty="0"/>
          </a:p>
        </p:txBody>
      </p:sp>
      <p:pic>
        <p:nvPicPr>
          <p:cNvPr id="2052" name="Picture 4" descr="8 archivos digitales repletos de literatura infantil de hace ...">
            <a:extLst>
              <a:ext uri="{FF2B5EF4-FFF2-40B4-BE49-F238E27FC236}">
                <a16:creationId xmlns:a16="http://schemas.microsoft.com/office/drawing/2014/main" id="{3DE1B369-C952-AC9B-4EC0-17ABAA2DB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31644"/>
            <a:ext cx="4629150" cy="226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655D02-A871-94A8-1CA0-17803121639A}"/>
              </a:ext>
            </a:extLst>
          </p:cNvPr>
          <p:cNvSpPr>
            <a:spLocks noGrp="1"/>
          </p:cNvSpPr>
          <p:nvPr>
            <p:ph idx="1"/>
          </p:nvPr>
        </p:nvSpPr>
        <p:spPr>
          <a:xfrm>
            <a:off x="803753" y="2592856"/>
            <a:ext cx="10058400" cy="1249502"/>
          </a:xfrm>
        </p:spPr>
        <p:txBody>
          <a:bodyPr>
            <a:normAutofit/>
          </a:bodyPr>
          <a:lstStyle/>
          <a:p>
            <a:pPr algn="just"/>
            <a:r>
              <a:rPr lang="es-ES" sz="3200" b="0" i="0" dirty="0">
                <a:solidFill>
                  <a:srgbClr val="040C28"/>
                </a:solidFill>
                <a:effectLst/>
                <a:latin typeface="Franklin Gothic Demi Cond" panose="020B0706030402020204" pitchFamily="34" charset="0"/>
              </a:rPr>
              <a:t>Charles Perrault</a:t>
            </a:r>
            <a:r>
              <a:rPr lang="es-ES" sz="3200" b="0" i="0" dirty="0">
                <a:solidFill>
                  <a:srgbClr val="202124"/>
                </a:solidFill>
                <a:effectLst/>
                <a:latin typeface="Franklin Gothic Demi Cond" panose="020B0706030402020204" pitchFamily="34" charset="0"/>
              </a:rPr>
              <a:t> en el siglo XVII con sus Cuentos de Mamá Oca</a:t>
            </a:r>
            <a:r>
              <a:rPr lang="es-ES" sz="3200" dirty="0">
                <a:solidFill>
                  <a:srgbClr val="202124"/>
                </a:solidFill>
                <a:latin typeface="Franklin Gothic Demi Cond" panose="020B0706030402020204" pitchFamily="34" charset="0"/>
              </a:rPr>
              <a:t> </a:t>
            </a:r>
            <a:r>
              <a:rPr lang="es-ES" sz="3200" b="0" i="0" dirty="0">
                <a:solidFill>
                  <a:srgbClr val="202124"/>
                </a:solidFill>
                <a:effectLst/>
                <a:latin typeface="Franklin Gothic Demi Cond" panose="020B0706030402020204" pitchFamily="34" charset="0"/>
              </a:rPr>
              <a:t>quién da inicio a la tradición literaria infantil.</a:t>
            </a:r>
          </a:p>
          <a:p>
            <a:endParaRPr lang="es-ES" dirty="0"/>
          </a:p>
        </p:txBody>
      </p:sp>
      <p:sp>
        <p:nvSpPr>
          <p:cNvPr id="4" name="CuadroTexto 3">
            <a:extLst>
              <a:ext uri="{FF2B5EF4-FFF2-40B4-BE49-F238E27FC236}">
                <a16:creationId xmlns:a16="http://schemas.microsoft.com/office/drawing/2014/main" id="{BC2B14FA-35B9-4A73-A542-FF282FA0CB95}"/>
              </a:ext>
            </a:extLst>
          </p:cNvPr>
          <p:cNvSpPr txBox="1"/>
          <p:nvPr/>
        </p:nvSpPr>
        <p:spPr>
          <a:xfrm>
            <a:off x="1066800" y="569084"/>
            <a:ext cx="10058400" cy="535531"/>
          </a:xfrm>
          <a:prstGeom prst="rect">
            <a:avLst/>
          </a:prstGeom>
          <a:solidFill>
            <a:schemeClr val="accent1">
              <a:lumMod val="20000"/>
              <a:lumOff val="80000"/>
            </a:schemeClr>
          </a:solidFill>
        </p:spPr>
        <p:txBody>
          <a:bodyPr wrap="square">
            <a:spAutoFit/>
          </a:body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3200" b="0" i="0" u="none" strike="noStrike" kern="1200" cap="none" spc="0" normalizeH="0" baseline="0" noProof="0" dirty="0">
                <a:ln>
                  <a:noFill/>
                </a:ln>
                <a:solidFill>
                  <a:srgbClr val="202124"/>
                </a:solidFill>
                <a:effectLst/>
                <a:uLnTx/>
                <a:uFillTx/>
                <a:latin typeface="Franklin Gothic Demi Cond" panose="020B0706030402020204" pitchFamily="34" charset="0"/>
              </a:rPr>
              <a:t>¿Quién fue el primer escritor en la literatura infantil?</a:t>
            </a:r>
          </a:p>
        </p:txBody>
      </p:sp>
    </p:spTree>
    <p:extLst>
      <p:ext uri="{BB962C8B-B14F-4D97-AF65-F5344CB8AC3E}">
        <p14:creationId xmlns:p14="http://schemas.microsoft.com/office/powerpoint/2010/main" val="14235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302B02-1307-B9D5-4DD3-6CABC4914EB6}"/>
              </a:ext>
            </a:extLst>
          </p:cNvPr>
          <p:cNvSpPr>
            <a:spLocks noGrp="1"/>
          </p:cNvSpPr>
          <p:nvPr>
            <p:ph idx="1"/>
          </p:nvPr>
        </p:nvSpPr>
        <p:spPr>
          <a:xfrm>
            <a:off x="585788" y="1845734"/>
            <a:ext cx="11358562" cy="4023360"/>
          </a:xfrm>
        </p:spPr>
        <p:txBody>
          <a:bodyPr>
            <a:normAutofit/>
          </a:bodyPr>
          <a:lstStyle/>
          <a:p>
            <a:pPr algn="ctr"/>
            <a:r>
              <a:rPr lang="es-ES" sz="3600" b="0" i="0" dirty="0">
                <a:solidFill>
                  <a:srgbClr val="202124"/>
                </a:solidFill>
                <a:effectLst/>
                <a:latin typeface="Franklin Gothic Demi Cond" panose="020B0706030402020204" pitchFamily="34" charset="0"/>
              </a:rPr>
              <a:t>“La literatura infantil es un </a:t>
            </a:r>
            <a:r>
              <a:rPr lang="es-ES" sz="3600" b="0" i="0" dirty="0">
                <a:solidFill>
                  <a:srgbClr val="040C28"/>
                </a:solidFill>
                <a:effectLst/>
                <a:latin typeface="Franklin Gothic Demi Cond" panose="020B0706030402020204" pitchFamily="34" charset="0"/>
              </a:rPr>
              <a:t>discurso adulto dirigido a los niños, donde se ve lo que se cree que un niño puede entender y lo que la sociedad adulta piensa que es bueno que conozca o no a determinadas edades</a:t>
            </a:r>
            <a:r>
              <a:rPr lang="es-ES" sz="3600" b="0" i="0" dirty="0">
                <a:solidFill>
                  <a:srgbClr val="202124"/>
                </a:solidFill>
                <a:effectLst/>
                <a:latin typeface="Franklin Gothic Demi Cond" panose="020B0706030402020204" pitchFamily="34" charset="0"/>
              </a:rPr>
              <a:t>.”</a:t>
            </a:r>
            <a:endParaRPr lang="es-ES" sz="3200" dirty="0">
              <a:latin typeface="Aptos Narrow" panose="020B0004020202020204" pitchFamily="34" charset="0"/>
            </a:endParaRPr>
          </a:p>
        </p:txBody>
      </p:sp>
      <p:sp>
        <p:nvSpPr>
          <p:cNvPr id="4" name="Título 1">
            <a:extLst>
              <a:ext uri="{FF2B5EF4-FFF2-40B4-BE49-F238E27FC236}">
                <a16:creationId xmlns:a16="http://schemas.microsoft.com/office/drawing/2014/main" id="{31541413-FABA-E7D0-63FB-E5AF8E3545F6}"/>
              </a:ext>
            </a:extLst>
          </p:cNvPr>
          <p:cNvSpPr>
            <a:spLocks noGrp="1"/>
          </p:cNvSpPr>
          <p:nvPr>
            <p:ph type="title"/>
          </p:nvPr>
        </p:nvSpPr>
        <p:spPr>
          <a:xfrm>
            <a:off x="1096963" y="287338"/>
            <a:ext cx="10058400" cy="941387"/>
          </a:xfr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ES" sz="6000" b="1" dirty="0">
                <a:solidFill>
                  <a:schemeClr val="accent2">
                    <a:lumMod val="75000"/>
                  </a:schemeClr>
                </a:solidFill>
                <a:latin typeface="Franklin Gothic Demi Cond" panose="020B0706030402020204" pitchFamily="34" charset="0"/>
              </a:rPr>
              <a:t>Concepto de literatura infantil</a:t>
            </a:r>
          </a:p>
        </p:txBody>
      </p:sp>
    </p:spTree>
    <p:extLst>
      <p:ext uri="{BB962C8B-B14F-4D97-AF65-F5344CB8AC3E}">
        <p14:creationId xmlns:p14="http://schemas.microsoft.com/office/powerpoint/2010/main" val="254369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193DB-63AB-39E7-6312-F86422CB9F72}"/>
              </a:ext>
            </a:extLst>
          </p:cNvPr>
          <p:cNvSpPr>
            <a:spLocks noGrp="1"/>
          </p:cNvSpPr>
          <p:nvPr>
            <p:ph type="title"/>
          </p:nvPr>
        </p:nvSpPr>
        <p:spPr>
          <a:xfrm>
            <a:off x="1097280" y="286604"/>
            <a:ext cx="10058400" cy="1113572"/>
          </a:xfr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s-ES" b="1" dirty="0">
                <a:solidFill>
                  <a:schemeClr val="accent2">
                    <a:lumMod val="75000"/>
                  </a:schemeClr>
                </a:solidFill>
                <a:latin typeface="Franklin Gothic Demi Cond" panose="020B0706030402020204" pitchFamily="34" charset="0"/>
              </a:rPr>
              <a:t>Concepto de literatura infantil </a:t>
            </a:r>
          </a:p>
        </p:txBody>
      </p:sp>
      <p:sp>
        <p:nvSpPr>
          <p:cNvPr id="3" name="Marcador de contenido 2">
            <a:extLst>
              <a:ext uri="{FF2B5EF4-FFF2-40B4-BE49-F238E27FC236}">
                <a16:creationId xmlns:a16="http://schemas.microsoft.com/office/drawing/2014/main" id="{77266FDD-C636-314C-9518-04C06F91D3B1}"/>
              </a:ext>
            </a:extLst>
          </p:cNvPr>
          <p:cNvSpPr>
            <a:spLocks noGrp="1"/>
          </p:cNvSpPr>
          <p:nvPr>
            <p:ph idx="1"/>
          </p:nvPr>
        </p:nvSpPr>
        <p:spPr>
          <a:xfrm>
            <a:off x="463463" y="1845734"/>
            <a:ext cx="11323529" cy="4023360"/>
          </a:xfrm>
        </p:spPr>
        <p:txBody>
          <a:bodyPr>
            <a:normAutofit/>
          </a:bodyPr>
          <a:lstStyle/>
          <a:p>
            <a:pPr algn="just"/>
            <a:endParaRPr lang="es-ES" sz="3200" b="0" i="0" dirty="0">
              <a:solidFill>
                <a:srgbClr val="4D5156"/>
              </a:solidFill>
              <a:effectLst/>
              <a:latin typeface="Franklin Gothic Medium" panose="020B0603020102020204" pitchFamily="34" charset="0"/>
            </a:endParaRPr>
          </a:p>
          <a:p>
            <a:pPr algn="just"/>
            <a:r>
              <a:rPr lang="es-ES" sz="3200" b="0" i="0" dirty="0">
                <a:solidFill>
                  <a:schemeClr val="tx1"/>
                </a:solidFill>
                <a:effectLst/>
                <a:latin typeface="Franklin Gothic Demi Cond" panose="020B0706030402020204" pitchFamily="34" charset="0"/>
              </a:rPr>
              <a:t>La Literatura infantil supone que los niños y niñas tengan la posibilidad de dominar el lenguaje y las formas literarias básicas sobre las que se sustentan y desarrollan las competencias interpretativas de les individuos a lo largo de toda su educación literaria. </a:t>
            </a:r>
          </a:p>
          <a:p>
            <a:pPr algn="just"/>
            <a:r>
              <a:rPr lang="es-ES" sz="3200" dirty="0">
                <a:solidFill>
                  <a:srgbClr val="4D5156"/>
                </a:solidFill>
                <a:latin typeface="Franklin Gothic Medium" panose="020B0603020102020204" pitchFamily="34" charset="0"/>
              </a:rPr>
              <a:t>                                                                     </a:t>
            </a:r>
            <a:r>
              <a:rPr kumimoji="0" lang="es-ES" sz="3200" b="0" i="0" u="none" strike="noStrike" kern="1200" cap="none" spc="0" normalizeH="0" baseline="0" noProof="0" dirty="0">
                <a:ln>
                  <a:noFill/>
                </a:ln>
                <a:solidFill>
                  <a:srgbClr val="4D5156"/>
                </a:solidFill>
                <a:effectLst/>
                <a:uLnTx/>
                <a:uFillTx/>
                <a:latin typeface="Franklin Gothic Demi Cond" panose="020B0706030402020204" pitchFamily="34" charset="0"/>
              </a:rPr>
              <a:t>Teresa Colomer</a:t>
            </a:r>
            <a:r>
              <a:rPr lang="es-ES" sz="3200" b="0" i="0" dirty="0">
                <a:solidFill>
                  <a:srgbClr val="4D5156"/>
                </a:solidFill>
                <a:effectLst/>
                <a:latin typeface="Franklin Gothic Demi Cond" panose="020B0706030402020204" pitchFamily="34" charset="0"/>
              </a:rPr>
              <a:t>                </a:t>
            </a:r>
            <a:endParaRPr lang="es-ES" sz="3200" dirty="0">
              <a:latin typeface="Franklin Gothic Demi Cond" panose="020B0706030402020204" pitchFamily="34" charset="0"/>
            </a:endParaRPr>
          </a:p>
        </p:txBody>
      </p:sp>
    </p:spTree>
    <p:extLst>
      <p:ext uri="{BB962C8B-B14F-4D97-AF65-F5344CB8AC3E}">
        <p14:creationId xmlns:p14="http://schemas.microsoft.com/office/powerpoint/2010/main" val="10185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7B6CB-1597-8A8C-9D2C-F909BBEE3E09}"/>
              </a:ext>
            </a:extLst>
          </p:cNvPr>
          <p:cNvSpPr>
            <a:spLocks noGrp="1"/>
          </p:cNvSpPr>
          <p:nvPr>
            <p:ph type="title"/>
          </p:nvPr>
        </p:nvSpPr>
        <p:spPr>
          <a:xfrm>
            <a:off x="1143209" y="382452"/>
            <a:ext cx="10058400" cy="895204"/>
          </a:xfrm>
          <a:solidFill>
            <a:schemeClr val="accent1">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b="1" dirty="0">
                <a:solidFill>
                  <a:schemeClr val="accent2">
                    <a:lumMod val="75000"/>
                  </a:schemeClr>
                </a:solidFill>
                <a:latin typeface="Franklin Gothic Medium" panose="020B0603020102020204" pitchFamily="34" charset="0"/>
              </a:rPr>
              <a:t>CONCEPTO DE LITERATURA INFANTIL</a:t>
            </a:r>
          </a:p>
        </p:txBody>
      </p:sp>
      <p:sp>
        <p:nvSpPr>
          <p:cNvPr id="3" name="Marcador de contenido 2">
            <a:extLst>
              <a:ext uri="{FF2B5EF4-FFF2-40B4-BE49-F238E27FC236}">
                <a16:creationId xmlns:a16="http://schemas.microsoft.com/office/drawing/2014/main" id="{7586CE6F-52B4-CCD5-4FF1-A46D4036A6D8}"/>
              </a:ext>
            </a:extLst>
          </p:cNvPr>
          <p:cNvSpPr>
            <a:spLocks noGrp="1"/>
          </p:cNvSpPr>
          <p:nvPr>
            <p:ph idx="1"/>
          </p:nvPr>
        </p:nvSpPr>
        <p:spPr>
          <a:xfrm>
            <a:off x="363255" y="1845734"/>
            <a:ext cx="10792425" cy="2400589"/>
          </a:xfrm>
        </p:spPr>
        <p:txBody>
          <a:bodyPr>
            <a:normAutofit/>
          </a:bodyPr>
          <a:lstStyle/>
          <a:p>
            <a:pPr marL="201168" lvl="1" indent="0" algn="just">
              <a:buNone/>
            </a:pPr>
            <a:r>
              <a:rPr lang="es-ES" sz="3000" dirty="0">
                <a:latin typeface="Franklin Gothic Medium" panose="020B0603020102020204" pitchFamily="34" charset="0"/>
              </a:rPr>
              <a:t> </a:t>
            </a:r>
            <a:r>
              <a:rPr lang="es-ES" sz="3000" dirty="0">
                <a:latin typeface="Franklin Gothic Demi Cond" panose="020B0706030402020204" pitchFamily="34" charset="0"/>
              </a:rPr>
              <a:t>“El conjunto de producciones y actividades que tienen como vehículo la palabra con finalidad artística o creativa, y tienen como receptor al niño.”</a:t>
            </a:r>
          </a:p>
          <a:p>
            <a:pPr marL="201168" lvl="1" indent="0" algn="just">
              <a:buNone/>
            </a:pPr>
            <a:r>
              <a:rPr lang="es-ES" sz="3000" dirty="0">
                <a:latin typeface="Franklin Gothic Demi Cond" panose="020B0706030402020204" pitchFamily="34" charset="0"/>
              </a:rPr>
              <a:t>                                                                          Juan </a:t>
            </a:r>
            <a:r>
              <a:rPr kumimoji="0" lang="es-ES" sz="3000" b="0" i="0" u="none" strike="noStrike" kern="1200" cap="none" spc="0" normalizeH="0" baseline="0" noProof="0" dirty="0">
                <a:ln>
                  <a:noFill/>
                </a:ln>
                <a:solidFill>
                  <a:srgbClr val="000000">
                    <a:lumMod val="75000"/>
                    <a:lumOff val="25000"/>
                  </a:srgbClr>
                </a:solidFill>
                <a:effectLst/>
                <a:uLnTx/>
                <a:uFillTx/>
                <a:latin typeface="Franklin Gothic Demi Cond" panose="020B0706030402020204" pitchFamily="34" charset="0"/>
              </a:rPr>
              <a:t>Cervera</a:t>
            </a:r>
            <a:endParaRPr lang="es-ES" sz="3000" dirty="0">
              <a:latin typeface="Franklin Gothic Demi Cond" panose="020B0706030402020204" pitchFamily="34" charset="0"/>
            </a:endParaRPr>
          </a:p>
        </p:txBody>
      </p:sp>
    </p:spTree>
    <p:extLst>
      <p:ext uri="{BB962C8B-B14F-4D97-AF65-F5344CB8AC3E}">
        <p14:creationId xmlns:p14="http://schemas.microsoft.com/office/powerpoint/2010/main" val="112536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59491-1C89-A109-C43E-0150EC201290}"/>
              </a:ext>
            </a:extLst>
          </p:cNvPr>
          <p:cNvSpPr>
            <a:spLocks noGrp="1"/>
          </p:cNvSpPr>
          <p:nvPr>
            <p:ph type="title"/>
          </p:nvPr>
        </p:nvSpPr>
        <p:spPr>
          <a:xfrm>
            <a:off x="782955" y="557213"/>
            <a:ext cx="10975658" cy="893544"/>
          </a:xfrm>
          <a:solidFill>
            <a:schemeClr val="accent1">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b="1" dirty="0">
                <a:solidFill>
                  <a:schemeClr val="accent2">
                    <a:lumMod val="75000"/>
                  </a:schemeClr>
                </a:solidFill>
                <a:latin typeface="Franklin Gothic Demi Cond" panose="020B0706030402020204" pitchFamily="34" charset="0"/>
              </a:rPr>
              <a:t>FUNCIONES DE LA LITERATURA INFANTIL</a:t>
            </a:r>
          </a:p>
        </p:txBody>
      </p:sp>
      <p:sp>
        <p:nvSpPr>
          <p:cNvPr id="3" name="Marcador de contenido 2">
            <a:extLst>
              <a:ext uri="{FF2B5EF4-FFF2-40B4-BE49-F238E27FC236}">
                <a16:creationId xmlns:a16="http://schemas.microsoft.com/office/drawing/2014/main" id="{00B6ABC3-B715-D0CF-5764-7F1570C1F1D6}"/>
              </a:ext>
            </a:extLst>
          </p:cNvPr>
          <p:cNvSpPr>
            <a:spLocks noGrp="1"/>
          </p:cNvSpPr>
          <p:nvPr>
            <p:ph idx="1"/>
          </p:nvPr>
        </p:nvSpPr>
        <p:spPr/>
        <p:txBody>
          <a:bodyPr>
            <a:normAutofit/>
          </a:bodyPr>
          <a:lstStyle/>
          <a:p>
            <a:pPr>
              <a:buFont typeface="Arial" panose="020B0604020202020204" pitchFamily="34" charset="0"/>
              <a:buChar char="•"/>
            </a:pPr>
            <a:r>
              <a:rPr lang="es-ES" sz="3600" dirty="0">
                <a:solidFill>
                  <a:schemeClr val="tx1"/>
                </a:solidFill>
                <a:latin typeface="Franklin Gothic Demi Cond" panose="020B0706030402020204" pitchFamily="34" charset="0"/>
              </a:rPr>
              <a:t>Servir de vehículo de comunicación y expresión.</a:t>
            </a:r>
          </a:p>
          <a:p>
            <a:pPr>
              <a:buFont typeface="Arial" panose="020B0604020202020204" pitchFamily="34" charset="0"/>
              <a:buChar char="•"/>
            </a:pPr>
            <a:r>
              <a:rPr lang="es-ES" sz="3600" dirty="0">
                <a:solidFill>
                  <a:schemeClr val="tx1"/>
                </a:solidFill>
                <a:latin typeface="Franklin Gothic Demi Cond" panose="020B0706030402020204" pitchFamily="34" charset="0"/>
              </a:rPr>
              <a:t>Potenciar su imaginación.</a:t>
            </a:r>
          </a:p>
          <a:p>
            <a:pPr>
              <a:buFont typeface="Arial" panose="020B0604020202020204" pitchFamily="34" charset="0"/>
              <a:buChar char="•"/>
            </a:pPr>
            <a:r>
              <a:rPr lang="es-ES" sz="3600" dirty="0">
                <a:solidFill>
                  <a:schemeClr val="tx1"/>
                </a:solidFill>
                <a:latin typeface="Franklin Gothic Demi Cond" panose="020B0706030402020204" pitchFamily="34" charset="0"/>
              </a:rPr>
              <a:t>Acercar al niño al mundo de la fantasía. </a:t>
            </a:r>
          </a:p>
        </p:txBody>
      </p:sp>
    </p:spTree>
    <p:extLst>
      <p:ext uri="{BB962C8B-B14F-4D97-AF65-F5344CB8AC3E}">
        <p14:creationId xmlns:p14="http://schemas.microsoft.com/office/powerpoint/2010/main" val="1704935398"/>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108</TotalTime>
  <Words>390</Words>
  <Application>Microsoft Office PowerPoint</Application>
  <PresentationFormat>Panorámica</PresentationFormat>
  <Paragraphs>28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 Narrow</vt:lpstr>
      <vt:lpstr>Arial</vt:lpstr>
      <vt:lpstr>Calibri</vt:lpstr>
      <vt:lpstr>Calibri Light</vt:lpstr>
      <vt:lpstr>Franklin Gothic Demi Cond</vt:lpstr>
      <vt:lpstr>Franklin Gothic Medium</vt:lpstr>
      <vt:lpstr>Symbol</vt:lpstr>
      <vt:lpstr>Retrospección</vt:lpstr>
      <vt:lpstr>  </vt:lpstr>
      <vt:lpstr>CLASE # 1</vt:lpstr>
      <vt:lpstr>CLASE # 1</vt:lpstr>
      <vt:lpstr>Presentación de PowerPoint</vt:lpstr>
      <vt:lpstr>Presentación de PowerPoint</vt:lpstr>
      <vt:lpstr>Concepto de literatura infantil</vt:lpstr>
      <vt:lpstr>Concepto de literatura infantil </vt:lpstr>
      <vt:lpstr>CONCEPTO DE LITERATURA INFANTIL</vt:lpstr>
      <vt:lpstr>FUNCIONES DE LA LITERATURA INFANTIL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Asignatura: Literatura Infantil Período : Primero Horas clases: 24 Presenciales: 12 h/c</dc:title>
  <dc:creator>TAMARA</dc:creator>
  <cp:lastModifiedBy>TAMARA</cp:lastModifiedBy>
  <cp:revision>5</cp:revision>
  <dcterms:created xsi:type="dcterms:W3CDTF">2024-01-27T02:22:13Z</dcterms:created>
  <dcterms:modified xsi:type="dcterms:W3CDTF">2025-11-16T03:12:03Z</dcterms:modified>
</cp:coreProperties>
</file>