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8"/>
  </p:notesMasterIdLst>
  <p:sldIdLst>
    <p:sldId id="304" r:id="rId2"/>
    <p:sldId id="326" r:id="rId3"/>
    <p:sldId id="328" r:id="rId4"/>
    <p:sldId id="327" r:id="rId5"/>
    <p:sldId id="329" r:id="rId6"/>
    <p:sldId id="33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CCFF"/>
    <a:srgbClr val="FDF3ED"/>
    <a:srgbClr val="FFFFFF"/>
    <a:srgbClr val="FF99CC"/>
    <a:srgbClr val="FFCCCC"/>
    <a:srgbClr val="F6DFC6"/>
    <a:srgbClr val="7DC4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F2322-E521-4575-8F79-20EBF0A5B5A8}" type="datetimeFigureOut">
              <a:rPr lang="es-ES" smtClean="0"/>
              <a:pPr/>
              <a:t>19/04/2026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F49A2-3846-4ADE-A95F-17461E646EF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196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78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5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8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7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3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4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6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8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7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2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F8A53-8AC4-45EC-B275-711786650135}" type="datetimeFigureOut">
              <a:rPr lang="en-US" smtClean="0"/>
              <a:pPr/>
              <a:t>4/19/2026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47126-D055-4E3D-A298-C99BC2C6EE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1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234138" y="400666"/>
            <a:ext cx="72847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i="1" dirty="0" smtClean="0">
                <a:latin typeface="Arial" pitchFamily="34" charset="0"/>
                <a:cs typeface="Arial" pitchFamily="34" charset="0"/>
              </a:rPr>
              <a:t>Asignatura </a:t>
            </a:r>
          </a:p>
          <a:p>
            <a:pPr algn="ctr"/>
            <a:r>
              <a:rPr lang="es-ES_tradnl" sz="3200" b="1" i="1" dirty="0" smtClean="0">
                <a:latin typeface="Arial" pitchFamily="34" charset="0"/>
                <a:cs typeface="Arial" pitchFamily="34" charset="0"/>
              </a:rPr>
              <a:t>Temas de literatura cubana actual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18615" y="1709895"/>
            <a:ext cx="1110927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sz="32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sz="32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Tema </a:t>
            </a:r>
            <a:r>
              <a:rPr lang="es-ES" sz="32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3: </a:t>
            </a:r>
            <a:r>
              <a:rPr lang="es-ES_tradnl" sz="3200" dirty="0">
                <a:latin typeface="Arial" panose="020B0604020202020204" pitchFamily="34" charset="0"/>
                <a:cs typeface="Arial" panose="020B0604020202020204" pitchFamily="34" charset="0"/>
              </a:rPr>
              <a:t>Lo universal en lo local. La literatura en la provincia de Artemisa </a:t>
            </a:r>
            <a:endParaRPr lang="es-ES_tradnl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Sumario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La literatura de la localidad, unidad de lo particular y lo universal </a:t>
            </a:r>
            <a:endParaRPr lang="es-E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ensayo y la crítica: confirmación de la identidad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nacional</a:t>
            </a:r>
          </a:p>
        </p:txBody>
      </p:sp>
    </p:spTree>
    <p:extLst>
      <p:ext uri="{BB962C8B-B14F-4D97-AF65-F5344CB8AC3E}">
        <p14:creationId xmlns:p14="http://schemas.microsoft.com/office/powerpoint/2010/main" val="428295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41194" y="890348"/>
            <a:ext cx="11573301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 posible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percibir una interrelación entre ambos procesos: lo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no significa la negación de lo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nacional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, sino un elemento dinámico dentro de su registro. Cada territorio o localidad cuenta con un acervo literario en el que se revelan lo universal y lo particular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lamada de flecha hacia abajo 3"/>
          <p:cNvSpPr/>
          <p:nvPr/>
        </p:nvSpPr>
        <p:spPr>
          <a:xfrm>
            <a:off x="0" y="0"/>
            <a:ext cx="12192000" cy="723332"/>
          </a:xfrm>
          <a:prstGeom prst="downArrowCallou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literatura cubana actual en las localidades. Breve caracterización </a:t>
            </a:r>
            <a:endParaRPr lang="es-E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95869" y="2952718"/>
            <a:ext cx="4758520" cy="341632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En la creación literaria, </a:t>
            </a:r>
            <a:r>
              <a:rPr lang="es-ES" sz="2400" b="1" i="1" dirty="0">
                <a:latin typeface="Arial" panose="020B0604020202020204" pitchFamily="34" charset="0"/>
                <a:ea typeface="Calibri" panose="020F0502020204030204" pitchFamily="34" charset="0"/>
              </a:rPr>
              <a:t>lo local, descubre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 nexos culturales e ideológicos  caracterizadores de la dinámica y registro de lo nacional; en la literatura escrita por autores de una localidad es susceptible la presencia de elementos distintivos de lo nacional. </a:t>
            </a:r>
            <a:endParaRPr lang="es-ES" sz="2400" dirty="0"/>
          </a:p>
        </p:txBody>
      </p:sp>
      <p:sp>
        <p:nvSpPr>
          <p:cNvPr id="5" name="Rectángulo 4"/>
          <p:cNvSpPr/>
          <p:nvPr/>
        </p:nvSpPr>
        <p:spPr>
          <a:xfrm>
            <a:off x="6509981" y="2768052"/>
            <a:ext cx="5186149" cy="378565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Cada territorio o región tiene signos literarios que definen sus especificidades y al mismo tiempo los hacen perdurables y </a:t>
            </a:r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universales. En el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estudio de la literatura </a:t>
            </a:r>
            <a:r>
              <a:rPr lang="es-ES" sz="2400" b="1" dirty="0">
                <a:latin typeface="Arial" panose="020B0604020202020204" pitchFamily="34" charset="0"/>
                <a:ea typeface="Calibri" panose="020F0502020204030204" pitchFamily="34" charset="0"/>
              </a:rPr>
              <a:t>no puede desconocerse la relación entre lo nacional y lo local,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por la movilidad y el flujo constante entre ellos, en que se </a:t>
            </a:r>
            <a:r>
              <a:rPr lang="es-ES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apoyan </a:t>
            </a:r>
            <a:r>
              <a:rPr lang="es-ES" sz="2400" dirty="0">
                <a:latin typeface="Arial" panose="020B0604020202020204" pitchFamily="34" charset="0"/>
                <a:ea typeface="Calibri" panose="020F0502020204030204" pitchFamily="34" charset="0"/>
              </a:rPr>
              <a:t>y sostienen mutuamente</a:t>
            </a:r>
            <a:r>
              <a:rPr lang="es-ES" sz="1200" dirty="0"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205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lamada de flecha hacia abajo 3"/>
          <p:cNvSpPr/>
          <p:nvPr/>
        </p:nvSpPr>
        <p:spPr>
          <a:xfrm>
            <a:off x="0" y="0"/>
            <a:ext cx="12192000" cy="723332"/>
          </a:xfrm>
          <a:prstGeom prst="downArrowCallou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literatura cubana actual en las localidades. Breve caracterización </a:t>
            </a:r>
            <a:endParaRPr lang="es-E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41361" y="723332"/>
            <a:ext cx="11277600" cy="444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ES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En la literatura cubana, se reconoce la existencia de la literatura local con personalidad propia que no niega, sino que robustece la literatura nacional. Los textos literarios escritos en el territorio o sobre él constituyen testimonios de sentimientos universales con raíces autóctonas en lo local, marcadas por las características estables con el tratamiento y estructura de su reflejo de la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realidad.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la política cultural de la revolución cubana, se favorece la creación literaria a nivel local, una muestra de ello es el desarrollo de procesos editoriales, el movimiento de los talleres literarios, las publicaciones arte y la literatura, así como otros eventos que enriquecen y amplían las posibilidades creadoras del ser humano. 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16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374710" y="184878"/>
            <a:ext cx="946927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Enriquece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literatura nacional, aunque refleja las costumbres, características y realidades de una determinada región </a:t>
            </a:r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geográfica.</a:t>
            </a:r>
          </a:p>
          <a:p>
            <a:pPr algn="just"/>
            <a:endParaRPr lang="es-ES" sz="2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Expresa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ficciones y el imaginario artístico propios de una región o localidad</a:t>
            </a:r>
            <a:r>
              <a:rPr lang="es-ES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autores nacidos en el territorio, algunos llegados a ellos por adopción y en cuyas obras se aprecia un código estético en que se revela el universo de la identidad nacional. </a:t>
            </a:r>
          </a:p>
          <a:p>
            <a:pPr algn="just"/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Ofrece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visiones del mundo de acuerdo con las peculiaridades de su cultura, geografía, sistemas de producción, y relaciones entre otros aspectos. </a:t>
            </a:r>
            <a:endParaRPr lang="es-ES" sz="2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Permite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construir una identidad, una forma de llenar los espacios vacíos de </a:t>
            </a:r>
            <a:r>
              <a:rPr lang="es-ES" sz="2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dialogicidad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cultural, uno de los medios de formar y fortalecer el sentimiento de pertenencia y de ser. </a:t>
            </a:r>
            <a:endParaRPr lang="es-ES" sz="2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sz="22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Renueva la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identidad de cada región o localidad mediante la creación literaria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815988" y="3541721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s-ES" dirty="0"/>
          </a:p>
        </p:txBody>
      </p:sp>
      <p:sp>
        <p:nvSpPr>
          <p:cNvPr id="3" name="Abrir llave 2"/>
          <p:cNvSpPr/>
          <p:nvPr/>
        </p:nvSpPr>
        <p:spPr>
          <a:xfrm>
            <a:off x="1389797" y="184878"/>
            <a:ext cx="1091821" cy="6311456"/>
          </a:xfrm>
          <a:prstGeom prst="leftBrace">
            <a:avLst>
              <a:gd name="adj1" fmla="val 8333"/>
              <a:gd name="adj2" fmla="val 49721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33066" y="2479891"/>
            <a:ext cx="20744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 smtClean="0">
                <a:latin typeface="Arial" panose="020B0604020202020204" pitchFamily="34" charset="0"/>
                <a:ea typeface="Calibri" panose="020F0502020204030204" pitchFamily="34" charset="0"/>
              </a:rPr>
              <a:t>     La </a:t>
            </a:r>
          </a:p>
          <a:p>
            <a:r>
              <a:rPr lang="es-ES" sz="2400" b="1" i="1" dirty="0" smtClean="0">
                <a:latin typeface="Arial" panose="020B0604020202020204" pitchFamily="34" charset="0"/>
                <a:ea typeface="Calibri" panose="020F0502020204030204" pitchFamily="34" charset="0"/>
              </a:rPr>
              <a:t>Literatura</a:t>
            </a:r>
          </a:p>
          <a:p>
            <a:r>
              <a:rPr lang="es-ES" sz="2400" b="1" i="1" dirty="0" smtClean="0">
                <a:latin typeface="Arial" panose="020B0604020202020204" pitchFamily="34" charset="0"/>
                <a:ea typeface="Calibri" panose="020F0502020204030204" pitchFamily="34" charset="0"/>
              </a:rPr>
              <a:t> local</a:t>
            </a:r>
            <a:endParaRPr lang="es-ES" sz="2400" b="1" i="1" dirty="0"/>
          </a:p>
        </p:txBody>
      </p:sp>
    </p:spTree>
    <p:extLst>
      <p:ext uri="{BB962C8B-B14F-4D97-AF65-F5344CB8AC3E}">
        <p14:creationId xmlns:p14="http://schemas.microsoft.com/office/powerpoint/2010/main" val="138763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575713" y="348268"/>
            <a:ext cx="8420671" cy="5975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s-E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“</a:t>
            </a: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Canto a Matanzas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(1955), recrea en vigorosas décimas su juvenil aprehensión poética de la ciudad, de su entorno, naturaleza y seres humanos. El amor, signo nutricio de su universo lírico, es el eje temático para comunicar sentimiento de arraigo y pertenencia. El Pan, Monserrate, el </a:t>
            </a:r>
            <a:r>
              <a:rPr lang="es-ES" sz="2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Yumurí</a:t>
            </a: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el Paseo de Martí y el Pompón, son referentes líricos que la autora re-crea en sus versos:</a:t>
            </a:r>
          </a:p>
          <a:p>
            <a:pPr algn="just">
              <a:spcAft>
                <a:spcPts val="0"/>
              </a:spcAft>
            </a:pPr>
            <a:r>
              <a:rPr lang="es-ES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</a:t>
            </a: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“Por el Pompón donde bebo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por el </a:t>
            </a:r>
            <a:r>
              <a:rPr lang="es-ES" sz="2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Canímar</a:t>
            </a: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cruza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hacia el mar desde mi blusa;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por esta pena que muevo,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lo juro por Pueblo Nuevo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- que es de rodillas jurar -: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quisiera hacerte un cantar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con versos, con margaritas,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con jarcias y estalactitas</a:t>
            </a:r>
            <a:endParaRPr lang="es-ES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ES" sz="2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robadas a </a:t>
            </a:r>
            <a:r>
              <a:rPr lang="es-ES" sz="2200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Bellamar</a:t>
            </a:r>
            <a:r>
              <a:rPr lang="es-ES" sz="22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endParaRPr lang="es-ES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84" y="1286230"/>
            <a:ext cx="2475575" cy="32987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ángulo 4"/>
          <p:cNvSpPr/>
          <p:nvPr/>
        </p:nvSpPr>
        <p:spPr>
          <a:xfrm>
            <a:off x="0" y="192077"/>
            <a:ext cx="44628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Carilda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Oliver Labra, </a:t>
            </a:r>
          </a:p>
          <a:p>
            <a:pPr lvl="0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lo local a lo nacional</a:t>
            </a:r>
            <a:endParaRPr lang="es-ES" sz="2400" dirty="0"/>
          </a:p>
        </p:txBody>
      </p:sp>
      <p:sp>
        <p:nvSpPr>
          <p:cNvPr id="6" name="Rectángulo 5"/>
          <p:cNvSpPr/>
          <p:nvPr/>
        </p:nvSpPr>
        <p:spPr>
          <a:xfrm>
            <a:off x="955677" y="5207532"/>
            <a:ext cx="1841782" cy="46166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E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1922-2018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23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68490" y="232012"/>
            <a:ext cx="1165518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Lo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local y lo nacional no es solo serlo sino voluntad de quererlo. Equilibrio entre lo íntimo y lo social, lenguaje cuidadoso, dominio estrófico, definición poética de su sentido de la vida, atravesado por una fuerza telúrica inequívoca, que se ratifica en un breve; pero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potente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poema aparecido en 1991,  en cuyos siete versos libres pudiera descubrirse la continuidad del “Canto a Matanzas”:</a:t>
            </a:r>
          </a:p>
          <a:p>
            <a:pPr algn="just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s-ES" sz="22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Cuando </a:t>
            </a:r>
            <a:r>
              <a:rPr lang="es-ES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vino</a:t>
            </a:r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mi abuela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s-ES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trajo</a:t>
            </a:r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un poco de tierra española,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          cuando  se </a:t>
            </a:r>
            <a:r>
              <a:rPr lang="es-ES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fue </a:t>
            </a:r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mi madre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s-ES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llevó </a:t>
            </a:r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un poco de tierra cubana.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          Yo no </a:t>
            </a:r>
            <a:r>
              <a:rPr lang="es-ES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guardaré</a:t>
            </a:r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conmigo ningún poco de patria: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          la </a:t>
            </a:r>
            <a:r>
              <a:rPr lang="es-ES" sz="2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quiero</a:t>
            </a:r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toda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i="1" dirty="0">
                <a:latin typeface="Arial" panose="020B0604020202020204" pitchFamily="34" charset="0"/>
                <a:cs typeface="Arial" panose="020B0604020202020204" pitchFamily="34" charset="0"/>
              </a:rPr>
              <a:t>           sobre mi tumba”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just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                                Oliver Labra, </a:t>
            </a:r>
            <a:r>
              <a:rPr lang="es-E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Carilda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  “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La tierra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just"/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Esencia 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cubanísima, decisión y compromiso de su pertenencia a esta isla a través de seis verbos en indicativo, cuatro referidos al pasado uno al futuro y uno al presente: la identidad tiene sus raíces en el pasado, para confirmar el presente y proyectarse al futuro. Desnudez de recursos tropológicos, versos escuetos, directos para revelar la </a:t>
            </a:r>
            <a:r>
              <a:rPr lang="es-ES" sz="2200" dirty="0" err="1">
                <a:latin typeface="Arial" panose="020B0604020202020204" pitchFamily="34" charset="0"/>
                <a:cs typeface="Arial" panose="020B0604020202020204" pitchFamily="34" charset="0"/>
              </a:rPr>
              <a:t>cubanía</a:t>
            </a:r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 y reafirmar su elección para con la </a:t>
            </a:r>
            <a:r>
              <a:rPr lang="es-E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patria. </a:t>
            </a:r>
            <a:endParaRPr lang="es-E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6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2626</TotalTime>
  <Words>758</Words>
  <Application>Microsoft Office PowerPoint</Application>
  <PresentationFormat>Panorámica</PresentationFormat>
  <Paragraphs>53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Adriel</dc:creator>
  <cp:lastModifiedBy>Yordanka</cp:lastModifiedBy>
  <cp:revision>369</cp:revision>
  <dcterms:created xsi:type="dcterms:W3CDTF">2014-10-12T16:01:06Z</dcterms:created>
  <dcterms:modified xsi:type="dcterms:W3CDTF">2026-04-19T12:37:38Z</dcterms:modified>
</cp:coreProperties>
</file>