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notesMasterIdLst>
    <p:notesMasterId r:id="rId30"/>
  </p:notesMasterIdLst>
  <p:handoutMasterIdLst>
    <p:handoutMasterId r:id="rId31"/>
  </p:handoutMasterIdLst>
  <p:sldIdLst>
    <p:sldId id="312" r:id="rId2"/>
    <p:sldId id="315" r:id="rId3"/>
    <p:sldId id="353" r:id="rId4"/>
    <p:sldId id="356" r:id="rId5"/>
    <p:sldId id="317" r:id="rId6"/>
    <p:sldId id="354" r:id="rId7"/>
    <p:sldId id="355" r:id="rId8"/>
    <p:sldId id="321" r:id="rId9"/>
    <p:sldId id="324" r:id="rId10"/>
    <p:sldId id="340" r:id="rId11"/>
    <p:sldId id="341" r:id="rId12"/>
    <p:sldId id="342" r:id="rId13"/>
    <p:sldId id="343" r:id="rId14"/>
    <p:sldId id="344" r:id="rId15"/>
    <p:sldId id="338" r:id="rId16"/>
    <p:sldId id="331" r:id="rId17"/>
    <p:sldId id="333" r:id="rId18"/>
    <p:sldId id="336" r:id="rId19"/>
    <p:sldId id="337" r:id="rId20"/>
    <p:sldId id="345" r:id="rId21"/>
    <p:sldId id="326" r:id="rId22"/>
    <p:sldId id="346" r:id="rId23"/>
    <p:sldId id="325" r:id="rId24"/>
    <p:sldId id="327" r:id="rId25"/>
    <p:sldId id="339" r:id="rId26"/>
    <p:sldId id="328" r:id="rId27"/>
    <p:sldId id="348" r:id="rId28"/>
    <p:sldId id="357" r:id="rId2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3300"/>
    <a:srgbClr val="3E1F00"/>
    <a:srgbClr val="663300"/>
    <a:srgbClr val="660066"/>
    <a:srgbClr val="000066"/>
    <a:srgbClr val="336600"/>
    <a:srgbClr val="00FF00"/>
    <a:srgbClr val="000099"/>
    <a:srgbClr val="37F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>
      <p:cViewPr varScale="1">
        <p:scale>
          <a:sx n="67" d="100"/>
          <a:sy n="67" d="100"/>
        </p:scale>
        <p:origin x="5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fld id="{54F8C651-B21B-4A49-9188-12D49C15CF0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2154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none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/>
            </a:lvl1pPr>
          </a:lstStyle>
          <a:p>
            <a:pPr>
              <a:defRPr/>
            </a:pPr>
            <a:fld id="{D18C652E-4040-42C5-82FA-03050AF9A37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83736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8C652E-4040-42C5-82FA-03050AF9A376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95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8C652E-4040-42C5-82FA-03050AF9A376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681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8C652E-4040-42C5-82FA-03050AF9A376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31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4 Rectángulo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Rectángulo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6 Rectángulo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9 Rectángulo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11" name="10 Rectángulo redondeado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12" name="11 Rectángulo redondeado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12 Rectángulo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13 Rectángulo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14 Rectángulo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15 Rectángulo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7" name="27 Marcador de fecha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214E134-82F7-4C38-9DEF-389090A6A8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0683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CF4D2-13A9-482D-9C26-E7B255F353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29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A793D-1BD6-44BD-98DC-20C875D6D91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9505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E7FDB-5D75-49C0-9217-2B7FE793DE5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149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0EF3-0145-4AE4-9F0A-B4FC756FC9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704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9C140-640A-46ED-9AE0-C2FA6FE797F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50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2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2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8DCD762-9433-4E5E-B208-CB9E501137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" name="2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322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9E113-386C-469D-B0D4-933114F5660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790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A77E7-2F73-4FBB-BB4F-A6A90A62BB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0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AFE4D-22A7-45BC-964A-BE62121257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4547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EBA3C-2440-4798-8FEE-293A25CDAA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96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9" name="28 Rectángulo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0" name="29 Rectángulo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1" name="30 Rectángulo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2" name="31 Rectángulo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33" name="32 Rectángulo redondeado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34" name="33 Rectángulo redondeado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5" name="34 Rectángulo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6" name="35 Rectángulo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7" name="36 Rectángulo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8" name="37 Rectángulo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9" name="38 Rectángulo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0" name="39 Rectángulo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063" name="2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2064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B8214F7-C4AE-47CD-A2F5-DE16A13BD6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73" r:id="rId2"/>
    <p:sldLayoutId id="2147483874" r:id="rId3"/>
    <p:sldLayoutId id="2147483875" r:id="rId4"/>
    <p:sldLayoutId id="2147483883" r:id="rId5"/>
    <p:sldLayoutId id="2147483884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006600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006600"/>
        </a:buClr>
        <a:buFont typeface="Georgia" pitchFamily="18" charset="0"/>
        <a:buChar char="▫"/>
        <a:defRPr sz="2000" kern="1200">
          <a:solidFill>
            <a:srgbClr val="006600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971600" y="1484784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TEMA II: La tradición crítica de los estudios de Comunicación</a:t>
            </a:r>
          </a:p>
          <a:p>
            <a:endParaRPr lang="es-ES" sz="2400" b="1" u="none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endParaRPr lang="es-ES" sz="2400" u="none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r>
              <a:rPr lang="es-ES" sz="2400" b="1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La </a:t>
            </a:r>
            <a:r>
              <a:rPr lang="es-ES" sz="2400" b="1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escuela de Frankfurt. El concepto de industria cultural y su significación para la teoría de la comunicación </a:t>
            </a:r>
          </a:p>
          <a:p>
            <a:endParaRPr lang="es-ES" sz="2400" b="1" u="none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endParaRPr lang="es-ES" sz="2400" b="1" u="none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endParaRPr lang="es-ES" sz="2400" b="1" u="none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7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456247"/>
            <a:ext cx="8501122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“Los lectores podían esperar que ocurriera cualquier cosa. Esto ya no es válido. Todo espectador de una historia de detectives televisada sabe con absoluta certeza cómo va a terminar. La tensión solo se mantiene superficialmente y es poco probable que tenga todavía un efecto importante. Este anhelo de "sentirse sobre terreno seguro" -que refleja una necesidad infantil de protección más que el deseo de estremecerse- es satisfecho comercialmente”</a:t>
            </a:r>
          </a:p>
          <a:p>
            <a:pPr algn="r" eaLnBrk="1" hangingPunct="1"/>
            <a:endParaRPr lang="es-ES" sz="1600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eaLnBrk="1" hangingPunct="1"/>
            <a:r>
              <a:rPr lang="es-ES" sz="1600" u="non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Theodor</a:t>
            </a:r>
            <a:r>
              <a:rPr lang="es-ES" sz="16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Adorno. Televisión y cultura de masas</a:t>
            </a:r>
            <a:endParaRPr lang="es-ES" sz="1600" b="1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eaLnBrk="1" hangingPunct="1"/>
            <a:endParaRPr lang="es-ES" sz="1600" u="none" dirty="0" smtClean="0">
              <a:solidFill>
                <a:srgbClr val="3E1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1" hangingPunct="1"/>
            <a:r>
              <a:rPr lang="es-ES" sz="1600" u="none" dirty="0" smtClean="0">
                <a:solidFill>
                  <a:srgbClr val="3E1F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Continúa en la lámina siguiente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1214422"/>
            <a:ext cx="8001056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El elemento excitante solo es conservado de los dientes para afuera. Estos cambios coinciden con el cambio potencial de una sociedad libremente competitiva a una sociedad virtualmente ‘cerrada’ en la que uno quiere ser admitido o de la que uno teme ser rechazado. De algún modo, todo se presenta ‘predestinado’</a:t>
            </a:r>
            <a:r>
              <a:rPr kumimoji="0" lang="es-ES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"/>
                <a:ea typeface="Verdana" pitchFamily="34" charset="0"/>
                <a:cs typeface="Arial"/>
              </a:rPr>
              <a:t>»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eaLnBrk="1" hangingPunct="1"/>
            <a:endParaRPr lang="es-ES" sz="1600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eaLnBrk="1" hangingPunct="1"/>
            <a:r>
              <a:rPr lang="es-ES" sz="1600" u="non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Theodor</a:t>
            </a:r>
            <a:r>
              <a:rPr lang="es-ES" sz="16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Adorno. Televisión y cultura de masas</a:t>
            </a:r>
            <a:endParaRPr lang="es-ES" sz="1600" b="1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14348" y="1071546"/>
            <a:ext cx="7000924" cy="485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Verdana" pitchFamily="34" charset="0"/>
                <a:cs typeface="Arial"/>
              </a:rPr>
              <a:t>«</a:t>
            </a: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mensaje oculto pueda ser más importante que el mensaje explícito, ya que el primero eludirá los controles de la conciencia, (…) no será esquivado por la resistencia a las ventas y, en cambio, es posible que se hunda en la mente del espectador</a:t>
            </a: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Verdana" pitchFamily="34" charset="0"/>
                <a:cs typeface="Arial"/>
              </a:rPr>
              <a:t>»</a:t>
            </a:r>
          </a:p>
          <a:p>
            <a:pPr>
              <a:spcBef>
                <a:spcPct val="30000"/>
              </a:spcBef>
              <a:defRPr/>
            </a:pPr>
            <a:endParaRPr lang="es-ES" sz="2400" u="none" dirty="0" smtClean="0">
              <a:solidFill>
                <a:schemeClr val="tx2">
                  <a:lumMod val="50000"/>
                </a:schemeClr>
              </a:solidFill>
              <a:latin typeface="Arial"/>
              <a:ea typeface="Verdana" pitchFamily="34" charset="0"/>
              <a:cs typeface="Arial"/>
            </a:endParaRPr>
          </a:p>
          <a:p>
            <a:pPr algn="r">
              <a:spcBef>
                <a:spcPct val="30000"/>
              </a:spcBef>
              <a:defRPr/>
            </a:pPr>
            <a:r>
              <a:rPr lang="es-ES" u="non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Theodor</a:t>
            </a:r>
            <a:r>
              <a:rPr lang="es-ES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Adorno. Televisión y cultura de masas</a:t>
            </a:r>
            <a:endParaRPr lang="es-ES" b="1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30000"/>
              </a:spcBef>
              <a:defRPr/>
            </a:pPr>
            <a:endParaRPr lang="es-ES" sz="2400" u="none" dirty="0" smtClea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571480"/>
            <a:ext cx="86067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“(…) los </a:t>
            </a:r>
            <a:r>
              <a:rPr lang="es-MX" sz="24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proyectos urbanísticos, que deberían perpetuar </a:t>
            </a:r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 pequeñas </a:t>
            </a:r>
            <a:r>
              <a:rPr lang="es-MX" sz="24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viviendas higiénicas al individuo como ser independiente, </a:t>
            </a:r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 someten </a:t>
            </a:r>
            <a:r>
              <a:rPr lang="es-MX" sz="24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tanto más radicalmente </a:t>
            </a:r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(…) al </a:t>
            </a:r>
            <a:r>
              <a:rPr lang="es-MX" sz="24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poder total del capital</a:t>
            </a:r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es-MX" sz="2400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400" u="none" dirty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Conforme sus habitantes son obligados a afluir a los </a:t>
            </a:r>
            <a:r>
              <a:rPr lang="es-MX" sz="2400" u="none" dirty="0" smtClean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centros para </a:t>
            </a:r>
            <a:r>
              <a:rPr lang="es-MX" sz="2400" u="none" dirty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trabajo y la diversión, es decir, como productores y consumidores</a:t>
            </a:r>
            <a:r>
              <a:rPr lang="es-MX" sz="2400" u="none" dirty="0" smtClean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las </a:t>
            </a:r>
            <a:r>
              <a:rPr lang="es-MX" sz="2400" u="none" dirty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células-vivienda cristalizan en complejos bien organizados</a:t>
            </a:r>
            <a:r>
              <a:rPr lang="es-MX" sz="2400" u="none" dirty="0" smtClean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es-MX" sz="2400" u="none" dirty="0">
              <a:solidFill>
                <a:srgbClr val="00006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4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unidad visible de macrocosmos y microcosmos muestra a los </a:t>
            </a:r>
            <a:r>
              <a:rPr lang="es-MX" sz="24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hombres el </a:t>
            </a:r>
            <a:r>
              <a:rPr lang="es-MX" sz="24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modelo de su cultura: la falsa identidad de universal y particular</a:t>
            </a:r>
            <a:r>
              <a:rPr lang="es-MX" sz="24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.”</a:t>
            </a:r>
            <a:endParaRPr lang="es-MX" sz="2400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endParaRPr lang="es-ES" u="none" dirty="0" smtClean="0">
              <a:solidFill>
                <a:srgbClr val="66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es-ES" i="1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Dialéctica de la ilustración. Fragmentos filosóficos</a:t>
            </a:r>
          </a:p>
          <a:p>
            <a:pPr algn="r"/>
            <a:endParaRPr lang="es-ES" u="none" dirty="0" smtClean="0">
              <a:solidFill>
                <a:srgbClr val="66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s-ES" u="none" dirty="0" smtClean="0">
                <a:solidFill>
                  <a:srgbClr val="66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Continúa en la lámina siguiente</a:t>
            </a:r>
            <a:endParaRPr lang="es-ES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6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785794"/>
            <a:ext cx="853532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s-MX" sz="2400" u="none" dirty="0" smtClean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Toda</a:t>
            </a:r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4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CULTURA DE MASAS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bajo </a:t>
            </a:r>
            <a:r>
              <a:rPr lang="es-MX" sz="2400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monopolio es idéntica, y su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esqueleto —</a:t>
            </a:r>
            <a:r>
              <a:rPr lang="es-MX" sz="2400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armazón conceptual fabricado por aquél— comienza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dibujarse</a:t>
            </a:r>
            <a:r>
              <a:rPr lang="es-MX" sz="2400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Los dirigentes no están ya en absoluto interesados en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esconder dicho </a:t>
            </a:r>
            <a:r>
              <a:rPr lang="es-MX" sz="2400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armazón; su poder se refuerza cuanto más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brutalmente se </a:t>
            </a:r>
            <a:r>
              <a:rPr lang="es-MX" sz="2400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declara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es-MX" sz="2400" u="none" dirty="0" smtClean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4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MX" sz="2400" i="1" u="none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cine y la radio no necesitan ya darse como arte. </a:t>
            </a:r>
            <a:endParaRPr lang="es-MX" sz="2400" i="1" u="none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400" i="1" u="none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verdad de </a:t>
            </a:r>
            <a:r>
              <a:rPr lang="es-MX" sz="2400" i="1" u="none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 no son sino negocio les sirve de ideología que debe </a:t>
            </a:r>
            <a:r>
              <a:rPr lang="es-MX" sz="2400" i="1" u="none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legitimar la </a:t>
            </a:r>
            <a:r>
              <a:rPr lang="es-MX" sz="2400" i="1" u="none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porquería que producen deliberadamente</a:t>
            </a:r>
            <a:r>
              <a:rPr lang="es-MX" sz="2400" i="1" u="none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r>
              <a:rPr lang="es-ES" sz="2400" i="1" u="none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 autodefinen como industrias”</a:t>
            </a:r>
          </a:p>
          <a:p>
            <a:pPr algn="r"/>
            <a:endParaRPr lang="es-ES" i="1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es-ES" i="1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Dialéctica de la ilustración. Fragmentos filosóficos</a:t>
            </a:r>
          </a:p>
          <a:p>
            <a:endParaRPr lang="es-ES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6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908720"/>
            <a:ext cx="8496945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Algunas tesis de la concepción de la </a:t>
            </a:r>
            <a:r>
              <a:rPr lang="es-ES" sz="2800" u="none" dirty="0" smtClean="0">
                <a:solidFill>
                  <a:srgbClr val="0033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INDUSTRIA CULTURAL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de</a:t>
            </a:r>
          </a:p>
          <a:p>
            <a:r>
              <a:rPr lang="es-ES" sz="2800" u="none" dirty="0" err="1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Horheimer</a:t>
            </a:r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 </a:t>
            </a:r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Adorno</a:t>
            </a: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recogidas en su obra</a:t>
            </a:r>
          </a:p>
          <a:p>
            <a:r>
              <a:rPr lang="es-ES" sz="3200" i="1" u="none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Dialéctica de la ilustración. Fragmentos </a:t>
            </a:r>
            <a:r>
              <a:rPr lang="es-ES" sz="3200" i="1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filosóficos</a:t>
            </a:r>
          </a:p>
          <a:p>
            <a:endParaRPr lang="es-ES" sz="3200" i="1" u="none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400" u="none" dirty="0" smtClean="0">
                <a:solidFill>
                  <a:srgbClr val="660066"/>
                </a:solidFill>
              </a:rPr>
              <a:t>Capítulo:</a:t>
            </a:r>
          </a:p>
          <a:p>
            <a:r>
              <a:rPr lang="es-MX" sz="2400" u="none" dirty="0" smtClean="0">
                <a:solidFill>
                  <a:srgbClr val="660066"/>
                </a:solidFill>
              </a:rPr>
              <a:t>La </a:t>
            </a:r>
            <a:r>
              <a:rPr lang="es-MX" sz="2400" u="none" dirty="0">
                <a:solidFill>
                  <a:srgbClr val="660066"/>
                </a:solidFill>
              </a:rPr>
              <a:t>industria cultural. Ilustración como engaño de masas</a:t>
            </a:r>
            <a:endParaRPr lang="es-ES" sz="2400" u="none" dirty="0" smtClean="0">
              <a:solidFill>
                <a:srgbClr val="66006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s-ES" sz="3200" u="none" dirty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Max </a:t>
            </a:r>
            <a:r>
              <a:rPr lang="es-ES" sz="2400" u="none" dirty="0" err="1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Horheimer</a:t>
            </a:r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y Theodor Adorno. </a:t>
            </a:r>
            <a:r>
              <a:rPr lang="es-ES" sz="2400" i="1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Dialéctica de la ilustración. Fragmentos filosóficos. </a:t>
            </a:r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Editorial </a:t>
            </a:r>
            <a:r>
              <a:rPr lang="es-ES" sz="2400" u="none" dirty="0" err="1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Trotta</a:t>
            </a:r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Madrid, 1994</a:t>
            </a:r>
            <a:endParaRPr lang="es-ES" sz="2400" u="none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0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1412776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8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«La </a:t>
            </a:r>
            <a:r>
              <a:rPr lang="es-MX" sz="2800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cultura marca hoy todo con un rasgo de semejanza. Cine, radio y</a:t>
            </a:r>
          </a:p>
          <a:p>
            <a:r>
              <a:rPr lang="es-MX" sz="2800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revistas constituyen un sistema. Cada sector está armonizado en sí</a:t>
            </a:r>
          </a:p>
          <a:p>
            <a:r>
              <a:rPr lang="es-MX" sz="2800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mismo y todos entre </a:t>
            </a:r>
            <a:r>
              <a:rPr lang="es-MX" sz="28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ellos»</a:t>
            </a:r>
          </a:p>
          <a:p>
            <a:pPr algn="r"/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p. 165</a:t>
            </a:r>
            <a:endParaRPr lang="es-ES" sz="2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659172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Los interesados en la industria cultural gustan explicarla en </a:t>
            </a:r>
            <a:r>
              <a:rPr lang="es-MX" sz="2400" u="none" dirty="0" smtClean="0">
                <a:solidFill>
                  <a:srgbClr val="3E1F00"/>
                </a:solidFill>
                <a:latin typeface="Arial Black" pitchFamily="34" charset="0"/>
              </a:rPr>
              <a:t>términos tecnológicos 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(…)</a:t>
            </a:r>
          </a:p>
          <a:p>
            <a:pPr>
              <a:lnSpc>
                <a:spcPct val="150000"/>
              </a:lnSpc>
            </a:pP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la técnica de la industria cultural ha llevado solo a la </a:t>
            </a:r>
            <a:r>
              <a:rPr lang="es-MX" sz="2400" u="none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estandarización y producción en serie</a:t>
            </a: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y ha sacrificado aquello por lo cual la lógica de la obra se diferenciaba de la lógica del sistema social. </a:t>
            </a:r>
          </a:p>
          <a:p>
            <a:pPr>
              <a:lnSpc>
                <a:spcPct val="150000"/>
              </a:lnSpc>
            </a:pP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Pero ello no se debe atribuir a una ley</a:t>
            </a:r>
          </a:p>
          <a:p>
            <a:pPr>
              <a:lnSpc>
                <a:spcPct val="150000"/>
              </a:lnSpc>
            </a:pPr>
            <a:r>
              <a:rPr lang="es-MX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de desarrollo de la técnica como tal, sino a su función en la economía</a:t>
            </a:r>
          </a:p>
          <a:p>
            <a:pPr algn="r">
              <a:lnSpc>
                <a:spcPct val="150000"/>
              </a:lnSpc>
            </a:pPr>
            <a:r>
              <a:rPr lang="es-ES" sz="24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p. 166</a:t>
            </a:r>
            <a:endParaRPr lang="es-ES" sz="2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2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2910" y="1071546"/>
            <a:ext cx="73854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800" u="none" dirty="0">
                <a:solidFill>
                  <a:srgbClr val="000066"/>
                </a:solidFill>
                <a:latin typeface="Arial Black" pitchFamily="34" charset="0"/>
              </a:rPr>
              <a:t>La industria cultural se ha </a:t>
            </a:r>
            <a:r>
              <a:rPr lang="es-MX" sz="2800" u="none" dirty="0" smtClean="0">
                <a:solidFill>
                  <a:srgbClr val="000066"/>
                </a:solidFill>
                <a:latin typeface="Arial Black" pitchFamily="34" charset="0"/>
              </a:rPr>
              <a:t>desarrollado con </a:t>
            </a:r>
            <a:r>
              <a:rPr lang="es-MX" sz="2800" u="none" dirty="0">
                <a:solidFill>
                  <a:srgbClr val="000066"/>
                </a:solidFill>
                <a:latin typeface="Arial Black" pitchFamily="34" charset="0"/>
              </a:rPr>
              <a:t>el primado del </a:t>
            </a:r>
            <a:r>
              <a:rPr lang="es-MX" sz="2800" u="none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efecto</a:t>
            </a:r>
            <a:r>
              <a:rPr lang="es-MX" sz="2800" u="none" dirty="0">
                <a:solidFill>
                  <a:srgbClr val="000066"/>
                </a:solidFill>
                <a:latin typeface="Arial Black" pitchFamily="34" charset="0"/>
              </a:rPr>
              <a:t>, </a:t>
            </a:r>
            <a:r>
              <a:rPr lang="es-MX" sz="2800" u="none" dirty="0" smtClean="0">
                <a:solidFill>
                  <a:srgbClr val="000066"/>
                </a:solidFill>
                <a:latin typeface="Arial Black" pitchFamily="34" charset="0"/>
              </a:rPr>
              <a:t>del </a:t>
            </a:r>
            <a:r>
              <a:rPr lang="es-MX" sz="2800" u="none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detalle técnico</a:t>
            </a:r>
          </a:p>
          <a:p>
            <a:pPr algn="ctr">
              <a:lnSpc>
                <a:spcPct val="150000"/>
              </a:lnSpc>
            </a:pPr>
            <a:r>
              <a:rPr lang="es-MX" sz="2800" u="none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es-MX" sz="2800" u="none" dirty="0">
                <a:solidFill>
                  <a:srgbClr val="000066"/>
                </a:solidFill>
                <a:latin typeface="Arial Black" pitchFamily="34" charset="0"/>
              </a:rPr>
              <a:t>sobre la </a:t>
            </a:r>
            <a:r>
              <a:rPr lang="es-MX" sz="2800" u="none" dirty="0" smtClean="0">
                <a:solidFill>
                  <a:srgbClr val="000066"/>
                </a:solidFill>
                <a:latin typeface="Arial Black" pitchFamily="34" charset="0"/>
              </a:rPr>
              <a:t>obra</a:t>
            </a:r>
            <a:endParaRPr lang="es-ES" sz="2800" u="none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r">
              <a:lnSpc>
                <a:spcPct val="150000"/>
              </a:lnSpc>
            </a:pPr>
            <a:r>
              <a:rPr lang="es-ES" sz="2000" u="none" dirty="0" smtClean="0">
                <a:solidFill>
                  <a:srgbClr val="000066"/>
                </a:solidFill>
                <a:latin typeface="Arial Black" pitchFamily="34" charset="0"/>
              </a:rPr>
              <a:t>p. 170</a:t>
            </a:r>
            <a:endParaRPr lang="es-ES" sz="20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78" y="1674673"/>
            <a:ext cx="806945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400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s-MX" sz="36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Solo </a:t>
            </a:r>
            <a:r>
              <a:rPr lang="es-MX" sz="36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</a:t>
            </a:r>
            <a:r>
              <a:rPr lang="es-MX" sz="36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subsunción industrializada, radical </a:t>
            </a:r>
            <a:r>
              <a:rPr lang="es-MX" sz="36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 consecuente, es del todo adecuada a este concepto de </a:t>
            </a:r>
            <a:r>
              <a:rPr lang="es-MX" sz="36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cultura</a:t>
            </a:r>
            <a:endParaRPr lang="es-MX" sz="2000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es-MX" u="none" dirty="0" smtClean="0"/>
              <a:t>p. 175-176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95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836712"/>
            <a:ext cx="2412268" cy="3312368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95536" y="476672"/>
            <a:ext cx="56886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Escuela de </a:t>
            </a:r>
            <a:r>
              <a:rPr lang="es-ES" sz="2400" b="1" i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Frankfurt</a:t>
            </a:r>
          </a:p>
          <a:p>
            <a:endParaRPr lang="es-ES" sz="2400" b="1" i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Movimiento filosófico y sociológico asociado a</a:t>
            </a:r>
            <a:r>
              <a:rPr lang="es-MX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 Instituto </a:t>
            </a:r>
            <a:r>
              <a:rPr lang="es-MX" sz="24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Investigación </a:t>
            </a:r>
            <a:r>
              <a:rPr lang="es-MX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Social (se </a:t>
            </a:r>
            <a:r>
              <a:rPr lang="es-ES" sz="24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constituye el 3 de febrero de 1923), vinculado a la Universidad de Frankfurt</a:t>
            </a:r>
          </a:p>
        </p:txBody>
      </p:sp>
      <p:sp>
        <p:nvSpPr>
          <p:cNvPr id="4" name="2 Rectángulo"/>
          <p:cNvSpPr/>
          <p:nvPr/>
        </p:nvSpPr>
        <p:spPr>
          <a:xfrm>
            <a:off x="408830" y="3284984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Períodos:</a:t>
            </a:r>
          </a:p>
          <a:p>
            <a:pPr lvl="0"/>
            <a:endParaRPr lang="es-ES" sz="2000" u="none" dirty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0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1-) 1923-1933</a:t>
            </a:r>
          </a:p>
          <a:p>
            <a:pPr lvl="0"/>
            <a:endParaRPr lang="es-ES" sz="2000" u="none" dirty="0" smtClea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just"/>
            <a:r>
              <a:rPr lang="es-ES" sz="2000" u="none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2-) 1933-1950 (Ginebra, París, Universidad de Columbia, Universidad de Nueva York: Nueva Escuela de Investigación Social). En 1948 Adorno y </a:t>
            </a:r>
            <a:r>
              <a:rPr lang="es-ES" sz="2000" u="none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Horkheimer</a:t>
            </a:r>
            <a:r>
              <a:rPr lang="es-ES" sz="2000" u="none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regresaron a Alemania</a:t>
            </a:r>
          </a:p>
          <a:p>
            <a:pPr lvl="0"/>
            <a:endParaRPr lang="es-ES" sz="2000" u="none" dirty="0" smtClean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0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3-) 1950-1973 La Escuela regresa a Frankfurt (algunos de sus miembros se quedan en E.U, como Marcuse)</a:t>
            </a:r>
            <a:endParaRPr lang="es-ES" sz="2000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93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620688"/>
            <a:ext cx="864096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000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“Al </a:t>
            </a:r>
            <a:r>
              <a:rPr lang="es-MX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subordinar todas las ramas de la producción espiritual de </a:t>
            </a:r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misma </a:t>
            </a:r>
            <a:r>
              <a:rPr lang="es-MX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 al único objetivo de cerrar los sentidos de los hombres</a:t>
            </a:r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MX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desde </a:t>
            </a:r>
            <a:r>
              <a:rPr lang="es-MX" sz="2800" u="none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salida de la fábrica por la tarde hasta la llegada, a </a:t>
            </a:r>
            <a:r>
              <a:rPr lang="es-MX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mañana </a:t>
            </a:r>
            <a:r>
              <a:rPr lang="es-MX" sz="2800" u="none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siguiente, al reloj de control, con los sellos del proceso de </a:t>
            </a:r>
            <a:r>
              <a:rPr lang="es-MX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trabajo que </a:t>
            </a:r>
            <a:r>
              <a:rPr lang="es-MX" sz="2800" u="none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ellos mismos deben alimentar a lo largo de todo el día</a:t>
            </a:r>
            <a:r>
              <a:rPr lang="es-MX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esa subsunción </a:t>
            </a:r>
            <a:r>
              <a:rPr lang="es-MX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realiza sarcásticamente el concepto de cultura unitaria</a:t>
            </a:r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que </a:t>
            </a:r>
            <a:r>
              <a:rPr lang="es-MX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los filósofos de la personalidad opusieron a la </a:t>
            </a:r>
            <a:r>
              <a:rPr lang="es-MX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masificación”</a:t>
            </a:r>
          </a:p>
          <a:p>
            <a:pPr algn="r"/>
            <a:r>
              <a:rPr lang="es-MX" u="none" dirty="0" smtClean="0"/>
              <a:t>p. 175-176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95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1071546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s-ES" sz="28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supuesto contenido no es más que una pálida fachada; lo que deja huella realmente es la sucesión automática de operaciones reguladas. </a:t>
            </a:r>
            <a:r>
              <a:rPr lang="es-ES" sz="28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 proceso de trabajo en la fábrica y en la oficina 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solo </a:t>
            </a:r>
            <a:r>
              <a:rPr lang="es-ES" sz="28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 posible escapar adaptándose a él en el ocio. 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De este vicio adolece, incurablemente, toda diversión</a:t>
            </a:r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 </a:t>
            </a:r>
          </a:p>
          <a:p>
            <a:pPr algn="r"/>
            <a:r>
              <a:rPr lang="es-ES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p. 186 </a:t>
            </a:r>
            <a:endParaRPr lang="es-MX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1571612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s-ES" sz="2800" u="none" dirty="0" smtClean="0">
                <a:solidFill>
                  <a:srgbClr val="00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placer se petrifica en aburrimiento, pues para seguir siendo tal no debe costar esfuerzos y debe por tanto moverse estrictamente en los raíles de las asociaciones habituales.</a:t>
            </a:r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 espectador no debe </a:t>
            </a:r>
            <a:r>
              <a:rPr lang="es-ES" sz="2800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necesitar de ningún pensamiento propio” </a:t>
            </a:r>
            <a:endParaRPr lang="es-ES" sz="2800" u="none" dirty="0" smtClean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es-ES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p. 186 </a:t>
            </a:r>
            <a:endParaRPr lang="es-MX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044005"/>
            <a:ext cx="784887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«El </a:t>
            </a:r>
            <a:r>
              <a:rPr lang="es-ES" sz="32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arte es una especie de mercancía, preparada, registrada, asimilada a la producción industrial, adquirible y </a:t>
            </a:r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fungible»</a:t>
            </a:r>
          </a:p>
          <a:p>
            <a:pPr algn="r"/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p. 203 </a:t>
            </a:r>
            <a:endParaRPr lang="es-MX" u="none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s-ES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1000108"/>
            <a:ext cx="85689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El carácter de </a:t>
            </a:r>
            <a:r>
              <a:rPr lang="es-ES" sz="2800" u="none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montaje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 de la industria cultural, la </a:t>
            </a:r>
            <a:r>
              <a:rPr lang="es-ES" sz="2800" u="none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fabricación sintética 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y </a:t>
            </a:r>
            <a:r>
              <a:rPr lang="es-ES" sz="2800" u="none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planificada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 de sus productos, </a:t>
            </a:r>
            <a:r>
              <a:rPr lang="es-ES" sz="2800" u="none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similar a la de la fábrica 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no </a:t>
            </a:r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solo </a:t>
            </a:r>
            <a:r>
              <a:rPr lang="es-ES" sz="28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en el estudio cinematográfico, sino virtualmente también en la recopilación de biografías baratas, investigaciones noveladas y los éxitos de la canción, se presta de antemano a la </a:t>
            </a:r>
            <a:r>
              <a:rPr lang="es-ES" sz="28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publicidad”</a:t>
            </a:r>
          </a:p>
          <a:p>
            <a:pPr algn="r"/>
            <a:r>
              <a:rPr lang="es-ES" u="none" dirty="0" smtClean="0"/>
              <a:t>p. 208</a:t>
            </a:r>
            <a:endParaRPr lang="es-ES" u="none" dirty="0"/>
          </a:p>
        </p:txBody>
      </p:sp>
    </p:spTree>
    <p:extLst>
      <p:ext uri="{BB962C8B-B14F-4D97-AF65-F5344CB8AC3E}">
        <p14:creationId xmlns:p14="http://schemas.microsoft.com/office/powerpoint/2010/main" val="27604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060848"/>
            <a:ext cx="856895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“Tanto </a:t>
            </a:r>
            <a:r>
              <a:rPr lang="es-ES" sz="32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técnica como económicamente, la publicidad y la industria </a:t>
            </a:r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cultural</a:t>
            </a:r>
          </a:p>
          <a:p>
            <a:pPr algn="ctr"/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3200" u="none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es-ES" sz="32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funden”</a:t>
            </a:r>
          </a:p>
          <a:p>
            <a:pPr algn="r"/>
            <a:r>
              <a:rPr lang="es-ES" sz="2000" u="none" dirty="0" smtClean="0"/>
              <a:t>p. 208</a:t>
            </a:r>
            <a:endParaRPr lang="es-ES" sz="2000" u="none" dirty="0"/>
          </a:p>
        </p:txBody>
      </p:sp>
    </p:spTree>
    <p:extLst>
      <p:ext uri="{BB962C8B-B14F-4D97-AF65-F5344CB8AC3E}">
        <p14:creationId xmlns:p14="http://schemas.microsoft.com/office/powerpoint/2010/main" val="237620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32297" y="1556792"/>
            <a:ext cx="856895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u="none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“El principio del </a:t>
            </a:r>
            <a:r>
              <a:rPr lang="es-ES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sistema</a:t>
            </a:r>
            <a:r>
              <a:rPr lang="es-ES" sz="3200" u="none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impone presentarle todas las necesidades como susceptibles de ser satisfechas por la industria </a:t>
            </a:r>
            <a:r>
              <a:rPr lang="es-ES" sz="3200" u="none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cultura</a:t>
            </a:r>
            <a:r>
              <a:rPr lang="es-ES" sz="3200" u="none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l”</a:t>
            </a:r>
          </a:p>
          <a:p>
            <a:pPr algn="r"/>
            <a:r>
              <a:rPr lang="es-ES" sz="2000" u="none" dirty="0" smtClean="0">
                <a:latin typeface="Arial Black" pitchFamily="34" charset="0"/>
              </a:rPr>
              <a:t>p. 186</a:t>
            </a:r>
            <a:endParaRPr lang="es-ES" sz="2000" u="none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4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1714488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“</a:t>
            </a:r>
            <a:r>
              <a:rPr lang="es-ES" sz="28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Esta (</a:t>
            </a:r>
            <a:r>
              <a:rPr lang="es-ES" sz="2800" u="none" dirty="0" smtClean="0">
                <a:latin typeface="Arial Black" pitchFamily="34" charset="0"/>
              </a:rPr>
              <a:t>la industria cultural</a:t>
            </a:r>
            <a:r>
              <a:rPr lang="es-ES" sz="28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) no solo </a:t>
            </a:r>
            <a:r>
              <a:rPr lang="es-ES" sz="2800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 hace comprender que su engaño es el cumplimiento de lo prometido, sino que además </a:t>
            </a:r>
            <a:r>
              <a:rPr lang="es-ES" sz="2800" u="none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debe contentarse</a:t>
            </a:r>
            <a:r>
              <a:rPr lang="es-ES" sz="2800" u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, en cualquier caso, con lo que se le ofrece</a:t>
            </a:r>
            <a:r>
              <a:rPr lang="es-ES" sz="2800" u="none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”</a:t>
            </a:r>
          </a:p>
          <a:p>
            <a:pPr algn="r"/>
            <a:r>
              <a:rPr lang="es-ES" sz="2400" u="none" dirty="0" smtClean="0">
                <a:latin typeface="+mn-lt"/>
              </a:rPr>
              <a:t>p. 186</a:t>
            </a:r>
            <a:endParaRPr lang="es-ES" sz="2400" u="non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845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1645912"/>
          </a:xfrm>
        </p:spPr>
        <p:txBody>
          <a:bodyPr/>
          <a:lstStyle/>
          <a:p>
            <a:r>
              <a:rPr lang="es-ES" sz="2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Cómo se refleja en nuestra sociedad la </a:t>
            </a:r>
            <a:r>
              <a:rPr lang="es-E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influencia de la </a:t>
            </a:r>
            <a:r>
              <a:rPr lang="es-ES" sz="2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INDUSTRIA CULTURAL?</a:t>
            </a:r>
            <a:r>
              <a:rPr lang="es-E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2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s-ES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8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3196863" y="672236"/>
            <a:ext cx="28803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Figuras</a:t>
            </a:r>
          </a:p>
          <a:p>
            <a:pPr lvl="0" algn="ctr"/>
            <a:endParaRPr lang="es-ES" sz="2000" u="none" dirty="0" smtClean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Max </a:t>
            </a:r>
            <a:r>
              <a:rPr lang="es-ES" sz="2000" u="none" dirty="0" err="1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Horkheimer</a:t>
            </a:r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Theodor Adorno</a:t>
            </a:r>
          </a:p>
          <a:p>
            <a:pPr lvl="0" algn="ctr"/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Herbert Marcuse</a:t>
            </a:r>
          </a:p>
          <a:p>
            <a:pPr lvl="0" algn="ctr"/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Walter </a:t>
            </a:r>
            <a:r>
              <a:rPr lang="es-ES" sz="2000" u="none" dirty="0" err="1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Benjamin</a:t>
            </a:r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err="1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Jürgen</a:t>
            </a:r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2000" u="none" dirty="0" err="1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Habermas</a:t>
            </a:r>
            <a:endParaRPr lang="es-ES" sz="2000" u="none" dirty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endParaRPr lang="es-ES" sz="2000" u="none" dirty="0" smtClean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es-ES" sz="2000" u="none" dirty="0" smtClean="0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Erich </a:t>
            </a:r>
            <a:r>
              <a:rPr lang="es-ES" sz="2000" u="none" dirty="0" err="1">
                <a:solidFill>
                  <a:srgbClr val="C0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fromm</a:t>
            </a:r>
            <a:endParaRPr lang="es-ES" sz="2000" u="none" dirty="0">
              <a:solidFill>
                <a:srgbClr val="C0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20" y="572608"/>
            <a:ext cx="1210762" cy="134262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454" y="1043706"/>
            <a:ext cx="1198819" cy="13700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690" y="2984849"/>
            <a:ext cx="1274472" cy="137968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531" y="4765663"/>
            <a:ext cx="1438636" cy="14986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1" y="2564904"/>
            <a:ext cx="1244942" cy="1305472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 rot="11675996" flipV="1">
            <a:off x="2458888" y="1360476"/>
            <a:ext cx="942526" cy="13855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 derecha 8"/>
          <p:cNvSpPr/>
          <p:nvPr/>
        </p:nvSpPr>
        <p:spPr>
          <a:xfrm flipV="1">
            <a:off x="5938597" y="2060848"/>
            <a:ext cx="648072" cy="12601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derecha 9"/>
          <p:cNvSpPr/>
          <p:nvPr/>
        </p:nvSpPr>
        <p:spPr>
          <a:xfrm rot="1066498" flipV="1">
            <a:off x="5937718" y="2891376"/>
            <a:ext cx="1158863" cy="18694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 derecha 10"/>
          <p:cNvSpPr/>
          <p:nvPr/>
        </p:nvSpPr>
        <p:spPr>
          <a:xfrm rot="10800000" flipV="1">
            <a:off x="1931874" y="3217640"/>
            <a:ext cx="1173952" cy="25525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 derecha 11"/>
          <p:cNvSpPr/>
          <p:nvPr/>
        </p:nvSpPr>
        <p:spPr>
          <a:xfrm rot="1205284" flipV="1">
            <a:off x="5426339" y="4803863"/>
            <a:ext cx="648072" cy="13092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006" y="5083797"/>
            <a:ext cx="1408002" cy="1215578"/>
          </a:xfrm>
          <a:prstGeom prst="rect">
            <a:avLst/>
          </a:prstGeom>
        </p:spPr>
      </p:pic>
      <p:sp>
        <p:nvSpPr>
          <p:cNvPr id="14" name="Flecha derecha 13"/>
          <p:cNvSpPr/>
          <p:nvPr/>
        </p:nvSpPr>
        <p:spPr>
          <a:xfrm rot="7974153" flipV="1">
            <a:off x="2811083" y="4302338"/>
            <a:ext cx="648072" cy="13092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5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9587" y="1036111"/>
            <a:ext cx="77768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Contexto social: </a:t>
            </a:r>
            <a:r>
              <a:rPr lang="es-ES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la sociedad capitalista </a:t>
            </a:r>
            <a:r>
              <a:rPr lang="es-ES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europea</a:t>
            </a:r>
          </a:p>
          <a:p>
            <a:pPr algn="just"/>
            <a:endParaRPr lang="es-ES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s-ES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Marco </a:t>
            </a:r>
            <a:r>
              <a:rPr lang="es-ES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teórico: </a:t>
            </a:r>
            <a:r>
              <a:rPr lang="es-ES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Marx, Kant. También Hegel, la ilustración      alemana, </a:t>
            </a:r>
            <a:r>
              <a:rPr lang="es-ES" u="none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Nietzshe</a:t>
            </a:r>
            <a:r>
              <a:rPr lang="es-ES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, Freud. </a:t>
            </a:r>
            <a:endParaRPr lang="es-ES" u="none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s-ES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s-ES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 representantes parte de la teoría marxista tradicional y desarrollan un nuevo cuerpo teórico calificado de </a:t>
            </a:r>
            <a:r>
              <a:rPr lang="es-ES" u="non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neomarxista</a:t>
            </a:r>
            <a:endParaRPr lang="es-ES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7549" y="3479078"/>
            <a:ext cx="8068902" cy="936105"/>
          </a:xfrm>
        </p:spPr>
        <p:txBody>
          <a:bodyPr/>
          <a:lstStyle/>
          <a:p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b="0" dirty="0" smtClean="0">
                <a:solidFill>
                  <a:srgbClr val="FFC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teoría crítica es formulada por </a:t>
            </a:r>
            <a:r>
              <a:rPr lang="es-ES" sz="1800" b="0" dirty="0" err="1" smtClean="0">
                <a:solidFill>
                  <a:srgbClr val="FFC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Horkheimer</a:t>
            </a:r>
            <a:r>
              <a:rPr lang="es-ES" sz="1800" b="0" dirty="0" smtClean="0">
                <a:solidFill>
                  <a:srgbClr val="FFC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no es más que   una crítica al capitalismo y la dominación</a:t>
            </a:r>
            <a:r>
              <a:rPr lang="es-ES" sz="18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s-ES" sz="18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537549" y="4255821"/>
            <a:ext cx="8068902" cy="2214474"/>
          </a:xfrm>
        </p:spPr>
        <p:txBody>
          <a:bodyPr/>
          <a:lstStyle/>
          <a:p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fábricas</a:t>
            </a:r>
          </a:p>
          <a:p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Economía capitalista      producción en serie</a:t>
            </a:r>
          </a:p>
          <a:p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Postulan que                                         relación obrero-capital</a:t>
            </a: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existe estrecha </a:t>
            </a:r>
            <a:b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relación entre </a:t>
            </a:r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libros, películas,</a:t>
            </a: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Producción cultural       música,</a:t>
            </a:r>
          </a:p>
          <a:p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espectáculos culturales</a:t>
            </a:r>
            <a: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s-ES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s-ES" sz="1800" dirty="0"/>
          </a:p>
        </p:txBody>
      </p:sp>
      <p:sp>
        <p:nvSpPr>
          <p:cNvPr id="6" name="Flecha derecha 5"/>
          <p:cNvSpPr/>
          <p:nvPr/>
        </p:nvSpPr>
        <p:spPr>
          <a:xfrm rot="19775640">
            <a:off x="2186992" y="4822364"/>
            <a:ext cx="360040" cy="1067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 derecha 6"/>
          <p:cNvSpPr/>
          <p:nvPr/>
        </p:nvSpPr>
        <p:spPr>
          <a:xfrm rot="863394">
            <a:off x="2281662" y="5703910"/>
            <a:ext cx="360040" cy="1067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errar llave 7"/>
          <p:cNvSpPr/>
          <p:nvPr/>
        </p:nvSpPr>
        <p:spPr>
          <a:xfrm>
            <a:off x="4911383" y="4297397"/>
            <a:ext cx="433595" cy="88239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errar llave 8"/>
          <p:cNvSpPr/>
          <p:nvPr/>
        </p:nvSpPr>
        <p:spPr>
          <a:xfrm>
            <a:off x="4977494" y="5438059"/>
            <a:ext cx="433595" cy="88239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271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692696"/>
            <a:ext cx="87129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Una de las tesis básicas, esenciales de la </a:t>
            </a:r>
            <a:endParaRPr lang="es-ES" sz="2800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2800" u="none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Teoría Crítica </a:t>
            </a:r>
            <a:r>
              <a:rPr lang="es-ES" sz="2800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es:</a:t>
            </a:r>
          </a:p>
          <a:p>
            <a:pPr lvl="0"/>
            <a:endParaRPr lang="es-ES" sz="2800" u="none" dirty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buFontTx/>
              <a:buChar char="-"/>
            </a:pPr>
            <a:r>
              <a:rPr lang="es-ES" sz="3600" u="none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      Cultura y</a:t>
            </a:r>
            <a:r>
              <a:rPr lang="es-ES" sz="3600" u="none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3600" u="none" dirty="0" err="1" smtClean="0">
                <a:solidFill>
                  <a:srgbClr val="000066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pseudo</a:t>
            </a:r>
            <a:r>
              <a:rPr lang="es-ES" sz="3600" u="none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cultura</a:t>
            </a:r>
            <a:r>
              <a:rPr lang="es-ES" sz="3600" u="none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0"/>
            <a:endParaRPr lang="es-ES" sz="2800" u="none" dirty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2 Rectángulo"/>
          <p:cNvSpPr/>
          <p:nvPr/>
        </p:nvSpPr>
        <p:spPr>
          <a:xfrm>
            <a:off x="215516" y="3212976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M. </a:t>
            </a:r>
            <a:r>
              <a:rPr lang="es-ES" sz="2800" u="none" dirty="0" err="1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Horkheimer</a:t>
            </a:r>
            <a:r>
              <a:rPr lang="es-ES" sz="2800" u="none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y T. Adorno tienen como punto de partida  la necesidad de crear una teoría que consista en una </a:t>
            </a:r>
            <a:r>
              <a:rPr lang="es-ES" sz="2800" u="none" dirty="0" smtClean="0">
                <a:solidFill>
                  <a:srgbClr val="660066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crítica</a:t>
            </a: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la</a:t>
            </a:r>
          </a:p>
          <a:p>
            <a:pPr lvl="0" algn="ctr"/>
            <a:r>
              <a:rPr lang="es-ES" sz="2800" u="none" dirty="0" smtClean="0">
                <a:solidFill>
                  <a:srgbClr val="0033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CULTURA DE MASAS </a:t>
            </a:r>
            <a:r>
              <a:rPr lang="es-ES" sz="2800" u="none" dirty="0" smtClean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 la </a:t>
            </a:r>
            <a:r>
              <a:rPr lang="es-ES" sz="2800" u="none" dirty="0" smtClean="0">
                <a:solidFill>
                  <a:srgbClr val="0033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FALSA CONCIENCIA</a:t>
            </a:r>
            <a:endParaRPr lang="es-ES" sz="2800" u="none" dirty="0">
              <a:solidFill>
                <a:srgbClr val="0033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8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836713"/>
            <a:ext cx="85689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Elementos a tener en </a:t>
            </a:r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cuenta</a:t>
            </a:r>
            <a:endParaRPr lang="es-ES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Describen una sociedad donde los MC  son utilizados para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dominar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al individuo. (Los medios de comunicación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manipulan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los individuos</a:t>
            </a:r>
            <a:r>
              <a:rPr lang="es-ES" u="none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</a:rPr>
              <a:t> Por tanto hacen un llamado a la razón, al poder de la </a:t>
            </a:r>
            <a:r>
              <a:rPr lang="es-ES" u="none" dirty="0" smtClean="0">
                <a:latin typeface="Verdana" panose="020B0604030504040204" pitchFamily="34" charset="0"/>
                <a:ea typeface="Verdana" panose="020B0604030504040204" pitchFamily="34" charset="0"/>
              </a:rPr>
              <a:t>crítica.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endParaRPr lang="es-ES" u="non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</a:rPr>
              <a:t>La cultura popular (películas, programas de radio, revistas) son empleados con fines económicos (lo +s importe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es la calidad del producto, sino el valor económico que se obtiene del producto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es-ES" u="none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endParaRPr lang="es-ES" u="none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u="none" dirty="0" smtClean="0">
                <a:latin typeface="Verdana" panose="020B0604030504040204" pitchFamily="34" charset="0"/>
                <a:ea typeface="Verdana" panose="020B0604030504040204" pitchFamily="34" charset="0"/>
              </a:rPr>
              <a:t>Crean 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</a:rPr>
              <a:t>en ellos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falsas necesidades </a:t>
            </a:r>
            <a:r>
              <a:rPr lang="es-ES" u="none" dirty="0">
                <a:latin typeface="Verdana" panose="020B0604030504040204" pitchFamily="34" charset="0"/>
                <a:ea typeface="Verdana" panose="020B0604030504040204" pitchFamily="34" charset="0"/>
              </a:rPr>
              <a:t>y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estandarizan el </a:t>
            </a:r>
            <a:r>
              <a:rPr lang="es-ES" u="none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pensamiento de </a:t>
            </a:r>
            <a:r>
              <a:rPr lang="es-ES" u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 culturas creando modelos, prototipos (llegan a establecer patrones culturales</a:t>
            </a:r>
            <a:r>
              <a:rPr lang="es-ES" u="none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s-ES" sz="1600" u="none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27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764704"/>
            <a:ext cx="84969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Hacen un llamado a consumir lo +s beneficioso, a comprender, a identificar del exceso de información que es lo útil y lo banal.</a:t>
            </a:r>
          </a:p>
          <a:p>
            <a:pPr marL="450215" algn="just">
              <a:lnSpc>
                <a:spcPct val="150000"/>
              </a:lnSpc>
              <a:spcAft>
                <a:spcPts val="0"/>
              </a:spcAft>
            </a:pP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Adorno habla de “</a:t>
            </a:r>
            <a:r>
              <a:rPr lang="es-ES" sz="2400" b="1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Pensamiento </a:t>
            </a:r>
            <a:r>
              <a:rPr lang="es-ES" sz="2400" b="1" u="none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mitologizado</a:t>
            </a: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”: actitud pasiva, inmóvil ante quienes tienen el </a:t>
            </a:r>
            <a:r>
              <a:rPr lang="es-ES" sz="2400" u="none" dirty="0" smtClean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poder.</a:t>
            </a:r>
          </a:p>
          <a:p>
            <a:pPr marL="450215" algn="just">
              <a:lnSpc>
                <a:spcPct val="150000"/>
              </a:lnSpc>
              <a:spcAft>
                <a:spcPts val="0"/>
              </a:spcAft>
            </a:pPr>
            <a:endParaRPr lang="es-ES" sz="2400" u="none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</a:rPr>
              <a:t>Ven la </a:t>
            </a:r>
            <a:r>
              <a:rPr lang="es-ES" sz="2400" b="1" u="none" dirty="0">
                <a:latin typeface="Verdana" panose="020B0604030504040204" pitchFamily="34" charset="0"/>
                <a:ea typeface="Verdana" panose="020B0604030504040204" pitchFamily="34" charset="0"/>
              </a:rPr>
              <a:t>Industria Cultural </a:t>
            </a: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</a:rPr>
              <a:t>como un sistema: funcionan de manera independiente pero también producen en serie.</a:t>
            </a:r>
          </a:p>
          <a:p>
            <a:endParaRPr lang="es-ES" sz="2400" u="non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5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89541" y="764704"/>
            <a:ext cx="80603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" sz="2800" u="none" dirty="0">
              <a:solidFill>
                <a:schemeClr val="tx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es-ES" sz="3200" u="none" dirty="0" smtClean="0">
                <a:solidFill>
                  <a:srgbClr val="00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Introducen concepto de </a:t>
            </a:r>
          </a:p>
          <a:p>
            <a:pPr lvl="0" algn="ctr">
              <a:lnSpc>
                <a:spcPct val="150000"/>
              </a:lnSpc>
            </a:pPr>
            <a:r>
              <a:rPr lang="es-ES" sz="3200" i="1" u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INDUSTRIA CULTURAL</a:t>
            </a:r>
          </a:p>
          <a:p>
            <a:pPr lvl="0"/>
            <a:endParaRPr lang="es-ES" sz="2000" u="none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es-ES" sz="2400" u="none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</a:rPr>
              <a:t>cultura en lugar de masificarse se convierte en negocio.</a:t>
            </a:r>
          </a:p>
          <a:p>
            <a:pPr lvl="0"/>
            <a:endParaRPr lang="es-ES" sz="2400" u="none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es-ES" sz="2400" u="none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s-ES" sz="2400" u="none" dirty="0">
                <a:latin typeface="Verdana" panose="020B0604030504040204" pitchFamily="34" charset="0"/>
                <a:ea typeface="Verdana" panose="020B0604030504040204" pitchFamily="34" charset="0"/>
              </a:rPr>
              <a:t>Cultura pasa de ser arte a ser una mercancía.</a:t>
            </a:r>
          </a:p>
          <a:p>
            <a:endParaRPr lang="es-ES" sz="2400" u="none" dirty="0">
              <a:solidFill>
                <a:srgbClr val="00006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908720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 categoría </a:t>
            </a:r>
            <a:r>
              <a:rPr lang="es-ES" sz="3200" u="none" dirty="0" smtClean="0">
                <a:solidFill>
                  <a:srgbClr val="66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INDUSTRIA CULTURAL </a:t>
            </a:r>
            <a:r>
              <a:rPr lang="es-ES" sz="3200" u="none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Horkheimer</a:t>
            </a:r>
            <a:r>
              <a:rPr lang="es-ES" sz="32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sz="32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y </a:t>
            </a:r>
            <a:r>
              <a:rPr lang="es-ES" sz="32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Adorno la emplean para sustituir la de </a:t>
            </a:r>
            <a:r>
              <a:rPr lang="es-ES" sz="3200" u="none" dirty="0" smtClean="0">
                <a:solidFill>
                  <a:srgbClr val="66006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CULTURA DE MASAS </a:t>
            </a:r>
            <a:r>
              <a:rPr lang="es-ES" sz="32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y con ello eliminar el riesgo de entender esta última  como la </a:t>
            </a:r>
            <a:r>
              <a:rPr lang="es-ES" sz="3200" u="none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cultura creada por las masas</a:t>
            </a:r>
            <a:r>
              <a:rPr lang="es-ES" sz="3200" u="none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cuando en verdad es una «cultura» para las masas </a:t>
            </a:r>
            <a:endParaRPr lang="es-ES" sz="3200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9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Personalizado 4">
      <a:dk1>
        <a:srgbClr val="000000"/>
      </a:dk1>
      <a:lt1>
        <a:srgbClr val="FFFFFF"/>
      </a:lt1>
      <a:dk2>
        <a:srgbClr val="00B800"/>
      </a:dk2>
      <a:lt2>
        <a:srgbClr val="0000B8"/>
      </a:lt2>
      <a:accent1>
        <a:srgbClr val="00008A"/>
      </a:accent1>
      <a:accent2>
        <a:srgbClr val="00008A"/>
      </a:accent2>
      <a:accent3>
        <a:srgbClr val="00004C"/>
      </a:accent3>
      <a:accent4>
        <a:srgbClr val="002060"/>
      </a:accent4>
      <a:accent5>
        <a:srgbClr val="002060"/>
      </a:accent5>
      <a:accent6>
        <a:srgbClr val="002060"/>
      </a:accent6>
      <a:hlink>
        <a:srgbClr val="002060"/>
      </a:hlink>
      <a:folHlink>
        <a:srgbClr val="00660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01-Inicio</Template>
  <TotalTime>1635</TotalTime>
  <Words>1479</Words>
  <Application>Microsoft Office PowerPoint</Application>
  <PresentationFormat>Presentación en pantalla (4:3)</PresentationFormat>
  <Paragraphs>135</Paragraphs>
  <Slides>28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8" baseType="lpstr">
      <vt:lpstr>Arial</vt:lpstr>
      <vt:lpstr>Arial Black</vt:lpstr>
      <vt:lpstr>Calibri</vt:lpstr>
      <vt:lpstr>Georgia</vt:lpstr>
      <vt:lpstr>Times New Roman</vt:lpstr>
      <vt:lpstr>Trebuchet MS</vt:lpstr>
      <vt:lpstr>Verdana</vt:lpstr>
      <vt:lpstr>Wingdings</vt:lpstr>
      <vt:lpstr>Wingdings 2</vt:lpstr>
      <vt:lpstr>Urbano</vt:lpstr>
      <vt:lpstr>Presentación de PowerPoint</vt:lpstr>
      <vt:lpstr>Presentación de PowerPoint</vt:lpstr>
      <vt:lpstr>Presentación de PowerPoint</vt:lpstr>
      <vt:lpstr>  La teoría crítica es formulada por Horkheimer y no es más que   una crítica al capitalismo y la dominación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Cómo se refleja en nuestra sociedad la influencia de la  INDUSTRIA CULTURAL?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Freddy</dc:creator>
  <cp:lastModifiedBy>ALOIMA</cp:lastModifiedBy>
  <cp:revision>213</cp:revision>
  <dcterms:created xsi:type="dcterms:W3CDTF">2018-01-20T17:30:27Z</dcterms:created>
  <dcterms:modified xsi:type="dcterms:W3CDTF">2025-03-28T12:20:12Z</dcterms:modified>
</cp:coreProperties>
</file>