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6" r:id="rId2"/>
    <p:sldId id="256" r:id="rId3"/>
    <p:sldId id="257" r:id="rId4"/>
    <p:sldId id="282" r:id="rId5"/>
    <p:sldId id="277" r:id="rId6"/>
    <p:sldId id="283" r:id="rId7"/>
    <p:sldId id="284" r:id="rId8"/>
    <p:sldId id="285" r:id="rId9"/>
    <p:sldId id="286" r:id="rId10"/>
    <p:sldId id="262" r:id="rId11"/>
    <p:sldId id="263" r:id="rId12"/>
    <p:sldId id="269" r:id="rId13"/>
    <p:sldId id="260" r:id="rId14"/>
    <p:sldId id="287" r:id="rId15"/>
  </p:sldIdLst>
  <p:sldSz cx="12192000" cy="6858000"/>
  <p:notesSz cx="6858000" cy="9144000"/>
  <p:defaultTextStyle>
    <a:defPPr>
      <a:defRPr lang="es-E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/>
    <p:restoredTop sz="94660"/>
  </p:normalViewPr>
  <p:slideViewPr>
    <p:cSldViewPr snapToGrid="0">
      <p:cViewPr varScale="1">
        <p:scale>
          <a:sx n="65" d="100"/>
          <a:sy n="65" d="100"/>
        </p:scale>
        <p:origin x="23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0B3AE5-82EB-4B66-8DD2-225402BC8D0C}" type="doc">
      <dgm:prSet loTypeId="urn:microsoft.com/office/officeart/2005/8/layout/vProcess5" loCatId="process" qsTypeId="urn:microsoft.com/office/officeart/2005/8/quickstyle/simple1#4" qsCatId="simple" csTypeId="urn:microsoft.com/office/officeart/2005/8/colors/accent1_2#4" csCatId="accent1" phldr="1"/>
      <dgm:spPr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</dgm:spPr>
      <dgm:t>
        <a:bodyPr/>
        <a:lstStyle/>
        <a:p>
          <a:endParaRPr lang="en-US"/>
        </a:p>
      </dgm:t>
    </dgm:pt>
    <dgm:pt modelId="{4835FD00-DD67-4677-9386-7EB0B89A8F7B}">
      <dgm:prSet phldrT="[Texto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just"/>
          <a:r>
            <a:rPr lang="es-MX" dirty="0">
              <a:solidFill>
                <a:schemeClr val="tx1"/>
              </a:solidFill>
              <a:latin typeface="Franklin Gothic Demi" panose="020B0703020102020204" pitchFamily="34" charset="0"/>
            </a:rPr>
            <a:t>Favorece la creación de un clima nuevo, del fortalecimiento del diálogo, rompe con los esquemas del aula, del rol autoritario e informador del maestro.</a:t>
          </a:r>
          <a:endParaRPr lang="en-US" dirty="0">
            <a:solidFill>
              <a:schemeClr val="tx1"/>
            </a:solidFill>
            <a:latin typeface="Franklin Gothic Demi" panose="020B0703020102020204" pitchFamily="34" charset="0"/>
          </a:endParaRPr>
        </a:p>
      </dgm:t>
    </dgm:pt>
    <dgm:pt modelId="{0B797547-1EEF-4778-8B38-92179D8F456A}" type="parTrans" cxnId="{DD095B35-CF1D-4B35-BA7A-4D15DEE4DB5C}">
      <dgm:prSet/>
      <dgm:spPr/>
      <dgm:t>
        <a:bodyPr/>
        <a:lstStyle/>
        <a:p>
          <a:endParaRPr lang="en-US"/>
        </a:p>
      </dgm:t>
    </dgm:pt>
    <dgm:pt modelId="{D0FE0408-8DB2-4EFF-B17B-3469C15915C1}" type="sibTrans" cxnId="{DD095B35-CF1D-4B35-BA7A-4D15DEE4DB5C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/>
        </a:p>
      </dgm:t>
    </dgm:pt>
    <dgm:pt modelId="{11876763-2ADD-4AA0-BAD6-34DF6CA4D6C3}">
      <dgm:prSet phldrT="[Texto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MX" dirty="0">
              <a:solidFill>
                <a:schemeClr val="tx1"/>
              </a:solidFill>
              <a:latin typeface="Franklin Gothic Demi" panose="020B0703020102020204" pitchFamily="34" charset="0"/>
            </a:rPr>
            <a:t>Se liberan potencialidades creativas de los estudiantes.</a:t>
          </a:r>
          <a:endParaRPr lang="en-US" dirty="0">
            <a:solidFill>
              <a:schemeClr val="tx1"/>
            </a:solidFill>
            <a:latin typeface="Franklin Gothic Demi" panose="020B0703020102020204" pitchFamily="34" charset="0"/>
          </a:endParaRPr>
        </a:p>
      </dgm:t>
    </dgm:pt>
    <dgm:pt modelId="{56D9C2F0-C90F-4A7D-A68F-5C951BDFFACB}" type="parTrans" cxnId="{F3308B7C-4147-48E8-8184-556FC028A416}">
      <dgm:prSet/>
      <dgm:spPr/>
      <dgm:t>
        <a:bodyPr/>
        <a:lstStyle/>
        <a:p>
          <a:endParaRPr lang="en-US"/>
        </a:p>
      </dgm:t>
    </dgm:pt>
    <dgm:pt modelId="{5A5B95BB-69AC-460A-A334-33CE85B74392}" type="sibTrans" cxnId="{F3308B7C-4147-48E8-8184-556FC028A416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/>
        </a:p>
      </dgm:t>
    </dgm:pt>
    <dgm:pt modelId="{D6387E10-3686-4297-9398-1152F3F528FF}">
      <dgm:prSet phldrT="[Texto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MX" dirty="0">
              <a:solidFill>
                <a:schemeClr val="tx1"/>
              </a:solidFill>
              <a:latin typeface="Franklin Gothic Demi" panose="020B0703020102020204" pitchFamily="34" charset="0"/>
            </a:rPr>
            <a:t>Recogen la práctica o realidad donde se mueve el grupo.</a:t>
          </a:r>
          <a:endParaRPr lang="en-US" dirty="0">
            <a:solidFill>
              <a:schemeClr val="tx1"/>
            </a:solidFill>
            <a:latin typeface="Franklin Gothic Demi" panose="020B0703020102020204" pitchFamily="34" charset="0"/>
          </a:endParaRPr>
        </a:p>
      </dgm:t>
    </dgm:pt>
    <dgm:pt modelId="{3C5AF21A-28A3-41CF-B02A-75A25B546AFC}" type="parTrans" cxnId="{216D40DC-F377-4656-9E08-CE86E3DBBE95}">
      <dgm:prSet/>
      <dgm:spPr/>
      <dgm:t>
        <a:bodyPr/>
        <a:lstStyle/>
        <a:p>
          <a:endParaRPr lang="en-US"/>
        </a:p>
      </dgm:t>
    </dgm:pt>
    <dgm:pt modelId="{D1CC13DE-55AD-4C05-998D-5FB23DB1DF90}" type="sibTrans" cxnId="{216D40DC-F377-4656-9E08-CE86E3DBBE95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/>
        </a:p>
      </dgm:t>
    </dgm:pt>
    <dgm:pt modelId="{03029373-F4B5-4C91-AED7-24233079DA10}">
      <dgm:prSet phldrT="[Texto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MX" dirty="0">
              <a:solidFill>
                <a:schemeClr val="tx1"/>
              </a:solidFill>
              <a:latin typeface="Franklin Gothic Demi" panose="020B0703020102020204" pitchFamily="34" charset="0"/>
            </a:rPr>
            <a:t>Se toman en cuenta la realidad cultural e histórica de los grupos en que se trabajan: tradiciones, cultura y área geográfica donde se desempeñan.  </a:t>
          </a:r>
          <a:endParaRPr lang="en-US" dirty="0">
            <a:solidFill>
              <a:schemeClr val="tx1"/>
            </a:solidFill>
            <a:latin typeface="Franklin Gothic Demi" panose="020B0703020102020204" pitchFamily="34" charset="0"/>
          </a:endParaRPr>
        </a:p>
      </dgm:t>
    </dgm:pt>
    <dgm:pt modelId="{BED15ED3-0FA4-4054-AB4E-54DFA21432B9}" type="parTrans" cxnId="{418A7A39-34FD-4B78-81F7-AD111C857782}">
      <dgm:prSet/>
      <dgm:spPr/>
      <dgm:t>
        <a:bodyPr/>
        <a:lstStyle/>
        <a:p>
          <a:endParaRPr lang="en-US"/>
        </a:p>
      </dgm:t>
    </dgm:pt>
    <dgm:pt modelId="{FB6F1F5F-D602-4651-BAE0-ED8875D766C9}" type="sibTrans" cxnId="{418A7A39-34FD-4B78-81F7-AD111C857782}">
      <dgm:prSet/>
      <dgm:spPr/>
      <dgm:t>
        <a:bodyPr/>
        <a:lstStyle/>
        <a:p>
          <a:endParaRPr lang="en-US"/>
        </a:p>
      </dgm:t>
    </dgm:pt>
    <dgm:pt modelId="{FDA0CEA6-2796-407C-9BA0-5299D697F680}" type="pres">
      <dgm:prSet presAssocID="{550B3AE5-82EB-4B66-8DD2-225402BC8D0C}" presName="outerComposite" presStyleCnt="0">
        <dgm:presLayoutVars>
          <dgm:chMax val="5"/>
          <dgm:dir/>
          <dgm:resizeHandles val="exact"/>
        </dgm:presLayoutVars>
      </dgm:prSet>
      <dgm:spPr/>
    </dgm:pt>
    <dgm:pt modelId="{C15D1C42-372B-4800-BBC9-B98970C12C5C}" type="pres">
      <dgm:prSet presAssocID="{550B3AE5-82EB-4B66-8DD2-225402BC8D0C}" presName="dummyMaxCanvas" presStyleCnt="0">
        <dgm:presLayoutVars/>
      </dgm:prSet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DE6692AF-C03F-4B8B-B996-24495333F5B6}" type="pres">
      <dgm:prSet presAssocID="{550B3AE5-82EB-4B66-8DD2-225402BC8D0C}" presName="FourNodes_1" presStyleLbl="node1" presStyleIdx="0" presStyleCnt="4">
        <dgm:presLayoutVars>
          <dgm:bulletEnabled val="1"/>
        </dgm:presLayoutVars>
      </dgm:prSet>
      <dgm:spPr/>
    </dgm:pt>
    <dgm:pt modelId="{F6C7F2F1-DEEC-45C4-BBF5-E131A96568F3}" type="pres">
      <dgm:prSet presAssocID="{550B3AE5-82EB-4B66-8DD2-225402BC8D0C}" presName="FourNodes_2" presStyleLbl="node1" presStyleIdx="1" presStyleCnt="4">
        <dgm:presLayoutVars>
          <dgm:bulletEnabled val="1"/>
        </dgm:presLayoutVars>
      </dgm:prSet>
      <dgm:spPr/>
    </dgm:pt>
    <dgm:pt modelId="{5A2BB020-66E6-45B8-BFA9-EB4010C10CC0}" type="pres">
      <dgm:prSet presAssocID="{550B3AE5-82EB-4B66-8DD2-225402BC8D0C}" presName="FourNodes_3" presStyleLbl="node1" presStyleIdx="2" presStyleCnt="4">
        <dgm:presLayoutVars>
          <dgm:bulletEnabled val="1"/>
        </dgm:presLayoutVars>
      </dgm:prSet>
      <dgm:spPr/>
    </dgm:pt>
    <dgm:pt modelId="{6F6CFDF2-A516-4B69-B399-33E48C55D83E}" type="pres">
      <dgm:prSet presAssocID="{550B3AE5-82EB-4B66-8DD2-225402BC8D0C}" presName="FourNodes_4" presStyleLbl="node1" presStyleIdx="3" presStyleCnt="4">
        <dgm:presLayoutVars>
          <dgm:bulletEnabled val="1"/>
        </dgm:presLayoutVars>
      </dgm:prSet>
      <dgm:spPr/>
    </dgm:pt>
    <dgm:pt modelId="{EFB09775-E875-4D44-A69F-56BEFA3D9F1A}" type="pres">
      <dgm:prSet presAssocID="{550B3AE5-82EB-4B66-8DD2-225402BC8D0C}" presName="FourConn_1-2" presStyleLbl="fgAccFollowNode1" presStyleIdx="0" presStyleCnt="3">
        <dgm:presLayoutVars>
          <dgm:bulletEnabled val="1"/>
        </dgm:presLayoutVars>
      </dgm:prSet>
      <dgm:spPr/>
    </dgm:pt>
    <dgm:pt modelId="{5877777E-E55C-4DDA-9487-B4C35C0CCA28}" type="pres">
      <dgm:prSet presAssocID="{550B3AE5-82EB-4B66-8DD2-225402BC8D0C}" presName="FourConn_2-3" presStyleLbl="fgAccFollowNode1" presStyleIdx="1" presStyleCnt="3">
        <dgm:presLayoutVars>
          <dgm:bulletEnabled val="1"/>
        </dgm:presLayoutVars>
      </dgm:prSet>
      <dgm:spPr/>
    </dgm:pt>
    <dgm:pt modelId="{ED56D703-EE75-442F-B6FE-E7A3D2AC3FF4}" type="pres">
      <dgm:prSet presAssocID="{550B3AE5-82EB-4B66-8DD2-225402BC8D0C}" presName="FourConn_3-4" presStyleLbl="fgAccFollowNode1" presStyleIdx="2" presStyleCnt="3">
        <dgm:presLayoutVars>
          <dgm:bulletEnabled val="1"/>
        </dgm:presLayoutVars>
      </dgm:prSet>
      <dgm:spPr/>
    </dgm:pt>
    <dgm:pt modelId="{625B5982-85EE-4F4C-BA08-F4358FB910CD}" type="pres">
      <dgm:prSet presAssocID="{550B3AE5-82EB-4B66-8DD2-225402BC8D0C}" presName="FourNodes_1_text" presStyleLbl="node1" presStyleIdx="3" presStyleCnt="4">
        <dgm:presLayoutVars>
          <dgm:bulletEnabled val="1"/>
        </dgm:presLayoutVars>
      </dgm:prSet>
      <dgm:spPr/>
    </dgm:pt>
    <dgm:pt modelId="{0E7BA059-58EC-4DB1-B360-CBFA97D180F2}" type="pres">
      <dgm:prSet presAssocID="{550B3AE5-82EB-4B66-8DD2-225402BC8D0C}" presName="FourNodes_2_text" presStyleLbl="node1" presStyleIdx="3" presStyleCnt="4">
        <dgm:presLayoutVars>
          <dgm:bulletEnabled val="1"/>
        </dgm:presLayoutVars>
      </dgm:prSet>
      <dgm:spPr/>
    </dgm:pt>
    <dgm:pt modelId="{4781A62C-EFAC-4238-8FC8-5A01B17EB102}" type="pres">
      <dgm:prSet presAssocID="{550B3AE5-82EB-4B66-8DD2-225402BC8D0C}" presName="FourNodes_3_text" presStyleLbl="node1" presStyleIdx="3" presStyleCnt="4">
        <dgm:presLayoutVars>
          <dgm:bulletEnabled val="1"/>
        </dgm:presLayoutVars>
      </dgm:prSet>
      <dgm:spPr/>
    </dgm:pt>
    <dgm:pt modelId="{C2CE72F4-9BA6-4754-9317-355D4AEAE30E}" type="pres">
      <dgm:prSet presAssocID="{550B3AE5-82EB-4B66-8DD2-225402BC8D0C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363A6D05-538F-41EC-9811-6A950710BC94}" type="presOf" srcId="{D1CC13DE-55AD-4C05-998D-5FB23DB1DF90}" destId="{ED56D703-EE75-442F-B6FE-E7A3D2AC3FF4}" srcOrd="0" destOrd="0" presId="urn:microsoft.com/office/officeart/2005/8/layout/vProcess5"/>
    <dgm:cxn modelId="{04EED825-C736-41A6-A79F-3D4501977B72}" type="presOf" srcId="{4835FD00-DD67-4677-9386-7EB0B89A8F7B}" destId="{DE6692AF-C03F-4B8B-B996-24495333F5B6}" srcOrd="0" destOrd="0" presId="urn:microsoft.com/office/officeart/2005/8/layout/vProcess5"/>
    <dgm:cxn modelId="{B26C8A2A-FB1F-4E62-94AE-0B4285466F92}" type="presOf" srcId="{11876763-2ADD-4AA0-BAD6-34DF6CA4D6C3}" destId="{0E7BA059-58EC-4DB1-B360-CBFA97D180F2}" srcOrd="1" destOrd="0" presId="urn:microsoft.com/office/officeart/2005/8/layout/vProcess5"/>
    <dgm:cxn modelId="{DD095B35-CF1D-4B35-BA7A-4D15DEE4DB5C}" srcId="{550B3AE5-82EB-4B66-8DD2-225402BC8D0C}" destId="{4835FD00-DD67-4677-9386-7EB0B89A8F7B}" srcOrd="0" destOrd="0" parTransId="{0B797547-1EEF-4778-8B38-92179D8F456A}" sibTransId="{D0FE0408-8DB2-4EFF-B17B-3469C15915C1}"/>
    <dgm:cxn modelId="{418A7A39-34FD-4B78-81F7-AD111C857782}" srcId="{550B3AE5-82EB-4B66-8DD2-225402BC8D0C}" destId="{03029373-F4B5-4C91-AED7-24233079DA10}" srcOrd="3" destOrd="0" parTransId="{BED15ED3-0FA4-4054-AB4E-54DFA21432B9}" sibTransId="{FB6F1F5F-D602-4651-BAE0-ED8875D766C9}"/>
    <dgm:cxn modelId="{7EE8B33D-3C60-47A9-8AAD-C9840D703000}" type="presOf" srcId="{4835FD00-DD67-4677-9386-7EB0B89A8F7B}" destId="{625B5982-85EE-4F4C-BA08-F4358FB910CD}" srcOrd="1" destOrd="0" presId="urn:microsoft.com/office/officeart/2005/8/layout/vProcess5"/>
    <dgm:cxn modelId="{D79AED3E-DBFE-4F1A-A4B0-123A4FBD264A}" type="presOf" srcId="{D6387E10-3686-4297-9398-1152F3F528FF}" destId="{5A2BB020-66E6-45B8-BFA9-EB4010C10CC0}" srcOrd="0" destOrd="0" presId="urn:microsoft.com/office/officeart/2005/8/layout/vProcess5"/>
    <dgm:cxn modelId="{75060B62-1219-49F7-8ACE-823720B5008C}" type="presOf" srcId="{550B3AE5-82EB-4B66-8DD2-225402BC8D0C}" destId="{FDA0CEA6-2796-407C-9BA0-5299D697F680}" srcOrd="0" destOrd="0" presId="urn:microsoft.com/office/officeart/2005/8/layout/vProcess5"/>
    <dgm:cxn modelId="{18679D69-00A6-4F93-99DA-AA419E2CF16F}" type="presOf" srcId="{5A5B95BB-69AC-460A-A334-33CE85B74392}" destId="{5877777E-E55C-4DDA-9487-B4C35C0CCA28}" srcOrd="0" destOrd="0" presId="urn:microsoft.com/office/officeart/2005/8/layout/vProcess5"/>
    <dgm:cxn modelId="{758F7255-CAE4-426C-BC72-07A58303B700}" type="presOf" srcId="{D0FE0408-8DB2-4EFF-B17B-3469C15915C1}" destId="{EFB09775-E875-4D44-A69F-56BEFA3D9F1A}" srcOrd="0" destOrd="0" presId="urn:microsoft.com/office/officeart/2005/8/layout/vProcess5"/>
    <dgm:cxn modelId="{F3308B7C-4147-48E8-8184-556FC028A416}" srcId="{550B3AE5-82EB-4B66-8DD2-225402BC8D0C}" destId="{11876763-2ADD-4AA0-BAD6-34DF6CA4D6C3}" srcOrd="1" destOrd="0" parTransId="{56D9C2F0-C90F-4A7D-A68F-5C951BDFFACB}" sibTransId="{5A5B95BB-69AC-460A-A334-33CE85B74392}"/>
    <dgm:cxn modelId="{23C39883-1325-4835-916A-55571F6E42FF}" type="presOf" srcId="{03029373-F4B5-4C91-AED7-24233079DA10}" destId="{C2CE72F4-9BA6-4754-9317-355D4AEAE30E}" srcOrd="1" destOrd="0" presId="urn:microsoft.com/office/officeart/2005/8/layout/vProcess5"/>
    <dgm:cxn modelId="{4577A989-E77E-4A6C-A929-84D37F2194CB}" type="presOf" srcId="{D6387E10-3686-4297-9398-1152F3F528FF}" destId="{4781A62C-EFAC-4238-8FC8-5A01B17EB102}" srcOrd="1" destOrd="0" presId="urn:microsoft.com/office/officeart/2005/8/layout/vProcess5"/>
    <dgm:cxn modelId="{46C197B1-AD61-4CD1-BBBC-09AE368D4E7F}" type="presOf" srcId="{03029373-F4B5-4C91-AED7-24233079DA10}" destId="{6F6CFDF2-A516-4B69-B399-33E48C55D83E}" srcOrd="0" destOrd="0" presId="urn:microsoft.com/office/officeart/2005/8/layout/vProcess5"/>
    <dgm:cxn modelId="{A68AA8C6-BBA0-4CA3-BD75-F3BA3665B6B7}" type="presOf" srcId="{11876763-2ADD-4AA0-BAD6-34DF6CA4D6C3}" destId="{F6C7F2F1-DEEC-45C4-BBF5-E131A96568F3}" srcOrd="0" destOrd="0" presId="urn:microsoft.com/office/officeart/2005/8/layout/vProcess5"/>
    <dgm:cxn modelId="{216D40DC-F377-4656-9E08-CE86E3DBBE95}" srcId="{550B3AE5-82EB-4B66-8DD2-225402BC8D0C}" destId="{D6387E10-3686-4297-9398-1152F3F528FF}" srcOrd="2" destOrd="0" parTransId="{3C5AF21A-28A3-41CF-B02A-75A25B546AFC}" sibTransId="{D1CC13DE-55AD-4C05-998D-5FB23DB1DF90}"/>
    <dgm:cxn modelId="{30C52823-E5FF-4151-A5CD-87714B30C16D}" type="presParOf" srcId="{FDA0CEA6-2796-407C-9BA0-5299D697F680}" destId="{C15D1C42-372B-4800-BBC9-B98970C12C5C}" srcOrd="0" destOrd="0" presId="urn:microsoft.com/office/officeart/2005/8/layout/vProcess5"/>
    <dgm:cxn modelId="{F955BF4C-567A-476D-B81C-978CCCB544E7}" type="presParOf" srcId="{FDA0CEA6-2796-407C-9BA0-5299D697F680}" destId="{DE6692AF-C03F-4B8B-B996-24495333F5B6}" srcOrd="1" destOrd="0" presId="urn:microsoft.com/office/officeart/2005/8/layout/vProcess5"/>
    <dgm:cxn modelId="{E8E4FCD4-CFAE-4DFE-858E-D74EB68A8BF9}" type="presParOf" srcId="{FDA0CEA6-2796-407C-9BA0-5299D697F680}" destId="{F6C7F2F1-DEEC-45C4-BBF5-E131A96568F3}" srcOrd="2" destOrd="0" presId="urn:microsoft.com/office/officeart/2005/8/layout/vProcess5"/>
    <dgm:cxn modelId="{9092EC39-4D4C-4308-BBF3-3A6DFA496ADA}" type="presParOf" srcId="{FDA0CEA6-2796-407C-9BA0-5299D697F680}" destId="{5A2BB020-66E6-45B8-BFA9-EB4010C10CC0}" srcOrd="3" destOrd="0" presId="urn:microsoft.com/office/officeart/2005/8/layout/vProcess5"/>
    <dgm:cxn modelId="{4E6A6A6A-031B-48B5-A79D-AD7E989548B3}" type="presParOf" srcId="{FDA0CEA6-2796-407C-9BA0-5299D697F680}" destId="{6F6CFDF2-A516-4B69-B399-33E48C55D83E}" srcOrd="4" destOrd="0" presId="urn:microsoft.com/office/officeart/2005/8/layout/vProcess5"/>
    <dgm:cxn modelId="{046BFBFF-D1F7-49AE-A26B-31A0E21E3CE4}" type="presParOf" srcId="{FDA0CEA6-2796-407C-9BA0-5299D697F680}" destId="{EFB09775-E875-4D44-A69F-56BEFA3D9F1A}" srcOrd="5" destOrd="0" presId="urn:microsoft.com/office/officeart/2005/8/layout/vProcess5"/>
    <dgm:cxn modelId="{E9AF6082-5E71-4430-950E-9E12EE505FA3}" type="presParOf" srcId="{FDA0CEA6-2796-407C-9BA0-5299D697F680}" destId="{5877777E-E55C-4DDA-9487-B4C35C0CCA28}" srcOrd="6" destOrd="0" presId="urn:microsoft.com/office/officeart/2005/8/layout/vProcess5"/>
    <dgm:cxn modelId="{C2B1434E-56A5-4EC7-A571-00161666642D}" type="presParOf" srcId="{FDA0CEA6-2796-407C-9BA0-5299D697F680}" destId="{ED56D703-EE75-442F-B6FE-E7A3D2AC3FF4}" srcOrd="7" destOrd="0" presId="urn:microsoft.com/office/officeart/2005/8/layout/vProcess5"/>
    <dgm:cxn modelId="{E6270686-E22C-44D2-A008-597F6CD438F0}" type="presParOf" srcId="{FDA0CEA6-2796-407C-9BA0-5299D697F680}" destId="{625B5982-85EE-4F4C-BA08-F4358FB910CD}" srcOrd="8" destOrd="0" presId="urn:microsoft.com/office/officeart/2005/8/layout/vProcess5"/>
    <dgm:cxn modelId="{6FF28B67-5E17-4B6F-B0DE-A4CA4895C771}" type="presParOf" srcId="{FDA0CEA6-2796-407C-9BA0-5299D697F680}" destId="{0E7BA059-58EC-4DB1-B360-CBFA97D180F2}" srcOrd="9" destOrd="0" presId="urn:microsoft.com/office/officeart/2005/8/layout/vProcess5"/>
    <dgm:cxn modelId="{A1CECCA1-4183-4A5C-A458-5C4508A79AE1}" type="presParOf" srcId="{FDA0CEA6-2796-407C-9BA0-5299D697F680}" destId="{4781A62C-EFAC-4238-8FC8-5A01B17EB102}" srcOrd="10" destOrd="0" presId="urn:microsoft.com/office/officeart/2005/8/layout/vProcess5"/>
    <dgm:cxn modelId="{D3C072F0-B84A-4866-88AD-5B9A416F00D2}" type="presParOf" srcId="{FDA0CEA6-2796-407C-9BA0-5299D697F680}" destId="{C2CE72F4-9BA6-4754-9317-355D4AEAE30E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692AF-C03F-4B8B-B996-24495333F5B6}">
      <dsp:nvSpPr>
        <dsp:cNvPr id="0" name=""/>
        <dsp:cNvSpPr/>
      </dsp:nvSpPr>
      <dsp:spPr bwMode="white">
        <a:xfrm>
          <a:off x="0" y="0"/>
          <a:ext cx="7227668" cy="11115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 dirty="0">
              <a:solidFill>
                <a:schemeClr val="tx1"/>
              </a:solidFill>
              <a:latin typeface="Franklin Gothic Demi" panose="020B0703020102020204" pitchFamily="34" charset="0"/>
            </a:rPr>
            <a:t>Favorece la creación de un clima nuevo, del fortalecimiento del diálogo, rompe con los esquemas del aula, del rol autoritario e informador del maestro.</a:t>
          </a:r>
          <a:endParaRPr lang="en-US" sz="1900" kern="1200" dirty="0">
            <a:solidFill>
              <a:schemeClr val="tx1"/>
            </a:solidFill>
            <a:latin typeface="Franklin Gothic Demi" panose="020B0703020102020204" pitchFamily="34" charset="0"/>
          </a:endParaRPr>
        </a:p>
      </dsp:txBody>
      <dsp:txXfrm>
        <a:off x="32557" y="32557"/>
        <a:ext cx="5934256" cy="1046468"/>
      </dsp:txXfrm>
    </dsp:sp>
    <dsp:sp modelId="{F6C7F2F1-DEEC-45C4-BBF5-E131A96568F3}">
      <dsp:nvSpPr>
        <dsp:cNvPr id="0" name=""/>
        <dsp:cNvSpPr/>
      </dsp:nvSpPr>
      <dsp:spPr bwMode="white">
        <a:xfrm>
          <a:off x="605317" y="1313687"/>
          <a:ext cx="7227668" cy="11115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 dirty="0">
              <a:solidFill>
                <a:schemeClr val="tx1"/>
              </a:solidFill>
              <a:latin typeface="Franklin Gothic Demi" panose="020B0703020102020204" pitchFamily="34" charset="0"/>
            </a:rPr>
            <a:t>Se liberan potencialidades creativas de los estudiantes.</a:t>
          </a:r>
          <a:endParaRPr lang="en-US" sz="1900" kern="1200" dirty="0">
            <a:solidFill>
              <a:schemeClr val="tx1"/>
            </a:solidFill>
            <a:latin typeface="Franklin Gothic Demi" panose="020B0703020102020204" pitchFamily="34" charset="0"/>
          </a:endParaRPr>
        </a:p>
      </dsp:txBody>
      <dsp:txXfrm>
        <a:off x="637874" y="1346244"/>
        <a:ext cx="5834709" cy="1046468"/>
      </dsp:txXfrm>
    </dsp:sp>
    <dsp:sp modelId="{5A2BB020-66E6-45B8-BFA9-EB4010C10CC0}">
      <dsp:nvSpPr>
        <dsp:cNvPr id="0" name=""/>
        <dsp:cNvSpPr/>
      </dsp:nvSpPr>
      <dsp:spPr bwMode="white">
        <a:xfrm>
          <a:off x="1201599" y="2627375"/>
          <a:ext cx="7227668" cy="11115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 dirty="0">
              <a:solidFill>
                <a:schemeClr val="tx1"/>
              </a:solidFill>
              <a:latin typeface="Franklin Gothic Demi" panose="020B0703020102020204" pitchFamily="34" charset="0"/>
            </a:rPr>
            <a:t>Recogen la práctica o realidad donde se mueve el grupo.</a:t>
          </a:r>
          <a:endParaRPr lang="en-US" sz="1900" kern="1200" dirty="0">
            <a:solidFill>
              <a:schemeClr val="tx1"/>
            </a:solidFill>
            <a:latin typeface="Franklin Gothic Demi" panose="020B0703020102020204" pitchFamily="34" charset="0"/>
          </a:endParaRPr>
        </a:p>
      </dsp:txBody>
      <dsp:txXfrm>
        <a:off x="1234156" y="2659932"/>
        <a:ext cx="5843743" cy="1046468"/>
      </dsp:txXfrm>
    </dsp:sp>
    <dsp:sp modelId="{6F6CFDF2-A516-4B69-B399-33E48C55D83E}">
      <dsp:nvSpPr>
        <dsp:cNvPr id="0" name=""/>
        <dsp:cNvSpPr/>
      </dsp:nvSpPr>
      <dsp:spPr bwMode="white">
        <a:xfrm>
          <a:off x="1806917" y="3941063"/>
          <a:ext cx="7227668" cy="11115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 dirty="0">
              <a:solidFill>
                <a:schemeClr val="tx1"/>
              </a:solidFill>
              <a:latin typeface="Franklin Gothic Demi" panose="020B0703020102020204" pitchFamily="34" charset="0"/>
            </a:rPr>
            <a:t>Se toman en cuenta la realidad cultural e histórica de los grupos en que se trabajan: tradiciones, cultura y área geográfica donde se desempeñan.  </a:t>
          </a:r>
          <a:endParaRPr lang="en-US" sz="1900" kern="1200" dirty="0">
            <a:solidFill>
              <a:schemeClr val="tx1"/>
            </a:solidFill>
            <a:latin typeface="Franklin Gothic Demi" panose="020B0703020102020204" pitchFamily="34" charset="0"/>
          </a:endParaRPr>
        </a:p>
      </dsp:txBody>
      <dsp:txXfrm>
        <a:off x="1839474" y="3973620"/>
        <a:ext cx="5834709" cy="1046468"/>
      </dsp:txXfrm>
    </dsp:sp>
    <dsp:sp modelId="{EFB09775-E875-4D44-A69F-56BEFA3D9F1A}">
      <dsp:nvSpPr>
        <dsp:cNvPr id="0" name=""/>
        <dsp:cNvSpPr/>
      </dsp:nvSpPr>
      <dsp:spPr bwMode="white">
        <a:xfrm>
          <a:off x="6505140" y="851370"/>
          <a:ext cx="722528" cy="72252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6667709" y="851370"/>
        <a:ext cx="397390" cy="543702"/>
      </dsp:txXfrm>
    </dsp:sp>
    <dsp:sp modelId="{5877777E-E55C-4DDA-9487-B4C35C0CCA28}">
      <dsp:nvSpPr>
        <dsp:cNvPr id="0" name=""/>
        <dsp:cNvSpPr/>
      </dsp:nvSpPr>
      <dsp:spPr bwMode="white">
        <a:xfrm>
          <a:off x="7110457" y="2165058"/>
          <a:ext cx="722528" cy="72252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7273026" y="2165058"/>
        <a:ext cx="397390" cy="543702"/>
      </dsp:txXfrm>
    </dsp:sp>
    <dsp:sp modelId="{ED56D703-EE75-442F-B6FE-E7A3D2AC3FF4}">
      <dsp:nvSpPr>
        <dsp:cNvPr id="0" name=""/>
        <dsp:cNvSpPr/>
      </dsp:nvSpPr>
      <dsp:spPr bwMode="white">
        <a:xfrm>
          <a:off x="7706740" y="3478746"/>
          <a:ext cx="722528" cy="72252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7869309" y="3478746"/>
        <a:ext cx="397390" cy="5437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C96F5E-CB2C-4A34-BF36-2DCDDE6132BB}" type="datetimeFigureOut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19/04/2026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s-ES" altLang="en-US" dirty="0">
                <a:latin typeface="Calibri" panose="020F0502020204030204" pitchFamily="34" charset="0"/>
              </a:rPr>
              <a:t>‹Nº›</a:t>
            </a:fld>
            <a:endParaRPr lang="es-E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C96F5E-CB2C-4A34-BF36-2DCDDE6132BB}" type="datetimeFigureOut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19/04/2026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s-ES" altLang="en-US" dirty="0">
                <a:latin typeface="Calibri" panose="020F0502020204030204" pitchFamily="34" charset="0"/>
              </a:rPr>
              <a:t>‹Nº›</a:t>
            </a:fld>
            <a:endParaRPr lang="es-E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C96F5E-CB2C-4A34-BF36-2DCDDE6132BB}" type="datetimeFigureOut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19/04/2026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s-ES" altLang="en-US" dirty="0">
                <a:latin typeface="Calibri" panose="020F0502020204030204" pitchFamily="34" charset="0"/>
              </a:rPr>
              <a:t>‹Nº›</a:t>
            </a:fld>
            <a:endParaRPr lang="es-E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C96F5E-CB2C-4A34-BF36-2DCDDE6132BB}" type="datetimeFigureOut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19/04/2026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s-ES" altLang="en-US" dirty="0">
                <a:latin typeface="Calibri" panose="020F0502020204030204" pitchFamily="34" charset="0"/>
              </a:rPr>
              <a:t>‹Nº›</a:t>
            </a:fld>
            <a:endParaRPr lang="es-E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C96F5E-CB2C-4A34-BF36-2DCDDE6132BB}" type="datetimeFigureOut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19/04/2026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s-ES" altLang="en-US" dirty="0">
                <a:latin typeface="Calibri" panose="020F0502020204030204" pitchFamily="34" charset="0"/>
              </a:rPr>
              <a:t>‹Nº›</a:t>
            </a:fld>
            <a:endParaRPr lang="es-E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C96F5E-CB2C-4A34-BF36-2DCDDE6132BB}" type="datetimeFigureOut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19/04/2026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s-ES" altLang="en-US" dirty="0">
                <a:latin typeface="Calibri" panose="020F0502020204030204" pitchFamily="34" charset="0"/>
              </a:rPr>
              <a:t>‹Nº›</a:t>
            </a:fld>
            <a:endParaRPr lang="es-E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C96F5E-CB2C-4A34-BF36-2DCDDE6132BB}" type="datetimeFigureOut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19/04/2026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s-ES" altLang="en-US" dirty="0">
                <a:latin typeface="Calibri" panose="020F0502020204030204" pitchFamily="34" charset="0"/>
              </a:rPr>
              <a:t>‹Nº›</a:t>
            </a:fld>
            <a:endParaRPr lang="es-E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C96F5E-CB2C-4A34-BF36-2DCDDE6132BB}" type="datetimeFigureOut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19/04/2026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s-ES" altLang="en-US" dirty="0">
                <a:latin typeface="Calibri" panose="020F0502020204030204" pitchFamily="34" charset="0"/>
              </a:rPr>
              <a:t>‹Nº›</a:t>
            </a:fld>
            <a:endParaRPr lang="es-E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C96F5E-CB2C-4A34-BF36-2DCDDE6132BB}" type="datetimeFigureOut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19/04/2026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s-ES" altLang="en-US" dirty="0">
                <a:latin typeface="Calibri" panose="020F0502020204030204" pitchFamily="34" charset="0"/>
              </a:rPr>
              <a:t>‹Nº›</a:t>
            </a:fld>
            <a:endParaRPr lang="es-E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C96F5E-CB2C-4A34-BF36-2DCDDE6132BB}" type="datetimeFigureOut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19/04/2026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s-ES" altLang="en-US" dirty="0">
                <a:latin typeface="Calibri" panose="020F0502020204030204" pitchFamily="34" charset="0"/>
              </a:rPr>
              <a:t>‹Nº›</a:t>
            </a:fld>
            <a:endParaRPr lang="es-E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s-E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C96F5E-CB2C-4A34-BF36-2DCDDE6132BB}" type="datetimeFigureOut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19/04/2026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s-ES" altLang="en-US" dirty="0">
                <a:latin typeface="Calibri" panose="020F0502020204030204" pitchFamily="34" charset="0"/>
              </a:rPr>
              <a:t>‹Nº›</a:t>
            </a:fld>
            <a:endParaRPr lang="es-ES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s-ES" altLang="en-US" dirty="0"/>
              <a:t>Haga clic para modificar el estilo de título del patrón</a:t>
            </a:r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s-ES" altLang="en-US" dirty="0"/>
              <a:t>Editar el estilo de texto del patrón</a:t>
            </a:r>
          </a:p>
          <a:p>
            <a:pPr lvl="1"/>
            <a:r>
              <a:rPr lang="es-ES" altLang="en-US" dirty="0"/>
              <a:t>Segundo nivel</a:t>
            </a:r>
          </a:p>
          <a:p>
            <a:pPr lvl="2"/>
            <a:r>
              <a:rPr lang="es-ES" altLang="en-US" dirty="0"/>
              <a:t>Tercer nivel</a:t>
            </a:r>
          </a:p>
          <a:p>
            <a:pPr lvl="3"/>
            <a:r>
              <a:rPr lang="es-ES" altLang="en-US" dirty="0"/>
              <a:t>Cuarto nivel</a:t>
            </a:r>
          </a:p>
          <a:p>
            <a:pPr lvl="4"/>
            <a:r>
              <a:rPr lang="es-ES" altLang="en-US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C96F5E-CB2C-4A34-BF36-2DCDDE6132BB}" type="datetimeFigureOut"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19/04/2026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es-ES" altLang="en-US" dirty="0">
                <a:latin typeface="Calibri" panose="020F0502020204030204" pitchFamily="34" charset="0"/>
              </a:rPr>
              <a:t>‹Nº›</a:t>
            </a:fld>
            <a:endParaRPr lang="es-ES" alt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ubtítulo 2"/>
          <p:cNvSpPr>
            <a:spLocks noGrp="1"/>
          </p:cNvSpPr>
          <p:nvPr>
            <p:ph type="subTitle" idx="1"/>
          </p:nvPr>
        </p:nvSpPr>
        <p:spPr>
          <a:xfrm>
            <a:off x="1360488" y="3708083"/>
            <a:ext cx="9144000" cy="744537"/>
          </a:xfrm>
          <a:ln>
            <a:solidFill>
              <a:srgbClr val="002060">
                <a:alpha val="100000"/>
              </a:srgbClr>
            </a:solidFill>
            <a:miter/>
          </a:ln>
        </p:spPr>
        <p:txBody>
          <a:bodyPr vert="horz" wrap="square" lIns="91440" tIns="45720" rIns="91440" bIns="45720" anchor="t" anchorCtr="0"/>
          <a:lstStyle/>
          <a:p>
            <a:pPr eaLnBrk="1" hangingPunct="1">
              <a:buClrTx/>
              <a:buSzTx/>
            </a:pPr>
            <a:r>
              <a:rPr lang="es-MX" altLang="x-none" sz="4400" kern="1200" dirty="0">
                <a:solidFill>
                  <a:srgbClr val="002060"/>
                </a:solidFill>
                <a:latin typeface="Franklin Gothic Demi" panose="020B0703020102020204" pitchFamily="34" charset="0"/>
                <a:ea typeface="+mn-ea"/>
                <a:cs typeface="+mn-cs"/>
              </a:rPr>
              <a:t>CURSO TÉCNICAS PARTICIPATIVAS</a:t>
            </a:r>
            <a:endParaRPr lang="en-US" altLang="x-none" sz="4400" kern="1200" dirty="0">
              <a:solidFill>
                <a:srgbClr val="002060"/>
              </a:solidFill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sp>
        <p:nvSpPr>
          <p:cNvPr id="4" name="Rectángulo: esquinas redondeadas 3"/>
          <p:cNvSpPr/>
          <p:nvPr/>
        </p:nvSpPr>
        <p:spPr>
          <a:xfrm>
            <a:off x="1688122" y="392723"/>
            <a:ext cx="8323385" cy="91440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MX" sz="2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MAESTRÍA EN DIDÁCTICA DE LA EDUCACIÓN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sp>
        <p:nvSpPr>
          <p:cNvPr id="2055" name="CuadroTexto 6"/>
          <p:cNvSpPr txBox="1"/>
          <p:nvPr/>
        </p:nvSpPr>
        <p:spPr>
          <a:xfrm>
            <a:off x="2590800" y="4884738"/>
            <a:ext cx="6061075" cy="12001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just"/>
            <a:r>
              <a:rPr lang="es-MX" altLang="x-none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Profesora: Dr.C Tamara Caridad García Laza</a:t>
            </a:r>
          </a:p>
          <a:p>
            <a:pPr algn="just"/>
            <a:r>
              <a:rPr lang="es-MX" altLang="x-none" sz="2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Profesora Titular</a:t>
            </a:r>
          </a:p>
          <a:p>
            <a:pPr algn="just"/>
            <a:endParaRPr lang="en-US" altLang="x-none" sz="2400" dirty="0">
              <a:solidFill>
                <a:schemeClr val="tx2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477" y="1650511"/>
            <a:ext cx="4525107" cy="149940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/>
          <p:cNvSpPr>
            <a:spLocks noGrp="1"/>
          </p:cNvSpPr>
          <p:nvPr>
            <p:ph type="title"/>
          </p:nvPr>
        </p:nvSpPr>
        <p:spPr>
          <a:xfrm>
            <a:off x="932936" y="1089599"/>
            <a:ext cx="11259064" cy="1325563"/>
          </a:xfrm>
        </p:spPr>
        <p:txBody>
          <a:bodyPr/>
          <a:lstStyle/>
          <a:p>
            <a:pPr algn="ctr"/>
            <a:r>
              <a:rPr lang="es-MX" sz="5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¿Has utilizado alguna de estas técnicas participativas ? </a:t>
            </a:r>
            <a:br>
              <a:rPr lang="es-MX" sz="5400" dirty="0">
                <a:solidFill>
                  <a:srgbClr val="002060"/>
                </a:solidFill>
                <a:latin typeface="Franklin Gothic Demi" panose="020B0703020102020204" pitchFamily="34" charset="0"/>
              </a:rPr>
            </a:br>
            <a:r>
              <a:rPr lang="es-MX" sz="5400" dirty="0">
                <a:solidFill>
                  <a:srgbClr val="002060"/>
                </a:solidFill>
                <a:latin typeface="Franklin Gothic Demi" panose="020B0703020102020204" pitchFamily="34" charset="0"/>
              </a:rPr>
              <a:t>Cuenta tu experiencia </a:t>
            </a:r>
            <a:endParaRPr lang="en-US" sz="5400" dirty="0">
              <a:solidFill>
                <a:srgbClr val="002060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09" y="3905849"/>
            <a:ext cx="3915507" cy="218635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290" y="3863384"/>
            <a:ext cx="3915507" cy="218635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ítulo 1"/>
          <p:cNvSpPr>
            <a:spLocks noGrp="1"/>
          </p:cNvSpPr>
          <p:nvPr>
            <p:ph type="title"/>
          </p:nvPr>
        </p:nvSpPr>
        <p:spPr>
          <a:xfrm>
            <a:off x="445477" y="86964"/>
            <a:ext cx="11383108" cy="956390"/>
          </a:xfr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anchor="ctr" anchorCtr="0"/>
          <a:lstStyle/>
          <a:p>
            <a:pPr lvl="0" algn="ctr" eaLnBrk="0" hangingPunct="0">
              <a:lnSpc>
                <a:spcPct val="100000"/>
              </a:lnSpc>
            </a:pPr>
            <a:r>
              <a:rPr lang="es-MX" sz="4000" dirty="0">
                <a:solidFill>
                  <a:schemeClr val="bg1"/>
                </a:solidFill>
                <a:latin typeface="Franklin Gothic Demi" panose="020B0703020102020204" pitchFamily="34" charset="0"/>
                <a:ea typeface="+mn-ea"/>
                <a:cs typeface="+mn-cs"/>
              </a:rPr>
              <a:t>Principales aportes de las técnicas participativas</a:t>
            </a:r>
            <a:endParaRPr lang="en-US" altLang="x-none" sz="4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8195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399" y="3891912"/>
            <a:ext cx="2656414" cy="2879124"/>
          </a:xfrm>
        </p:spPr>
      </p:pic>
      <p:graphicFrame>
        <p:nvGraphicFramePr>
          <p:cNvPr id="5" name="Diagrama 4"/>
          <p:cNvGraphicFramePr/>
          <p:nvPr/>
        </p:nvGraphicFramePr>
        <p:xfrm>
          <a:off x="2360245" y="1418493"/>
          <a:ext cx="9034586" cy="5052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ubtítulo 2"/>
          <p:cNvSpPr>
            <a:spLocks noGrp="1"/>
          </p:cNvSpPr>
          <p:nvPr>
            <p:ph type="subTitle" idx="1"/>
          </p:nvPr>
        </p:nvSpPr>
        <p:spPr>
          <a:xfrm>
            <a:off x="2517775" y="2189576"/>
            <a:ext cx="9251438" cy="3001855"/>
          </a:xfrm>
        </p:spPr>
        <p:txBody>
          <a:bodyPr vert="horz" wrap="square" lIns="91440" tIns="45720" rIns="91440" bIns="45720" numCol="1" anchor="t" anchorCtr="0" compatLnSpc="1"/>
          <a:lstStyle/>
          <a:p>
            <a:pPr marL="457200" marR="0" lvl="0" indent="-457200" algn="just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alt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</a:rPr>
              <a:t>Caracter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</a:rPr>
              <a:t>í</a:t>
            </a:r>
            <a:r>
              <a:rPr kumimoji="0" lang="en-US" alt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</a:rPr>
              <a:t>sticas y beneficios de las 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</a:rPr>
              <a:t>é</a:t>
            </a:r>
            <a:r>
              <a:rPr kumimoji="0" lang="en-US" alt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</a:rPr>
              <a:t>cnicas </a:t>
            </a:r>
            <a:r>
              <a:rPr kumimoji="0" lang="en-US" altLang="es-MX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</a:rPr>
              <a:t>participativas</a:t>
            </a:r>
            <a:r>
              <a:rPr kumimoji="0" lang="en-US" alt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</a:rPr>
              <a:t> en el </a:t>
            </a:r>
            <a:r>
              <a:rPr kumimoji="0" lang="en-US" altLang="es-MX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</a:rPr>
              <a:t>proceso</a:t>
            </a:r>
            <a:r>
              <a:rPr kumimoji="0" lang="en-US" alt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</a:rPr>
              <a:t> educativo.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altLang="es-MX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</a:rPr>
              <a:t>Clasificaci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</a:rPr>
              <a:t>ó</a:t>
            </a:r>
            <a:r>
              <a:rPr kumimoji="0" lang="en-US" altLang="es-MX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</a:rPr>
              <a:t>n</a:t>
            </a:r>
            <a:r>
              <a:rPr kumimoji="0" lang="en-US" alt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</a:rPr>
              <a:t> de las 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</a:rPr>
              <a:t>é</a:t>
            </a:r>
            <a:r>
              <a:rPr kumimoji="0" lang="en-US" alt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</a:rPr>
              <a:t>cnicas participativas seg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</a:rPr>
              <a:t>ú</a:t>
            </a:r>
            <a:r>
              <a:rPr kumimoji="0" lang="en-US" alt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</a:rPr>
              <a:t>n diferentes criterios. 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kumimoji="0" lang="en-US" altLang="es-MX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</a:rPr>
              <a:t>Diferentes</a:t>
            </a:r>
            <a:r>
              <a:rPr kumimoji="0" lang="en-US" alt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</a:rPr>
              <a:t> tipos de 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</a:rPr>
              <a:t>é</a:t>
            </a:r>
            <a:r>
              <a:rPr kumimoji="0" lang="en-US" alt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</a:rPr>
              <a:t>cnicas seg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</a:rPr>
              <a:t>ú</a:t>
            </a:r>
            <a:r>
              <a:rPr kumimoji="0" lang="en-US" altLang="es-MX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Franklin Gothic Demi" panose="020B0703020102020204" pitchFamily="34" charset="0"/>
              </a:rPr>
              <a:t>n su objetivo.</a:t>
            </a:r>
          </a:p>
        </p:txBody>
      </p:sp>
      <p:sp>
        <p:nvSpPr>
          <p:cNvPr id="2" name="Rectángulo: esquinas redondeadas 1"/>
          <p:cNvSpPr/>
          <p:nvPr/>
        </p:nvSpPr>
        <p:spPr>
          <a:xfrm>
            <a:off x="3610707" y="633047"/>
            <a:ext cx="4665785" cy="841923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MX" alt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" panose="020B0703020102020204" pitchFamily="34" charset="0"/>
                <a:ea typeface="+mj-ea"/>
                <a:cs typeface="+mj-cs"/>
              </a:rPr>
              <a:t>Tema # 2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8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775"/>
            <a:ext cx="2517775" cy="62553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Marcador de contenido 2"/>
          <p:cNvSpPr>
            <a:spLocks noGrp="1"/>
          </p:cNvSpPr>
          <p:nvPr>
            <p:ph idx="1"/>
          </p:nvPr>
        </p:nvSpPr>
        <p:spPr>
          <a:xfrm>
            <a:off x="838200" y="1843548"/>
            <a:ext cx="10515600" cy="4351338"/>
          </a:xfrm>
        </p:spPr>
        <p:txBody>
          <a:bodyPr vert="horz" wrap="square" lIns="91440" tIns="45720" rIns="91440" bIns="45720" anchor="t" anchorCtr="0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MX" sz="3200" kern="100" dirty="0">
                <a:solidFill>
                  <a:srgbClr val="00206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Explicar las características y metodología a tener en cuenta durante la selección y ejecución de las técnicas participativas. </a:t>
            </a:r>
            <a:endParaRPr lang="es-MX" kern="100" dirty="0">
              <a:solidFill>
                <a:srgbClr val="002060"/>
              </a:solidFill>
              <a:latin typeface="Franklin Gothic Demi" panose="020B07030201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MX" sz="3200" kern="100" dirty="0">
                <a:solidFill>
                  <a:srgbClr val="002060"/>
                </a:solidFill>
                <a:latin typeface="Franklin Gothic Demi" panose="020B07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Definir los diferentes tipos de técnicas participativas según los criterios de clasificación. </a:t>
            </a:r>
            <a:endParaRPr lang="es-MX" kern="100" dirty="0">
              <a:solidFill>
                <a:srgbClr val="002060"/>
              </a:solidFill>
              <a:latin typeface="Franklin Gothic Demi" panose="020B0703020102020204" pitchFamily="34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s-MX" sz="3200" dirty="0">
              <a:solidFill>
                <a:srgbClr val="002060"/>
              </a:solidFill>
              <a:latin typeface="Franklin Gothic Demi" panose="020B0703020102020204" pitchFamily="34" charset="0"/>
              <a:cs typeface="Franklin Gothic Demi" panose="020B0703020102020204" pitchFamily="34" charset="0"/>
            </a:endParaRPr>
          </a:p>
        </p:txBody>
      </p:sp>
      <p:sp>
        <p:nvSpPr>
          <p:cNvPr id="6" name="Rectángulo: esquinas redondeadas 5"/>
          <p:cNvSpPr/>
          <p:nvPr/>
        </p:nvSpPr>
        <p:spPr>
          <a:xfrm>
            <a:off x="2919046" y="386862"/>
            <a:ext cx="4208586" cy="91440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s-MX" sz="54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Franklin Gothic Demi" panose="020B0703020102020204" pitchFamily="34" charset="0"/>
                <a:ea typeface="+mn-ea"/>
                <a:cs typeface="+mn-cs"/>
              </a:rPr>
              <a:t>Objetivos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Franklin Gothic Demi" panose="020B0703020102020204" pitchFamily="34" charset="0"/>
              <a:ea typeface="+mn-ea"/>
              <a:cs typeface="+mn-cs"/>
            </a:endParaRPr>
          </a:p>
        </p:txBody>
      </p:sp>
      <p:pic>
        <p:nvPicPr>
          <p:cNvPr id="4102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3" y="125413"/>
            <a:ext cx="2303462" cy="17181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E7F85BDD-9359-43F5-B84A-68B687DCD24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92015" y="2160771"/>
          <a:ext cx="11353800" cy="4572000"/>
        </p:xfrm>
        <a:graphic>
          <a:graphicData uri="http://schemas.openxmlformats.org/drawingml/2006/table">
            <a:tbl>
              <a:tblPr/>
              <a:tblGrid>
                <a:gridCol w="5676900">
                  <a:extLst>
                    <a:ext uri="{9D8B030D-6E8A-4147-A177-3AD203B41FA5}">
                      <a16:colId xmlns:a16="http://schemas.microsoft.com/office/drawing/2014/main" val="1677079154"/>
                    </a:ext>
                  </a:extLst>
                </a:gridCol>
                <a:gridCol w="5676900">
                  <a:extLst>
                    <a:ext uri="{9D8B030D-6E8A-4147-A177-3AD203B41FA5}">
                      <a16:colId xmlns:a16="http://schemas.microsoft.com/office/drawing/2014/main" val="25024026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ES" sz="2400" dirty="0">
                          <a:solidFill>
                            <a:srgbClr val="FF0000"/>
                          </a:solidFill>
                          <a:latin typeface="Franklin Gothic Demi" panose="020B0703020102020204" pitchFamily="34" charset="0"/>
                        </a:rPr>
                        <a:t>CARACTERÍSTICAS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>
                          <a:solidFill>
                            <a:srgbClr val="FF0000"/>
                          </a:solidFill>
                          <a:latin typeface="Franklin Gothic Demi" panose="020B0703020102020204" pitchFamily="34" charset="0"/>
                        </a:rPr>
                        <a:t>¿QUÉ SIGNIFICA?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2932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ES" sz="2400" b="1" dirty="0">
                          <a:solidFill>
                            <a:srgbClr val="002060"/>
                          </a:solidFill>
                          <a:latin typeface="Franklin Gothic Demi" panose="020B0703020102020204" pitchFamily="34" charset="0"/>
                        </a:rPr>
                        <a:t>¿Tiene un propósito claro?</a:t>
                      </a:r>
                      <a:endParaRPr lang="es-ES" sz="2400" dirty="0">
                        <a:solidFill>
                          <a:srgbClr val="002060"/>
                        </a:solidFill>
                        <a:latin typeface="Franklin Gothic Demi" panose="020B07030201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>
                          <a:solidFill>
                            <a:srgbClr val="002060"/>
                          </a:solidFill>
                          <a:latin typeface="Franklin Gothic Demi" panose="020B0703020102020204" pitchFamily="34" charset="0"/>
                        </a:rPr>
                        <a:t>No se usa "por usar". Siempre se sabe qué quiere lograr.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297084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ES" sz="2400" b="1">
                          <a:solidFill>
                            <a:srgbClr val="002060"/>
                          </a:solidFill>
                          <a:latin typeface="Franklin Gothic Demi" panose="020B0703020102020204" pitchFamily="34" charset="0"/>
                        </a:rPr>
                        <a:t>Todos participantes</a:t>
                      </a:r>
                      <a:endParaRPr lang="es-ES" sz="2400">
                        <a:solidFill>
                          <a:srgbClr val="002060"/>
                        </a:solidFill>
                        <a:latin typeface="Franklin Gothic Demi" panose="020B07030201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>
                          <a:solidFill>
                            <a:srgbClr val="002060"/>
                          </a:solidFill>
                          <a:latin typeface="Franklin Gothic Demi" panose="020B0703020102020204" pitchFamily="34" charset="0"/>
                        </a:rPr>
                        <a:t>El docente no es el único habla. Los estudiantes, crean, deciden.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88444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ES" sz="2400" b="1" dirty="0">
                          <a:solidFill>
                            <a:srgbClr val="002060"/>
                          </a:solidFill>
                          <a:latin typeface="Franklin Gothic Demi" panose="020B0703020102020204" pitchFamily="34" charset="0"/>
                        </a:rPr>
                        <a:t>Se adaptan fácilmente</a:t>
                      </a:r>
                      <a:endParaRPr lang="es-ES" sz="2400" dirty="0">
                        <a:solidFill>
                          <a:srgbClr val="002060"/>
                        </a:solidFill>
                        <a:latin typeface="Franklin Gothic Demi" panose="020B07030201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>
                          <a:solidFill>
                            <a:srgbClr val="002060"/>
                          </a:solidFill>
                          <a:latin typeface="Franklin Gothic Demi" panose="020B0703020102020204" pitchFamily="34" charset="0"/>
                        </a:rPr>
                        <a:t>Se puede cambiar el tiempo, el grupo o los materiales disponibles.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54556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ES" sz="2400" b="1" dirty="0">
                          <a:solidFill>
                            <a:srgbClr val="002060"/>
                          </a:solidFill>
                          <a:latin typeface="Franklin Gothic Demi" panose="020B0703020102020204" pitchFamily="34" charset="0"/>
                        </a:rPr>
                        <a:t>Género aprendizaje colectivo</a:t>
                      </a:r>
                      <a:endParaRPr lang="es-ES" sz="2400" dirty="0">
                        <a:solidFill>
                          <a:srgbClr val="002060"/>
                        </a:solidFill>
                        <a:latin typeface="Franklin Gothic Demi" panose="020B07030201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>
                          <a:solidFill>
                            <a:srgbClr val="002060"/>
                          </a:solidFill>
                          <a:latin typeface="Franklin Gothic Demi" panose="020B0703020102020204" pitchFamily="34" charset="0"/>
                        </a:rPr>
                        <a:t>El grupo junto, no solo de forma individual.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212904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ES" sz="2400" b="1" dirty="0">
                          <a:solidFill>
                            <a:srgbClr val="002060"/>
                          </a:solidFill>
                          <a:latin typeface="Franklin Gothic Demi" panose="020B0703020102020204" pitchFamily="34" charset="0"/>
                        </a:rPr>
                        <a:t>El docente facilita</a:t>
                      </a:r>
                      <a:endParaRPr lang="es-ES" sz="2400" dirty="0">
                        <a:solidFill>
                          <a:srgbClr val="002060"/>
                        </a:solidFill>
                        <a:latin typeface="Franklin Gothic Demi" panose="020B07030201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>
                          <a:solidFill>
                            <a:srgbClr val="002060"/>
                          </a:solidFill>
                          <a:latin typeface="Franklin Gothic Demi" panose="020B0703020102020204" pitchFamily="34" charset="0"/>
                        </a:rPr>
                        <a:t>El docente guía, pero no da </a:t>
                      </a:r>
                      <a:r>
                        <a:rPr kumimoji="0" lang="es-MX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Franklin Gothic Demi" panose="020B0703020102020204" pitchFamily="34" charset="0"/>
                          <a:ea typeface="+mn-ea"/>
                          <a:cs typeface="+mn-cs"/>
                        </a:rPr>
                        <a:t>respuestas </a:t>
                      </a:r>
                      <a:r>
                        <a:rPr lang="es-MX" sz="2400" dirty="0">
                          <a:solidFill>
                            <a:srgbClr val="002060"/>
                          </a:solidFill>
                          <a:latin typeface="Franklin Gothic Demi" panose="020B0703020102020204" pitchFamily="34" charset="0"/>
                        </a:rPr>
                        <a:t>cerradas.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3146014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8B2F955B-BD82-4551-8263-5D0FD667C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030" y="301807"/>
            <a:ext cx="1016977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CU" sz="3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Franklin Gothic Demi" panose="020B0703020102020204" pitchFamily="34" charset="0"/>
              </a:rPr>
              <a:t>Características</a:t>
            </a:r>
            <a:r>
              <a:rPr kumimoji="0" lang="es-CU" altLang="es-CU" sz="3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Franklin Gothic Demi" panose="020B0703020102020204" pitchFamily="34" charset="0"/>
              </a:rPr>
              <a:t> principales </a:t>
            </a:r>
            <a:r>
              <a:rPr lang="es-ES" altLang="es-CU" sz="3200" b="1" dirty="0">
                <a:solidFill>
                  <a:srgbClr val="002060"/>
                </a:solidFill>
                <a:latin typeface="Franklin Gothic Demi" panose="020B0703020102020204" pitchFamily="34" charset="0"/>
              </a:rPr>
              <a:t>de un proceso participativo </a:t>
            </a:r>
            <a:endParaRPr kumimoji="0" lang="es-CU" altLang="es-CU" sz="3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Franklin Gothic Demi" panose="020B07030201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U" altLang="es-C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FAD9009-D406-4FE4-BB09-266CFA736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421" y="841110"/>
            <a:ext cx="2914141" cy="1133954"/>
          </a:xfrm>
          <a:prstGeom prst="rect">
            <a:avLst/>
          </a:prstGeom>
        </p:spPr>
      </p:pic>
      <p:sp>
        <p:nvSpPr>
          <p:cNvPr id="7" name="Flecha: cheurón 6">
            <a:extLst>
              <a:ext uri="{FF2B5EF4-FFF2-40B4-BE49-F238E27FC236}">
                <a16:creationId xmlns:a16="http://schemas.microsoft.com/office/drawing/2014/main" id="{C075B88D-7F63-4E7F-AF17-FC4E06C12977}"/>
              </a:ext>
            </a:extLst>
          </p:cNvPr>
          <p:cNvSpPr/>
          <p:nvPr/>
        </p:nvSpPr>
        <p:spPr>
          <a:xfrm>
            <a:off x="4630615" y="2532185"/>
            <a:ext cx="1195754" cy="3868615"/>
          </a:xfrm>
          <a:prstGeom prst="chevr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514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268</Words>
  <Application>Microsoft Office PowerPoint</Application>
  <PresentationFormat>Panorámica</PresentationFormat>
  <Paragraphs>30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Franklin Gothic Demi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¿Has utilizado alguna de estas técnicas participativas ?  Cuenta tu experiencia </vt:lpstr>
      <vt:lpstr>Principales aportes de las técnicas participativas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 # 1</dc:title>
  <dc:creator>TAMARA</dc:creator>
  <cp:lastModifiedBy>TAMARA</cp:lastModifiedBy>
  <cp:revision>24</cp:revision>
  <dcterms:created xsi:type="dcterms:W3CDTF">2016-02-26T08:11:00Z</dcterms:created>
  <dcterms:modified xsi:type="dcterms:W3CDTF">2026-04-19T22:20:15Z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18DE82CF5A214C2F82D005D50C9BFABD_12</vt:lpwstr>
  </property>
  <property fmtid="{D5CDD505-2E9C-101B-9397-08002B2CF9AE}" pid="3" name="KSOProductBuildVer">
    <vt:lpwstr>2058-12.2.0.23196</vt:lpwstr>
  </property>
</Properties>
</file>