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3" r:id="rId5"/>
    <p:sldMasterId id="2147483865" r:id="rId6"/>
    <p:sldMasterId id="2147483877" r:id="rId7"/>
    <p:sldMasterId id="2147483889" r:id="rId8"/>
  </p:sldMasterIdLst>
  <p:notesMasterIdLst>
    <p:notesMasterId r:id="rId39"/>
  </p:notesMasterIdLst>
  <p:sldIdLst>
    <p:sldId id="258" r:id="rId9"/>
    <p:sldId id="268" r:id="rId10"/>
    <p:sldId id="267" r:id="rId11"/>
    <p:sldId id="271" r:id="rId12"/>
    <p:sldId id="270" r:id="rId13"/>
    <p:sldId id="317" r:id="rId14"/>
    <p:sldId id="259" r:id="rId15"/>
    <p:sldId id="260" r:id="rId16"/>
    <p:sldId id="285" r:id="rId17"/>
    <p:sldId id="286" r:id="rId18"/>
    <p:sldId id="269" r:id="rId19"/>
    <p:sldId id="266" r:id="rId20"/>
    <p:sldId id="257" r:id="rId21"/>
    <p:sldId id="265" r:id="rId22"/>
    <p:sldId id="264" r:id="rId23"/>
    <p:sldId id="326" r:id="rId24"/>
    <p:sldId id="327" r:id="rId25"/>
    <p:sldId id="296" r:id="rId26"/>
    <p:sldId id="300" r:id="rId27"/>
    <p:sldId id="301" r:id="rId28"/>
    <p:sldId id="309" r:id="rId29"/>
    <p:sldId id="328" r:id="rId30"/>
    <p:sldId id="311" r:id="rId31"/>
    <p:sldId id="312" r:id="rId32"/>
    <p:sldId id="318" r:id="rId33"/>
    <p:sldId id="313" r:id="rId34"/>
    <p:sldId id="329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3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9F32-A9DE-460B-A90E-270C118C44F4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ECA2-5DB9-42E4-A445-63B6F1D624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31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ECA2-5DB9-42E4-A445-63B6F1D6245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09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ECA2-5DB9-42E4-A445-63B6F1D6245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ECA2-5DB9-42E4-A445-63B6F1D62458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54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7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7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05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4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8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0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6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8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24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071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1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182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5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0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8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285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26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1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24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76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6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9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000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87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52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66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3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7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60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1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3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576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73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4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75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41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96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755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9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71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98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37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169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9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29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79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070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9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647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04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45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9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135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88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28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2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4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9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74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4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01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1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9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778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8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93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31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306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7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80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563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0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0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422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7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9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5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9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3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27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01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063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774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9103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6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5BA6-BCFD-4E40-A749-35D84307EBE6}" type="datetimeFigureOut">
              <a:rPr lang="es-ES" smtClean="0"/>
              <a:pPr/>
              <a:t>23/01/2025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1230-F552-4A18-9CF7-1ECAA4681D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80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2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30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25F70-23DD-4DD9-8313-62E8494D2C0C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7AE91-C20E-4172-86A6-96AA49440F4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4526E-A75F-4E4B-94D8-B11866AA8051}" type="datetimeFigureOut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74A31-6CCC-4439-AA18-037208CEF70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1297-256E-43C0-9EAB-E57CD420DFF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5532-A8CB-4E93-A114-B5B3E61DFF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25BC-1C94-4A74-8C70-8C3F47650EF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AE38CD-E196-41D5-867C-21273B313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0233" y="4573966"/>
            <a:ext cx="854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Dr. C. Andrés Rodríguez Jiménez, Profesor Titular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andresrj1955@gmail.com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81282" y="105296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CURSO DE 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46916" y="2937181"/>
            <a:ext cx="876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4000" dirty="0"/>
              <a:t>GESTIÓN DE PROYECTOS CTI</a:t>
            </a:r>
          </a:p>
        </p:txBody>
      </p:sp>
    </p:spTree>
    <p:extLst>
      <p:ext uri="{BB962C8B-B14F-4D97-AF65-F5344CB8AC3E}">
        <p14:creationId xmlns:p14="http://schemas.microsoft.com/office/powerpoint/2010/main" val="372830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6819"/>
            <a:ext cx="12192000" cy="7017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  <a:p>
            <a:endParaRPr lang="es-ES_tradnl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13861"/>
            <a:ext cx="6548364" cy="3840181"/>
            <a:chOff x="0" y="44624"/>
            <a:chExt cx="4844852" cy="345757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624"/>
              <a:ext cx="4844852" cy="345757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260648"/>
              <a:ext cx="792549" cy="864096"/>
            </a:xfrm>
            <a:prstGeom prst="rect">
              <a:avLst/>
            </a:prstGeom>
          </p:spPr>
        </p:pic>
        <p:pic>
          <p:nvPicPr>
            <p:cNvPr id="4" name="Picture 13" descr="C:\Documents and Settings\Administrador\Escritorio\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187624" y="1988840"/>
              <a:ext cx="533935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44624"/>
              <a:ext cx="669127" cy="648072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 rot="19543151">
            <a:off x="7103167" y="1312646"/>
            <a:ext cx="4047628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EXPECTATIVAS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4535512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1- ¿Qué esperamos con respecto a este curso?</a:t>
            </a:r>
          </a:p>
          <a:p>
            <a:pPr algn="just"/>
            <a:endParaRPr lang="es-E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2- ¿Qué pensamientos nos provoca lo que  se ha presentado acerca del curso?</a:t>
            </a:r>
            <a:endParaRPr lang="es-ES_tradnl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928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66650" y="2784768"/>
            <a:ext cx="59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chemeClr val="bg1"/>
                </a:solidFill>
                <a:latin typeface="Arial Black" panose="020B0A04020102020204" pitchFamily="34" charset="0"/>
              </a:rPr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422180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17962" y="681704"/>
            <a:ext cx="9116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“Los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Proyectos de Ciencia, Tecnología e Innovación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constituyen la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forma organizativa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fundamental, con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carácter temporal y espacial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para la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planificación, ejecución, financiamiento, evaluación y control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las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actividades y tareas de investigación, desarrollo e innovación co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n la finalidad de materializar objetivos concretos, obtener resultados que contribuyan a la solución de un problema que determine su puesta en ejecución y/o a alcanzar metas prospectivas que contribuyan al desarrollo económico y social, según el nivel de prioridad al que responda.”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19600" y="62116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(CITMA ( S/A) Manual para la gestión del sistema de programas y proyectos de ciencia, tecnología e innovación, p.4. En proceso de aprobación)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220CF407-7D1E-1ED6-5C41-EF58027AACD8}"/>
              </a:ext>
            </a:extLst>
          </p:cNvPr>
          <p:cNvSpPr txBox="1"/>
          <p:nvPr/>
        </p:nvSpPr>
        <p:spPr>
          <a:xfrm rot="17389419">
            <a:off x="-231636" y="1359844"/>
            <a:ext cx="2782350" cy="83099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Orientado hacia objetivos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6028D92A-D549-B22C-82CA-3726B83A6846}"/>
              </a:ext>
            </a:extLst>
          </p:cNvPr>
          <p:cNvSpPr txBox="1"/>
          <p:nvPr/>
        </p:nvSpPr>
        <p:spPr>
          <a:xfrm rot="16200000">
            <a:off x="10001556" y="4325583"/>
            <a:ext cx="2941886" cy="83099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Actividad única, no ordinaria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E900E1-AA30-059B-E09F-11D9E6D4C136}"/>
              </a:ext>
            </a:extLst>
          </p:cNvPr>
          <p:cNvSpPr txBox="1"/>
          <p:nvPr/>
        </p:nvSpPr>
        <p:spPr>
          <a:xfrm rot="17565037">
            <a:off x="9982484" y="1566286"/>
            <a:ext cx="2294108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Planificado </a:t>
            </a: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EFF3FD4B-D9BC-6AD0-0429-E6F28E6FCD0F}"/>
              </a:ext>
            </a:extLst>
          </p:cNvPr>
          <p:cNvSpPr txBox="1"/>
          <p:nvPr/>
        </p:nvSpPr>
        <p:spPr>
          <a:xfrm>
            <a:off x="1798342" y="5622186"/>
            <a:ext cx="1302327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Finito </a:t>
            </a:r>
          </a:p>
        </p:txBody>
      </p:sp>
    </p:spTree>
    <p:extLst>
      <p:ext uri="{BB962C8B-B14F-4D97-AF65-F5344CB8AC3E}">
        <p14:creationId xmlns:p14="http://schemas.microsoft.com/office/powerpoint/2010/main" val="12483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9018" y="827171"/>
            <a:ext cx="924098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2385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Prioridades del desarrollo económico y social para cada período </a:t>
            </a:r>
          </a:p>
          <a:p>
            <a:pPr marL="342900" marR="32385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Vacíos de conocimiento, </a:t>
            </a:r>
          </a:p>
          <a:p>
            <a:pPr marL="342900" marR="32385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Los objetivos de desarrollo sostenible</a:t>
            </a:r>
          </a:p>
          <a:p>
            <a:pPr marL="342900" marR="32385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Los compromisos internacionales.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50225" y="234161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RESPONDEN A: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74709" y="4611231"/>
            <a:ext cx="63038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Deben obtener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impactos tangibles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en la economía y la sociedad y con ello ser consecuentes de que los fondos destinados a la CTI, sean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fondos de inversión o de capital…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603526" flipH="1">
            <a:off x="3716047" y="3929538"/>
            <a:ext cx="1195596" cy="137312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43000">
                <a:schemeClr val="accent1"/>
              </a:gs>
              <a:gs pos="62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9091"/>
          <a:stretch/>
        </p:blipFill>
        <p:spPr>
          <a:xfrm>
            <a:off x="9038295" y="1976767"/>
            <a:ext cx="2640233" cy="17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84720" y="602775"/>
            <a:ext cx="4196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Son aquellos que forman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parte orgánica de un Programa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determinado y sus objetivos responden al mismo, en cualquiera de los niveles establecidos: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nacionales, sectoriales o territoriales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0466" y="289335"/>
            <a:ext cx="6856516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2385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CLASIFICAN SEGÚN SU CATEGORÍA EN: </a:t>
            </a:r>
          </a:p>
          <a:p>
            <a:pPr marL="457200" marR="32385" lvl="0" indent="-4572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Asociados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Programas </a:t>
            </a:r>
          </a:p>
          <a:p>
            <a:pPr marL="457200" marR="32385" lvl="0" indent="-4572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7406D"/>
              </a:buClr>
              <a:buSzTx/>
              <a:buFont typeface="Franklin Gothic Medium" panose="020B0603020102020204" pitchFamily="34" charset="0"/>
              <a:buChar char="►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Asociados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Programas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19009" y="4058482"/>
            <a:ext cx="3051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Los nacionales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responden a prioridades de alto interés.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91070" y="3811012"/>
            <a:ext cx="3935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Los sectoriales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responden a prioridades,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los Órganos del Estado, Organismos de la Administración Central del Estado,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Entidades Nacionales y Organizaciones Superiores de Dirección Empresarial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21171" y="4180344"/>
            <a:ext cx="33310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Los territoriales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responden a prioridades de 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Consejos de Gobierno Provinciales y Consejos de Administración Municipales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7" name="CustomShape 5"/>
          <p:cNvSpPr/>
          <p:nvPr/>
        </p:nvSpPr>
        <p:spPr>
          <a:xfrm rot="12521314">
            <a:off x="7093355" y="802711"/>
            <a:ext cx="942457" cy="722867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32000">
                <a:schemeClr val="tx2">
                  <a:lumMod val="60000"/>
                  <a:lumOff val="40000"/>
                </a:schemeClr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5624985" flipH="1">
            <a:off x="10016434" y="3430654"/>
            <a:ext cx="740532" cy="76071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43000">
                <a:schemeClr val="accent1"/>
              </a:gs>
              <a:gs pos="62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6014059" flipH="1">
            <a:off x="2651375" y="3196543"/>
            <a:ext cx="854582" cy="87771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43000">
                <a:schemeClr val="accent1"/>
              </a:gs>
              <a:gs pos="62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6374104" flipH="1">
            <a:off x="5838768" y="3011319"/>
            <a:ext cx="854582" cy="87771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43000">
                <a:schemeClr val="accent1"/>
              </a:gs>
              <a:gs pos="62000">
                <a:srgbClr val="FF00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9737" y="391001"/>
            <a:ext cx="9712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Proyectos No Asociados a Programas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 responden a prioridades identificadas por las propias entidades, o demandas de investigación científica, desarrollo o innovación realizadas por los clientes, beneficiarios o usuarios de productos, de prestación de servicios o de gestión social y medioambiental.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15988" y="3219601"/>
            <a:ext cx="6766491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2385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Internacionales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desde su fase de diseño, deben responder a las prioridades aprobadas y tienen como contrapartida un Programa y/o un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de relación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Cada Proyecto de relación podrá estar asociado o no, a un Programa.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9493" y="873779"/>
            <a:ext cx="1003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1.- 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Investigación y Desarrollo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dirigidos al trabajo creativo llevado a cabo de forma sistemática para incrementar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volumen de conocimientos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y el uso de estos para crear nuevas aplicaciones.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48415" y="2975960"/>
            <a:ext cx="31828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Investigación Básica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dirigidos a adquirir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nuevos conocimientos sobre los fundamentos teóricos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fenómenos y hechos observables en la naturaleza.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69409" y="2977454"/>
            <a:ext cx="340086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683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Aplicada,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dirigidos a adquirir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nuevos conocimientos orientados a la solución científica y tecnológica de un problema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práctico bien identificado.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23688" y="2023513"/>
            <a:ext cx="3503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Desarrollo Experimental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aquellos que aprovechan los conocimientos existentes dirigidos a la producción de nuevos materiales, productos, dispositivos, o 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la puesta en marcha de nuevos procesos, sistemas y servicios.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7277" y="121282"/>
            <a:ext cx="8287910" cy="546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2385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CLASIFICAN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SU OBJETIVO Y ALCANCE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EN: </a:t>
            </a:r>
          </a:p>
        </p:txBody>
      </p:sp>
      <p:sp>
        <p:nvSpPr>
          <p:cNvPr id="9" name="CustomShape 5"/>
          <p:cNvSpPr/>
          <p:nvPr/>
        </p:nvSpPr>
        <p:spPr>
          <a:xfrm rot="16759200">
            <a:off x="2588316" y="2113455"/>
            <a:ext cx="681806" cy="732792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32000">
                <a:schemeClr val="tx2">
                  <a:lumMod val="60000"/>
                  <a:lumOff val="40000"/>
                </a:schemeClr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CustomShape 5"/>
          <p:cNvSpPr/>
          <p:nvPr/>
        </p:nvSpPr>
        <p:spPr>
          <a:xfrm rot="16759200">
            <a:off x="6402402" y="2167169"/>
            <a:ext cx="681806" cy="732792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32000">
                <a:schemeClr val="tx2">
                  <a:lumMod val="60000"/>
                  <a:lumOff val="40000"/>
                </a:schemeClr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CustomShape 5"/>
          <p:cNvSpPr/>
          <p:nvPr/>
        </p:nvSpPr>
        <p:spPr>
          <a:xfrm rot="16606833">
            <a:off x="11113364" y="1290822"/>
            <a:ext cx="681806" cy="732792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32000">
                <a:schemeClr val="tx2">
                  <a:lumMod val="60000"/>
                  <a:lumOff val="40000"/>
                </a:schemeClr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15381" y="1902453"/>
            <a:ext cx="7325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2385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.-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De Innovación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, aquellos dirigidos a la aplicación de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nuevos y/o mejorados bienes, servicios, procesos tecnológicos y métodos de comercialización,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así como nuevos métodos organizativos, y los dirigidos a satisfacer necesidades sociales.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9006" y="770211"/>
            <a:ext cx="8287910" cy="546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2385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CLASIFICAN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SU OBJETIVO Y ALCANCE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EN: </a:t>
            </a:r>
          </a:p>
        </p:txBody>
      </p:sp>
    </p:spTree>
    <p:extLst>
      <p:ext uri="{BB962C8B-B14F-4D97-AF65-F5344CB8AC3E}">
        <p14:creationId xmlns:p14="http://schemas.microsoft.com/office/powerpoint/2010/main" val="15247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851246" y="1247023"/>
            <a:ext cx="2700016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PROYECTO</a:t>
            </a:r>
          </a:p>
          <a:p>
            <a:r>
              <a:rPr lang="es-ES" dirty="0"/>
              <a:t> CTI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75817" y="692743"/>
            <a:ext cx="1106378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Constituye la </a:t>
            </a: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célula básica</a:t>
            </a:r>
            <a:r>
              <a:rPr lang="es-ES" sz="2800" dirty="0">
                <a:latin typeface="Arial Black" panose="020B0A04020102020204" pitchFamily="34" charset="0"/>
              </a:rPr>
              <a:t> para la organización, ejecución, financiamiento y control de las actividades y tareas de </a:t>
            </a: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investigación científica</a:t>
            </a:r>
            <a:r>
              <a:rPr lang="es-ES" sz="2800" dirty="0">
                <a:latin typeface="Arial Black" panose="020B0A04020102020204" pitchFamily="34" charset="0"/>
              </a:rPr>
              <a:t>, </a:t>
            </a: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desarrollo tecnológico e innovación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11558" y="3480016"/>
            <a:ext cx="676494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002060"/>
                </a:solidFill>
              </a:rPr>
              <a:t>GESTIÓN DE PROYECTOS CTI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2400" y="4059379"/>
            <a:ext cx="1188720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FF0000"/>
                </a:solidFill>
              </a:rPr>
              <a:t>Dirección y coordinación </a:t>
            </a:r>
            <a:r>
              <a:rPr lang="es-ES" dirty="0"/>
              <a:t>de recursos humanos y materiales, a lo largo del </a:t>
            </a:r>
            <a:r>
              <a:rPr lang="es-ES" dirty="0">
                <a:solidFill>
                  <a:srgbClr val="FF0000"/>
                </a:solidFill>
              </a:rPr>
              <a:t>ciclo de vida de un proyecto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1558" y="110833"/>
            <a:ext cx="5850551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solución de los problemas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64182" y="2535379"/>
            <a:ext cx="656705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obtener resultados de impacto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11636" y="5056907"/>
            <a:ext cx="536170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satisfacción de las partes interesadas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7922" y="5056907"/>
            <a:ext cx="4530436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logro de los objetivos prefijados </a:t>
            </a:r>
          </a:p>
        </p:txBody>
      </p:sp>
    </p:spTree>
    <p:extLst>
      <p:ext uri="{BB962C8B-B14F-4D97-AF65-F5344CB8AC3E}">
        <p14:creationId xmlns:p14="http://schemas.microsoft.com/office/powerpoint/2010/main" val="13951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0" y="3416320"/>
            <a:ext cx="12192000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59488" y="0"/>
            <a:ext cx="6132512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6059488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765969" y="3131131"/>
            <a:ext cx="2590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ENTIDADES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4915" y="152400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EJECUTORA PRINCIPAL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1673" y="1205345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Responde por la ejecución de un proyecto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81457" y="263236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/>
              <a:t>PARTICIPANTE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25491" y="1316182"/>
            <a:ext cx="5361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457200" indent="-457200" algn="ctr">
              <a:buFont typeface="Wingdings" panose="05000000000000000000" pitchFamily="2" charset="2"/>
              <a:buChar char="ü"/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Responde por lo que se compromete</a:t>
            </a: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413185" y="4862935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INTRODUCTORA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21523" y="4558137"/>
            <a:ext cx="706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457200" indent="-457200" algn="ctr">
              <a:buFont typeface="Wingdings" panose="05000000000000000000" pitchFamily="2" charset="2"/>
              <a:buChar char="ü"/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Utiliza o aplica los resultados científico-tecnológicos obtenidos </a:t>
            </a:r>
          </a:p>
        </p:txBody>
      </p:sp>
    </p:spTree>
    <p:extLst>
      <p:ext uri="{BB962C8B-B14F-4D97-AF65-F5344CB8AC3E}">
        <p14:creationId xmlns:p14="http://schemas.microsoft.com/office/powerpoint/2010/main" val="10235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0" y="0"/>
            <a:ext cx="12164297" cy="7017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46916" y="1676392"/>
            <a:ext cx="861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GESTIÓN DE PROYECTOS CTI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944"/>
            <a:ext cx="12192000" cy="36840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11803" y="568052"/>
            <a:ext cx="3869372" cy="76944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PROGRAMA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364" y="332509"/>
            <a:ext cx="760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Horas presenciales</a:t>
            </a:r>
            <a:r>
              <a:rPr lang="es-ES" sz="2800" dirty="0">
                <a:latin typeface="Arial Black" panose="020B0A04020102020204" pitchFamily="34" charset="0"/>
              </a:rPr>
              <a:t>: 24 (6 encuentros)</a:t>
            </a:r>
          </a:p>
          <a:p>
            <a:pPr algn="ctr"/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Dos créditos</a:t>
            </a:r>
          </a:p>
        </p:txBody>
      </p:sp>
    </p:spTree>
    <p:extLst>
      <p:ext uri="{BB962C8B-B14F-4D97-AF65-F5344CB8AC3E}">
        <p14:creationId xmlns:p14="http://schemas.microsoft.com/office/powerpoint/2010/main" val="115464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01780" y="457196"/>
            <a:ext cx="2493818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JEFE DE PROYECTO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95598" y="457196"/>
            <a:ext cx="914400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Especialista con experiencia en la temática, gestiona el proyecto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072255" y="1856511"/>
            <a:ext cx="196734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CLIENTE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7091" y="1870366"/>
            <a:ext cx="9795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Solicitante o demandante del proyecto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7091" y="3006439"/>
            <a:ext cx="224443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USUARIO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21527" y="3034148"/>
            <a:ext cx="95180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Utiliza el resultado de la investigación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45236" y="4765970"/>
            <a:ext cx="3283528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BENEFICIARIO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7091" y="4350335"/>
            <a:ext cx="835429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Obtiene un beneficio como consecuencia de la aplicación de los resultados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6192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38545" y="41559"/>
            <a:ext cx="1204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Enfoque de marco lógico (EML) para la gestión de proyectos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5533" y="623459"/>
            <a:ext cx="1180406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Es una herramienta para facilitar el proceso de diseño, ejecución y evaluación de proyectos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Da respuesta a tres problemas comunes a proyectos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534" y="2466109"/>
            <a:ext cx="293715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Imprecisiones en la planificación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437" y="2687787"/>
            <a:ext cx="31034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No ejecución exitosa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4355" y="2549234"/>
            <a:ext cx="482139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Carencia de una base objetiva para que los evaluadores controlen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147455" y="2008454"/>
            <a:ext cx="387927" cy="4576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own Arrow 11"/>
          <p:cNvSpPr/>
          <p:nvPr/>
        </p:nvSpPr>
        <p:spPr>
          <a:xfrm>
            <a:off x="5056921" y="2022304"/>
            <a:ext cx="387927" cy="4576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own Arrow 12"/>
          <p:cNvSpPr/>
          <p:nvPr/>
        </p:nvSpPr>
        <p:spPr>
          <a:xfrm>
            <a:off x="9005445" y="2050014"/>
            <a:ext cx="387927" cy="4576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309" y="4794482"/>
            <a:ext cx="198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Otras ventajas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C78ED6-0C8A-ACE3-8EE4-6CB484F2C80A}"/>
              </a:ext>
            </a:extLst>
          </p:cNvPr>
          <p:cNvSpPr/>
          <p:nvPr/>
        </p:nvSpPr>
        <p:spPr>
          <a:xfrm>
            <a:off x="1889760" y="4734560"/>
            <a:ext cx="9865360" cy="13849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Permite monitorear y evaluar el desempeño de un proyecto a lo largo de todas sus etapas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49ED7-2011-6231-CC73-D06648A0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12173474" cy="701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884214" y="512617"/>
            <a:ext cx="12607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3200" dirty="0"/>
              <a:t>EML</a:t>
            </a:r>
          </a:p>
        </p:txBody>
      </p:sp>
      <p:sp>
        <p:nvSpPr>
          <p:cNvPr id="6" name="Not Equal 5"/>
          <p:cNvSpPr/>
          <p:nvPr/>
        </p:nvSpPr>
        <p:spPr>
          <a:xfrm>
            <a:off x="4391891" y="512618"/>
            <a:ext cx="3546764" cy="623455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0253" y="512617"/>
            <a:ext cx="116378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2800" dirty="0"/>
              <a:t>MML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923" y="1492599"/>
            <a:ext cx="6761018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1. Definición del problema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2. Análisis de involucrados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3. Construcción del Árbol del problema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4. Construcción del Árbol de soluciones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5. Determinación del Resumen Narrativo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6. Construcción de los indicadores y medios de verificación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7. Construcción de los supuestos</a:t>
            </a:r>
          </a:p>
          <a:p>
            <a:r>
              <a:rPr lang="es-ES" sz="2000" dirty="0">
                <a:latin typeface="Arial Black" panose="020B0A04020102020204" pitchFamily="34" charset="0"/>
              </a:rPr>
              <a:t>8. Revisión de la lógica vertical y horizontal de la matriz de marco lógico (MML)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689274" y="2365584"/>
            <a:ext cx="3990109" cy="16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latin typeface="Arial Black" panose="020B0A04020102020204" pitchFamily="34" charset="0"/>
              </a:rPr>
              <a:t>Resume lo que el proyecto pretende hacer y cómo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2224" y="5669060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ES UNA METODOLOGÍA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4185" y="5375558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/>
              <a:t>PRODUCTO DE APLICAR LA METODOLOGÍA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812472" y="4765964"/>
            <a:ext cx="443346" cy="762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rved Left Arrow 12"/>
          <p:cNvSpPr/>
          <p:nvPr/>
        </p:nvSpPr>
        <p:spPr>
          <a:xfrm>
            <a:off x="10778836" y="4017818"/>
            <a:ext cx="526473" cy="1357740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8481" y="124684"/>
            <a:ext cx="958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ETAPAS DEL CICLO DE VIDA DE UN PROYECTO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589"/>
            <a:ext cx="12192000" cy="6085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22879" y="3906984"/>
            <a:ext cx="1454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0292" y="6373092"/>
            <a:ext cx="270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Perfil del proyecto</a:t>
            </a:r>
          </a:p>
        </p:txBody>
      </p:sp>
    </p:spTree>
    <p:extLst>
      <p:ext uri="{BB962C8B-B14F-4D97-AF65-F5344CB8AC3E}">
        <p14:creationId xmlns:p14="http://schemas.microsoft.com/office/powerpoint/2010/main" val="32672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41565"/>
            <a:ext cx="12192000" cy="701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75856" y="207812"/>
            <a:ext cx="31588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IDENTIFICACIÓN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655" y="900545"/>
            <a:ext cx="4211781" cy="224676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¿qué sucede?, ¿por qué sucede?, ¿a quiénes y cómo afecta?, ¿cómo se puede solucionar?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8368" y="332509"/>
            <a:ext cx="45581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DISEÑO O FORMULACIÓN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3570" y="942105"/>
            <a:ext cx="1274618" cy="58477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MML</a:t>
            </a:r>
          </a:p>
        </p:txBody>
      </p:sp>
      <p:sp>
        <p:nvSpPr>
          <p:cNvPr id="9" name="Down Arrow 8"/>
          <p:cNvSpPr/>
          <p:nvPr/>
        </p:nvSpPr>
        <p:spPr>
          <a:xfrm>
            <a:off x="8825345" y="1537851"/>
            <a:ext cx="401782" cy="5680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7051964" y="2133593"/>
            <a:ext cx="4294909" cy="52322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FFFF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Perfil del proyecto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191476" y="3283527"/>
            <a:ext cx="540330" cy="9975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207815" y="4308761"/>
            <a:ext cx="4073231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la participación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problemas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objetivos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 Black" panose="020B0A04020102020204" pitchFamily="34" charset="0"/>
              </a:rPr>
              <a:t>alternativas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0979" y="3519055"/>
            <a:ext cx="290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ANÁLISIS 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15" y="3422061"/>
            <a:ext cx="254923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EJECUCIÓN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14" y="3893125"/>
            <a:ext cx="2549221" cy="52322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FFFF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Supervisión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5796" y="4448237"/>
            <a:ext cx="246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Flexibilidad</a:t>
            </a:r>
          </a:p>
        </p:txBody>
      </p:sp>
      <p:sp>
        <p:nvSpPr>
          <p:cNvPr id="17" name="TextBox 16"/>
          <p:cNvSpPr txBox="1"/>
          <p:nvPr/>
        </p:nvSpPr>
        <p:spPr>
          <a:xfrm rot="19018957">
            <a:off x="4544299" y="3172694"/>
            <a:ext cx="247996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EVALUACIÓN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8582" y="1163782"/>
            <a:ext cx="151014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Previa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680358" y="1717966"/>
            <a:ext cx="27715" cy="1371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Up Arrow 21"/>
          <p:cNvSpPr/>
          <p:nvPr/>
        </p:nvSpPr>
        <p:spPr>
          <a:xfrm rot="17614768">
            <a:off x="6752347" y="1108223"/>
            <a:ext cx="986180" cy="459588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 rot="16200000">
            <a:off x="4593408" y="85983"/>
            <a:ext cx="798872" cy="1042530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6456228" y="3311239"/>
            <a:ext cx="2526943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Simultánea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05055" y="3708552"/>
            <a:ext cx="64694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rved Down Arrow 27"/>
          <p:cNvSpPr/>
          <p:nvPr/>
        </p:nvSpPr>
        <p:spPr>
          <a:xfrm>
            <a:off x="8825345" y="2838280"/>
            <a:ext cx="1011410" cy="516855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7879" y="4475016"/>
            <a:ext cx="3550203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/>
              <a:t>Final y posterior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366" y="5444828"/>
            <a:ext cx="2632362" cy="954107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FFFF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Objetiva y sistemática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05055" y="3708552"/>
            <a:ext cx="646944" cy="7077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Down Arrow 34"/>
          <p:cNvSpPr/>
          <p:nvPr/>
        </p:nvSpPr>
        <p:spPr>
          <a:xfrm rot="20306266">
            <a:off x="8492836" y="3918944"/>
            <a:ext cx="1011410" cy="516855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5112327" y="4184073"/>
            <a:ext cx="401782" cy="126075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extBox 36"/>
          <p:cNvSpPr txBox="1"/>
          <p:nvPr/>
        </p:nvSpPr>
        <p:spPr>
          <a:xfrm>
            <a:off x="7800109" y="5292423"/>
            <a:ext cx="4197926" cy="13849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457200" indent="-457200">
              <a:buFont typeface="Wingdings" panose="05000000000000000000" pitchFamily="2" charset="2"/>
              <a:buChar char="ü"/>
              <a:defRPr sz="2800">
                <a:latin typeface="Arial Black" panose="020B0A040201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dirty="0">
                <a:solidFill>
                  <a:srgbClr val="0070C0"/>
                </a:solidFill>
              </a:rPr>
              <a:t>Pertinencia, eficiencia, eficacia, impacto y viabilidad</a:t>
            </a:r>
          </a:p>
        </p:txBody>
      </p:sp>
    </p:spTree>
    <p:extLst>
      <p:ext uri="{BB962C8B-B14F-4D97-AF65-F5344CB8AC3E}">
        <p14:creationId xmlns:p14="http://schemas.microsoft.com/office/powerpoint/2010/main" val="6805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CC2B7-0FD4-F1B7-EC36-E0FB1E0E2816}"/>
              </a:ext>
            </a:extLst>
          </p:cNvPr>
          <p:cNvSpPr/>
          <p:nvPr/>
        </p:nvSpPr>
        <p:spPr>
          <a:xfrm>
            <a:off x="3718560" y="0"/>
            <a:ext cx="46736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F3D90F-68FF-F7A2-66A9-DA938D1CFAA2}"/>
              </a:ext>
            </a:extLst>
          </p:cNvPr>
          <p:cNvSpPr/>
          <p:nvPr/>
        </p:nvSpPr>
        <p:spPr>
          <a:xfrm>
            <a:off x="172720" y="294640"/>
            <a:ext cx="2987040" cy="467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VIABILIDAD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9AF0F2-6AC8-648A-830B-557BAC01B44E}"/>
              </a:ext>
            </a:extLst>
          </p:cNvPr>
          <p:cNvSpPr/>
          <p:nvPr/>
        </p:nvSpPr>
        <p:spPr>
          <a:xfrm>
            <a:off x="4338320" y="60960"/>
            <a:ext cx="7680960" cy="10058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 refiere a la posibilidad de llevar a cabo un proyecto. Evalúa si es factible en términos técnicos, económicos y de recursos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8608A61-6A1E-0A70-5B31-4E6B019A05AA}"/>
              </a:ext>
            </a:extLst>
          </p:cNvPr>
          <p:cNvSpPr/>
          <p:nvPr/>
        </p:nvSpPr>
        <p:spPr>
          <a:xfrm>
            <a:off x="3332480" y="37592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9AE3D-551D-3B0B-0758-2F28D6A19CE7}"/>
              </a:ext>
            </a:extLst>
          </p:cNvPr>
          <p:cNvSpPr/>
          <p:nvPr/>
        </p:nvSpPr>
        <p:spPr>
          <a:xfrm>
            <a:off x="193040" y="1402080"/>
            <a:ext cx="2987040" cy="467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IMPACTO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1D8EF7-7BDF-DA32-2C14-0BC898E04A41}"/>
              </a:ext>
            </a:extLst>
          </p:cNvPr>
          <p:cNvSpPr/>
          <p:nvPr/>
        </p:nvSpPr>
        <p:spPr>
          <a:xfrm>
            <a:off x="4378960" y="1188720"/>
            <a:ext cx="7680960" cy="108712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Cambios que se producen sobre una población o un contexto específico como consecuencia de las acciones implementadas en un proyecto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2A948AB-8696-714C-CFA8-17724535241F}"/>
              </a:ext>
            </a:extLst>
          </p:cNvPr>
          <p:cNvSpPr/>
          <p:nvPr/>
        </p:nvSpPr>
        <p:spPr>
          <a:xfrm>
            <a:off x="3332480" y="143256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3B95ED-D6AE-EE69-2501-E9F28583B948}"/>
              </a:ext>
            </a:extLst>
          </p:cNvPr>
          <p:cNvSpPr/>
          <p:nvPr/>
        </p:nvSpPr>
        <p:spPr>
          <a:xfrm>
            <a:off x="213360" y="2499360"/>
            <a:ext cx="2946400" cy="447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EFICACIA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07CBCF-0B48-73C4-DB25-CB8AFCC38EF7}"/>
              </a:ext>
            </a:extLst>
          </p:cNvPr>
          <p:cNvSpPr/>
          <p:nvPr/>
        </p:nvSpPr>
        <p:spPr>
          <a:xfrm>
            <a:off x="3342640" y="250952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AF52AC-0F09-46AE-26C4-E03CB96D0190}"/>
              </a:ext>
            </a:extLst>
          </p:cNvPr>
          <p:cNvSpPr/>
          <p:nvPr/>
        </p:nvSpPr>
        <p:spPr>
          <a:xfrm>
            <a:off x="4399280" y="2418080"/>
            <a:ext cx="7680960" cy="75692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Grado en que se logran los objetivos propuestos, sin considerar los recursos utilizados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738098-CC58-65C3-E46A-1FCF8D36BD7A}"/>
              </a:ext>
            </a:extLst>
          </p:cNvPr>
          <p:cNvSpPr/>
          <p:nvPr/>
        </p:nvSpPr>
        <p:spPr>
          <a:xfrm>
            <a:off x="284480" y="3495041"/>
            <a:ext cx="2987040" cy="436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EFICIENCIA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989AC4-D32E-4C4B-8A2C-7101E27C4766}"/>
              </a:ext>
            </a:extLst>
          </p:cNvPr>
          <p:cNvSpPr/>
          <p:nvPr/>
        </p:nvSpPr>
        <p:spPr>
          <a:xfrm>
            <a:off x="4419600" y="3540760"/>
            <a:ext cx="7487920" cy="533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Mínimo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los insumos para alcanzar los resultados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18915C0-B2D3-6203-D3AF-1BD217708E62}"/>
              </a:ext>
            </a:extLst>
          </p:cNvPr>
          <p:cNvSpPr/>
          <p:nvPr/>
        </p:nvSpPr>
        <p:spPr>
          <a:xfrm>
            <a:off x="3352800" y="353568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E56963-91A2-D35A-B571-9747F6B129CC}"/>
              </a:ext>
            </a:extLst>
          </p:cNvPr>
          <p:cNvSpPr/>
          <p:nvPr/>
        </p:nvSpPr>
        <p:spPr>
          <a:xfrm>
            <a:off x="172720" y="4632960"/>
            <a:ext cx="2987040" cy="436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EFECTIVIDAD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191BE3-9877-7133-38DE-A9613363D1F1}"/>
              </a:ext>
            </a:extLst>
          </p:cNvPr>
          <p:cNvSpPr/>
          <p:nvPr/>
        </p:nvSpPr>
        <p:spPr>
          <a:xfrm>
            <a:off x="4419600" y="4429760"/>
            <a:ext cx="7599680" cy="10566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 la combinación de eficacia y eficiencia. Se refiere a la capacidad de un proyecto para lograr sus objetivos de manera eficiente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65B986D-53E9-10AB-3E3E-F4FFC1F818E3}"/>
              </a:ext>
            </a:extLst>
          </p:cNvPr>
          <p:cNvSpPr/>
          <p:nvPr/>
        </p:nvSpPr>
        <p:spPr>
          <a:xfrm>
            <a:off x="3342640" y="473456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A939A7-22B5-708C-6DCC-1215A31AF49B}"/>
              </a:ext>
            </a:extLst>
          </p:cNvPr>
          <p:cNvSpPr/>
          <p:nvPr/>
        </p:nvSpPr>
        <p:spPr>
          <a:xfrm>
            <a:off x="162560" y="5730240"/>
            <a:ext cx="2987040" cy="467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PERTINENCIA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C8F875-8D09-01D2-ED49-06397C4AF8E9}"/>
              </a:ext>
            </a:extLst>
          </p:cNvPr>
          <p:cNvSpPr/>
          <p:nvPr/>
        </p:nvSpPr>
        <p:spPr>
          <a:xfrm>
            <a:off x="4419600" y="5648960"/>
            <a:ext cx="7579360" cy="10566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Evalúa si un proyecto es relevante respecto a las necesidades y problemáticas del contexto en el que se implementa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1A71636-BF57-FDF2-6836-D423D93338A3}"/>
              </a:ext>
            </a:extLst>
          </p:cNvPr>
          <p:cNvSpPr/>
          <p:nvPr/>
        </p:nvSpPr>
        <p:spPr>
          <a:xfrm>
            <a:off x="3362960" y="5892800"/>
            <a:ext cx="853440" cy="436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6FC73-965F-BF48-7FA7-05D9E61AF659}"/>
              </a:ext>
            </a:extLst>
          </p:cNvPr>
          <p:cNvSpPr txBox="1"/>
          <p:nvPr/>
        </p:nvSpPr>
        <p:spPr>
          <a:xfrm>
            <a:off x="487680" y="833120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¿Se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puede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hacer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AF11A-4571-C09A-DF33-66D5CCE6F1C1}"/>
              </a:ext>
            </a:extLst>
          </p:cNvPr>
          <p:cNvSpPr txBox="1"/>
          <p:nvPr/>
        </p:nvSpPr>
        <p:spPr>
          <a:xfrm>
            <a:off x="335280" y="193040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F3E5E-E3C4-55AF-B6F7-72ED5A4C7DC7}"/>
              </a:ext>
            </a:extLst>
          </p:cNvPr>
          <p:cNvSpPr txBox="1"/>
          <p:nvPr/>
        </p:nvSpPr>
        <p:spPr>
          <a:xfrm>
            <a:off x="91440" y="2976880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¿Se </a:t>
            </a:r>
            <a:r>
              <a:rPr lang="en-US" dirty="0" err="1"/>
              <a:t>lograron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FD1D5-6FDA-1C2E-F877-710E18E5BB09}"/>
              </a:ext>
            </a:extLst>
          </p:cNvPr>
          <p:cNvSpPr txBox="1"/>
          <p:nvPr/>
        </p:nvSpPr>
        <p:spPr>
          <a:xfrm>
            <a:off x="20320" y="3942080"/>
            <a:ext cx="379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/>
              <a:t>¿Se usaron adecuadamente los recursos?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FD022-1D5C-52C3-D97F-D3BA9FAA74D3}"/>
              </a:ext>
            </a:extLst>
          </p:cNvPr>
          <p:cNvSpPr txBox="1"/>
          <p:nvPr/>
        </p:nvSpPr>
        <p:spPr>
          <a:xfrm>
            <a:off x="152400" y="509016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¿Se lograron objetivos de manera eficiente?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9362A-6289-C20C-5075-B45EFC9E5AE0}"/>
              </a:ext>
            </a:extLst>
          </p:cNvPr>
          <p:cNvSpPr txBox="1"/>
          <p:nvPr/>
        </p:nvSpPr>
        <p:spPr>
          <a:xfrm>
            <a:off x="355600" y="618744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Arial Black" panose="020B0A04020102020204" pitchFamily="34" charset="0"/>
              </a:rPr>
              <a:t>¿Es adecuado para el contexto?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7" grpId="0"/>
      <p:bldP spid="8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311242" y="27699"/>
            <a:ext cx="544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ESTUDIO INDEPENDIENTE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5524" y="942098"/>
            <a:ext cx="11707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" sz="2800" dirty="0">
                <a:latin typeface="Arial Black" panose="020B0A04020102020204" pitchFamily="34" charset="0"/>
              </a:rPr>
              <a:t>Identifica un posible tema para un proyecto. Para ello:</a:t>
            </a:r>
          </a:p>
          <a:p>
            <a:pPr marL="514350" indent="-514350" algn="just">
              <a:buAutoNum type="arabicPeriod"/>
            </a:pPr>
            <a:endParaRPr lang="es-ES" sz="2800" dirty="0">
              <a:latin typeface="Arial Black" panose="020B0A04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Escribe 5 ideas de posibles proyectos de investigación, cada una con una oración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800" dirty="0">
              <a:latin typeface="Arial Black" panose="020B0A04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Determina cuáles de estas ideas son similares o están conectadas de alguna manera</a:t>
            </a:r>
          </a:p>
          <a:p>
            <a:pPr algn="just"/>
            <a:r>
              <a:rPr lang="es-ES" sz="2800" dirty="0">
                <a:latin typeface="Arial Black" panose="020B0A040201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>
                <a:latin typeface="Arial Black" panose="020B0A04020102020204" pitchFamily="34" charset="0"/>
              </a:rPr>
              <a:t>Sobre la base de las similitudes y conexiones redacta una idea más clara de proyecto investigativo</a:t>
            </a:r>
          </a:p>
        </p:txBody>
      </p:sp>
    </p:spTree>
    <p:extLst>
      <p:ext uri="{BB962C8B-B14F-4D97-AF65-F5344CB8AC3E}">
        <p14:creationId xmlns:p14="http://schemas.microsoft.com/office/powerpoint/2010/main" val="426504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07815" y="983673"/>
            <a:ext cx="117486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800" dirty="0">
                <a:solidFill>
                  <a:prstClr val="black"/>
                </a:solidFill>
                <a:latin typeface="Arial Black" panose="020B0A04020102020204" pitchFamily="34" charset="0"/>
              </a:rPr>
              <a:t>2. Continúa refinando la idea que has elaborado: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 Black" panose="020B0A04020102020204" pitchFamily="34" charset="0"/>
              </a:rPr>
              <a:t>¿Quién se beneficiará de esta investigación una vez finalizada?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 Black" panose="020B0A04020102020204" pitchFamily="34" charset="0"/>
              </a:rPr>
              <a:t>Esta investigación es necesaria y útil porque…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 Black" panose="020B0A04020102020204" pitchFamily="34" charset="0"/>
              </a:rPr>
              <a:t>El conocer más acerca del área de este problema me ayudará a…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 Black" panose="020B0A04020102020204" pitchFamily="34" charset="0"/>
              </a:rPr>
              <a:t>El conocer más acerca del área de este problema ayudará a otros a…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11242" y="27699"/>
            <a:ext cx="544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ESTUDIO INDEPENDIENTE</a:t>
            </a:r>
          </a:p>
        </p:txBody>
      </p:sp>
    </p:spTree>
    <p:extLst>
      <p:ext uri="{BB962C8B-B14F-4D97-AF65-F5344CB8AC3E}">
        <p14:creationId xmlns:p14="http://schemas.microsoft.com/office/powerpoint/2010/main" val="247532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15660"/>
            <a:ext cx="12192000" cy="6842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" y="15660"/>
            <a:ext cx="3766451" cy="17300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68983" y="631373"/>
            <a:ext cx="6664044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Temáticas por encuentro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559" y="2090057"/>
            <a:ext cx="12017810" cy="143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90967"/>
              </p:ext>
            </p:extLst>
          </p:nvPr>
        </p:nvGraphicFramePr>
        <p:xfrm>
          <a:off x="112833" y="1957467"/>
          <a:ext cx="11928049" cy="4443122"/>
        </p:xfrm>
        <a:graphic>
          <a:graphicData uri="http://schemas.openxmlformats.org/drawingml/2006/table">
            <a:tbl>
              <a:tblPr firstRow="1" firstCol="1" bandRow="1"/>
              <a:tblGrid>
                <a:gridCol w="7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 err="1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Introducción al curso. Definición de términos. El enfoque de marco lógico y el ciclo de vida de un proyecto. 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de problemas. La Matriz de Vester como herramienta para jerarquizar problemas. El árbol de problemas. 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Análisis de involucrados. El árbol de objetivos. Análisis de alternativas de solución. Selección de la alternativa óptima.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matriz de marco lógico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perfil del proyecto. Aprobación definitiva del proyecto. Su ejecución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 y defensa de Matrices de Marco Lógico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31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43345" y="1025236"/>
            <a:ext cx="114854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3. Refina aún más tu idea: imagina que un periodista se dirige a ti de la forma siguiente: he escuchado que planificas realizar una interesante investigación ¿de qué trata y por qué la estás haciendo? Redacta lo que le responderías.</a:t>
            </a:r>
          </a:p>
          <a:p>
            <a:pPr algn="just"/>
            <a:endParaRPr lang="es-ES" sz="2800" dirty="0">
              <a:latin typeface="Arial Black" panose="020B0A04020102020204" pitchFamily="34" charset="0"/>
            </a:endParaRPr>
          </a:p>
          <a:p>
            <a:pPr algn="just"/>
            <a:r>
              <a:rPr lang="es-ES" sz="2800" dirty="0">
                <a:latin typeface="Arial Black" panose="020B0A04020102020204" pitchFamily="34" charset="0"/>
              </a:rPr>
              <a:t>4. Reescribe con redacción clara y precisa lo que has escrito respondiendo los ejercicios 2 y 3. </a:t>
            </a:r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El resultado debe ser una o dos cuartillas en que describes de forma lógica lo que quieres hacer y por qué</a:t>
            </a:r>
            <a:r>
              <a:rPr lang="es-ES" sz="2800" dirty="0">
                <a:latin typeface="Arial Black" panose="020B0A04020102020204" pitchFamily="34" charset="0"/>
              </a:rPr>
              <a:t>. Has determinado en lo que consistirá tu investigación y cuál es su propósito fundamental. Tráelo al próximo encuentro para socializarlo.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11242" y="27699"/>
            <a:ext cx="544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ESTUDIO INDEPENDIENTE</a:t>
            </a:r>
          </a:p>
        </p:txBody>
      </p:sp>
    </p:spTree>
    <p:extLst>
      <p:ext uri="{BB962C8B-B14F-4D97-AF65-F5344CB8AC3E}">
        <p14:creationId xmlns:p14="http://schemas.microsoft.com/office/powerpoint/2010/main" val="419097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0"/>
            <a:ext cx="12155747" cy="7017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8" y="27702"/>
            <a:ext cx="4372819" cy="25532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9992764">
            <a:off x="1796186" y="983683"/>
            <a:ext cx="311727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BIBLIOGRAFÍA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9711" y="2691917"/>
            <a:ext cx="11731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1.</a:t>
            </a:r>
            <a:r>
              <a:rPr lang="es-ES" sz="2800" dirty="0">
                <a:latin typeface="Arial Black" panose="020B0A04020102020204" pitchFamily="34" charset="0"/>
              </a:rPr>
              <a:t>CITMA. 2019. Resolución 287/2019. La Habana, Cuba.</a:t>
            </a:r>
          </a:p>
          <a:p>
            <a:pPr algn="just"/>
            <a:endParaRPr lang="es-ES" sz="2800" dirty="0">
              <a:latin typeface="Arial Black" panose="020B0A04020102020204" pitchFamily="34" charset="0"/>
            </a:endParaRPr>
          </a:p>
          <a:p>
            <a:pPr algn="just"/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2.</a:t>
            </a:r>
            <a:r>
              <a:rPr lang="es-ES" sz="2800" dirty="0">
                <a:latin typeface="Arial Black" panose="020B0A04020102020204" pitchFamily="34" charset="0"/>
              </a:rPr>
              <a:t>CITMA. 2020. Indicaciones metodológicas para la actividad de programas y proyectos de ciencia, tecnología e innovación. La Habana, Cuba.</a:t>
            </a:r>
          </a:p>
          <a:p>
            <a:pPr algn="just"/>
            <a:endParaRPr lang="es-ES" sz="2800" dirty="0">
              <a:latin typeface="Arial Black" panose="020B0A04020102020204" pitchFamily="34" charset="0"/>
            </a:endParaRPr>
          </a:p>
          <a:p>
            <a:pPr algn="just"/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3. </a:t>
            </a:r>
            <a:r>
              <a:rPr lang="es-ES" sz="2800" dirty="0">
                <a:latin typeface="Arial Black" panose="020B0A04020102020204" pitchFamily="34" charset="0"/>
              </a:rPr>
              <a:t>Universidad de Cienfuegos. (2015). Manual de buenas prácticas metodológicas del enfoque de marco lógico de programas y proyectos</a:t>
            </a:r>
            <a:r>
              <a:rPr lang="es-ES" sz="2800" b="1" dirty="0">
                <a:latin typeface="Arial Black" pitchFamily="34" charset="0"/>
              </a:rPr>
              <a:t>. 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0"/>
            <a:ext cx="12164297" cy="7017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0836"/>
            <a:ext cx="4087091" cy="6747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636" y="277064"/>
            <a:ext cx="297872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SISTEMÁTICA </a:t>
            </a: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19138" y="1777506"/>
            <a:ext cx="3924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Participación en los análisis, discusiones, interpretaciones y propuestas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919769" y="6019712"/>
            <a:ext cx="30367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/>
              <a:t>FINAL </a:t>
            </a: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7590159" y="1470283"/>
            <a:ext cx="55145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Entrega por escrito y defensa de la matriz de marco lógico de un proyecto para solucionar una problemática del contexto laboral o territorial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65760" y="5331650"/>
            <a:ext cx="3601329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Arial Black" pitchFamily="34" charset="0"/>
              </a:rPr>
              <a:t>Elaboración de tareas parciales</a:t>
            </a:r>
          </a:p>
        </p:txBody>
      </p:sp>
    </p:spTree>
    <p:extLst>
      <p:ext uri="{BB962C8B-B14F-4D97-AF65-F5344CB8AC3E}">
        <p14:creationId xmlns:p14="http://schemas.microsoft.com/office/powerpoint/2010/main" val="37432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31133" y="4655143"/>
            <a:ext cx="512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Introducción al curso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87084" y="401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CURSO DE 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46916" y="1773378"/>
            <a:ext cx="971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sz="4000" dirty="0"/>
              <a:t>GESTIÓN DE PROYECTOS CTI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8145" y="3200402"/>
            <a:ext cx="188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prstClr val="black"/>
                </a:solidFill>
                <a:latin typeface="Arial Black" panose="020B0A04020102020204" pitchFamily="34" charset="0"/>
              </a:rPr>
              <a:t>Tema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80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22742" cy="7017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0" y="17572"/>
            <a:ext cx="5588001" cy="62816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7352146">
            <a:off x="-337412" y="1075151"/>
            <a:ext cx="262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96000" y="1482306"/>
            <a:ext cx="5588000" cy="390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s-ES" sz="2800" dirty="0">
                <a:latin typeface="Arial Black" panose="020B0A04020102020204" pitchFamily="34" charset="0"/>
              </a:rPr>
              <a:t>Establecer expectativas en relación con el curso, que promuevan la motivación por la elaboración de perfiles y la gestión de proyectos CTI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50223" y="174180"/>
            <a:ext cx="248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SUMARIO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751476" y="2432047"/>
            <a:ext cx="674915" cy="523220"/>
            <a:chOff x="827313" y="1045029"/>
            <a:chExt cx="674915" cy="523220"/>
          </a:xfrm>
          <a:solidFill>
            <a:srgbClr val="92D050"/>
          </a:solidFill>
        </p:grpSpPr>
        <p:sp>
          <p:nvSpPr>
            <p:cNvPr id="15" name="Hexágono 14"/>
            <p:cNvSpPr/>
            <p:nvPr/>
          </p:nvSpPr>
          <p:spPr>
            <a:xfrm>
              <a:off x="827313" y="1045029"/>
              <a:ext cx="674915" cy="52322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936172" y="1045029"/>
              <a:ext cx="4354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2537233" y="2422169"/>
            <a:ext cx="649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s-ES_tradnl" dirty="0"/>
              <a:t>Definición de términos comunes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240172" y="2955267"/>
            <a:ext cx="6919530" cy="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1682216" y="4773983"/>
            <a:ext cx="674915" cy="523220"/>
            <a:chOff x="827313" y="1045029"/>
            <a:chExt cx="674915" cy="523220"/>
          </a:xfrm>
          <a:solidFill>
            <a:srgbClr val="FF0000"/>
          </a:solidFill>
        </p:grpSpPr>
        <p:sp>
          <p:nvSpPr>
            <p:cNvPr id="21" name="Hexágono 20"/>
            <p:cNvSpPr/>
            <p:nvPr/>
          </p:nvSpPr>
          <p:spPr>
            <a:xfrm>
              <a:off x="827313" y="1045029"/>
              <a:ext cx="674915" cy="52322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36172" y="1045029"/>
              <a:ext cx="4354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25" name="Conector recto de flecha 24"/>
          <p:cNvCxnSpPr/>
          <p:nvPr/>
        </p:nvCxnSpPr>
        <p:spPr>
          <a:xfrm>
            <a:off x="2184761" y="5283360"/>
            <a:ext cx="7376723" cy="13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1723773" y="3645054"/>
            <a:ext cx="674915" cy="523220"/>
            <a:chOff x="827313" y="1045029"/>
            <a:chExt cx="674915" cy="523220"/>
          </a:xfrm>
          <a:solidFill>
            <a:srgbClr val="7030A0"/>
          </a:solidFill>
        </p:grpSpPr>
        <p:sp>
          <p:nvSpPr>
            <p:cNvPr id="27" name="Hexágono 26"/>
            <p:cNvSpPr/>
            <p:nvPr/>
          </p:nvSpPr>
          <p:spPr>
            <a:xfrm>
              <a:off x="827313" y="1045029"/>
              <a:ext cx="674915" cy="52322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936172" y="1045029"/>
              <a:ext cx="4354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3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1" name="Conector recto de flecha 30"/>
          <p:cNvCxnSpPr/>
          <p:nvPr/>
        </p:nvCxnSpPr>
        <p:spPr>
          <a:xfrm flipV="1">
            <a:off x="2060084" y="4168274"/>
            <a:ext cx="6877945" cy="13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37234" y="4773983"/>
            <a:ext cx="685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El enfoque de marco lógico (EML)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7233" y="3658908"/>
            <a:ext cx="619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El ciclo de vida de un proyecto</a:t>
            </a:r>
          </a:p>
        </p:txBody>
      </p:sp>
      <p:grpSp>
        <p:nvGrpSpPr>
          <p:cNvPr id="29" name="Grupo 13"/>
          <p:cNvGrpSpPr/>
          <p:nvPr/>
        </p:nvGrpSpPr>
        <p:grpSpPr>
          <a:xfrm>
            <a:off x="1771144" y="1345591"/>
            <a:ext cx="674915" cy="523220"/>
            <a:chOff x="827313" y="1045029"/>
            <a:chExt cx="674915" cy="523220"/>
          </a:xfrm>
          <a:solidFill>
            <a:srgbClr val="002060"/>
          </a:solidFill>
        </p:grpSpPr>
        <p:sp>
          <p:nvSpPr>
            <p:cNvPr id="30" name="Hexágono 14"/>
            <p:cNvSpPr/>
            <p:nvPr/>
          </p:nvSpPr>
          <p:spPr>
            <a:xfrm>
              <a:off x="827313" y="1045029"/>
              <a:ext cx="674915" cy="52322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adroTexto 15"/>
            <p:cNvSpPr txBox="1"/>
            <p:nvPr/>
          </p:nvSpPr>
          <p:spPr>
            <a:xfrm>
              <a:off x="936172" y="1045029"/>
              <a:ext cx="4354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280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1</a:t>
              </a:r>
              <a:endPara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3" name="Conector recto de flecha 18"/>
          <p:cNvCxnSpPr/>
          <p:nvPr/>
        </p:nvCxnSpPr>
        <p:spPr>
          <a:xfrm flipV="1">
            <a:off x="2304084" y="1868805"/>
            <a:ext cx="6919530" cy="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63493" y="1345591"/>
            <a:ext cx="662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>
              <a:defRPr sz="2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Establecimiento</a:t>
            </a:r>
            <a:r>
              <a:rPr lang="en-US" dirty="0"/>
              <a:t> de </a:t>
            </a:r>
            <a:r>
              <a:rPr lang="en-US" dirty="0" err="1"/>
              <a:t>expectativas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4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8546" y="5229201"/>
            <a:ext cx="1172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CONFORMACIÓN DE EQUIPOS PARA EL CURSO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0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1631</Words>
  <Application>Microsoft Office PowerPoint</Application>
  <PresentationFormat>Widescreen</PresentationFormat>
  <Paragraphs>588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Algerian</vt:lpstr>
      <vt:lpstr>Arial</vt:lpstr>
      <vt:lpstr>Arial Black</vt:lpstr>
      <vt:lpstr>Calibri</vt:lpstr>
      <vt:lpstr>Calibri Light</vt:lpstr>
      <vt:lpstr>Century Gothic</vt:lpstr>
      <vt:lpstr>Franklin Gothic Medium</vt:lpstr>
      <vt:lpstr>Georgia</vt:lpstr>
      <vt:lpstr>Wingdings</vt:lpstr>
      <vt:lpstr>Wingdings 3</vt:lpstr>
      <vt:lpstr>Tema de Office</vt:lpstr>
      <vt:lpstr>1_Tema de Office</vt:lpstr>
      <vt:lpstr>2_Tema de Office</vt:lpstr>
      <vt:lpstr>3_Tema de Office</vt:lpstr>
      <vt:lpstr>6_Tema de Office</vt:lpstr>
      <vt:lpstr>17_Tema de Office</vt:lpstr>
      <vt:lpstr>18_Tema de Office</vt:lpstr>
      <vt:lpstr>Espiral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</dc:creator>
  <cp:lastModifiedBy>Andrés</cp:lastModifiedBy>
  <cp:revision>201</cp:revision>
  <dcterms:created xsi:type="dcterms:W3CDTF">2017-12-28T12:45:37Z</dcterms:created>
  <dcterms:modified xsi:type="dcterms:W3CDTF">2025-01-23T21:45:16Z</dcterms:modified>
</cp:coreProperties>
</file>