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9" r:id="rId2"/>
    <p:sldId id="258" r:id="rId3"/>
    <p:sldId id="257" r:id="rId4"/>
    <p:sldId id="259" r:id="rId5"/>
    <p:sldId id="281" r:id="rId6"/>
    <p:sldId id="282" r:id="rId7"/>
    <p:sldId id="266" r:id="rId8"/>
    <p:sldId id="267" r:id="rId9"/>
    <p:sldId id="268" r:id="rId10"/>
    <p:sldId id="283" r:id="rId11"/>
    <p:sldId id="273" r:id="rId12"/>
    <p:sldId id="274" r:id="rId13"/>
    <p:sldId id="284" r:id="rId14"/>
    <p:sldId id="287" r:id="rId15"/>
    <p:sldId id="285" r:id="rId16"/>
    <p:sldId id="288" r:id="rId17"/>
    <p:sldId id="289" r:id="rId18"/>
    <p:sldId id="290" r:id="rId19"/>
    <p:sldId id="291" r:id="rId20"/>
    <p:sldId id="292" r:id="rId21"/>
    <p:sldId id="293" r:id="rId22"/>
    <p:sldId id="294" r:id="rId23"/>
    <p:sldId id="295" r:id="rId24"/>
    <p:sldId id="296" r:id="rId25"/>
    <p:sldId id="297" r:id="rId26"/>
    <p:sldId id="286" r:id="rId27"/>
    <p:sldId id="270" r:id="rId28"/>
    <p:sldId id="271" r:id="rId29"/>
    <p:sldId id="272" r:id="rId30"/>
    <p:sldId id="264" r:id="rId31"/>
    <p:sldId id="26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E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34" y="1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882F4-DAA9-4776-8CE7-156DAFFB48AA}" type="doc">
      <dgm:prSet loTypeId="urn:microsoft.com/office/officeart/2005/8/layout/orgChart1" loCatId="hierarchy" qsTypeId="urn:microsoft.com/office/officeart/2005/8/quickstyle/simple1" qsCatId="simple" csTypeId="urn:microsoft.com/office/officeart/2005/8/colors/accent1_2" csCatId="accent1" phldr="1"/>
      <dgm:spPr/>
    </dgm:pt>
    <dgm:pt modelId="{5FF50EC7-0BD2-48E0-915F-0443783CA4D8}">
      <dgm:prSet/>
      <dgm:spPr>
        <a:solidFill>
          <a:srgbClr val="FF0000">
            <a:alpha val="14000"/>
          </a:srgbClr>
        </a:solidFill>
        <a:ln w="31750">
          <a:solidFill>
            <a:schemeClr val="tx1"/>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a:ln>
                <a:noFill/>
              </a:ln>
              <a:solidFill>
                <a:schemeClr val="tx1"/>
              </a:solidFill>
              <a:effectLst/>
              <a:latin typeface="Calibri" pitchFamily="34" charset="0"/>
              <a:cs typeface="Arial" charset="0"/>
            </a:rPr>
            <a:t>APRENDIZAJE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a:ln>
                <a:noFill/>
              </a:ln>
              <a:solidFill>
                <a:schemeClr val="tx1"/>
              </a:solidFill>
              <a:effectLst/>
              <a:latin typeface="Calibri" pitchFamily="34" charset="0"/>
              <a:cs typeface="Arial" charset="0"/>
            </a:rPr>
            <a:t> DESARROLLADOR</a:t>
          </a:r>
          <a:endParaRPr kumimoji="0" lang="en-US" b="1" i="0" u="none" strike="noStrike" cap="none" normalizeH="0" baseline="0" dirty="0">
            <a:ln>
              <a:noFill/>
            </a:ln>
            <a:solidFill>
              <a:schemeClr val="tx1"/>
            </a:solidFill>
            <a:effectLst/>
            <a:latin typeface="Calibri" pitchFamily="34" charset="0"/>
            <a:cs typeface="Arial" charset="0"/>
          </a:endParaRPr>
        </a:p>
      </dgm:t>
    </dgm:pt>
    <dgm:pt modelId="{1A78C16F-592B-4A42-9840-5783C0C4A0AC}" type="parTrans" cxnId="{7596B44E-126D-4022-B587-F358078B044E}">
      <dgm:prSet/>
      <dgm:spPr/>
      <dgm:t>
        <a:bodyPr/>
        <a:lstStyle/>
        <a:p>
          <a:endParaRPr lang="es-ES"/>
        </a:p>
      </dgm:t>
    </dgm:pt>
    <dgm:pt modelId="{4297482A-62F5-4E13-9E04-3E32E30E5257}" type="sibTrans" cxnId="{7596B44E-126D-4022-B587-F358078B044E}">
      <dgm:prSet/>
      <dgm:spPr/>
      <dgm:t>
        <a:bodyPr/>
        <a:lstStyle/>
        <a:p>
          <a:endParaRPr lang="es-ES"/>
        </a:p>
      </dgm:t>
    </dgm:pt>
    <dgm:pt modelId="{75DCF755-DA5C-41DD-88AB-05B6A2CB9ADF}">
      <dgm:prSet/>
      <dgm:spPr>
        <a:solidFill>
          <a:srgbClr val="FFFF00">
            <a:alpha val="27000"/>
          </a:srgbClr>
        </a:solidFill>
        <a:ln w="28575">
          <a:solidFill>
            <a:schemeClr val="tx1"/>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a:ln>
                <a:noFill/>
              </a:ln>
              <a:solidFill>
                <a:schemeClr val="tx1"/>
              </a:solidFill>
              <a:effectLst/>
              <a:latin typeface="Calibri" pitchFamily="34" charset="0"/>
              <a:cs typeface="Arial" charset="0"/>
            </a:rPr>
            <a:t>ACTIVACION-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a:ln>
                <a:noFill/>
              </a:ln>
              <a:solidFill>
                <a:schemeClr val="tx1"/>
              </a:solidFill>
              <a:effectLst/>
              <a:latin typeface="Calibri" pitchFamily="34" charset="0"/>
              <a:cs typeface="Arial" charset="0"/>
            </a:rPr>
            <a:t>REGULACION</a:t>
          </a:r>
          <a:r>
            <a:rPr kumimoji="0" lang="es-MX" b="1" i="0" u="none" strike="noStrike" cap="none" normalizeH="0" baseline="0" dirty="0">
              <a:ln>
                <a:noFill/>
              </a:ln>
              <a:solidFill>
                <a:schemeClr val="tx1"/>
              </a:solidFill>
              <a:effectLst/>
              <a:latin typeface="Arial" charset="0"/>
              <a:cs typeface="Arial" charset="0"/>
            </a:rPr>
            <a:t> </a:t>
          </a:r>
          <a:endParaRPr kumimoji="0" lang="en-US" b="1" i="0" u="none" strike="noStrike" cap="none" normalizeH="0" baseline="0" dirty="0">
            <a:ln>
              <a:noFill/>
            </a:ln>
            <a:solidFill>
              <a:schemeClr val="tx1"/>
            </a:solidFill>
            <a:effectLst/>
            <a:latin typeface="Arial" charset="0"/>
            <a:cs typeface="Arial" charset="0"/>
          </a:endParaRPr>
        </a:p>
      </dgm:t>
    </dgm:pt>
    <dgm:pt modelId="{EBD96AAD-67FF-4C80-BB28-9DD3B8BF82CD}" type="parTrans" cxnId="{506EBB4A-8DA8-4228-9C39-43D45806246E}">
      <dgm:prSet/>
      <dgm:spPr>
        <a:ln w="28575">
          <a:solidFill>
            <a:schemeClr val="tx1"/>
          </a:solidFill>
        </a:ln>
      </dgm:spPr>
      <dgm:t>
        <a:bodyPr/>
        <a:lstStyle/>
        <a:p>
          <a:endParaRPr lang="es-ES"/>
        </a:p>
      </dgm:t>
    </dgm:pt>
    <dgm:pt modelId="{EF226CCD-A039-41F1-8E0C-579D327F50CA}" type="sibTrans" cxnId="{506EBB4A-8DA8-4228-9C39-43D45806246E}">
      <dgm:prSet/>
      <dgm:spPr/>
      <dgm:t>
        <a:bodyPr/>
        <a:lstStyle/>
        <a:p>
          <a:endParaRPr lang="es-ES"/>
        </a:p>
      </dgm:t>
    </dgm:pt>
    <dgm:pt modelId="{B4DD8C41-05C4-47A6-A115-3721B25DF7B4}">
      <dgm:prSet/>
      <dgm:spPr>
        <a:solidFill>
          <a:srgbClr val="FFFF00">
            <a:alpha val="27000"/>
          </a:srgbClr>
        </a:solidFill>
        <a:ln w="28575">
          <a:solidFill>
            <a:schemeClr val="tx1"/>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a:ln>
                <a:noFill/>
              </a:ln>
              <a:solidFill>
                <a:schemeClr val="tx1"/>
              </a:solidFill>
              <a:effectLst/>
              <a:latin typeface="Calibri" pitchFamily="34" charset="0"/>
              <a:cs typeface="Arial" charset="0"/>
            </a:rPr>
            <a:t>SIGNIFICATIVIDAD</a:t>
          </a:r>
          <a:endParaRPr kumimoji="0" lang="en-US" b="1" i="0" u="none" strike="noStrike" cap="none" normalizeH="0" baseline="0" dirty="0">
            <a:ln>
              <a:noFill/>
            </a:ln>
            <a:solidFill>
              <a:schemeClr val="tx1"/>
            </a:solidFill>
            <a:effectLst/>
            <a:latin typeface="Calibri" pitchFamily="34" charset="0"/>
            <a:cs typeface="Arial" charset="0"/>
          </a:endParaRPr>
        </a:p>
      </dgm:t>
    </dgm:pt>
    <dgm:pt modelId="{56905328-BED7-41AA-86D9-9EDB351F0B1C}" type="parTrans" cxnId="{DDB82F39-BE78-4B80-A122-443537265B55}">
      <dgm:prSet/>
      <dgm:spPr>
        <a:ln w="31750">
          <a:solidFill>
            <a:schemeClr val="tx1"/>
          </a:solidFill>
        </a:ln>
      </dgm:spPr>
      <dgm:t>
        <a:bodyPr/>
        <a:lstStyle/>
        <a:p>
          <a:endParaRPr lang="es-ES"/>
        </a:p>
      </dgm:t>
    </dgm:pt>
    <dgm:pt modelId="{62245BA1-ED66-491A-B746-4D6BB01C2449}" type="sibTrans" cxnId="{DDB82F39-BE78-4B80-A122-443537265B55}">
      <dgm:prSet/>
      <dgm:spPr/>
      <dgm:t>
        <a:bodyPr/>
        <a:lstStyle/>
        <a:p>
          <a:endParaRPr lang="es-ES"/>
        </a:p>
      </dgm:t>
    </dgm:pt>
    <dgm:pt modelId="{AA994231-DE6D-4088-8F9E-F61FE152DE71}">
      <dgm:prSet/>
      <dgm:spPr>
        <a:solidFill>
          <a:srgbClr val="FFFF00">
            <a:alpha val="27000"/>
          </a:srgbClr>
        </a:solidFill>
        <a:ln w="28575">
          <a:solidFill>
            <a:schemeClr val="tx1"/>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a:ln>
                <a:noFill/>
              </a:ln>
              <a:solidFill>
                <a:schemeClr val="tx1"/>
              </a:solidFill>
              <a:effectLst/>
              <a:latin typeface="Calibri" pitchFamily="34" charset="0"/>
              <a:cs typeface="Arial" charset="0"/>
            </a:rPr>
            <a:t>MOTIVACION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a:ln>
                <a:noFill/>
              </a:ln>
              <a:solidFill>
                <a:schemeClr val="tx1"/>
              </a:solidFill>
              <a:effectLst/>
              <a:latin typeface="Calibri" pitchFamily="34" charset="0"/>
              <a:cs typeface="Arial" charset="0"/>
            </a:rPr>
            <a:t>PARA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a:ln>
                <a:noFill/>
              </a:ln>
              <a:solidFill>
                <a:schemeClr val="tx1"/>
              </a:solidFill>
              <a:effectLst/>
              <a:latin typeface="Calibri" pitchFamily="34" charset="0"/>
              <a:cs typeface="Arial" charset="0"/>
            </a:rPr>
            <a:t>APRENDE</a:t>
          </a:r>
          <a:r>
            <a:rPr kumimoji="0" lang="es-MX" b="0" i="0" u="none" strike="noStrike" cap="none" normalizeH="0" baseline="0" dirty="0">
              <a:ln>
                <a:noFill/>
              </a:ln>
              <a:solidFill>
                <a:schemeClr val="tx1"/>
              </a:solidFill>
              <a:effectLst/>
              <a:latin typeface="Calibri" pitchFamily="34" charset="0"/>
              <a:cs typeface="Arial" charset="0"/>
            </a:rPr>
            <a:t>R</a:t>
          </a:r>
          <a:endParaRPr kumimoji="0" lang="en-US" b="0" i="0" u="none" strike="noStrike" cap="none" normalizeH="0" baseline="0" dirty="0">
            <a:ln>
              <a:noFill/>
            </a:ln>
            <a:solidFill>
              <a:schemeClr val="tx1"/>
            </a:solidFill>
            <a:effectLst/>
            <a:latin typeface="Calibri" pitchFamily="34" charset="0"/>
            <a:cs typeface="Arial" charset="0"/>
          </a:endParaRPr>
        </a:p>
      </dgm:t>
    </dgm:pt>
    <dgm:pt modelId="{C0CB4C88-F42C-4344-83DF-816B3228F453}" type="parTrans" cxnId="{0C8BBAAD-CBCC-4546-AEA1-923D62096A67}">
      <dgm:prSet/>
      <dgm:spPr>
        <a:ln w="28575">
          <a:solidFill>
            <a:schemeClr val="tx1"/>
          </a:solidFill>
        </a:ln>
      </dgm:spPr>
      <dgm:t>
        <a:bodyPr/>
        <a:lstStyle/>
        <a:p>
          <a:endParaRPr lang="es-ES"/>
        </a:p>
      </dgm:t>
    </dgm:pt>
    <dgm:pt modelId="{5061A328-8FF7-46FE-B9A2-67C878E7E248}" type="sibTrans" cxnId="{0C8BBAAD-CBCC-4546-AEA1-923D62096A67}">
      <dgm:prSet/>
      <dgm:spPr/>
      <dgm:t>
        <a:bodyPr/>
        <a:lstStyle/>
        <a:p>
          <a:endParaRPr lang="es-ES"/>
        </a:p>
      </dgm:t>
    </dgm:pt>
    <dgm:pt modelId="{01B05E86-8FCE-43BB-9458-4DD1C0416228}" type="pres">
      <dgm:prSet presAssocID="{519882F4-DAA9-4776-8CE7-156DAFFB48AA}" presName="hierChild1" presStyleCnt="0">
        <dgm:presLayoutVars>
          <dgm:orgChart val="1"/>
          <dgm:chPref val="1"/>
          <dgm:dir/>
          <dgm:animOne val="branch"/>
          <dgm:animLvl val="lvl"/>
          <dgm:resizeHandles/>
        </dgm:presLayoutVars>
      </dgm:prSet>
      <dgm:spPr/>
    </dgm:pt>
    <dgm:pt modelId="{7CEB770C-6C20-432F-8069-A328E57F7BD2}" type="pres">
      <dgm:prSet presAssocID="{5FF50EC7-0BD2-48E0-915F-0443783CA4D8}" presName="hierRoot1" presStyleCnt="0">
        <dgm:presLayoutVars>
          <dgm:hierBranch/>
        </dgm:presLayoutVars>
      </dgm:prSet>
      <dgm:spPr/>
    </dgm:pt>
    <dgm:pt modelId="{BEE9BEBF-0438-4D6A-9CD5-BD4301B83827}" type="pres">
      <dgm:prSet presAssocID="{5FF50EC7-0BD2-48E0-915F-0443783CA4D8}" presName="rootComposite1" presStyleCnt="0"/>
      <dgm:spPr/>
    </dgm:pt>
    <dgm:pt modelId="{29FD3F4F-BA1D-4E68-8BA6-AFEAFC15BBC3}" type="pres">
      <dgm:prSet presAssocID="{5FF50EC7-0BD2-48E0-915F-0443783CA4D8}" presName="rootText1" presStyleLbl="node0" presStyleIdx="0" presStyleCnt="1">
        <dgm:presLayoutVars>
          <dgm:chPref val="3"/>
        </dgm:presLayoutVars>
      </dgm:prSet>
      <dgm:spPr/>
      <dgm:t>
        <a:bodyPr/>
        <a:lstStyle/>
        <a:p>
          <a:endParaRPr lang="es-ES"/>
        </a:p>
      </dgm:t>
    </dgm:pt>
    <dgm:pt modelId="{195EA2EF-9AC6-41A3-93CF-BEB2D061CCAF}" type="pres">
      <dgm:prSet presAssocID="{5FF50EC7-0BD2-48E0-915F-0443783CA4D8}" presName="rootConnector1" presStyleLbl="node1" presStyleIdx="0" presStyleCnt="0"/>
      <dgm:spPr/>
      <dgm:t>
        <a:bodyPr/>
        <a:lstStyle/>
        <a:p>
          <a:endParaRPr lang="es-ES"/>
        </a:p>
      </dgm:t>
    </dgm:pt>
    <dgm:pt modelId="{CB1301FB-3AEE-45C4-BDAE-BE5BD4AFD4BA}" type="pres">
      <dgm:prSet presAssocID="{5FF50EC7-0BD2-48E0-915F-0443783CA4D8}" presName="hierChild2" presStyleCnt="0"/>
      <dgm:spPr/>
    </dgm:pt>
    <dgm:pt modelId="{316D935E-49DA-479F-AF19-20860102DE0F}" type="pres">
      <dgm:prSet presAssocID="{EBD96AAD-67FF-4C80-BB28-9DD3B8BF82CD}" presName="Name35" presStyleLbl="parChTrans1D2" presStyleIdx="0" presStyleCnt="3"/>
      <dgm:spPr/>
      <dgm:t>
        <a:bodyPr/>
        <a:lstStyle/>
        <a:p>
          <a:endParaRPr lang="es-ES"/>
        </a:p>
      </dgm:t>
    </dgm:pt>
    <dgm:pt modelId="{C738A40F-13A3-4C03-806B-EEAEC5870F11}" type="pres">
      <dgm:prSet presAssocID="{75DCF755-DA5C-41DD-88AB-05B6A2CB9ADF}" presName="hierRoot2" presStyleCnt="0">
        <dgm:presLayoutVars>
          <dgm:hierBranch/>
        </dgm:presLayoutVars>
      </dgm:prSet>
      <dgm:spPr/>
    </dgm:pt>
    <dgm:pt modelId="{1A216D18-52B4-4CC7-88E9-67ACB056DC57}" type="pres">
      <dgm:prSet presAssocID="{75DCF755-DA5C-41DD-88AB-05B6A2CB9ADF}" presName="rootComposite" presStyleCnt="0"/>
      <dgm:spPr/>
    </dgm:pt>
    <dgm:pt modelId="{6EA04010-FDF7-4C23-9891-46814A324F8D}" type="pres">
      <dgm:prSet presAssocID="{75DCF755-DA5C-41DD-88AB-05B6A2CB9ADF}" presName="rootText" presStyleLbl="node2" presStyleIdx="0" presStyleCnt="3">
        <dgm:presLayoutVars>
          <dgm:chPref val="3"/>
        </dgm:presLayoutVars>
      </dgm:prSet>
      <dgm:spPr/>
      <dgm:t>
        <a:bodyPr/>
        <a:lstStyle/>
        <a:p>
          <a:endParaRPr lang="es-ES"/>
        </a:p>
      </dgm:t>
    </dgm:pt>
    <dgm:pt modelId="{25A3F1ED-5BC2-482F-B924-10B23D332347}" type="pres">
      <dgm:prSet presAssocID="{75DCF755-DA5C-41DD-88AB-05B6A2CB9ADF}" presName="rootConnector" presStyleLbl="node2" presStyleIdx="0" presStyleCnt="3"/>
      <dgm:spPr/>
      <dgm:t>
        <a:bodyPr/>
        <a:lstStyle/>
        <a:p>
          <a:endParaRPr lang="es-ES"/>
        </a:p>
      </dgm:t>
    </dgm:pt>
    <dgm:pt modelId="{9AAD4C8B-4183-4810-ACDC-F867CAC1CEB6}" type="pres">
      <dgm:prSet presAssocID="{75DCF755-DA5C-41DD-88AB-05B6A2CB9ADF}" presName="hierChild4" presStyleCnt="0"/>
      <dgm:spPr/>
    </dgm:pt>
    <dgm:pt modelId="{C97A599A-9324-4A7E-A253-197E0F8BDD59}" type="pres">
      <dgm:prSet presAssocID="{75DCF755-DA5C-41DD-88AB-05B6A2CB9ADF}" presName="hierChild5" presStyleCnt="0"/>
      <dgm:spPr/>
    </dgm:pt>
    <dgm:pt modelId="{4E2AFD0A-6F3E-4484-83B9-DCB1E7002B5F}" type="pres">
      <dgm:prSet presAssocID="{56905328-BED7-41AA-86D9-9EDB351F0B1C}" presName="Name35" presStyleLbl="parChTrans1D2" presStyleIdx="1" presStyleCnt="3"/>
      <dgm:spPr/>
      <dgm:t>
        <a:bodyPr/>
        <a:lstStyle/>
        <a:p>
          <a:endParaRPr lang="es-ES"/>
        </a:p>
      </dgm:t>
    </dgm:pt>
    <dgm:pt modelId="{C1542EE6-B512-4BA5-B9B6-CC911B74BF72}" type="pres">
      <dgm:prSet presAssocID="{B4DD8C41-05C4-47A6-A115-3721B25DF7B4}" presName="hierRoot2" presStyleCnt="0">
        <dgm:presLayoutVars>
          <dgm:hierBranch/>
        </dgm:presLayoutVars>
      </dgm:prSet>
      <dgm:spPr/>
    </dgm:pt>
    <dgm:pt modelId="{E71A4F27-343E-4EFD-AD4F-AE31A663FADE}" type="pres">
      <dgm:prSet presAssocID="{B4DD8C41-05C4-47A6-A115-3721B25DF7B4}" presName="rootComposite" presStyleCnt="0"/>
      <dgm:spPr/>
    </dgm:pt>
    <dgm:pt modelId="{46EE3353-FBC7-40CC-B585-221F2C0A1A60}" type="pres">
      <dgm:prSet presAssocID="{B4DD8C41-05C4-47A6-A115-3721B25DF7B4}" presName="rootText" presStyleLbl="node2" presStyleIdx="1" presStyleCnt="3">
        <dgm:presLayoutVars>
          <dgm:chPref val="3"/>
        </dgm:presLayoutVars>
      </dgm:prSet>
      <dgm:spPr/>
      <dgm:t>
        <a:bodyPr/>
        <a:lstStyle/>
        <a:p>
          <a:endParaRPr lang="es-ES"/>
        </a:p>
      </dgm:t>
    </dgm:pt>
    <dgm:pt modelId="{5A7688F9-A169-4E2F-943F-A15159BA8A89}" type="pres">
      <dgm:prSet presAssocID="{B4DD8C41-05C4-47A6-A115-3721B25DF7B4}" presName="rootConnector" presStyleLbl="node2" presStyleIdx="1" presStyleCnt="3"/>
      <dgm:spPr/>
      <dgm:t>
        <a:bodyPr/>
        <a:lstStyle/>
        <a:p>
          <a:endParaRPr lang="es-ES"/>
        </a:p>
      </dgm:t>
    </dgm:pt>
    <dgm:pt modelId="{8C87681F-5B33-4245-A48D-105D9E43A7B0}" type="pres">
      <dgm:prSet presAssocID="{B4DD8C41-05C4-47A6-A115-3721B25DF7B4}" presName="hierChild4" presStyleCnt="0"/>
      <dgm:spPr/>
    </dgm:pt>
    <dgm:pt modelId="{0F597D3D-AC64-4CD5-884B-8D2DE0C5DE87}" type="pres">
      <dgm:prSet presAssocID="{B4DD8C41-05C4-47A6-A115-3721B25DF7B4}" presName="hierChild5" presStyleCnt="0"/>
      <dgm:spPr/>
    </dgm:pt>
    <dgm:pt modelId="{C9632517-2B41-4BA3-9AA0-E45FB5681837}" type="pres">
      <dgm:prSet presAssocID="{C0CB4C88-F42C-4344-83DF-816B3228F453}" presName="Name35" presStyleLbl="parChTrans1D2" presStyleIdx="2" presStyleCnt="3"/>
      <dgm:spPr/>
      <dgm:t>
        <a:bodyPr/>
        <a:lstStyle/>
        <a:p>
          <a:endParaRPr lang="es-ES"/>
        </a:p>
      </dgm:t>
    </dgm:pt>
    <dgm:pt modelId="{0179980A-0C47-41D7-B3B7-7E4F5EC7E650}" type="pres">
      <dgm:prSet presAssocID="{AA994231-DE6D-4088-8F9E-F61FE152DE71}" presName="hierRoot2" presStyleCnt="0">
        <dgm:presLayoutVars>
          <dgm:hierBranch/>
        </dgm:presLayoutVars>
      </dgm:prSet>
      <dgm:spPr/>
    </dgm:pt>
    <dgm:pt modelId="{9590B038-7D32-4984-9D93-58A9FE42A3FB}" type="pres">
      <dgm:prSet presAssocID="{AA994231-DE6D-4088-8F9E-F61FE152DE71}" presName="rootComposite" presStyleCnt="0"/>
      <dgm:spPr/>
    </dgm:pt>
    <dgm:pt modelId="{B01E94A5-B08D-409A-8E2D-EFE5DE4AB055}" type="pres">
      <dgm:prSet presAssocID="{AA994231-DE6D-4088-8F9E-F61FE152DE71}" presName="rootText" presStyleLbl="node2" presStyleIdx="2" presStyleCnt="3">
        <dgm:presLayoutVars>
          <dgm:chPref val="3"/>
        </dgm:presLayoutVars>
      </dgm:prSet>
      <dgm:spPr/>
      <dgm:t>
        <a:bodyPr/>
        <a:lstStyle/>
        <a:p>
          <a:endParaRPr lang="es-ES"/>
        </a:p>
      </dgm:t>
    </dgm:pt>
    <dgm:pt modelId="{A2666985-4029-4C60-A3C0-9374E1EDE6BE}" type="pres">
      <dgm:prSet presAssocID="{AA994231-DE6D-4088-8F9E-F61FE152DE71}" presName="rootConnector" presStyleLbl="node2" presStyleIdx="2" presStyleCnt="3"/>
      <dgm:spPr/>
      <dgm:t>
        <a:bodyPr/>
        <a:lstStyle/>
        <a:p>
          <a:endParaRPr lang="es-ES"/>
        </a:p>
      </dgm:t>
    </dgm:pt>
    <dgm:pt modelId="{1D549E6B-4E3D-41CD-9917-41D22D897163}" type="pres">
      <dgm:prSet presAssocID="{AA994231-DE6D-4088-8F9E-F61FE152DE71}" presName="hierChild4" presStyleCnt="0"/>
      <dgm:spPr/>
    </dgm:pt>
    <dgm:pt modelId="{FA2848BB-5662-438C-9170-AD3EA1B63C91}" type="pres">
      <dgm:prSet presAssocID="{AA994231-DE6D-4088-8F9E-F61FE152DE71}" presName="hierChild5" presStyleCnt="0"/>
      <dgm:spPr/>
    </dgm:pt>
    <dgm:pt modelId="{C0A9CF70-EA13-4836-8AEE-CDB1AD036FD9}" type="pres">
      <dgm:prSet presAssocID="{5FF50EC7-0BD2-48E0-915F-0443783CA4D8}" presName="hierChild3" presStyleCnt="0"/>
      <dgm:spPr/>
    </dgm:pt>
  </dgm:ptLst>
  <dgm:cxnLst>
    <dgm:cxn modelId="{BDF50CFF-EDD9-4335-8377-E2B2542E4642}" type="presOf" srcId="{B4DD8C41-05C4-47A6-A115-3721B25DF7B4}" destId="{5A7688F9-A169-4E2F-943F-A15159BA8A89}" srcOrd="1" destOrd="0" presId="urn:microsoft.com/office/officeart/2005/8/layout/orgChart1"/>
    <dgm:cxn modelId="{0C8BBAAD-CBCC-4546-AEA1-923D62096A67}" srcId="{5FF50EC7-0BD2-48E0-915F-0443783CA4D8}" destId="{AA994231-DE6D-4088-8F9E-F61FE152DE71}" srcOrd="2" destOrd="0" parTransId="{C0CB4C88-F42C-4344-83DF-816B3228F453}" sibTransId="{5061A328-8FF7-46FE-B9A2-67C878E7E248}"/>
    <dgm:cxn modelId="{DDB82F39-BE78-4B80-A122-443537265B55}" srcId="{5FF50EC7-0BD2-48E0-915F-0443783CA4D8}" destId="{B4DD8C41-05C4-47A6-A115-3721B25DF7B4}" srcOrd="1" destOrd="0" parTransId="{56905328-BED7-41AA-86D9-9EDB351F0B1C}" sibTransId="{62245BA1-ED66-491A-B746-4D6BB01C2449}"/>
    <dgm:cxn modelId="{582E7EDE-021F-456E-B8E5-710EADA85DCD}" type="presOf" srcId="{75DCF755-DA5C-41DD-88AB-05B6A2CB9ADF}" destId="{6EA04010-FDF7-4C23-9891-46814A324F8D}" srcOrd="0" destOrd="0" presId="urn:microsoft.com/office/officeart/2005/8/layout/orgChart1"/>
    <dgm:cxn modelId="{BB0E151F-B47D-4B28-9C72-DABBF5831C18}" type="presOf" srcId="{C0CB4C88-F42C-4344-83DF-816B3228F453}" destId="{C9632517-2B41-4BA3-9AA0-E45FB5681837}" srcOrd="0" destOrd="0" presId="urn:microsoft.com/office/officeart/2005/8/layout/orgChart1"/>
    <dgm:cxn modelId="{356BDB65-6EF8-46D9-8FCC-65AF3C67DE88}" type="presOf" srcId="{5FF50EC7-0BD2-48E0-915F-0443783CA4D8}" destId="{29FD3F4F-BA1D-4E68-8BA6-AFEAFC15BBC3}" srcOrd="0" destOrd="0" presId="urn:microsoft.com/office/officeart/2005/8/layout/orgChart1"/>
    <dgm:cxn modelId="{506EBB4A-8DA8-4228-9C39-43D45806246E}" srcId="{5FF50EC7-0BD2-48E0-915F-0443783CA4D8}" destId="{75DCF755-DA5C-41DD-88AB-05B6A2CB9ADF}" srcOrd="0" destOrd="0" parTransId="{EBD96AAD-67FF-4C80-BB28-9DD3B8BF82CD}" sibTransId="{EF226CCD-A039-41F1-8E0C-579D327F50CA}"/>
    <dgm:cxn modelId="{1FD5D3B2-5E58-4B68-B2B3-06D05649930E}" type="presOf" srcId="{EBD96AAD-67FF-4C80-BB28-9DD3B8BF82CD}" destId="{316D935E-49DA-479F-AF19-20860102DE0F}" srcOrd="0" destOrd="0" presId="urn:microsoft.com/office/officeart/2005/8/layout/orgChart1"/>
    <dgm:cxn modelId="{446D77C1-545F-48DF-8C01-8174525EBBCF}" type="presOf" srcId="{AA994231-DE6D-4088-8F9E-F61FE152DE71}" destId="{A2666985-4029-4C60-A3C0-9374E1EDE6BE}" srcOrd="1" destOrd="0" presId="urn:microsoft.com/office/officeart/2005/8/layout/orgChart1"/>
    <dgm:cxn modelId="{CBC49D0F-1E28-4CC2-B4CD-7FA9FA308869}" type="presOf" srcId="{B4DD8C41-05C4-47A6-A115-3721B25DF7B4}" destId="{46EE3353-FBC7-40CC-B585-221F2C0A1A60}" srcOrd="0" destOrd="0" presId="urn:microsoft.com/office/officeart/2005/8/layout/orgChart1"/>
    <dgm:cxn modelId="{7596B44E-126D-4022-B587-F358078B044E}" srcId="{519882F4-DAA9-4776-8CE7-156DAFFB48AA}" destId="{5FF50EC7-0BD2-48E0-915F-0443783CA4D8}" srcOrd="0" destOrd="0" parTransId="{1A78C16F-592B-4A42-9840-5783C0C4A0AC}" sibTransId="{4297482A-62F5-4E13-9E04-3E32E30E5257}"/>
    <dgm:cxn modelId="{10C1F4AE-A10D-4149-92AC-5FF3E32B5B86}" type="presOf" srcId="{519882F4-DAA9-4776-8CE7-156DAFFB48AA}" destId="{01B05E86-8FCE-43BB-9458-4DD1C0416228}" srcOrd="0" destOrd="0" presId="urn:microsoft.com/office/officeart/2005/8/layout/orgChart1"/>
    <dgm:cxn modelId="{13E2E72A-2DEB-4931-92C8-6B72CE034878}" type="presOf" srcId="{AA994231-DE6D-4088-8F9E-F61FE152DE71}" destId="{B01E94A5-B08D-409A-8E2D-EFE5DE4AB055}" srcOrd="0" destOrd="0" presId="urn:microsoft.com/office/officeart/2005/8/layout/orgChart1"/>
    <dgm:cxn modelId="{19750042-C61B-4959-89F8-7D52389BE712}" type="presOf" srcId="{75DCF755-DA5C-41DD-88AB-05B6A2CB9ADF}" destId="{25A3F1ED-5BC2-482F-B924-10B23D332347}" srcOrd="1" destOrd="0" presId="urn:microsoft.com/office/officeart/2005/8/layout/orgChart1"/>
    <dgm:cxn modelId="{05F1D7BC-1F19-424B-9815-81A690BB0F24}" type="presOf" srcId="{5FF50EC7-0BD2-48E0-915F-0443783CA4D8}" destId="{195EA2EF-9AC6-41A3-93CF-BEB2D061CCAF}" srcOrd="1" destOrd="0" presId="urn:microsoft.com/office/officeart/2005/8/layout/orgChart1"/>
    <dgm:cxn modelId="{A62C610C-0887-4C88-AFED-DB9D0258F826}" type="presOf" srcId="{56905328-BED7-41AA-86D9-9EDB351F0B1C}" destId="{4E2AFD0A-6F3E-4484-83B9-DCB1E7002B5F}" srcOrd="0" destOrd="0" presId="urn:microsoft.com/office/officeart/2005/8/layout/orgChart1"/>
    <dgm:cxn modelId="{1F288F84-6A88-4A15-82F0-F0680BDFA9A6}" type="presParOf" srcId="{01B05E86-8FCE-43BB-9458-4DD1C0416228}" destId="{7CEB770C-6C20-432F-8069-A328E57F7BD2}" srcOrd="0" destOrd="0" presId="urn:microsoft.com/office/officeart/2005/8/layout/orgChart1"/>
    <dgm:cxn modelId="{DB558116-A95A-4C09-A62C-5EB1133FC459}" type="presParOf" srcId="{7CEB770C-6C20-432F-8069-A328E57F7BD2}" destId="{BEE9BEBF-0438-4D6A-9CD5-BD4301B83827}" srcOrd="0" destOrd="0" presId="urn:microsoft.com/office/officeart/2005/8/layout/orgChart1"/>
    <dgm:cxn modelId="{A7307B55-452F-4B11-882F-37A35C2D6E99}" type="presParOf" srcId="{BEE9BEBF-0438-4D6A-9CD5-BD4301B83827}" destId="{29FD3F4F-BA1D-4E68-8BA6-AFEAFC15BBC3}" srcOrd="0" destOrd="0" presId="urn:microsoft.com/office/officeart/2005/8/layout/orgChart1"/>
    <dgm:cxn modelId="{DA9C9860-22C6-4BA6-AB74-951F7BE7BD0C}" type="presParOf" srcId="{BEE9BEBF-0438-4D6A-9CD5-BD4301B83827}" destId="{195EA2EF-9AC6-41A3-93CF-BEB2D061CCAF}" srcOrd="1" destOrd="0" presId="urn:microsoft.com/office/officeart/2005/8/layout/orgChart1"/>
    <dgm:cxn modelId="{9BD84867-5084-40D9-BDE7-513F4AFEF223}" type="presParOf" srcId="{7CEB770C-6C20-432F-8069-A328E57F7BD2}" destId="{CB1301FB-3AEE-45C4-BDAE-BE5BD4AFD4BA}" srcOrd="1" destOrd="0" presId="urn:microsoft.com/office/officeart/2005/8/layout/orgChart1"/>
    <dgm:cxn modelId="{FBE32C53-C238-4DC1-8F17-EA37DF851C05}" type="presParOf" srcId="{CB1301FB-3AEE-45C4-BDAE-BE5BD4AFD4BA}" destId="{316D935E-49DA-479F-AF19-20860102DE0F}" srcOrd="0" destOrd="0" presId="urn:microsoft.com/office/officeart/2005/8/layout/orgChart1"/>
    <dgm:cxn modelId="{2D43C7A8-A96A-4283-B8DA-26AAC86018C6}" type="presParOf" srcId="{CB1301FB-3AEE-45C4-BDAE-BE5BD4AFD4BA}" destId="{C738A40F-13A3-4C03-806B-EEAEC5870F11}" srcOrd="1" destOrd="0" presId="urn:microsoft.com/office/officeart/2005/8/layout/orgChart1"/>
    <dgm:cxn modelId="{C301B43E-2372-41A0-A01C-BFCF2E85D5B2}" type="presParOf" srcId="{C738A40F-13A3-4C03-806B-EEAEC5870F11}" destId="{1A216D18-52B4-4CC7-88E9-67ACB056DC57}" srcOrd="0" destOrd="0" presId="urn:microsoft.com/office/officeart/2005/8/layout/orgChart1"/>
    <dgm:cxn modelId="{F06FA129-6312-4E92-8A06-5080A4D71A22}" type="presParOf" srcId="{1A216D18-52B4-4CC7-88E9-67ACB056DC57}" destId="{6EA04010-FDF7-4C23-9891-46814A324F8D}" srcOrd="0" destOrd="0" presId="urn:microsoft.com/office/officeart/2005/8/layout/orgChart1"/>
    <dgm:cxn modelId="{EE95AE2E-0844-41B5-AB68-5635EAE6972C}" type="presParOf" srcId="{1A216D18-52B4-4CC7-88E9-67ACB056DC57}" destId="{25A3F1ED-5BC2-482F-B924-10B23D332347}" srcOrd="1" destOrd="0" presId="urn:microsoft.com/office/officeart/2005/8/layout/orgChart1"/>
    <dgm:cxn modelId="{6D7376D6-6B01-409B-9583-99FD25079E50}" type="presParOf" srcId="{C738A40F-13A3-4C03-806B-EEAEC5870F11}" destId="{9AAD4C8B-4183-4810-ACDC-F867CAC1CEB6}" srcOrd="1" destOrd="0" presId="urn:microsoft.com/office/officeart/2005/8/layout/orgChart1"/>
    <dgm:cxn modelId="{4E4A44DF-731E-41C3-874F-5C2617279550}" type="presParOf" srcId="{C738A40F-13A3-4C03-806B-EEAEC5870F11}" destId="{C97A599A-9324-4A7E-A253-197E0F8BDD59}" srcOrd="2" destOrd="0" presId="urn:microsoft.com/office/officeart/2005/8/layout/orgChart1"/>
    <dgm:cxn modelId="{211CCB9F-B680-4683-B1D9-5CE2F33E99FC}" type="presParOf" srcId="{CB1301FB-3AEE-45C4-BDAE-BE5BD4AFD4BA}" destId="{4E2AFD0A-6F3E-4484-83B9-DCB1E7002B5F}" srcOrd="2" destOrd="0" presId="urn:microsoft.com/office/officeart/2005/8/layout/orgChart1"/>
    <dgm:cxn modelId="{6CFA4638-4AB0-43E2-898E-085DA3CA3B43}" type="presParOf" srcId="{CB1301FB-3AEE-45C4-BDAE-BE5BD4AFD4BA}" destId="{C1542EE6-B512-4BA5-B9B6-CC911B74BF72}" srcOrd="3" destOrd="0" presId="urn:microsoft.com/office/officeart/2005/8/layout/orgChart1"/>
    <dgm:cxn modelId="{F7716467-B34B-4897-840C-94B996520286}" type="presParOf" srcId="{C1542EE6-B512-4BA5-B9B6-CC911B74BF72}" destId="{E71A4F27-343E-4EFD-AD4F-AE31A663FADE}" srcOrd="0" destOrd="0" presId="urn:microsoft.com/office/officeart/2005/8/layout/orgChart1"/>
    <dgm:cxn modelId="{20460DBE-637F-4B92-B648-31C17345BAFC}" type="presParOf" srcId="{E71A4F27-343E-4EFD-AD4F-AE31A663FADE}" destId="{46EE3353-FBC7-40CC-B585-221F2C0A1A60}" srcOrd="0" destOrd="0" presId="urn:microsoft.com/office/officeart/2005/8/layout/orgChart1"/>
    <dgm:cxn modelId="{EEB89D7C-262D-4074-A4FE-E18F3F6E7EC0}" type="presParOf" srcId="{E71A4F27-343E-4EFD-AD4F-AE31A663FADE}" destId="{5A7688F9-A169-4E2F-943F-A15159BA8A89}" srcOrd="1" destOrd="0" presId="urn:microsoft.com/office/officeart/2005/8/layout/orgChart1"/>
    <dgm:cxn modelId="{31CCE791-B0A5-4248-AFA4-2868A4BA23AA}" type="presParOf" srcId="{C1542EE6-B512-4BA5-B9B6-CC911B74BF72}" destId="{8C87681F-5B33-4245-A48D-105D9E43A7B0}" srcOrd="1" destOrd="0" presId="urn:microsoft.com/office/officeart/2005/8/layout/orgChart1"/>
    <dgm:cxn modelId="{FA8C325D-29BD-4549-9378-77A0B0504015}" type="presParOf" srcId="{C1542EE6-B512-4BA5-B9B6-CC911B74BF72}" destId="{0F597D3D-AC64-4CD5-884B-8D2DE0C5DE87}" srcOrd="2" destOrd="0" presId="urn:microsoft.com/office/officeart/2005/8/layout/orgChart1"/>
    <dgm:cxn modelId="{6B9A7C63-C1CB-4B77-842A-754E5F288F4D}" type="presParOf" srcId="{CB1301FB-3AEE-45C4-BDAE-BE5BD4AFD4BA}" destId="{C9632517-2B41-4BA3-9AA0-E45FB5681837}" srcOrd="4" destOrd="0" presId="urn:microsoft.com/office/officeart/2005/8/layout/orgChart1"/>
    <dgm:cxn modelId="{284440DE-1B70-4100-ADE1-A327BCA5A979}" type="presParOf" srcId="{CB1301FB-3AEE-45C4-BDAE-BE5BD4AFD4BA}" destId="{0179980A-0C47-41D7-B3B7-7E4F5EC7E650}" srcOrd="5" destOrd="0" presId="urn:microsoft.com/office/officeart/2005/8/layout/orgChart1"/>
    <dgm:cxn modelId="{B8E51BB7-0B03-441E-8B68-DA3E24E31EFF}" type="presParOf" srcId="{0179980A-0C47-41D7-B3B7-7E4F5EC7E650}" destId="{9590B038-7D32-4984-9D93-58A9FE42A3FB}" srcOrd="0" destOrd="0" presId="urn:microsoft.com/office/officeart/2005/8/layout/orgChart1"/>
    <dgm:cxn modelId="{CFBE4428-2917-4F9C-83EB-A8DAA7C05E54}" type="presParOf" srcId="{9590B038-7D32-4984-9D93-58A9FE42A3FB}" destId="{B01E94A5-B08D-409A-8E2D-EFE5DE4AB055}" srcOrd="0" destOrd="0" presId="urn:microsoft.com/office/officeart/2005/8/layout/orgChart1"/>
    <dgm:cxn modelId="{AD6AA585-F641-49BB-9113-6CCE00AB39C4}" type="presParOf" srcId="{9590B038-7D32-4984-9D93-58A9FE42A3FB}" destId="{A2666985-4029-4C60-A3C0-9374E1EDE6BE}" srcOrd="1" destOrd="0" presId="urn:microsoft.com/office/officeart/2005/8/layout/orgChart1"/>
    <dgm:cxn modelId="{79716120-25FB-4537-978C-ED5B7601A89D}" type="presParOf" srcId="{0179980A-0C47-41D7-B3B7-7E4F5EC7E650}" destId="{1D549E6B-4E3D-41CD-9917-41D22D897163}" srcOrd="1" destOrd="0" presId="urn:microsoft.com/office/officeart/2005/8/layout/orgChart1"/>
    <dgm:cxn modelId="{A1503727-F203-4CDC-AD9E-CFB3419E8EE7}" type="presParOf" srcId="{0179980A-0C47-41D7-B3B7-7E4F5EC7E650}" destId="{FA2848BB-5662-438C-9170-AD3EA1B63C91}" srcOrd="2" destOrd="0" presId="urn:microsoft.com/office/officeart/2005/8/layout/orgChart1"/>
    <dgm:cxn modelId="{19D86BD3-932F-4D0D-82CB-E5FF3CF53723}" type="presParOf" srcId="{7CEB770C-6C20-432F-8069-A328E57F7BD2}" destId="{C0A9CF70-EA13-4836-8AEE-CDB1AD036FD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32517-2B41-4BA3-9AA0-E45FB5681837}">
      <dsp:nvSpPr>
        <dsp:cNvPr id="0" name=""/>
        <dsp:cNvSpPr/>
      </dsp:nvSpPr>
      <dsp:spPr>
        <a:xfrm>
          <a:off x="5994400" y="1700512"/>
          <a:ext cx="4112698" cy="713774"/>
        </a:xfrm>
        <a:custGeom>
          <a:avLst/>
          <a:gdLst/>
          <a:ahLst/>
          <a:cxnLst/>
          <a:rect l="0" t="0" r="0" b="0"/>
          <a:pathLst>
            <a:path>
              <a:moveTo>
                <a:pt x="0" y="0"/>
              </a:moveTo>
              <a:lnTo>
                <a:pt x="0" y="356887"/>
              </a:lnTo>
              <a:lnTo>
                <a:pt x="4112698" y="356887"/>
              </a:lnTo>
              <a:lnTo>
                <a:pt x="4112698" y="713774"/>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E2AFD0A-6F3E-4484-83B9-DCB1E7002B5F}">
      <dsp:nvSpPr>
        <dsp:cNvPr id="0" name=""/>
        <dsp:cNvSpPr/>
      </dsp:nvSpPr>
      <dsp:spPr>
        <a:xfrm>
          <a:off x="5948680" y="1700512"/>
          <a:ext cx="91440" cy="713774"/>
        </a:xfrm>
        <a:custGeom>
          <a:avLst/>
          <a:gdLst/>
          <a:ahLst/>
          <a:cxnLst/>
          <a:rect l="0" t="0" r="0" b="0"/>
          <a:pathLst>
            <a:path>
              <a:moveTo>
                <a:pt x="45720" y="0"/>
              </a:moveTo>
              <a:lnTo>
                <a:pt x="45720" y="713774"/>
              </a:lnTo>
            </a:path>
          </a:pathLst>
        </a:custGeom>
        <a:noFill/>
        <a:ln w="317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16D935E-49DA-479F-AF19-20860102DE0F}">
      <dsp:nvSpPr>
        <dsp:cNvPr id="0" name=""/>
        <dsp:cNvSpPr/>
      </dsp:nvSpPr>
      <dsp:spPr>
        <a:xfrm>
          <a:off x="1881701" y="1700512"/>
          <a:ext cx="4112698" cy="713774"/>
        </a:xfrm>
        <a:custGeom>
          <a:avLst/>
          <a:gdLst/>
          <a:ahLst/>
          <a:cxnLst/>
          <a:rect l="0" t="0" r="0" b="0"/>
          <a:pathLst>
            <a:path>
              <a:moveTo>
                <a:pt x="4112698" y="0"/>
              </a:moveTo>
              <a:lnTo>
                <a:pt x="4112698" y="356887"/>
              </a:lnTo>
              <a:lnTo>
                <a:pt x="0" y="356887"/>
              </a:lnTo>
              <a:lnTo>
                <a:pt x="0" y="713774"/>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29FD3F4F-BA1D-4E68-8BA6-AFEAFC15BBC3}">
      <dsp:nvSpPr>
        <dsp:cNvPr id="0" name=""/>
        <dsp:cNvSpPr/>
      </dsp:nvSpPr>
      <dsp:spPr>
        <a:xfrm>
          <a:off x="4294937" y="1050"/>
          <a:ext cx="3398924" cy="1699462"/>
        </a:xfrm>
        <a:prstGeom prst="rect">
          <a:avLst/>
        </a:prstGeom>
        <a:solidFill>
          <a:srgbClr val="FF0000">
            <a:alpha val="14000"/>
          </a:srgbClr>
        </a:solidFill>
        <a:ln w="317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3400" b="1" i="0" u="none" strike="noStrike" kern="1200" cap="none" normalizeH="0" baseline="0" dirty="0">
              <a:ln>
                <a:noFill/>
              </a:ln>
              <a:solidFill>
                <a:schemeClr val="tx1"/>
              </a:solidFill>
              <a:effectLst/>
              <a:latin typeface="Calibri" pitchFamily="34" charset="0"/>
              <a:cs typeface="Arial" charset="0"/>
            </a:rPr>
            <a:t>APRENDIZAJE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3400" b="1" i="0" u="none" strike="noStrike" kern="1200" cap="none" normalizeH="0" baseline="0" dirty="0">
              <a:ln>
                <a:noFill/>
              </a:ln>
              <a:solidFill>
                <a:schemeClr val="tx1"/>
              </a:solidFill>
              <a:effectLst/>
              <a:latin typeface="Calibri" pitchFamily="34" charset="0"/>
              <a:cs typeface="Arial" charset="0"/>
            </a:rPr>
            <a:t> DESARROLLADOR</a:t>
          </a:r>
          <a:endParaRPr kumimoji="0" lang="en-US" sz="3400" b="1" i="0" u="none" strike="noStrike" kern="1200" cap="none" normalizeH="0" baseline="0" dirty="0">
            <a:ln>
              <a:noFill/>
            </a:ln>
            <a:solidFill>
              <a:schemeClr val="tx1"/>
            </a:solidFill>
            <a:effectLst/>
            <a:latin typeface="Calibri" pitchFamily="34" charset="0"/>
            <a:cs typeface="Arial" charset="0"/>
          </a:endParaRPr>
        </a:p>
      </dsp:txBody>
      <dsp:txXfrm>
        <a:off x="4294937" y="1050"/>
        <a:ext cx="3398924" cy="1699462"/>
      </dsp:txXfrm>
    </dsp:sp>
    <dsp:sp modelId="{6EA04010-FDF7-4C23-9891-46814A324F8D}">
      <dsp:nvSpPr>
        <dsp:cNvPr id="0" name=""/>
        <dsp:cNvSpPr/>
      </dsp:nvSpPr>
      <dsp:spPr>
        <a:xfrm>
          <a:off x="182239" y="2414287"/>
          <a:ext cx="3398924" cy="1699462"/>
        </a:xfrm>
        <a:prstGeom prst="rect">
          <a:avLst/>
        </a:prstGeom>
        <a:solidFill>
          <a:srgbClr val="FFFF00">
            <a:alpha val="27000"/>
          </a:srgb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3400" b="1" i="0" u="none" strike="noStrike" kern="1200" cap="none" normalizeH="0" baseline="0" dirty="0">
              <a:ln>
                <a:noFill/>
              </a:ln>
              <a:solidFill>
                <a:schemeClr val="tx1"/>
              </a:solidFill>
              <a:effectLst/>
              <a:latin typeface="Calibri" pitchFamily="34" charset="0"/>
              <a:cs typeface="Arial" charset="0"/>
            </a:rPr>
            <a:t>ACTIVACION-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3400" b="1" i="0" u="none" strike="noStrike" kern="1200" cap="none" normalizeH="0" baseline="0" dirty="0">
              <a:ln>
                <a:noFill/>
              </a:ln>
              <a:solidFill>
                <a:schemeClr val="tx1"/>
              </a:solidFill>
              <a:effectLst/>
              <a:latin typeface="Calibri" pitchFamily="34" charset="0"/>
              <a:cs typeface="Arial" charset="0"/>
            </a:rPr>
            <a:t>REGULACION</a:t>
          </a:r>
          <a:r>
            <a:rPr kumimoji="0" lang="es-MX" sz="3400" b="1" i="0" u="none" strike="noStrike" kern="1200" cap="none" normalizeH="0" baseline="0" dirty="0">
              <a:ln>
                <a:noFill/>
              </a:ln>
              <a:solidFill>
                <a:schemeClr val="tx1"/>
              </a:solidFill>
              <a:effectLst/>
              <a:latin typeface="Arial" charset="0"/>
              <a:cs typeface="Arial" charset="0"/>
            </a:rPr>
            <a:t> </a:t>
          </a:r>
          <a:endParaRPr kumimoji="0" lang="en-US" sz="3400" b="1" i="0" u="none" strike="noStrike" kern="1200" cap="none" normalizeH="0" baseline="0" dirty="0">
            <a:ln>
              <a:noFill/>
            </a:ln>
            <a:solidFill>
              <a:schemeClr val="tx1"/>
            </a:solidFill>
            <a:effectLst/>
            <a:latin typeface="Arial" charset="0"/>
            <a:cs typeface="Arial" charset="0"/>
          </a:endParaRPr>
        </a:p>
      </dsp:txBody>
      <dsp:txXfrm>
        <a:off x="182239" y="2414287"/>
        <a:ext cx="3398924" cy="1699462"/>
      </dsp:txXfrm>
    </dsp:sp>
    <dsp:sp modelId="{46EE3353-FBC7-40CC-B585-221F2C0A1A60}">
      <dsp:nvSpPr>
        <dsp:cNvPr id="0" name=""/>
        <dsp:cNvSpPr/>
      </dsp:nvSpPr>
      <dsp:spPr>
        <a:xfrm>
          <a:off x="4294937" y="2414287"/>
          <a:ext cx="3398924" cy="1699462"/>
        </a:xfrm>
        <a:prstGeom prst="rect">
          <a:avLst/>
        </a:prstGeom>
        <a:solidFill>
          <a:srgbClr val="FFFF00">
            <a:alpha val="27000"/>
          </a:srgb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3400" b="1" i="0" u="none" strike="noStrike" kern="1200" cap="none" normalizeH="0" baseline="0" dirty="0">
              <a:ln>
                <a:noFill/>
              </a:ln>
              <a:solidFill>
                <a:schemeClr val="tx1"/>
              </a:solidFill>
              <a:effectLst/>
              <a:latin typeface="Calibri" pitchFamily="34" charset="0"/>
              <a:cs typeface="Arial" charset="0"/>
            </a:rPr>
            <a:t>SIGNIFICATIVIDAD</a:t>
          </a:r>
          <a:endParaRPr kumimoji="0" lang="en-US" sz="3400" b="1" i="0" u="none" strike="noStrike" kern="1200" cap="none" normalizeH="0" baseline="0" dirty="0">
            <a:ln>
              <a:noFill/>
            </a:ln>
            <a:solidFill>
              <a:schemeClr val="tx1"/>
            </a:solidFill>
            <a:effectLst/>
            <a:latin typeface="Calibri" pitchFamily="34" charset="0"/>
            <a:cs typeface="Arial" charset="0"/>
          </a:endParaRPr>
        </a:p>
      </dsp:txBody>
      <dsp:txXfrm>
        <a:off x="4294937" y="2414287"/>
        <a:ext cx="3398924" cy="1699462"/>
      </dsp:txXfrm>
    </dsp:sp>
    <dsp:sp modelId="{B01E94A5-B08D-409A-8E2D-EFE5DE4AB055}">
      <dsp:nvSpPr>
        <dsp:cNvPr id="0" name=""/>
        <dsp:cNvSpPr/>
      </dsp:nvSpPr>
      <dsp:spPr>
        <a:xfrm>
          <a:off x="8407636" y="2414287"/>
          <a:ext cx="3398924" cy="1699462"/>
        </a:xfrm>
        <a:prstGeom prst="rect">
          <a:avLst/>
        </a:prstGeom>
        <a:solidFill>
          <a:srgbClr val="FFFF00">
            <a:alpha val="27000"/>
          </a:srgb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3400" b="1" i="0" u="none" strike="noStrike" kern="1200" cap="none" normalizeH="0" baseline="0" dirty="0">
              <a:ln>
                <a:noFill/>
              </a:ln>
              <a:solidFill>
                <a:schemeClr val="tx1"/>
              </a:solidFill>
              <a:effectLst/>
              <a:latin typeface="Calibri" pitchFamily="34" charset="0"/>
              <a:cs typeface="Arial" charset="0"/>
            </a:rPr>
            <a:t>MOTIVACION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3400" b="1" i="0" u="none" strike="noStrike" kern="1200" cap="none" normalizeH="0" baseline="0" dirty="0">
              <a:ln>
                <a:noFill/>
              </a:ln>
              <a:solidFill>
                <a:schemeClr val="tx1"/>
              </a:solidFill>
              <a:effectLst/>
              <a:latin typeface="Calibri" pitchFamily="34" charset="0"/>
              <a:cs typeface="Arial" charset="0"/>
            </a:rPr>
            <a:t>PARA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3400" b="1" i="0" u="none" strike="noStrike" kern="1200" cap="none" normalizeH="0" baseline="0" dirty="0">
              <a:ln>
                <a:noFill/>
              </a:ln>
              <a:solidFill>
                <a:schemeClr val="tx1"/>
              </a:solidFill>
              <a:effectLst/>
              <a:latin typeface="Calibri" pitchFamily="34" charset="0"/>
              <a:cs typeface="Arial" charset="0"/>
            </a:rPr>
            <a:t>APRENDE</a:t>
          </a:r>
          <a:r>
            <a:rPr kumimoji="0" lang="es-MX" sz="3400" b="0" i="0" u="none" strike="noStrike" kern="1200" cap="none" normalizeH="0" baseline="0" dirty="0">
              <a:ln>
                <a:noFill/>
              </a:ln>
              <a:solidFill>
                <a:schemeClr val="tx1"/>
              </a:solidFill>
              <a:effectLst/>
              <a:latin typeface="Calibri" pitchFamily="34" charset="0"/>
              <a:cs typeface="Arial" charset="0"/>
            </a:rPr>
            <a:t>R</a:t>
          </a:r>
          <a:endParaRPr kumimoji="0" lang="en-US" sz="3400" b="0" i="0" u="none" strike="noStrike" kern="1200" cap="none" normalizeH="0" baseline="0" dirty="0">
            <a:ln>
              <a:noFill/>
            </a:ln>
            <a:solidFill>
              <a:schemeClr val="tx1"/>
            </a:solidFill>
            <a:effectLst/>
            <a:latin typeface="Calibri" pitchFamily="34" charset="0"/>
            <a:cs typeface="Arial" charset="0"/>
          </a:endParaRPr>
        </a:p>
      </dsp:txBody>
      <dsp:txXfrm>
        <a:off x="8407636" y="2414287"/>
        <a:ext cx="3398924" cy="169946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E2D9D-6969-4180-A0C9-B241C3D85FC1}" type="datetimeFigureOut">
              <a:rPr lang="es-ES_tradnl" smtClean="0"/>
              <a:pPr/>
              <a:t>25/04/2025</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F39E24-4D84-49DB-A4A6-9D45BACB2B25}" type="slidenum">
              <a:rPr lang="es-ES_tradnl" smtClean="0"/>
              <a:pPr/>
              <a:t>‹Nº›</a:t>
            </a:fld>
            <a:endParaRPr lang="es-ES_tradnl"/>
          </a:p>
        </p:txBody>
      </p:sp>
    </p:spTree>
    <p:extLst>
      <p:ext uri="{BB962C8B-B14F-4D97-AF65-F5344CB8AC3E}">
        <p14:creationId xmlns:p14="http://schemas.microsoft.com/office/powerpoint/2010/main" val="171589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pPr/>
              <a:t>25/04/2025</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pPr/>
              <a:t>‹Nº›</a:t>
            </a:fld>
            <a:endParaRPr lang="es-ES_tradnl"/>
          </a:p>
        </p:txBody>
      </p:sp>
    </p:spTree>
    <p:extLst>
      <p:ext uri="{BB962C8B-B14F-4D97-AF65-F5344CB8AC3E}">
        <p14:creationId xmlns:p14="http://schemas.microsoft.com/office/powerpoint/2010/main" val="735262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pPr/>
              <a:t>25/04/2025</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pPr/>
              <a:t>‹Nº›</a:t>
            </a:fld>
            <a:endParaRPr lang="es-ES_tradnl"/>
          </a:p>
        </p:txBody>
      </p:sp>
    </p:spTree>
    <p:extLst>
      <p:ext uri="{BB962C8B-B14F-4D97-AF65-F5344CB8AC3E}">
        <p14:creationId xmlns:p14="http://schemas.microsoft.com/office/powerpoint/2010/main" val="323662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pPr/>
              <a:t>25/04/2025</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pPr/>
              <a:t>‹Nº›</a:t>
            </a:fld>
            <a:endParaRPr lang="es-ES_tradnl"/>
          </a:p>
        </p:txBody>
      </p:sp>
    </p:spTree>
    <p:extLst>
      <p:ext uri="{BB962C8B-B14F-4D97-AF65-F5344CB8AC3E}">
        <p14:creationId xmlns:p14="http://schemas.microsoft.com/office/powerpoint/2010/main" val="1070856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a:t>Haga clic para modificar el estilo de título del patrón</a:t>
            </a:r>
            <a:endParaRPr lang="es-VE"/>
          </a:p>
        </p:txBody>
      </p:sp>
      <p:sp>
        <p:nvSpPr>
          <p:cNvPr id="3" name="2 Marcador de SmartArt"/>
          <p:cNvSpPr>
            <a:spLocks noGrp="1"/>
          </p:cNvSpPr>
          <p:nvPr>
            <p:ph type="dgm" idx="1"/>
          </p:nvPr>
        </p:nvSpPr>
        <p:spPr>
          <a:xfrm>
            <a:off x="609600" y="1600201"/>
            <a:ext cx="10972800" cy="4525963"/>
          </a:xfrm>
        </p:spPr>
        <p:txBody>
          <a:bodyPr rtlCol="0">
            <a:normAutofit/>
          </a:bodyPr>
          <a:lstStyle/>
          <a:p>
            <a:pPr lvl="0"/>
            <a:endParaRPr lang="es-VE" noProof="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8D921014-BCF9-4932-BDCA-2DBA1E547B65}" type="slidenum">
              <a:rPr lang="en-US" altLang="es-ES"/>
              <a:pPr/>
              <a:t>‹Nº›</a:t>
            </a:fld>
            <a:endParaRPr lang="en-US" alt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pPr/>
              <a:t>25/04/2025</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pPr/>
              <a:t>‹Nº›</a:t>
            </a:fld>
            <a:endParaRPr lang="es-ES_tradnl"/>
          </a:p>
        </p:txBody>
      </p:sp>
    </p:spTree>
    <p:extLst>
      <p:ext uri="{BB962C8B-B14F-4D97-AF65-F5344CB8AC3E}">
        <p14:creationId xmlns:p14="http://schemas.microsoft.com/office/powerpoint/2010/main" val="286508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4BC181C-6ACD-4DCA-8080-9B5657927075}" type="datetimeFigureOut">
              <a:rPr lang="es-ES_tradnl" smtClean="0"/>
              <a:pPr/>
              <a:t>25/04/2025</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pPr/>
              <a:t>‹Nº›</a:t>
            </a:fld>
            <a:endParaRPr lang="es-ES_tradnl"/>
          </a:p>
        </p:txBody>
      </p:sp>
    </p:spTree>
    <p:extLst>
      <p:ext uri="{BB962C8B-B14F-4D97-AF65-F5344CB8AC3E}">
        <p14:creationId xmlns:p14="http://schemas.microsoft.com/office/powerpoint/2010/main" val="3381524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p:cNvSpPr>
            <a:spLocks noGrp="1"/>
          </p:cNvSpPr>
          <p:nvPr>
            <p:ph type="dt" sz="half" idx="10"/>
          </p:nvPr>
        </p:nvSpPr>
        <p:spPr/>
        <p:txBody>
          <a:bodyPr/>
          <a:lstStyle/>
          <a:p>
            <a:fld id="{94BC181C-6ACD-4DCA-8080-9B5657927075}" type="datetimeFigureOut">
              <a:rPr lang="es-ES_tradnl" smtClean="0"/>
              <a:pPr/>
              <a:t>25/04/2025</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C515CF8E-20C9-413E-86C5-8E19F4E9A8D7}" type="slidenum">
              <a:rPr lang="es-ES_tradnl" smtClean="0"/>
              <a:pPr/>
              <a:t>‹Nº›</a:t>
            </a:fld>
            <a:endParaRPr lang="es-ES_tradnl"/>
          </a:p>
        </p:txBody>
      </p:sp>
    </p:spTree>
    <p:extLst>
      <p:ext uri="{BB962C8B-B14F-4D97-AF65-F5344CB8AC3E}">
        <p14:creationId xmlns:p14="http://schemas.microsoft.com/office/powerpoint/2010/main" val="41192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p:cNvSpPr>
            <a:spLocks noGrp="1"/>
          </p:cNvSpPr>
          <p:nvPr>
            <p:ph type="dt" sz="half" idx="10"/>
          </p:nvPr>
        </p:nvSpPr>
        <p:spPr/>
        <p:txBody>
          <a:bodyPr/>
          <a:lstStyle/>
          <a:p>
            <a:fld id="{94BC181C-6ACD-4DCA-8080-9B5657927075}" type="datetimeFigureOut">
              <a:rPr lang="es-ES_tradnl" smtClean="0"/>
              <a:pPr/>
              <a:t>25/04/2025</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C515CF8E-20C9-413E-86C5-8E19F4E9A8D7}" type="slidenum">
              <a:rPr lang="es-ES_tradnl" smtClean="0"/>
              <a:pPr/>
              <a:t>‹Nº›</a:t>
            </a:fld>
            <a:endParaRPr lang="es-ES_tradnl"/>
          </a:p>
        </p:txBody>
      </p:sp>
    </p:spTree>
    <p:extLst>
      <p:ext uri="{BB962C8B-B14F-4D97-AF65-F5344CB8AC3E}">
        <p14:creationId xmlns:p14="http://schemas.microsoft.com/office/powerpoint/2010/main" val="334159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S_tradnl"/>
          </a:p>
        </p:txBody>
      </p:sp>
      <p:sp>
        <p:nvSpPr>
          <p:cNvPr id="3" name="Marcador de fecha 2"/>
          <p:cNvSpPr>
            <a:spLocks noGrp="1"/>
          </p:cNvSpPr>
          <p:nvPr>
            <p:ph type="dt" sz="half" idx="10"/>
          </p:nvPr>
        </p:nvSpPr>
        <p:spPr/>
        <p:txBody>
          <a:bodyPr/>
          <a:lstStyle/>
          <a:p>
            <a:fld id="{94BC181C-6ACD-4DCA-8080-9B5657927075}" type="datetimeFigureOut">
              <a:rPr lang="es-ES_tradnl" smtClean="0"/>
              <a:pPr/>
              <a:t>25/04/2025</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C515CF8E-20C9-413E-86C5-8E19F4E9A8D7}" type="slidenum">
              <a:rPr lang="es-ES_tradnl" smtClean="0"/>
              <a:pPr/>
              <a:t>‹Nº›</a:t>
            </a:fld>
            <a:endParaRPr lang="es-ES_tradnl"/>
          </a:p>
        </p:txBody>
      </p:sp>
    </p:spTree>
    <p:extLst>
      <p:ext uri="{BB962C8B-B14F-4D97-AF65-F5344CB8AC3E}">
        <p14:creationId xmlns:p14="http://schemas.microsoft.com/office/powerpoint/2010/main" val="285120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4BC181C-6ACD-4DCA-8080-9B5657927075}" type="datetimeFigureOut">
              <a:rPr lang="es-ES_tradnl" smtClean="0"/>
              <a:pPr/>
              <a:t>25/04/2025</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C515CF8E-20C9-413E-86C5-8E19F4E9A8D7}" type="slidenum">
              <a:rPr lang="es-ES_tradnl" smtClean="0"/>
              <a:pPr/>
              <a:t>‹Nº›</a:t>
            </a:fld>
            <a:endParaRPr lang="es-ES_tradnl"/>
          </a:p>
        </p:txBody>
      </p:sp>
    </p:spTree>
    <p:extLst>
      <p:ext uri="{BB962C8B-B14F-4D97-AF65-F5344CB8AC3E}">
        <p14:creationId xmlns:p14="http://schemas.microsoft.com/office/powerpoint/2010/main" val="212876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4BC181C-6ACD-4DCA-8080-9B5657927075}" type="datetimeFigureOut">
              <a:rPr lang="es-ES_tradnl" smtClean="0"/>
              <a:pPr/>
              <a:t>25/04/2025</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C515CF8E-20C9-413E-86C5-8E19F4E9A8D7}" type="slidenum">
              <a:rPr lang="es-ES_tradnl" smtClean="0"/>
              <a:pPr/>
              <a:t>‹Nº›</a:t>
            </a:fld>
            <a:endParaRPr lang="es-ES_tradnl"/>
          </a:p>
        </p:txBody>
      </p:sp>
    </p:spTree>
    <p:extLst>
      <p:ext uri="{BB962C8B-B14F-4D97-AF65-F5344CB8AC3E}">
        <p14:creationId xmlns:p14="http://schemas.microsoft.com/office/powerpoint/2010/main" val="230754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4BC181C-6ACD-4DCA-8080-9B5657927075}" type="datetimeFigureOut">
              <a:rPr lang="es-ES_tradnl" smtClean="0"/>
              <a:pPr/>
              <a:t>25/04/2025</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C515CF8E-20C9-413E-86C5-8E19F4E9A8D7}" type="slidenum">
              <a:rPr lang="es-ES_tradnl" smtClean="0"/>
              <a:pPr/>
              <a:t>‹Nº›</a:t>
            </a:fld>
            <a:endParaRPr lang="es-ES_tradnl"/>
          </a:p>
        </p:txBody>
      </p:sp>
    </p:spTree>
    <p:extLst>
      <p:ext uri="{BB962C8B-B14F-4D97-AF65-F5344CB8AC3E}">
        <p14:creationId xmlns:p14="http://schemas.microsoft.com/office/powerpoint/2010/main" val="31723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C181C-6ACD-4DCA-8080-9B5657927075}" type="datetimeFigureOut">
              <a:rPr lang="es-ES_tradnl" smtClean="0"/>
              <a:pPr/>
              <a:t>25/04/2025</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5CF8E-20C9-413E-86C5-8E19F4E9A8D7}" type="slidenum">
              <a:rPr lang="es-ES_tradnl" smtClean="0"/>
              <a:pPr/>
              <a:t>‹Nº›</a:t>
            </a:fld>
            <a:endParaRPr lang="es-ES_tradnl"/>
          </a:p>
        </p:txBody>
      </p:sp>
    </p:spTree>
    <p:extLst>
      <p:ext uri="{BB962C8B-B14F-4D97-AF65-F5344CB8AC3E}">
        <p14:creationId xmlns:p14="http://schemas.microsoft.com/office/powerpoint/2010/main" val="405396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mailto:deila@uart.edu.cu"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descr="I:\MDidactico-Material-Didactico_8651_image.jpg"/>
          <p:cNvPicPr>
            <a:picLocks noChangeAspect="1" noChangeArrowheads="1"/>
          </p:cNvPicPr>
          <p:nvPr/>
        </p:nvPicPr>
        <p:blipFill>
          <a:blip r:embed="rId2"/>
          <a:srcRect l="21692" b="35498"/>
          <a:stretch>
            <a:fillRect/>
          </a:stretch>
        </p:blipFill>
        <p:spPr bwMode="auto">
          <a:xfrm>
            <a:off x="0" y="2898772"/>
            <a:ext cx="4997405" cy="2354783"/>
          </a:xfrm>
          <a:prstGeom prst="rect">
            <a:avLst/>
          </a:prstGeom>
          <a:noFill/>
        </p:spPr>
      </p:pic>
      <p:pic>
        <p:nvPicPr>
          <p:cNvPr id="68610" name="Picture 2" descr="I:\II EDICION\diseño logo.png"/>
          <p:cNvPicPr>
            <a:picLocks noChangeAspect="1" noChangeArrowheads="1"/>
          </p:cNvPicPr>
          <p:nvPr/>
        </p:nvPicPr>
        <p:blipFill>
          <a:blip r:embed="rId3"/>
          <a:srcRect/>
          <a:stretch>
            <a:fillRect/>
          </a:stretch>
        </p:blipFill>
        <p:spPr bwMode="auto">
          <a:xfrm>
            <a:off x="380961" y="214291"/>
            <a:ext cx="3286147" cy="1643073"/>
          </a:xfrm>
          <a:prstGeom prst="rect">
            <a:avLst/>
          </a:prstGeom>
          <a:noFill/>
        </p:spPr>
      </p:pic>
      <p:pic>
        <p:nvPicPr>
          <p:cNvPr id="5" name="Picture 14" descr="D:\COSAS NUESTRAS\Trabajo yosdey\Extensión Universitaria\Actividades extensionistas\Acto del Educador\Fac. CSH color.jpg"/>
          <p:cNvPicPr>
            <a:picLocks noChangeAspect="1" noChangeArrowheads="1"/>
          </p:cNvPicPr>
          <p:nvPr/>
        </p:nvPicPr>
        <p:blipFill>
          <a:blip r:embed="rId4"/>
          <a:srcRect l="4140" t="3519" r="63310" b="31303"/>
          <a:stretch>
            <a:fillRect/>
          </a:stretch>
        </p:blipFill>
        <p:spPr bwMode="auto">
          <a:xfrm>
            <a:off x="10371939" y="214290"/>
            <a:ext cx="1058099" cy="857256"/>
          </a:xfrm>
          <a:prstGeom prst="rect">
            <a:avLst/>
          </a:prstGeom>
          <a:noFill/>
          <a:ln w="9525">
            <a:noFill/>
            <a:miter lim="800000"/>
            <a:headEnd/>
            <a:tailEnd/>
          </a:ln>
        </p:spPr>
      </p:pic>
      <p:sp>
        <p:nvSpPr>
          <p:cNvPr id="6" name="Rectangle 3"/>
          <p:cNvSpPr txBox="1">
            <a:spLocks noChangeArrowheads="1"/>
          </p:cNvSpPr>
          <p:nvPr/>
        </p:nvSpPr>
        <p:spPr bwMode="gray">
          <a:xfrm>
            <a:off x="9144022" y="1071554"/>
            <a:ext cx="3433217"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
        <p:nvSpPr>
          <p:cNvPr id="7" name="6 CuadroTexto"/>
          <p:cNvSpPr txBox="1"/>
          <p:nvPr/>
        </p:nvSpPr>
        <p:spPr>
          <a:xfrm>
            <a:off x="0" y="1923155"/>
            <a:ext cx="12192000" cy="584775"/>
          </a:xfrm>
          <a:prstGeom prst="rect">
            <a:avLst/>
          </a:prstGeom>
          <a:noFill/>
        </p:spPr>
        <p:txBody>
          <a:bodyPr wrap="square" rtlCol="0">
            <a:spAutoFit/>
          </a:bodyPr>
          <a:lstStyle/>
          <a:p>
            <a:pPr algn="ctr"/>
            <a:r>
              <a:rPr lang="es-ES_tradnl" sz="3200" dirty="0">
                <a:latin typeface="Arial Black" pitchFamily="34" charset="0"/>
              </a:rPr>
              <a:t>CURSO: </a:t>
            </a:r>
            <a:r>
              <a:rPr lang="es-ES_tradnl" sz="2800" dirty="0">
                <a:latin typeface="Arial Black" pitchFamily="34" charset="0"/>
              </a:rPr>
              <a:t>CONCEPCIONES ACTUALES DE LA DIDÁCTICA</a:t>
            </a:r>
            <a:endParaRPr lang="es-ES" sz="3200" dirty="0">
              <a:latin typeface="Arial Black" pitchFamily="34" charset="0"/>
            </a:endParaRPr>
          </a:p>
        </p:txBody>
      </p:sp>
      <p:sp>
        <p:nvSpPr>
          <p:cNvPr id="8" name="7 CuadroTexto"/>
          <p:cNvSpPr txBox="1"/>
          <p:nvPr/>
        </p:nvSpPr>
        <p:spPr>
          <a:xfrm>
            <a:off x="0" y="5786455"/>
            <a:ext cx="12192043" cy="830997"/>
          </a:xfrm>
          <a:prstGeom prst="rect">
            <a:avLst/>
          </a:prstGeom>
          <a:noFill/>
        </p:spPr>
        <p:txBody>
          <a:bodyPr wrap="square" rtlCol="0">
            <a:spAutoFit/>
          </a:bodyPr>
          <a:lstStyle/>
          <a:p>
            <a:pPr algn="ctr"/>
            <a:r>
              <a:rPr lang="es-ES" sz="2400" dirty="0">
                <a:latin typeface="Arial Black" pitchFamily="34" charset="0"/>
              </a:rPr>
              <a:t>Dr. C. </a:t>
            </a:r>
            <a:r>
              <a:rPr lang="es-ES" sz="2400" dirty="0" err="1">
                <a:latin typeface="Arial Black" pitchFamily="34" charset="0"/>
              </a:rPr>
              <a:t>Deila</a:t>
            </a:r>
            <a:r>
              <a:rPr lang="es-ES" sz="2400" dirty="0">
                <a:latin typeface="Arial Black" pitchFamily="34" charset="0"/>
              </a:rPr>
              <a:t> Vázquez Abella </a:t>
            </a:r>
            <a:r>
              <a:rPr lang="es-ES" sz="1600" dirty="0">
                <a:latin typeface="Arial Black" pitchFamily="34" charset="0"/>
                <a:hlinkClick r:id="rId5"/>
              </a:rPr>
              <a:t>deila@uart.edu.cu</a:t>
            </a:r>
            <a:endParaRPr lang="es-ES" sz="1600" dirty="0">
              <a:latin typeface="Arial Black" pitchFamily="34" charset="0"/>
            </a:endParaRPr>
          </a:p>
          <a:p>
            <a:pPr algn="ctr"/>
            <a:r>
              <a:rPr lang="es-ES" sz="2400" dirty="0">
                <a:latin typeface="Arial Black" pitchFamily="34" charset="0"/>
              </a:rPr>
              <a:t>Prof. Auxiliar </a:t>
            </a:r>
            <a:r>
              <a:rPr lang="es-ES" sz="2400" dirty="0" err="1">
                <a:latin typeface="Arial Black" pitchFamily="34" charset="0"/>
              </a:rPr>
              <a:t>Ysabel</a:t>
            </a:r>
            <a:r>
              <a:rPr lang="es-ES" sz="2400" dirty="0">
                <a:latin typeface="Arial Black" pitchFamily="34" charset="0"/>
              </a:rPr>
              <a:t> </a:t>
            </a:r>
            <a:r>
              <a:rPr lang="es-ES" sz="2400" dirty="0" err="1">
                <a:latin typeface="Arial Black" pitchFamily="34" charset="0"/>
              </a:rPr>
              <a:t>Marivel</a:t>
            </a:r>
            <a:r>
              <a:rPr lang="es-ES" sz="2400" dirty="0">
                <a:latin typeface="Arial Black" pitchFamily="34" charset="0"/>
              </a:rPr>
              <a:t> García Rodríguez</a:t>
            </a:r>
          </a:p>
        </p:txBody>
      </p:sp>
      <p:sp>
        <p:nvSpPr>
          <p:cNvPr id="10" name="9 CuadroTexto"/>
          <p:cNvSpPr txBox="1"/>
          <p:nvPr/>
        </p:nvSpPr>
        <p:spPr>
          <a:xfrm>
            <a:off x="3399779" y="2575560"/>
            <a:ext cx="8568701" cy="3108543"/>
          </a:xfrm>
          <a:prstGeom prst="rect">
            <a:avLst/>
          </a:prstGeom>
          <a:noFill/>
        </p:spPr>
        <p:txBody>
          <a:bodyPr wrap="square" rtlCol="0">
            <a:spAutoFit/>
          </a:bodyPr>
          <a:lstStyle/>
          <a:p>
            <a:pPr algn="ctr"/>
            <a:r>
              <a:rPr lang="es-ES" sz="2800" dirty="0">
                <a:solidFill>
                  <a:srgbClr val="FF0000"/>
                </a:solidFill>
                <a:latin typeface="Arial Black" panose="020B0A04020102020204" pitchFamily="34" charset="0"/>
              </a:rPr>
              <a:t>CONCEPCIONES QUE SUSTENTAN EL DESARROLLO DE UNA DIDÁCTICA QUE RESPONDA A LOS REQUERIMIENTOS DE FORMACIÓN QUE NECESITA LA SOCIEDAD DEL CONOCIMIENTO. LOS ROLES DE LOS SUJETOS DEL PEA A LA LUZ DE ESTAS CONCEPCIONES</a:t>
            </a:r>
            <a:endParaRPr lang="es-ES_tradnl" sz="2800" dirty="0">
              <a:solidFill>
                <a:srgbClr val="FF0000"/>
              </a:solidFill>
              <a:latin typeface="Arial Black" panose="020B0A04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15228"/>
            <a:ext cx="12192000" cy="7017306"/>
          </a:xfrm>
          <a:prstGeom prst="rect">
            <a:avLst/>
          </a:prstGeom>
          <a:solidFill>
            <a:srgbClr val="002060"/>
          </a:solidFill>
        </p:spPr>
        <p:txBody>
          <a:bodyPr wrap="square" rtlCol="0">
            <a:spAutoFit/>
          </a:body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p:txBody>
      </p:sp>
      <p:sp>
        <p:nvSpPr>
          <p:cNvPr id="8" name="CuadroTexto 7"/>
          <p:cNvSpPr txBox="1"/>
          <p:nvPr/>
        </p:nvSpPr>
        <p:spPr>
          <a:xfrm>
            <a:off x="486697" y="942772"/>
            <a:ext cx="11705303" cy="1200329"/>
          </a:xfrm>
          <a:prstGeom prst="rect">
            <a:avLst/>
          </a:prstGeom>
          <a:noFill/>
        </p:spPr>
        <p:txBody>
          <a:bodyPr wrap="square" rtlCol="0">
            <a:spAutoFit/>
          </a:bodyPr>
          <a:lstStyle/>
          <a:p>
            <a:r>
              <a:rPr lang="es-ES_tradnl" sz="7200" dirty="0">
                <a:solidFill>
                  <a:schemeClr val="bg1"/>
                </a:solidFill>
                <a:latin typeface="Arial Black" panose="020B0A04020102020204" pitchFamily="34" charset="0"/>
              </a:rPr>
              <a:t>Tecnología educativa</a:t>
            </a:r>
            <a:endParaRPr lang="es-ES_tradnl" sz="3200" dirty="0">
              <a:solidFill>
                <a:schemeClr val="bg1"/>
              </a:solidFill>
              <a:latin typeface="Arial Black" panose="020B0A04020102020204" pitchFamily="34" charset="0"/>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356" y="3239508"/>
            <a:ext cx="10580858" cy="3618491"/>
          </a:xfrm>
          <a:prstGeom prst="rect">
            <a:avLst/>
          </a:prstGeom>
        </p:spPr>
      </p:pic>
    </p:spTree>
    <p:extLst>
      <p:ext uri="{BB962C8B-B14F-4D97-AF65-F5344CB8AC3E}">
        <p14:creationId xmlns:p14="http://schemas.microsoft.com/office/powerpoint/2010/main" val="158521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Maestria Didactica 9 feb\redes.jpg"/>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Maestria Didactica 9 feb\NNTT.jpg"/>
          <p:cNvPicPr>
            <a:picLocks noChangeAspect="1" noChangeArrowheads="1"/>
          </p:cNvPicPr>
          <p:nvPr/>
        </p:nvPicPr>
        <p:blipFill>
          <a:blip r:embed="rId2"/>
          <a:srcRect/>
          <a:stretch>
            <a:fillRect/>
          </a:stretch>
        </p:blipFill>
        <p:spPr bwMode="auto">
          <a:xfrm>
            <a:off x="1333500" y="1"/>
            <a:ext cx="9810751" cy="6708775"/>
          </a:xfrm>
          <a:prstGeom prst="rect">
            <a:avLst/>
          </a:prstGeom>
          <a:noFill/>
          <a:ln w="9525">
            <a:noFill/>
            <a:miter lim="800000"/>
            <a:headEnd/>
            <a:tailEnd/>
          </a:ln>
        </p:spPr>
      </p:pic>
      <p:sp>
        <p:nvSpPr>
          <p:cNvPr id="10243" name="2 CuadroTexto"/>
          <p:cNvSpPr txBox="1">
            <a:spLocks noChangeArrowheads="1"/>
          </p:cNvSpPr>
          <p:nvPr/>
        </p:nvSpPr>
        <p:spPr bwMode="auto">
          <a:xfrm>
            <a:off x="285751" y="139701"/>
            <a:ext cx="5715000" cy="646113"/>
          </a:xfrm>
          <a:prstGeom prst="rect">
            <a:avLst/>
          </a:prstGeom>
          <a:noFill/>
          <a:ln w="9525">
            <a:noFill/>
            <a:miter lim="800000"/>
            <a:headEnd/>
            <a:tailEnd/>
          </a:ln>
        </p:spPr>
        <p:txBody>
          <a:bodyPr>
            <a:spAutoFit/>
          </a:bodyPr>
          <a:lstStyle/>
          <a:p>
            <a:r>
              <a:rPr lang="es-ES" sz="3600" b="1">
                <a:latin typeface="Calibri" pitchFamily="34" charset="0"/>
              </a:rPr>
              <a:t>Tecnología educativa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15228"/>
            <a:ext cx="12192000" cy="7017306"/>
          </a:xfrm>
          <a:prstGeom prst="rect">
            <a:avLst/>
          </a:prstGeom>
          <a:solidFill>
            <a:srgbClr val="002060"/>
          </a:solidFill>
        </p:spPr>
        <p:txBody>
          <a:bodyPr wrap="square" rtlCol="0">
            <a:spAutoFit/>
          </a:body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p:txBody>
      </p:sp>
      <p:sp>
        <p:nvSpPr>
          <p:cNvPr id="8" name="CuadroTexto 7"/>
          <p:cNvSpPr txBox="1"/>
          <p:nvPr/>
        </p:nvSpPr>
        <p:spPr>
          <a:xfrm>
            <a:off x="634181" y="942772"/>
            <a:ext cx="11557819" cy="1015663"/>
          </a:xfrm>
          <a:prstGeom prst="rect">
            <a:avLst/>
          </a:prstGeom>
          <a:noFill/>
        </p:spPr>
        <p:txBody>
          <a:bodyPr wrap="square" rtlCol="0">
            <a:spAutoFit/>
          </a:bodyPr>
          <a:lstStyle/>
          <a:p>
            <a:r>
              <a:rPr lang="es-ES_tradnl" sz="6000" dirty="0">
                <a:solidFill>
                  <a:schemeClr val="bg1"/>
                </a:solidFill>
                <a:latin typeface="Arial Black" panose="020B0A04020102020204" pitchFamily="34" charset="0"/>
              </a:rPr>
              <a:t>Aprendizaje colaborativo</a:t>
            </a:r>
            <a:endParaRPr lang="es-ES_tradnl" sz="2400" dirty="0">
              <a:solidFill>
                <a:schemeClr val="bg1"/>
              </a:solidFill>
              <a:latin typeface="Arial Black" panose="020B0A04020102020204" pitchFamily="34" charset="0"/>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356" y="3239508"/>
            <a:ext cx="10580858" cy="3618491"/>
          </a:xfrm>
          <a:prstGeom prst="rect">
            <a:avLst/>
          </a:prstGeom>
        </p:spPr>
      </p:pic>
    </p:spTree>
    <p:extLst>
      <p:ext uri="{BB962C8B-B14F-4D97-AF65-F5344CB8AC3E}">
        <p14:creationId xmlns:p14="http://schemas.microsoft.com/office/powerpoint/2010/main" val="158521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4"/>
          <p:cNvPicPr>
            <a:picLocks noChangeAspect="1"/>
          </p:cNvPicPr>
          <p:nvPr/>
        </p:nvPicPr>
        <p:blipFill>
          <a:blip r:embed="rId2"/>
          <a:stretch>
            <a:fillRect/>
          </a:stretch>
        </p:blipFill>
        <p:spPr>
          <a:xfrm>
            <a:off x="-1" y="536473"/>
            <a:ext cx="6607277" cy="6607277"/>
          </a:xfrm>
          <a:prstGeom prst="rect">
            <a:avLst/>
          </a:prstGeom>
          <a:ln>
            <a:noFill/>
          </a:ln>
          <a:effectLst>
            <a:outerShdw blurRad="292100" dist="139700" dir="2700000" algn="tl" rotWithShape="0">
              <a:srgbClr val="333333">
                <a:alpha val="65000"/>
              </a:srgbClr>
            </a:outerShdw>
          </a:effectLst>
        </p:spPr>
      </p:pic>
      <p:pic>
        <p:nvPicPr>
          <p:cNvPr id="3" name="Imagen 1"/>
          <p:cNvPicPr>
            <a:picLocks noChangeAspect="1"/>
          </p:cNvPicPr>
          <p:nvPr/>
        </p:nvPicPr>
        <p:blipFill>
          <a:blip r:embed="rId3"/>
          <a:srcRect/>
          <a:stretch>
            <a:fillRect/>
          </a:stretch>
        </p:blipFill>
        <p:spPr bwMode="auto">
          <a:xfrm>
            <a:off x="7875638" y="3932305"/>
            <a:ext cx="4080387" cy="2925695"/>
          </a:xfrm>
          <a:prstGeom prst="rect">
            <a:avLst/>
          </a:prstGeom>
          <a:noFill/>
          <a:ln w="9525">
            <a:noFill/>
            <a:miter lim="800000"/>
            <a:headEnd/>
            <a:tailEnd/>
          </a:ln>
        </p:spPr>
      </p:pic>
      <p:pic>
        <p:nvPicPr>
          <p:cNvPr id="4" name="Picture 8" descr="G:\Maestría de Lengua Creatividad\Creatividad fotos\715_five_research_driven_education_trends_at_work_in_classrooms__katrina_schwartz_.jpg"/>
          <p:cNvPicPr>
            <a:picLocks noChangeAspect="1" noChangeArrowheads="1"/>
          </p:cNvPicPr>
          <p:nvPr/>
        </p:nvPicPr>
        <p:blipFill>
          <a:blip r:embed="rId4"/>
          <a:srcRect/>
          <a:stretch>
            <a:fillRect/>
          </a:stretch>
        </p:blipFill>
        <p:spPr bwMode="auto">
          <a:xfrm>
            <a:off x="7110719" y="368710"/>
            <a:ext cx="4786313" cy="290671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15228"/>
            <a:ext cx="12192000" cy="7017306"/>
          </a:xfrm>
          <a:prstGeom prst="rect">
            <a:avLst/>
          </a:prstGeom>
          <a:solidFill>
            <a:srgbClr val="002060"/>
          </a:solidFill>
        </p:spPr>
        <p:txBody>
          <a:bodyPr wrap="square" rtlCol="0">
            <a:spAutoFit/>
          </a:body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p:txBody>
      </p:sp>
      <p:sp>
        <p:nvSpPr>
          <p:cNvPr id="8" name="CuadroTexto 7"/>
          <p:cNvSpPr txBox="1"/>
          <p:nvPr/>
        </p:nvSpPr>
        <p:spPr>
          <a:xfrm>
            <a:off x="-855406" y="913276"/>
            <a:ext cx="12678697" cy="1015663"/>
          </a:xfrm>
          <a:prstGeom prst="rect">
            <a:avLst/>
          </a:prstGeom>
          <a:noFill/>
        </p:spPr>
        <p:txBody>
          <a:bodyPr wrap="square" rtlCol="0">
            <a:spAutoFit/>
          </a:bodyPr>
          <a:lstStyle/>
          <a:p>
            <a:pPr marL="514350" indent="-514350" algn="r"/>
            <a:r>
              <a:rPr lang="es-ES_tradnl" sz="6000" dirty="0">
                <a:solidFill>
                  <a:schemeClr val="bg1"/>
                </a:solidFill>
                <a:latin typeface="Arial Black" panose="020B0A04020102020204" pitchFamily="34" charset="0"/>
              </a:rPr>
              <a:t>Aprendizaje desarrollador </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356" y="3239508"/>
            <a:ext cx="10580858" cy="3618491"/>
          </a:xfrm>
          <a:prstGeom prst="rect">
            <a:avLst/>
          </a:prstGeom>
        </p:spPr>
      </p:pic>
    </p:spTree>
    <p:extLst>
      <p:ext uri="{BB962C8B-B14F-4D97-AF65-F5344CB8AC3E}">
        <p14:creationId xmlns:p14="http://schemas.microsoft.com/office/powerpoint/2010/main" val="158521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1.bp.blogspot.com/_Vu4cDVjjvVI/TTpJ5usyR3I/AAAAAAAAC80/e4W43A_HaQ4/s1600/lider1.jpg"/>
          <p:cNvPicPr>
            <a:picLocks noChangeAspect="1" noChangeArrowheads="1"/>
          </p:cNvPicPr>
          <p:nvPr/>
        </p:nvPicPr>
        <p:blipFill>
          <a:blip r:embed="rId2"/>
          <a:srcRect/>
          <a:stretch>
            <a:fillRect/>
          </a:stretch>
        </p:blipFill>
        <p:spPr bwMode="auto">
          <a:xfrm>
            <a:off x="0" y="3349930"/>
            <a:ext cx="6431989" cy="3508070"/>
          </a:xfrm>
          <a:prstGeom prst="rect">
            <a:avLst/>
          </a:prstGeom>
          <a:noFill/>
          <a:ln w="9525">
            <a:noFill/>
            <a:miter lim="800000"/>
            <a:headEnd/>
            <a:tailEnd/>
          </a:ln>
        </p:spPr>
      </p:pic>
      <p:pic>
        <p:nvPicPr>
          <p:cNvPr id="2" name="Imagen 2"/>
          <p:cNvPicPr>
            <a:picLocks noChangeAspect="1"/>
          </p:cNvPicPr>
          <p:nvPr/>
        </p:nvPicPr>
        <p:blipFill>
          <a:blip r:embed="rId3"/>
          <a:srcRect/>
          <a:stretch>
            <a:fillRect/>
          </a:stretch>
        </p:blipFill>
        <p:spPr bwMode="auto">
          <a:xfrm>
            <a:off x="1887794" y="66891"/>
            <a:ext cx="10304206" cy="679110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6576484" y="223839"/>
            <a:ext cx="4993216" cy="973137"/>
          </a:xfrm>
          <a:prstGeom prst="downArrowCallout">
            <a:avLst>
              <a:gd name="adj1" fmla="val 96207"/>
              <a:gd name="adj2" fmla="val 96207"/>
              <a:gd name="adj3" fmla="val 16667"/>
              <a:gd name="adj4" fmla="val 66667"/>
            </a:avLst>
          </a:prstGeom>
          <a:gradFill rotWithShape="0">
            <a:gsLst>
              <a:gs pos="0">
                <a:srgbClr val="DBDBDB"/>
              </a:gs>
              <a:gs pos="50000">
                <a:srgbClr val="FFFFFF"/>
              </a:gs>
              <a:gs pos="100000">
                <a:srgbClr val="DBDBDB"/>
              </a:gs>
            </a:gsLst>
            <a:lin ang="5400000" scaled="1"/>
          </a:gradFill>
          <a:ln w="9525">
            <a:solidFill>
              <a:srgbClr val="000000"/>
            </a:solidFill>
            <a:miter lim="800000"/>
            <a:headEnd/>
            <a:tailEnd/>
          </a:ln>
          <a:effectLst>
            <a:outerShdw dist="107763" dir="18900000" algn="ctr" rotWithShape="0">
              <a:srgbClr val="808080"/>
            </a:outerShdw>
          </a:effectLst>
        </p:spPr>
        <p:txBody>
          <a:bodyPr/>
          <a:lstStyle/>
          <a:p>
            <a:pPr algn="ctr" eaLnBrk="1" hangingPunct="1"/>
            <a:r>
              <a:rPr lang="es-ES" altLang="es-ES" sz="1600" b="1">
                <a:latin typeface="Tahoma" pitchFamily="34" charset="0"/>
              </a:rPr>
              <a:t>CARACTERÍSTICAS DEL APRENDIZAJE HUMANO</a:t>
            </a:r>
            <a:endParaRPr lang="es-ES" altLang="es-ES"/>
          </a:p>
        </p:txBody>
      </p:sp>
      <p:sp>
        <p:nvSpPr>
          <p:cNvPr id="38915" name="AutoShape 3"/>
          <p:cNvSpPr>
            <a:spLocks noChangeArrowheads="1"/>
          </p:cNvSpPr>
          <p:nvPr/>
        </p:nvSpPr>
        <p:spPr bwMode="auto">
          <a:xfrm>
            <a:off x="2969685" y="1936751"/>
            <a:ext cx="715433" cy="314325"/>
          </a:xfrm>
          <a:prstGeom prst="rightArrow">
            <a:avLst>
              <a:gd name="adj1" fmla="val 50000"/>
              <a:gd name="adj2" fmla="val 42677"/>
            </a:avLst>
          </a:prstGeom>
          <a:solidFill>
            <a:srgbClr val="C0C0C0"/>
          </a:solidFill>
          <a:ln w="9525">
            <a:solidFill>
              <a:srgbClr val="000000"/>
            </a:solidFill>
            <a:miter lim="800000"/>
            <a:headEnd/>
            <a:tailEnd/>
          </a:ln>
        </p:spPr>
        <p:txBody>
          <a:bodyPr/>
          <a:lstStyle/>
          <a:p>
            <a:pPr eaLnBrk="1" hangingPunct="1"/>
            <a:endParaRPr lang="es-ES" altLang="es-ES"/>
          </a:p>
        </p:txBody>
      </p:sp>
      <p:sp>
        <p:nvSpPr>
          <p:cNvPr id="38916" name="Rectangle 4"/>
          <p:cNvSpPr>
            <a:spLocks noChangeArrowheads="1"/>
          </p:cNvSpPr>
          <p:nvPr/>
        </p:nvSpPr>
        <p:spPr bwMode="auto">
          <a:xfrm>
            <a:off x="93134" y="1700214"/>
            <a:ext cx="3026833" cy="708025"/>
          </a:xfrm>
          <a:prstGeom prst="rect">
            <a:avLst/>
          </a:prstGeom>
          <a:solidFill>
            <a:srgbClr val="FFFFFF"/>
          </a:solidFill>
          <a:ln w="9525">
            <a:solidFill>
              <a:srgbClr val="000000"/>
            </a:solidFill>
            <a:miter lim="800000"/>
            <a:headEnd/>
            <a:tailEnd/>
          </a:ln>
        </p:spPr>
        <p:txBody>
          <a:bodyPr/>
          <a:lstStyle/>
          <a:p>
            <a:pPr algn="ctr" eaLnBrk="1" hangingPunct="1"/>
            <a:r>
              <a:rPr lang="es-ES" altLang="es-ES" sz="2000" b="1">
                <a:latin typeface="Tahoma" pitchFamily="34" charset="0"/>
              </a:rPr>
              <a:t>¿QUÉ ES EL APRENDIZAJE?</a:t>
            </a:r>
            <a:endParaRPr lang="es-ES" altLang="es-ES" sz="2000"/>
          </a:p>
        </p:txBody>
      </p:sp>
      <p:sp>
        <p:nvSpPr>
          <p:cNvPr id="38917" name="AutoShape 5"/>
          <p:cNvSpPr>
            <a:spLocks noChangeArrowheads="1"/>
          </p:cNvSpPr>
          <p:nvPr/>
        </p:nvSpPr>
        <p:spPr bwMode="auto">
          <a:xfrm>
            <a:off x="5935134" y="1936751"/>
            <a:ext cx="715433" cy="314325"/>
          </a:xfrm>
          <a:prstGeom prst="rightArrow">
            <a:avLst>
              <a:gd name="adj1" fmla="val 50000"/>
              <a:gd name="adj2" fmla="val 42677"/>
            </a:avLst>
          </a:prstGeom>
          <a:solidFill>
            <a:srgbClr val="C0C0C0"/>
          </a:solidFill>
          <a:ln w="9525">
            <a:solidFill>
              <a:srgbClr val="000000"/>
            </a:solidFill>
            <a:miter lim="800000"/>
            <a:headEnd/>
            <a:tailEnd/>
          </a:ln>
        </p:spPr>
        <p:txBody>
          <a:bodyPr/>
          <a:lstStyle/>
          <a:p>
            <a:pPr eaLnBrk="1" hangingPunct="1"/>
            <a:endParaRPr lang="es-ES" altLang="es-ES"/>
          </a:p>
        </p:txBody>
      </p:sp>
      <p:sp>
        <p:nvSpPr>
          <p:cNvPr id="38918" name="Rectangle 6"/>
          <p:cNvSpPr>
            <a:spLocks noChangeArrowheads="1"/>
          </p:cNvSpPr>
          <p:nvPr/>
        </p:nvSpPr>
        <p:spPr bwMode="auto">
          <a:xfrm>
            <a:off x="3685118" y="1838326"/>
            <a:ext cx="2635249" cy="492125"/>
          </a:xfrm>
          <a:prstGeom prst="rect">
            <a:avLst/>
          </a:prstGeom>
          <a:gradFill rotWithShape="0">
            <a:gsLst>
              <a:gs pos="0">
                <a:srgbClr val="D0D0D0"/>
              </a:gs>
              <a:gs pos="50000">
                <a:srgbClr val="FFFFFF"/>
              </a:gs>
              <a:gs pos="100000">
                <a:srgbClr val="D0D0D0"/>
              </a:gs>
            </a:gsLst>
            <a:lin ang="5400000" scaled="1"/>
          </a:gradFill>
          <a:ln w="9525">
            <a:solidFill>
              <a:srgbClr val="000000"/>
            </a:solidFill>
            <a:miter lim="800000"/>
            <a:headEnd/>
            <a:tailEnd/>
          </a:ln>
        </p:spPr>
        <p:txBody>
          <a:bodyPr/>
          <a:lstStyle/>
          <a:p>
            <a:pPr algn="ctr" eaLnBrk="1" hangingPunct="1"/>
            <a:r>
              <a:rPr lang="es-ES" altLang="es-ES" sz="1600" b="1">
                <a:latin typeface="Tahoma" pitchFamily="34" charset="0"/>
              </a:rPr>
              <a:t>NATURALEZA</a:t>
            </a:r>
            <a:endParaRPr lang="es-ES" altLang="es-ES"/>
          </a:p>
        </p:txBody>
      </p:sp>
      <p:sp>
        <p:nvSpPr>
          <p:cNvPr id="38919" name="Rectangle 7"/>
          <p:cNvSpPr>
            <a:spLocks noChangeArrowheads="1"/>
          </p:cNvSpPr>
          <p:nvPr/>
        </p:nvSpPr>
        <p:spPr bwMode="auto">
          <a:xfrm>
            <a:off x="6671733" y="1196976"/>
            <a:ext cx="4978400" cy="1533525"/>
          </a:xfrm>
          <a:prstGeom prst="rect">
            <a:avLst/>
          </a:prstGeom>
          <a:solidFill>
            <a:srgbClr val="FFFFFF"/>
          </a:solidFill>
          <a:ln w="9525">
            <a:solidFill>
              <a:srgbClr val="000000"/>
            </a:solidFill>
            <a:miter lim="800000"/>
            <a:headEnd/>
            <a:tailEnd/>
          </a:ln>
        </p:spPr>
        <p:txBody>
          <a:bodyPr/>
          <a:lstStyle/>
          <a:p>
            <a:pPr lvl="1" eaLnBrk="1" hangingPunct="1">
              <a:buFont typeface="Symbol" pitchFamily="18" charset="2"/>
              <a:buChar char="·"/>
            </a:pPr>
            <a:r>
              <a:rPr lang="es-ES" altLang="es-ES" sz="1600" b="1">
                <a:latin typeface="Tahoma" pitchFamily="34" charset="0"/>
              </a:rPr>
              <a:t>PROCESO DIALÉCTICO</a:t>
            </a:r>
          </a:p>
          <a:p>
            <a:pPr lvl="1" eaLnBrk="1" hangingPunct="1">
              <a:buFont typeface="Symbol" pitchFamily="18" charset="2"/>
              <a:buChar char="·"/>
            </a:pPr>
            <a:r>
              <a:rPr lang="es-ES" altLang="es-ES" sz="1600" b="1">
                <a:latin typeface="Tahoma" pitchFamily="34" charset="0"/>
              </a:rPr>
              <a:t>NATURALEZA SOCIAL-INDIVIDUAL</a:t>
            </a:r>
          </a:p>
          <a:p>
            <a:pPr lvl="1" eaLnBrk="1" hangingPunct="1">
              <a:buFont typeface="Symbol" pitchFamily="18" charset="2"/>
              <a:buChar char="·"/>
            </a:pPr>
            <a:r>
              <a:rPr lang="es-ES" altLang="es-ES" sz="1600" b="1">
                <a:latin typeface="Tahoma" pitchFamily="34" charset="0"/>
              </a:rPr>
              <a:t>MULTIDIMENSIONAL</a:t>
            </a:r>
          </a:p>
          <a:p>
            <a:pPr lvl="1" eaLnBrk="1" hangingPunct="1">
              <a:buFont typeface="Symbol" pitchFamily="18" charset="2"/>
              <a:buChar char="·"/>
            </a:pPr>
            <a:r>
              <a:rPr lang="es-ES" altLang="es-ES" sz="1600" b="1">
                <a:latin typeface="Tahoma" pitchFamily="34" charset="0"/>
              </a:rPr>
              <a:t>A LO LARGO DE TODA LA VIDA</a:t>
            </a:r>
            <a:endParaRPr lang="es-ES" altLang="es-ES" sz="1600"/>
          </a:p>
        </p:txBody>
      </p:sp>
      <p:sp>
        <p:nvSpPr>
          <p:cNvPr id="38920" name="AutoShape 8"/>
          <p:cNvSpPr>
            <a:spLocks noChangeArrowheads="1"/>
          </p:cNvSpPr>
          <p:nvPr/>
        </p:nvSpPr>
        <p:spPr bwMode="auto">
          <a:xfrm>
            <a:off x="2969685" y="3451226"/>
            <a:ext cx="715433" cy="315913"/>
          </a:xfrm>
          <a:prstGeom prst="rightArrow">
            <a:avLst>
              <a:gd name="adj1" fmla="val 50000"/>
              <a:gd name="adj2" fmla="val 42462"/>
            </a:avLst>
          </a:prstGeom>
          <a:solidFill>
            <a:srgbClr val="C0C0C0"/>
          </a:solidFill>
          <a:ln w="9525">
            <a:solidFill>
              <a:srgbClr val="000000"/>
            </a:solidFill>
            <a:miter lim="800000"/>
            <a:headEnd/>
            <a:tailEnd/>
          </a:ln>
        </p:spPr>
        <p:txBody>
          <a:bodyPr/>
          <a:lstStyle/>
          <a:p>
            <a:pPr eaLnBrk="1" hangingPunct="1"/>
            <a:endParaRPr lang="es-ES" altLang="es-ES"/>
          </a:p>
        </p:txBody>
      </p:sp>
      <p:sp>
        <p:nvSpPr>
          <p:cNvPr id="38921" name="AutoShape 9"/>
          <p:cNvSpPr>
            <a:spLocks noChangeArrowheads="1"/>
          </p:cNvSpPr>
          <p:nvPr/>
        </p:nvSpPr>
        <p:spPr bwMode="auto">
          <a:xfrm>
            <a:off x="5935134" y="3451226"/>
            <a:ext cx="715433" cy="314325"/>
          </a:xfrm>
          <a:prstGeom prst="rightArrow">
            <a:avLst>
              <a:gd name="adj1" fmla="val 50000"/>
              <a:gd name="adj2" fmla="val 42677"/>
            </a:avLst>
          </a:prstGeom>
          <a:solidFill>
            <a:srgbClr val="C0C0C0"/>
          </a:solidFill>
          <a:ln w="9525">
            <a:solidFill>
              <a:srgbClr val="000000"/>
            </a:solidFill>
            <a:miter lim="800000"/>
            <a:headEnd/>
            <a:tailEnd/>
          </a:ln>
        </p:spPr>
        <p:txBody>
          <a:bodyPr/>
          <a:lstStyle/>
          <a:p>
            <a:pPr eaLnBrk="1" hangingPunct="1"/>
            <a:endParaRPr lang="es-ES" altLang="es-ES"/>
          </a:p>
        </p:txBody>
      </p:sp>
      <p:sp>
        <p:nvSpPr>
          <p:cNvPr id="38922" name="Rectangle 10"/>
          <p:cNvSpPr>
            <a:spLocks noChangeArrowheads="1"/>
          </p:cNvSpPr>
          <p:nvPr/>
        </p:nvSpPr>
        <p:spPr bwMode="auto">
          <a:xfrm>
            <a:off x="93134" y="3273425"/>
            <a:ext cx="3026833" cy="660400"/>
          </a:xfrm>
          <a:prstGeom prst="rect">
            <a:avLst/>
          </a:prstGeom>
          <a:solidFill>
            <a:srgbClr val="FFFFFF"/>
          </a:solidFill>
          <a:ln w="9525">
            <a:solidFill>
              <a:srgbClr val="000000"/>
            </a:solidFill>
            <a:miter lim="800000"/>
            <a:headEnd/>
            <a:tailEnd/>
          </a:ln>
        </p:spPr>
        <p:txBody>
          <a:bodyPr/>
          <a:lstStyle/>
          <a:p>
            <a:pPr algn="ctr" eaLnBrk="1" hangingPunct="1"/>
            <a:r>
              <a:rPr lang="es-ES" altLang="es-ES" sz="2000" b="1">
                <a:latin typeface="Tahoma" pitchFamily="34" charset="0"/>
              </a:rPr>
              <a:t>¿QUÉ SE</a:t>
            </a:r>
          </a:p>
          <a:p>
            <a:pPr algn="ctr" eaLnBrk="1" hangingPunct="1"/>
            <a:r>
              <a:rPr lang="es-ES" altLang="es-ES" sz="2000" b="1">
                <a:latin typeface="Tahoma" pitchFamily="34" charset="0"/>
              </a:rPr>
              <a:t>APRENDE?</a:t>
            </a:r>
            <a:endParaRPr lang="es-ES" altLang="es-ES" sz="2000"/>
          </a:p>
        </p:txBody>
      </p:sp>
      <p:sp>
        <p:nvSpPr>
          <p:cNvPr id="38923" name="Rectangle 11"/>
          <p:cNvSpPr>
            <a:spLocks noChangeArrowheads="1"/>
          </p:cNvSpPr>
          <p:nvPr/>
        </p:nvSpPr>
        <p:spPr bwMode="auto">
          <a:xfrm>
            <a:off x="3685118" y="3313114"/>
            <a:ext cx="2635249" cy="458787"/>
          </a:xfrm>
          <a:prstGeom prst="rect">
            <a:avLst/>
          </a:prstGeom>
          <a:gradFill rotWithShape="0">
            <a:gsLst>
              <a:gs pos="0">
                <a:srgbClr val="D0D0D0"/>
              </a:gs>
              <a:gs pos="50000">
                <a:srgbClr val="FFFFFF"/>
              </a:gs>
              <a:gs pos="100000">
                <a:srgbClr val="D0D0D0"/>
              </a:gs>
            </a:gsLst>
            <a:lin ang="5400000" scaled="1"/>
          </a:gradFill>
          <a:ln w="9525">
            <a:solidFill>
              <a:srgbClr val="000000"/>
            </a:solidFill>
            <a:miter lim="800000"/>
            <a:headEnd/>
            <a:tailEnd/>
          </a:ln>
        </p:spPr>
        <p:txBody>
          <a:bodyPr/>
          <a:lstStyle/>
          <a:p>
            <a:pPr algn="ctr" eaLnBrk="1" hangingPunct="1"/>
            <a:r>
              <a:rPr lang="es-ES" altLang="es-ES" sz="1600" b="1">
                <a:latin typeface="Tahoma" pitchFamily="34" charset="0"/>
              </a:rPr>
              <a:t>CONTENIDOS</a:t>
            </a:r>
            <a:endParaRPr lang="es-ES" altLang="es-ES"/>
          </a:p>
        </p:txBody>
      </p:sp>
      <p:sp>
        <p:nvSpPr>
          <p:cNvPr id="38924" name="Rectangle 12"/>
          <p:cNvSpPr>
            <a:spLocks noChangeArrowheads="1"/>
          </p:cNvSpPr>
          <p:nvPr/>
        </p:nvSpPr>
        <p:spPr bwMode="auto">
          <a:xfrm>
            <a:off x="6675968" y="2924175"/>
            <a:ext cx="4942417" cy="1371600"/>
          </a:xfrm>
          <a:prstGeom prst="rect">
            <a:avLst/>
          </a:prstGeom>
          <a:solidFill>
            <a:srgbClr val="FFFFFF"/>
          </a:solidFill>
          <a:ln w="9525">
            <a:solidFill>
              <a:srgbClr val="000000"/>
            </a:solidFill>
            <a:miter lim="800000"/>
            <a:headEnd/>
            <a:tailEnd/>
          </a:ln>
        </p:spPr>
        <p:txBody>
          <a:bodyPr/>
          <a:lstStyle/>
          <a:p>
            <a:pPr lvl="1" algn="just" eaLnBrk="1" hangingPunct="1">
              <a:buFont typeface="Symbol" pitchFamily="18" charset="2"/>
              <a:buChar char="·"/>
            </a:pPr>
            <a:r>
              <a:rPr lang="es-ES" altLang="es-ES" sz="1600" b="1">
                <a:latin typeface="Tahoma" pitchFamily="34" charset="0"/>
              </a:rPr>
              <a:t>DIVERSO:</a:t>
            </a:r>
          </a:p>
          <a:p>
            <a:pPr lvl="2" eaLnBrk="1" hangingPunct="1">
              <a:buFont typeface="Wingdings" pitchFamily="2" charset="2"/>
              <a:buChar char="ü"/>
            </a:pPr>
            <a:r>
              <a:rPr lang="es-ES" altLang="es-ES" sz="1600" b="1">
                <a:latin typeface="Tahoma" pitchFamily="34" charset="0"/>
              </a:rPr>
              <a:t>Aprender a conocer</a:t>
            </a:r>
          </a:p>
          <a:p>
            <a:pPr lvl="2" eaLnBrk="1" hangingPunct="1">
              <a:buFont typeface="Wingdings" pitchFamily="2" charset="2"/>
              <a:buChar char="ü"/>
            </a:pPr>
            <a:r>
              <a:rPr lang="es-ES" altLang="es-ES" sz="1600" b="1">
                <a:latin typeface="Tahoma" pitchFamily="34" charset="0"/>
              </a:rPr>
              <a:t>Aprender a hacer</a:t>
            </a:r>
          </a:p>
          <a:p>
            <a:pPr lvl="2" eaLnBrk="1" hangingPunct="1">
              <a:buFont typeface="Wingdings" pitchFamily="2" charset="2"/>
              <a:buChar char="ü"/>
            </a:pPr>
            <a:r>
              <a:rPr lang="es-ES" altLang="es-ES" sz="1600" b="1">
                <a:latin typeface="Tahoma" pitchFamily="34" charset="0"/>
              </a:rPr>
              <a:t>Aprender a convivir</a:t>
            </a:r>
          </a:p>
          <a:p>
            <a:pPr lvl="2" eaLnBrk="1" hangingPunct="1">
              <a:buFont typeface="Wingdings" pitchFamily="2" charset="2"/>
              <a:buChar char="ü"/>
            </a:pPr>
            <a:r>
              <a:rPr lang="es-ES" altLang="es-ES" sz="1600" b="1">
                <a:latin typeface="Tahoma" pitchFamily="34" charset="0"/>
              </a:rPr>
              <a:t>Aprender a ser</a:t>
            </a:r>
            <a:endParaRPr lang="es-ES" altLang="es-ES" sz="1600"/>
          </a:p>
        </p:txBody>
      </p:sp>
      <p:sp>
        <p:nvSpPr>
          <p:cNvPr id="38925" name="AutoShape 13"/>
          <p:cNvSpPr>
            <a:spLocks noChangeArrowheads="1"/>
          </p:cNvSpPr>
          <p:nvPr/>
        </p:nvSpPr>
        <p:spPr bwMode="auto">
          <a:xfrm>
            <a:off x="2969685" y="4687889"/>
            <a:ext cx="715433" cy="314325"/>
          </a:xfrm>
          <a:prstGeom prst="rightArrow">
            <a:avLst>
              <a:gd name="adj1" fmla="val 50000"/>
              <a:gd name="adj2" fmla="val 42677"/>
            </a:avLst>
          </a:prstGeom>
          <a:solidFill>
            <a:srgbClr val="C0C0C0"/>
          </a:solidFill>
          <a:ln w="9525">
            <a:solidFill>
              <a:srgbClr val="000000"/>
            </a:solidFill>
            <a:miter lim="800000"/>
            <a:headEnd/>
            <a:tailEnd/>
          </a:ln>
        </p:spPr>
        <p:txBody>
          <a:bodyPr/>
          <a:lstStyle/>
          <a:p>
            <a:pPr eaLnBrk="1" hangingPunct="1"/>
            <a:endParaRPr lang="es-ES" altLang="es-ES"/>
          </a:p>
        </p:txBody>
      </p:sp>
      <p:sp>
        <p:nvSpPr>
          <p:cNvPr id="38926" name="AutoShape 14"/>
          <p:cNvSpPr>
            <a:spLocks noChangeArrowheads="1"/>
          </p:cNvSpPr>
          <p:nvPr/>
        </p:nvSpPr>
        <p:spPr bwMode="auto">
          <a:xfrm>
            <a:off x="5935134" y="4687889"/>
            <a:ext cx="715433" cy="314325"/>
          </a:xfrm>
          <a:prstGeom prst="rightArrow">
            <a:avLst>
              <a:gd name="adj1" fmla="val 50000"/>
              <a:gd name="adj2" fmla="val 42677"/>
            </a:avLst>
          </a:prstGeom>
          <a:solidFill>
            <a:srgbClr val="C0C0C0"/>
          </a:solidFill>
          <a:ln w="9525">
            <a:solidFill>
              <a:srgbClr val="000000"/>
            </a:solidFill>
            <a:miter lim="800000"/>
            <a:headEnd/>
            <a:tailEnd/>
          </a:ln>
        </p:spPr>
        <p:txBody>
          <a:bodyPr/>
          <a:lstStyle/>
          <a:p>
            <a:pPr eaLnBrk="1" hangingPunct="1"/>
            <a:endParaRPr lang="es-ES" altLang="es-ES"/>
          </a:p>
        </p:txBody>
      </p:sp>
      <p:sp>
        <p:nvSpPr>
          <p:cNvPr id="38927" name="Rectangle 15"/>
          <p:cNvSpPr>
            <a:spLocks noChangeArrowheads="1"/>
          </p:cNvSpPr>
          <p:nvPr/>
        </p:nvSpPr>
        <p:spPr bwMode="auto">
          <a:xfrm>
            <a:off x="93134" y="4557713"/>
            <a:ext cx="3026833" cy="679450"/>
          </a:xfrm>
          <a:prstGeom prst="rect">
            <a:avLst/>
          </a:prstGeom>
          <a:solidFill>
            <a:srgbClr val="FFFFFF"/>
          </a:solidFill>
          <a:ln w="9525">
            <a:solidFill>
              <a:srgbClr val="000000"/>
            </a:solidFill>
            <a:miter lim="800000"/>
            <a:headEnd/>
            <a:tailEnd/>
          </a:ln>
        </p:spPr>
        <p:txBody>
          <a:bodyPr/>
          <a:lstStyle/>
          <a:p>
            <a:pPr algn="ctr" eaLnBrk="1" hangingPunct="1"/>
            <a:r>
              <a:rPr lang="es-ES" altLang="es-ES" sz="2000" b="1">
                <a:latin typeface="Tahoma" pitchFamily="34" charset="0"/>
              </a:rPr>
              <a:t>¿CÓMO SE</a:t>
            </a:r>
          </a:p>
          <a:p>
            <a:pPr algn="ctr" eaLnBrk="1" hangingPunct="1"/>
            <a:r>
              <a:rPr lang="es-ES" altLang="es-ES" sz="2000" b="1">
                <a:latin typeface="Tahoma" pitchFamily="34" charset="0"/>
              </a:rPr>
              <a:t>APRENDE?</a:t>
            </a:r>
            <a:endParaRPr lang="es-ES" altLang="es-ES" sz="2000"/>
          </a:p>
        </p:txBody>
      </p:sp>
      <p:sp>
        <p:nvSpPr>
          <p:cNvPr id="38928" name="Rectangle 16"/>
          <p:cNvSpPr>
            <a:spLocks noChangeArrowheads="1"/>
          </p:cNvSpPr>
          <p:nvPr/>
        </p:nvSpPr>
        <p:spPr bwMode="auto">
          <a:xfrm>
            <a:off x="3685118" y="4597400"/>
            <a:ext cx="2635249" cy="482600"/>
          </a:xfrm>
          <a:prstGeom prst="rect">
            <a:avLst/>
          </a:prstGeom>
          <a:gradFill rotWithShape="0">
            <a:gsLst>
              <a:gs pos="0">
                <a:srgbClr val="D0D0D0"/>
              </a:gs>
              <a:gs pos="50000">
                <a:srgbClr val="FFFFFF"/>
              </a:gs>
              <a:gs pos="100000">
                <a:srgbClr val="D0D0D0"/>
              </a:gs>
            </a:gsLst>
            <a:lin ang="5400000" scaled="1"/>
          </a:gradFill>
          <a:ln w="9525">
            <a:solidFill>
              <a:srgbClr val="000000"/>
            </a:solidFill>
            <a:miter lim="800000"/>
            <a:headEnd/>
            <a:tailEnd/>
          </a:ln>
        </p:spPr>
        <p:txBody>
          <a:bodyPr/>
          <a:lstStyle/>
          <a:p>
            <a:pPr algn="ctr" eaLnBrk="1" hangingPunct="1"/>
            <a:r>
              <a:rPr lang="es-ES" altLang="es-ES" sz="1600" b="1">
                <a:latin typeface="Tahoma" pitchFamily="34" charset="0"/>
              </a:rPr>
              <a:t>PROCESOS</a:t>
            </a:r>
            <a:endParaRPr lang="es-ES" altLang="es-ES"/>
          </a:p>
        </p:txBody>
      </p:sp>
      <p:sp>
        <p:nvSpPr>
          <p:cNvPr id="38929" name="Rectangle 17"/>
          <p:cNvSpPr>
            <a:spLocks noChangeArrowheads="1"/>
          </p:cNvSpPr>
          <p:nvPr/>
        </p:nvSpPr>
        <p:spPr bwMode="auto">
          <a:xfrm>
            <a:off x="6675968" y="4491038"/>
            <a:ext cx="4942417" cy="1270000"/>
          </a:xfrm>
          <a:prstGeom prst="rect">
            <a:avLst/>
          </a:prstGeom>
          <a:solidFill>
            <a:srgbClr val="FFFFFF"/>
          </a:solidFill>
          <a:ln w="9525">
            <a:solidFill>
              <a:srgbClr val="000000"/>
            </a:solidFill>
            <a:miter lim="800000"/>
            <a:headEnd/>
            <a:tailEnd/>
          </a:ln>
        </p:spPr>
        <p:txBody>
          <a:bodyPr/>
          <a:lstStyle/>
          <a:p>
            <a:pPr lvl="1" algn="just" eaLnBrk="1" hangingPunct="1">
              <a:buFont typeface="Symbol" pitchFamily="18" charset="2"/>
              <a:buChar char="·"/>
            </a:pPr>
            <a:r>
              <a:rPr lang="es-ES" altLang="es-ES" sz="1600" b="1">
                <a:latin typeface="Tahoma" pitchFamily="34" charset="0"/>
              </a:rPr>
              <a:t>ACTIVO</a:t>
            </a:r>
          </a:p>
          <a:p>
            <a:pPr lvl="1" algn="just" eaLnBrk="1" hangingPunct="1">
              <a:buFont typeface="Symbol" pitchFamily="18" charset="2"/>
              <a:buChar char="·"/>
            </a:pPr>
            <a:r>
              <a:rPr lang="es-ES" altLang="es-ES" sz="1600" b="1">
                <a:latin typeface="Tahoma" pitchFamily="34" charset="0"/>
              </a:rPr>
              <a:t>REGULADO</a:t>
            </a:r>
          </a:p>
          <a:p>
            <a:pPr lvl="1" algn="just" eaLnBrk="1" hangingPunct="1">
              <a:buFont typeface="Symbol" pitchFamily="18" charset="2"/>
              <a:buChar char="·"/>
            </a:pPr>
            <a:r>
              <a:rPr lang="es-ES" altLang="es-ES" sz="1600" b="1">
                <a:latin typeface="Tahoma" pitchFamily="34" charset="0"/>
              </a:rPr>
              <a:t>CONSTRUCTIVO,</a:t>
            </a:r>
          </a:p>
          <a:p>
            <a:pPr lvl="1" algn="just" eaLnBrk="1" hangingPunct="1">
              <a:buFont typeface="Symbol" pitchFamily="18" charset="2"/>
              <a:buChar char="·"/>
            </a:pPr>
            <a:r>
              <a:rPr lang="es-ES" altLang="es-ES" sz="1600" b="1">
                <a:latin typeface="Tahoma" pitchFamily="34" charset="0"/>
              </a:rPr>
              <a:t>SIGNIFICATIVO</a:t>
            </a:r>
          </a:p>
          <a:p>
            <a:pPr lvl="1" algn="just" eaLnBrk="1" hangingPunct="1">
              <a:buFont typeface="Symbol" pitchFamily="18" charset="2"/>
              <a:buChar char="·"/>
            </a:pPr>
            <a:r>
              <a:rPr lang="es-ES" altLang="es-ES" sz="1600" b="1">
                <a:latin typeface="Tahoma" pitchFamily="34" charset="0"/>
              </a:rPr>
              <a:t>MOTIVADO</a:t>
            </a:r>
          </a:p>
          <a:p>
            <a:pPr eaLnBrk="1" hangingPunct="1"/>
            <a:endParaRPr lang="es-ES" altLang="es-ES" sz="1600"/>
          </a:p>
        </p:txBody>
      </p:sp>
      <p:sp>
        <p:nvSpPr>
          <p:cNvPr id="38930" name="AutoShape 18"/>
          <p:cNvSpPr>
            <a:spLocks noChangeArrowheads="1"/>
          </p:cNvSpPr>
          <p:nvPr/>
        </p:nvSpPr>
        <p:spPr bwMode="auto">
          <a:xfrm>
            <a:off x="2969685" y="6129339"/>
            <a:ext cx="715433" cy="314325"/>
          </a:xfrm>
          <a:prstGeom prst="rightArrow">
            <a:avLst>
              <a:gd name="adj1" fmla="val 50000"/>
              <a:gd name="adj2" fmla="val 42677"/>
            </a:avLst>
          </a:prstGeom>
          <a:solidFill>
            <a:srgbClr val="C0C0C0"/>
          </a:solidFill>
          <a:ln w="9525">
            <a:solidFill>
              <a:srgbClr val="000000"/>
            </a:solidFill>
            <a:miter lim="800000"/>
            <a:headEnd/>
            <a:tailEnd/>
          </a:ln>
        </p:spPr>
        <p:txBody>
          <a:bodyPr/>
          <a:lstStyle/>
          <a:p>
            <a:pPr eaLnBrk="1" hangingPunct="1"/>
            <a:endParaRPr lang="es-ES" altLang="es-ES"/>
          </a:p>
        </p:txBody>
      </p:sp>
      <p:sp>
        <p:nvSpPr>
          <p:cNvPr id="38931" name="AutoShape 19"/>
          <p:cNvSpPr>
            <a:spLocks noChangeArrowheads="1"/>
          </p:cNvSpPr>
          <p:nvPr/>
        </p:nvSpPr>
        <p:spPr bwMode="auto">
          <a:xfrm>
            <a:off x="5990167" y="6129339"/>
            <a:ext cx="713317" cy="314325"/>
          </a:xfrm>
          <a:prstGeom prst="rightArrow">
            <a:avLst>
              <a:gd name="adj1" fmla="val 50000"/>
              <a:gd name="adj2" fmla="val 42551"/>
            </a:avLst>
          </a:prstGeom>
          <a:solidFill>
            <a:srgbClr val="C0C0C0"/>
          </a:solidFill>
          <a:ln w="9525">
            <a:solidFill>
              <a:srgbClr val="000000"/>
            </a:solidFill>
            <a:miter lim="800000"/>
            <a:headEnd/>
            <a:tailEnd/>
          </a:ln>
        </p:spPr>
        <p:txBody>
          <a:bodyPr/>
          <a:lstStyle/>
          <a:p>
            <a:pPr eaLnBrk="1" hangingPunct="1"/>
            <a:endParaRPr lang="es-ES" altLang="es-ES"/>
          </a:p>
        </p:txBody>
      </p:sp>
      <p:sp>
        <p:nvSpPr>
          <p:cNvPr id="38932" name="Rectangle 20"/>
          <p:cNvSpPr>
            <a:spLocks noChangeArrowheads="1"/>
          </p:cNvSpPr>
          <p:nvPr/>
        </p:nvSpPr>
        <p:spPr bwMode="auto">
          <a:xfrm>
            <a:off x="93134" y="5835651"/>
            <a:ext cx="3026833" cy="982663"/>
          </a:xfrm>
          <a:prstGeom prst="rect">
            <a:avLst/>
          </a:prstGeom>
          <a:solidFill>
            <a:srgbClr val="FFFFFF"/>
          </a:solidFill>
          <a:ln w="9525">
            <a:solidFill>
              <a:srgbClr val="000000"/>
            </a:solidFill>
            <a:miter lim="800000"/>
            <a:headEnd/>
            <a:tailEnd/>
          </a:ln>
        </p:spPr>
        <p:txBody>
          <a:bodyPr/>
          <a:lstStyle/>
          <a:p>
            <a:pPr algn="ctr" eaLnBrk="1" hangingPunct="1"/>
            <a:r>
              <a:rPr lang="es-ES" altLang="es-ES" sz="2000" b="1">
                <a:latin typeface="Tahoma" pitchFamily="34" charset="0"/>
              </a:rPr>
              <a:t>¿EN QUÉ</a:t>
            </a:r>
          </a:p>
          <a:p>
            <a:pPr algn="ctr" eaLnBrk="1" hangingPunct="1"/>
            <a:r>
              <a:rPr lang="es-ES" altLang="es-ES" sz="2000" b="1">
                <a:latin typeface="Tahoma" pitchFamily="34" charset="0"/>
              </a:rPr>
              <a:t>CONDICIONES SE APRENDE?</a:t>
            </a:r>
            <a:endParaRPr lang="es-ES" altLang="es-ES" sz="2000"/>
          </a:p>
        </p:txBody>
      </p:sp>
      <p:sp>
        <p:nvSpPr>
          <p:cNvPr id="38933" name="Rectangle 21"/>
          <p:cNvSpPr>
            <a:spLocks noChangeArrowheads="1"/>
          </p:cNvSpPr>
          <p:nvPr/>
        </p:nvSpPr>
        <p:spPr bwMode="auto">
          <a:xfrm>
            <a:off x="3685118" y="6070600"/>
            <a:ext cx="2635249" cy="450850"/>
          </a:xfrm>
          <a:prstGeom prst="rect">
            <a:avLst/>
          </a:prstGeom>
          <a:gradFill rotWithShape="0">
            <a:gsLst>
              <a:gs pos="0">
                <a:srgbClr val="D0D0D0"/>
              </a:gs>
              <a:gs pos="50000">
                <a:srgbClr val="FFFFFF"/>
              </a:gs>
              <a:gs pos="100000">
                <a:srgbClr val="D0D0D0"/>
              </a:gs>
            </a:gsLst>
            <a:lin ang="5400000" scaled="1"/>
          </a:gradFill>
          <a:ln w="9525">
            <a:solidFill>
              <a:srgbClr val="000000"/>
            </a:solidFill>
            <a:miter lim="800000"/>
            <a:headEnd/>
            <a:tailEnd/>
          </a:ln>
        </p:spPr>
        <p:txBody>
          <a:bodyPr/>
          <a:lstStyle/>
          <a:p>
            <a:pPr algn="ctr" eaLnBrk="1" hangingPunct="1"/>
            <a:r>
              <a:rPr lang="es-ES" altLang="es-ES" sz="1600" b="1">
                <a:latin typeface="Tahoma" pitchFamily="34" charset="0"/>
              </a:rPr>
              <a:t>CONDICIONES</a:t>
            </a:r>
            <a:endParaRPr lang="es-ES" altLang="es-ES"/>
          </a:p>
        </p:txBody>
      </p:sp>
      <p:sp>
        <p:nvSpPr>
          <p:cNvPr id="38934" name="Rectangle 22"/>
          <p:cNvSpPr>
            <a:spLocks noChangeArrowheads="1"/>
          </p:cNvSpPr>
          <p:nvPr/>
        </p:nvSpPr>
        <p:spPr bwMode="auto">
          <a:xfrm>
            <a:off x="6675968" y="5932488"/>
            <a:ext cx="4942417" cy="785812"/>
          </a:xfrm>
          <a:prstGeom prst="rect">
            <a:avLst/>
          </a:prstGeom>
          <a:solidFill>
            <a:srgbClr val="FFFFFF"/>
          </a:solidFill>
          <a:ln w="9525">
            <a:solidFill>
              <a:srgbClr val="000000"/>
            </a:solidFill>
            <a:miter lim="800000"/>
            <a:headEnd/>
            <a:tailEnd/>
          </a:ln>
        </p:spPr>
        <p:txBody>
          <a:bodyPr/>
          <a:lstStyle/>
          <a:p>
            <a:pPr lvl="1" algn="just" eaLnBrk="1" hangingPunct="1">
              <a:buFont typeface="Symbol" pitchFamily="18" charset="2"/>
              <a:buChar char="·"/>
            </a:pPr>
            <a:r>
              <a:rPr lang="es-ES" altLang="es-ES" sz="1600" b="1">
                <a:latin typeface="Tahoma" pitchFamily="34" charset="0"/>
              </a:rPr>
              <a:t>MEDIADO</a:t>
            </a:r>
          </a:p>
          <a:p>
            <a:pPr lvl="1" algn="just" eaLnBrk="1" hangingPunct="1">
              <a:buFont typeface="Symbol" pitchFamily="18" charset="2"/>
              <a:buChar char="·"/>
            </a:pPr>
            <a:r>
              <a:rPr lang="es-ES" altLang="es-ES" sz="1600" b="1">
                <a:latin typeface="Tahoma" pitchFamily="34" charset="0"/>
              </a:rPr>
              <a:t>COOPERATIVO</a:t>
            </a:r>
          </a:p>
          <a:p>
            <a:pPr lvl="1" algn="just" eaLnBrk="1" hangingPunct="1">
              <a:buFont typeface="Symbol" pitchFamily="18" charset="2"/>
              <a:buChar char="·"/>
            </a:pPr>
            <a:r>
              <a:rPr lang="es-ES" altLang="es-ES" sz="1600" b="1">
                <a:latin typeface="Tahoma" pitchFamily="34" charset="0"/>
              </a:rPr>
              <a:t>CONTEXTUALIZADO</a:t>
            </a:r>
          </a:p>
          <a:p>
            <a:pPr eaLnBrk="1" hangingPunct="1"/>
            <a:endParaRPr lang="es-ES" altLang="es-E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slide(fromLeft)">
                                      <p:cBhvr>
                                        <p:cTn id="7" dur="1000"/>
                                        <p:tgtEl>
                                          <p:spTgt spid="38914"/>
                                        </p:tgtEl>
                                      </p:cBhvr>
                                    </p:animEffect>
                                  </p:childTnLst>
                                </p:cTn>
                              </p:par>
                            </p:childTnLst>
                          </p:cTn>
                        </p:par>
                        <p:par>
                          <p:cTn id="8" fill="hold" nodeType="afterGroup">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38916"/>
                                        </p:tgtEl>
                                        <p:attrNameLst>
                                          <p:attrName>style.visibility</p:attrName>
                                        </p:attrNameLst>
                                      </p:cBhvr>
                                      <p:to>
                                        <p:strVal val="visible"/>
                                      </p:to>
                                    </p:set>
                                    <p:animEffect transition="in" filter="slide(fromLeft)">
                                      <p:cBhvr>
                                        <p:cTn id="11" dur="1000"/>
                                        <p:tgtEl>
                                          <p:spTgt spid="38916"/>
                                        </p:tgtEl>
                                      </p:cBhvr>
                                    </p:animEffect>
                                  </p:childTnLst>
                                </p:cTn>
                              </p:par>
                            </p:childTnLst>
                          </p:cTn>
                        </p:par>
                        <p:par>
                          <p:cTn id="12" fill="hold" nodeType="afterGroup">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38915"/>
                                        </p:tgtEl>
                                        <p:attrNameLst>
                                          <p:attrName>style.visibility</p:attrName>
                                        </p:attrNameLst>
                                      </p:cBhvr>
                                      <p:to>
                                        <p:strVal val="visible"/>
                                      </p:to>
                                    </p:set>
                                    <p:animEffect transition="in" filter="slide(fromLeft)">
                                      <p:cBhvr>
                                        <p:cTn id="15" dur="500"/>
                                        <p:tgtEl>
                                          <p:spTgt spid="38915"/>
                                        </p:tgtEl>
                                      </p:cBhvr>
                                    </p:animEffect>
                                  </p:childTnLst>
                                </p:cTn>
                              </p:par>
                            </p:childTnLst>
                          </p:cTn>
                        </p:par>
                        <p:par>
                          <p:cTn id="16" fill="hold" nodeType="afterGroup">
                            <p:stCondLst>
                              <p:cond delay="2500"/>
                            </p:stCondLst>
                            <p:childTnLst>
                              <p:par>
                                <p:cTn id="17" presetID="12" presetClass="entr" presetSubtype="8" fill="hold" grpId="0" nodeType="afterEffect">
                                  <p:stCondLst>
                                    <p:cond delay="0"/>
                                  </p:stCondLst>
                                  <p:childTnLst>
                                    <p:set>
                                      <p:cBhvr>
                                        <p:cTn id="18" dur="1" fill="hold">
                                          <p:stCondLst>
                                            <p:cond delay="0"/>
                                          </p:stCondLst>
                                        </p:cTn>
                                        <p:tgtEl>
                                          <p:spTgt spid="38918"/>
                                        </p:tgtEl>
                                        <p:attrNameLst>
                                          <p:attrName>style.visibility</p:attrName>
                                        </p:attrNameLst>
                                      </p:cBhvr>
                                      <p:to>
                                        <p:strVal val="visible"/>
                                      </p:to>
                                    </p:set>
                                    <p:animEffect transition="in" filter="slide(fromLeft)">
                                      <p:cBhvr>
                                        <p:cTn id="19" dur="1000"/>
                                        <p:tgtEl>
                                          <p:spTgt spid="38918"/>
                                        </p:tgtEl>
                                      </p:cBhvr>
                                    </p:animEffect>
                                  </p:childTnLst>
                                </p:cTn>
                              </p:par>
                            </p:childTnLst>
                          </p:cTn>
                        </p:par>
                        <p:par>
                          <p:cTn id="20" fill="hold" nodeType="afterGroup">
                            <p:stCondLst>
                              <p:cond delay="3500"/>
                            </p:stCondLst>
                            <p:childTnLst>
                              <p:par>
                                <p:cTn id="21" presetID="12" presetClass="entr" presetSubtype="8" fill="hold" grpId="0" nodeType="afterEffect">
                                  <p:stCondLst>
                                    <p:cond delay="0"/>
                                  </p:stCondLst>
                                  <p:childTnLst>
                                    <p:set>
                                      <p:cBhvr>
                                        <p:cTn id="22" dur="1" fill="hold">
                                          <p:stCondLst>
                                            <p:cond delay="0"/>
                                          </p:stCondLst>
                                        </p:cTn>
                                        <p:tgtEl>
                                          <p:spTgt spid="38917"/>
                                        </p:tgtEl>
                                        <p:attrNameLst>
                                          <p:attrName>style.visibility</p:attrName>
                                        </p:attrNameLst>
                                      </p:cBhvr>
                                      <p:to>
                                        <p:strVal val="visible"/>
                                      </p:to>
                                    </p:set>
                                    <p:animEffect transition="in" filter="slide(fromLeft)">
                                      <p:cBhvr>
                                        <p:cTn id="23" dur="500"/>
                                        <p:tgtEl>
                                          <p:spTgt spid="38917"/>
                                        </p:tgtEl>
                                      </p:cBhvr>
                                    </p:animEffect>
                                  </p:childTnLst>
                                </p:cTn>
                              </p:par>
                            </p:childTnLst>
                          </p:cTn>
                        </p:par>
                        <p:par>
                          <p:cTn id="24" fill="hold" nodeType="afterGroup">
                            <p:stCondLst>
                              <p:cond delay="4000"/>
                            </p:stCondLst>
                            <p:childTnLst>
                              <p:par>
                                <p:cTn id="25" presetID="12" presetClass="entr" presetSubtype="8" fill="hold" grpId="0" nodeType="afterEffect">
                                  <p:stCondLst>
                                    <p:cond delay="0"/>
                                  </p:stCondLst>
                                  <p:childTnLst>
                                    <p:set>
                                      <p:cBhvr>
                                        <p:cTn id="26" dur="1" fill="hold">
                                          <p:stCondLst>
                                            <p:cond delay="0"/>
                                          </p:stCondLst>
                                        </p:cTn>
                                        <p:tgtEl>
                                          <p:spTgt spid="38919"/>
                                        </p:tgtEl>
                                        <p:attrNameLst>
                                          <p:attrName>style.visibility</p:attrName>
                                        </p:attrNameLst>
                                      </p:cBhvr>
                                      <p:to>
                                        <p:strVal val="visible"/>
                                      </p:to>
                                    </p:set>
                                    <p:animEffect transition="in" filter="slide(fromLeft)">
                                      <p:cBhvr>
                                        <p:cTn id="27" dur="1000"/>
                                        <p:tgtEl>
                                          <p:spTgt spid="38919"/>
                                        </p:tgtEl>
                                      </p:cBhvr>
                                    </p:animEffect>
                                  </p:childTnLst>
                                </p:cTn>
                              </p:par>
                            </p:childTnLst>
                          </p:cTn>
                        </p:par>
                        <p:par>
                          <p:cTn id="28" fill="hold" nodeType="afterGroup">
                            <p:stCondLst>
                              <p:cond delay="5000"/>
                            </p:stCondLst>
                            <p:childTnLst>
                              <p:par>
                                <p:cTn id="29" presetID="12" presetClass="entr" presetSubtype="8" fill="hold" grpId="0" nodeType="afterEffect">
                                  <p:stCondLst>
                                    <p:cond delay="0"/>
                                  </p:stCondLst>
                                  <p:childTnLst>
                                    <p:set>
                                      <p:cBhvr>
                                        <p:cTn id="30" dur="1" fill="hold">
                                          <p:stCondLst>
                                            <p:cond delay="0"/>
                                          </p:stCondLst>
                                        </p:cTn>
                                        <p:tgtEl>
                                          <p:spTgt spid="38922"/>
                                        </p:tgtEl>
                                        <p:attrNameLst>
                                          <p:attrName>style.visibility</p:attrName>
                                        </p:attrNameLst>
                                      </p:cBhvr>
                                      <p:to>
                                        <p:strVal val="visible"/>
                                      </p:to>
                                    </p:set>
                                    <p:animEffect transition="in" filter="slide(fromLeft)">
                                      <p:cBhvr>
                                        <p:cTn id="31" dur="1000"/>
                                        <p:tgtEl>
                                          <p:spTgt spid="38922"/>
                                        </p:tgtEl>
                                      </p:cBhvr>
                                    </p:animEffect>
                                  </p:childTnLst>
                                </p:cTn>
                              </p:par>
                            </p:childTnLst>
                          </p:cTn>
                        </p:par>
                        <p:par>
                          <p:cTn id="32" fill="hold" nodeType="afterGroup">
                            <p:stCondLst>
                              <p:cond delay="6000"/>
                            </p:stCondLst>
                            <p:childTnLst>
                              <p:par>
                                <p:cTn id="33" presetID="12" presetClass="entr" presetSubtype="8" fill="hold" grpId="0" nodeType="afterEffect">
                                  <p:stCondLst>
                                    <p:cond delay="0"/>
                                  </p:stCondLst>
                                  <p:childTnLst>
                                    <p:set>
                                      <p:cBhvr>
                                        <p:cTn id="34" dur="1" fill="hold">
                                          <p:stCondLst>
                                            <p:cond delay="0"/>
                                          </p:stCondLst>
                                        </p:cTn>
                                        <p:tgtEl>
                                          <p:spTgt spid="38920"/>
                                        </p:tgtEl>
                                        <p:attrNameLst>
                                          <p:attrName>style.visibility</p:attrName>
                                        </p:attrNameLst>
                                      </p:cBhvr>
                                      <p:to>
                                        <p:strVal val="visible"/>
                                      </p:to>
                                    </p:set>
                                    <p:animEffect transition="in" filter="slide(fromLeft)">
                                      <p:cBhvr>
                                        <p:cTn id="35" dur="500"/>
                                        <p:tgtEl>
                                          <p:spTgt spid="38920"/>
                                        </p:tgtEl>
                                      </p:cBhvr>
                                    </p:animEffect>
                                  </p:childTnLst>
                                </p:cTn>
                              </p:par>
                            </p:childTnLst>
                          </p:cTn>
                        </p:par>
                        <p:par>
                          <p:cTn id="36" fill="hold" nodeType="afterGroup">
                            <p:stCondLst>
                              <p:cond delay="6500"/>
                            </p:stCondLst>
                            <p:childTnLst>
                              <p:par>
                                <p:cTn id="37" presetID="12" presetClass="entr" presetSubtype="8" fill="hold" grpId="0" nodeType="afterEffect">
                                  <p:stCondLst>
                                    <p:cond delay="0"/>
                                  </p:stCondLst>
                                  <p:childTnLst>
                                    <p:set>
                                      <p:cBhvr>
                                        <p:cTn id="38" dur="1" fill="hold">
                                          <p:stCondLst>
                                            <p:cond delay="0"/>
                                          </p:stCondLst>
                                        </p:cTn>
                                        <p:tgtEl>
                                          <p:spTgt spid="38923"/>
                                        </p:tgtEl>
                                        <p:attrNameLst>
                                          <p:attrName>style.visibility</p:attrName>
                                        </p:attrNameLst>
                                      </p:cBhvr>
                                      <p:to>
                                        <p:strVal val="visible"/>
                                      </p:to>
                                    </p:set>
                                    <p:animEffect transition="in" filter="slide(fromLeft)">
                                      <p:cBhvr>
                                        <p:cTn id="39" dur="1000"/>
                                        <p:tgtEl>
                                          <p:spTgt spid="38923"/>
                                        </p:tgtEl>
                                      </p:cBhvr>
                                    </p:animEffect>
                                  </p:childTnLst>
                                </p:cTn>
                              </p:par>
                            </p:childTnLst>
                          </p:cTn>
                        </p:par>
                        <p:par>
                          <p:cTn id="40" fill="hold" nodeType="afterGroup">
                            <p:stCondLst>
                              <p:cond delay="7500"/>
                            </p:stCondLst>
                            <p:childTnLst>
                              <p:par>
                                <p:cTn id="41" presetID="12" presetClass="entr" presetSubtype="8" fill="hold" grpId="0" nodeType="afterEffect">
                                  <p:stCondLst>
                                    <p:cond delay="0"/>
                                  </p:stCondLst>
                                  <p:childTnLst>
                                    <p:set>
                                      <p:cBhvr>
                                        <p:cTn id="42" dur="1" fill="hold">
                                          <p:stCondLst>
                                            <p:cond delay="0"/>
                                          </p:stCondLst>
                                        </p:cTn>
                                        <p:tgtEl>
                                          <p:spTgt spid="38921"/>
                                        </p:tgtEl>
                                        <p:attrNameLst>
                                          <p:attrName>style.visibility</p:attrName>
                                        </p:attrNameLst>
                                      </p:cBhvr>
                                      <p:to>
                                        <p:strVal val="visible"/>
                                      </p:to>
                                    </p:set>
                                    <p:animEffect transition="in" filter="slide(fromLeft)">
                                      <p:cBhvr>
                                        <p:cTn id="43" dur="500"/>
                                        <p:tgtEl>
                                          <p:spTgt spid="38921"/>
                                        </p:tgtEl>
                                      </p:cBhvr>
                                    </p:animEffect>
                                  </p:childTnLst>
                                </p:cTn>
                              </p:par>
                            </p:childTnLst>
                          </p:cTn>
                        </p:par>
                        <p:par>
                          <p:cTn id="44" fill="hold" nodeType="afterGroup">
                            <p:stCondLst>
                              <p:cond delay="8000"/>
                            </p:stCondLst>
                            <p:childTnLst>
                              <p:par>
                                <p:cTn id="45" presetID="12" presetClass="entr" presetSubtype="8" fill="hold" grpId="0" nodeType="afterEffect">
                                  <p:stCondLst>
                                    <p:cond delay="0"/>
                                  </p:stCondLst>
                                  <p:childTnLst>
                                    <p:set>
                                      <p:cBhvr>
                                        <p:cTn id="46" dur="1" fill="hold">
                                          <p:stCondLst>
                                            <p:cond delay="0"/>
                                          </p:stCondLst>
                                        </p:cTn>
                                        <p:tgtEl>
                                          <p:spTgt spid="38924"/>
                                        </p:tgtEl>
                                        <p:attrNameLst>
                                          <p:attrName>style.visibility</p:attrName>
                                        </p:attrNameLst>
                                      </p:cBhvr>
                                      <p:to>
                                        <p:strVal val="visible"/>
                                      </p:to>
                                    </p:set>
                                    <p:animEffect transition="in" filter="slide(fromLeft)">
                                      <p:cBhvr>
                                        <p:cTn id="47" dur="1000"/>
                                        <p:tgtEl>
                                          <p:spTgt spid="38924"/>
                                        </p:tgtEl>
                                      </p:cBhvr>
                                    </p:animEffect>
                                  </p:childTnLst>
                                </p:cTn>
                              </p:par>
                            </p:childTnLst>
                          </p:cTn>
                        </p:par>
                        <p:par>
                          <p:cTn id="48" fill="hold" nodeType="afterGroup">
                            <p:stCondLst>
                              <p:cond delay="9000"/>
                            </p:stCondLst>
                            <p:childTnLst>
                              <p:par>
                                <p:cTn id="49" presetID="12" presetClass="entr" presetSubtype="8" fill="hold" grpId="0" nodeType="afterEffect">
                                  <p:stCondLst>
                                    <p:cond delay="0"/>
                                  </p:stCondLst>
                                  <p:childTnLst>
                                    <p:set>
                                      <p:cBhvr>
                                        <p:cTn id="50" dur="1" fill="hold">
                                          <p:stCondLst>
                                            <p:cond delay="0"/>
                                          </p:stCondLst>
                                        </p:cTn>
                                        <p:tgtEl>
                                          <p:spTgt spid="38927"/>
                                        </p:tgtEl>
                                        <p:attrNameLst>
                                          <p:attrName>style.visibility</p:attrName>
                                        </p:attrNameLst>
                                      </p:cBhvr>
                                      <p:to>
                                        <p:strVal val="visible"/>
                                      </p:to>
                                    </p:set>
                                    <p:animEffect transition="in" filter="slide(fromLeft)">
                                      <p:cBhvr>
                                        <p:cTn id="51" dur="1000"/>
                                        <p:tgtEl>
                                          <p:spTgt spid="38927"/>
                                        </p:tgtEl>
                                      </p:cBhvr>
                                    </p:animEffect>
                                  </p:childTnLst>
                                </p:cTn>
                              </p:par>
                            </p:childTnLst>
                          </p:cTn>
                        </p:par>
                        <p:par>
                          <p:cTn id="52" fill="hold" nodeType="afterGroup">
                            <p:stCondLst>
                              <p:cond delay="10000"/>
                            </p:stCondLst>
                            <p:childTnLst>
                              <p:par>
                                <p:cTn id="53" presetID="12" presetClass="entr" presetSubtype="8" fill="hold" grpId="0" nodeType="afterEffect">
                                  <p:stCondLst>
                                    <p:cond delay="0"/>
                                  </p:stCondLst>
                                  <p:childTnLst>
                                    <p:set>
                                      <p:cBhvr>
                                        <p:cTn id="54" dur="1" fill="hold">
                                          <p:stCondLst>
                                            <p:cond delay="0"/>
                                          </p:stCondLst>
                                        </p:cTn>
                                        <p:tgtEl>
                                          <p:spTgt spid="38925"/>
                                        </p:tgtEl>
                                        <p:attrNameLst>
                                          <p:attrName>style.visibility</p:attrName>
                                        </p:attrNameLst>
                                      </p:cBhvr>
                                      <p:to>
                                        <p:strVal val="visible"/>
                                      </p:to>
                                    </p:set>
                                    <p:animEffect transition="in" filter="slide(fromLeft)">
                                      <p:cBhvr>
                                        <p:cTn id="55" dur="500"/>
                                        <p:tgtEl>
                                          <p:spTgt spid="38925"/>
                                        </p:tgtEl>
                                      </p:cBhvr>
                                    </p:animEffect>
                                  </p:childTnLst>
                                </p:cTn>
                              </p:par>
                            </p:childTnLst>
                          </p:cTn>
                        </p:par>
                        <p:par>
                          <p:cTn id="56" fill="hold" nodeType="afterGroup">
                            <p:stCondLst>
                              <p:cond delay="10500"/>
                            </p:stCondLst>
                            <p:childTnLst>
                              <p:par>
                                <p:cTn id="57" presetID="12" presetClass="entr" presetSubtype="8" fill="hold" grpId="0" nodeType="afterEffect">
                                  <p:stCondLst>
                                    <p:cond delay="0"/>
                                  </p:stCondLst>
                                  <p:childTnLst>
                                    <p:set>
                                      <p:cBhvr>
                                        <p:cTn id="58" dur="1" fill="hold">
                                          <p:stCondLst>
                                            <p:cond delay="0"/>
                                          </p:stCondLst>
                                        </p:cTn>
                                        <p:tgtEl>
                                          <p:spTgt spid="38928"/>
                                        </p:tgtEl>
                                        <p:attrNameLst>
                                          <p:attrName>style.visibility</p:attrName>
                                        </p:attrNameLst>
                                      </p:cBhvr>
                                      <p:to>
                                        <p:strVal val="visible"/>
                                      </p:to>
                                    </p:set>
                                    <p:animEffect transition="in" filter="slide(fromLeft)">
                                      <p:cBhvr>
                                        <p:cTn id="59" dur="1000"/>
                                        <p:tgtEl>
                                          <p:spTgt spid="38928"/>
                                        </p:tgtEl>
                                      </p:cBhvr>
                                    </p:animEffect>
                                  </p:childTnLst>
                                </p:cTn>
                              </p:par>
                            </p:childTnLst>
                          </p:cTn>
                        </p:par>
                        <p:par>
                          <p:cTn id="60" fill="hold" nodeType="afterGroup">
                            <p:stCondLst>
                              <p:cond delay="11500"/>
                            </p:stCondLst>
                            <p:childTnLst>
                              <p:par>
                                <p:cTn id="61" presetID="12" presetClass="entr" presetSubtype="8" fill="hold" grpId="0" nodeType="afterEffect">
                                  <p:stCondLst>
                                    <p:cond delay="0"/>
                                  </p:stCondLst>
                                  <p:childTnLst>
                                    <p:set>
                                      <p:cBhvr>
                                        <p:cTn id="62" dur="1" fill="hold">
                                          <p:stCondLst>
                                            <p:cond delay="0"/>
                                          </p:stCondLst>
                                        </p:cTn>
                                        <p:tgtEl>
                                          <p:spTgt spid="38926"/>
                                        </p:tgtEl>
                                        <p:attrNameLst>
                                          <p:attrName>style.visibility</p:attrName>
                                        </p:attrNameLst>
                                      </p:cBhvr>
                                      <p:to>
                                        <p:strVal val="visible"/>
                                      </p:to>
                                    </p:set>
                                    <p:animEffect transition="in" filter="slide(fromLeft)">
                                      <p:cBhvr>
                                        <p:cTn id="63" dur="500"/>
                                        <p:tgtEl>
                                          <p:spTgt spid="38926"/>
                                        </p:tgtEl>
                                      </p:cBhvr>
                                    </p:animEffect>
                                  </p:childTnLst>
                                </p:cTn>
                              </p:par>
                            </p:childTnLst>
                          </p:cTn>
                        </p:par>
                        <p:par>
                          <p:cTn id="64" fill="hold" nodeType="afterGroup">
                            <p:stCondLst>
                              <p:cond delay="12000"/>
                            </p:stCondLst>
                            <p:childTnLst>
                              <p:par>
                                <p:cTn id="65" presetID="12" presetClass="entr" presetSubtype="8" fill="hold" grpId="0" nodeType="afterEffect">
                                  <p:stCondLst>
                                    <p:cond delay="0"/>
                                  </p:stCondLst>
                                  <p:childTnLst>
                                    <p:set>
                                      <p:cBhvr>
                                        <p:cTn id="66" dur="1" fill="hold">
                                          <p:stCondLst>
                                            <p:cond delay="0"/>
                                          </p:stCondLst>
                                        </p:cTn>
                                        <p:tgtEl>
                                          <p:spTgt spid="38929"/>
                                        </p:tgtEl>
                                        <p:attrNameLst>
                                          <p:attrName>style.visibility</p:attrName>
                                        </p:attrNameLst>
                                      </p:cBhvr>
                                      <p:to>
                                        <p:strVal val="visible"/>
                                      </p:to>
                                    </p:set>
                                    <p:animEffect transition="in" filter="slide(fromLeft)">
                                      <p:cBhvr>
                                        <p:cTn id="67" dur="1000"/>
                                        <p:tgtEl>
                                          <p:spTgt spid="38929"/>
                                        </p:tgtEl>
                                      </p:cBhvr>
                                    </p:animEffect>
                                  </p:childTnLst>
                                </p:cTn>
                              </p:par>
                            </p:childTnLst>
                          </p:cTn>
                        </p:par>
                        <p:par>
                          <p:cTn id="68" fill="hold" nodeType="afterGroup">
                            <p:stCondLst>
                              <p:cond delay="13000"/>
                            </p:stCondLst>
                            <p:childTnLst>
                              <p:par>
                                <p:cTn id="69" presetID="12" presetClass="entr" presetSubtype="8" fill="hold" grpId="0" nodeType="afterEffect">
                                  <p:stCondLst>
                                    <p:cond delay="0"/>
                                  </p:stCondLst>
                                  <p:childTnLst>
                                    <p:set>
                                      <p:cBhvr>
                                        <p:cTn id="70" dur="1" fill="hold">
                                          <p:stCondLst>
                                            <p:cond delay="0"/>
                                          </p:stCondLst>
                                        </p:cTn>
                                        <p:tgtEl>
                                          <p:spTgt spid="38932"/>
                                        </p:tgtEl>
                                        <p:attrNameLst>
                                          <p:attrName>style.visibility</p:attrName>
                                        </p:attrNameLst>
                                      </p:cBhvr>
                                      <p:to>
                                        <p:strVal val="visible"/>
                                      </p:to>
                                    </p:set>
                                    <p:animEffect transition="in" filter="slide(fromLeft)">
                                      <p:cBhvr>
                                        <p:cTn id="71" dur="1000"/>
                                        <p:tgtEl>
                                          <p:spTgt spid="38932"/>
                                        </p:tgtEl>
                                      </p:cBhvr>
                                    </p:animEffect>
                                  </p:childTnLst>
                                </p:cTn>
                              </p:par>
                            </p:childTnLst>
                          </p:cTn>
                        </p:par>
                        <p:par>
                          <p:cTn id="72" fill="hold" nodeType="afterGroup">
                            <p:stCondLst>
                              <p:cond delay="14000"/>
                            </p:stCondLst>
                            <p:childTnLst>
                              <p:par>
                                <p:cTn id="73" presetID="12" presetClass="entr" presetSubtype="8" fill="hold" grpId="0" nodeType="afterEffect">
                                  <p:stCondLst>
                                    <p:cond delay="0"/>
                                  </p:stCondLst>
                                  <p:childTnLst>
                                    <p:set>
                                      <p:cBhvr>
                                        <p:cTn id="74" dur="1" fill="hold">
                                          <p:stCondLst>
                                            <p:cond delay="0"/>
                                          </p:stCondLst>
                                        </p:cTn>
                                        <p:tgtEl>
                                          <p:spTgt spid="38930"/>
                                        </p:tgtEl>
                                        <p:attrNameLst>
                                          <p:attrName>style.visibility</p:attrName>
                                        </p:attrNameLst>
                                      </p:cBhvr>
                                      <p:to>
                                        <p:strVal val="visible"/>
                                      </p:to>
                                    </p:set>
                                    <p:animEffect transition="in" filter="slide(fromLeft)">
                                      <p:cBhvr>
                                        <p:cTn id="75" dur="500"/>
                                        <p:tgtEl>
                                          <p:spTgt spid="38930"/>
                                        </p:tgtEl>
                                      </p:cBhvr>
                                    </p:animEffect>
                                  </p:childTnLst>
                                </p:cTn>
                              </p:par>
                            </p:childTnLst>
                          </p:cTn>
                        </p:par>
                        <p:par>
                          <p:cTn id="76" fill="hold" nodeType="afterGroup">
                            <p:stCondLst>
                              <p:cond delay="14500"/>
                            </p:stCondLst>
                            <p:childTnLst>
                              <p:par>
                                <p:cTn id="77" presetID="12" presetClass="entr" presetSubtype="8" fill="hold" grpId="0" nodeType="afterEffect">
                                  <p:stCondLst>
                                    <p:cond delay="0"/>
                                  </p:stCondLst>
                                  <p:childTnLst>
                                    <p:set>
                                      <p:cBhvr>
                                        <p:cTn id="78" dur="1" fill="hold">
                                          <p:stCondLst>
                                            <p:cond delay="0"/>
                                          </p:stCondLst>
                                        </p:cTn>
                                        <p:tgtEl>
                                          <p:spTgt spid="38933"/>
                                        </p:tgtEl>
                                        <p:attrNameLst>
                                          <p:attrName>style.visibility</p:attrName>
                                        </p:attrNameLst>
                                      </p:cBhvr>
                                      <p:to>
                                        <p:strVal val="visible"/>
                                      </p:to>
                                    </p:set>
                                    <p:animEffect transition="in" filter="slide(fromLeft)">
                                      <p:cBhvr>
                                        <p:cTn id="79" dur="1000"/>
                                        <p:tgtEl>
                                          <p:spTgt spid="38933"/>
                                        </p:tgtEl>
                                      </p:cBhvr>
                                    </p:animEffect>
                                  </p:childTnLst>
                                </p:cTn>
                              </p:par>
                            </p:childTnLst>
                          </p:cTn>
                        </p:par>
                        <p:par>
                          <p:cTn id="80" fill="hold" nodeType="afterGroup">
                            <p:stCondLst>
                              <p:cond delay="15500"/>
                            </p:stCondLst>
                            <p:childTnLst>
                              <p:par>
                                <p:cTn id="81" presetID="12" presetClass="entr" presetSubtype="8" fill="hold" grpId="0" nodeType="afterEffect">
                                  <p:stCondLst>
                                    <p:cond delay="0"/>
                                  </p:stCondLst>
                                  <p:childTnLst>
                                    <p:set>
                                      <p:cBhvr>
                                        <p:cTn id="82" dur="1" fill="hold">
                                          <p:stCondLst>
                                            <p:cond delay="0"/>
                                          </p:stCondLst>
                                        </p:cTn>
                                        <p:tgtEl>
                                          <p:spTgt spid="38931"/>
                                        </p:tgtEl>
                                        <p:attrNameLst>
                                          <p:attrName>style.visibility</p:attrName>
                                        </p:attrNameLst>
                                      </p:cBhvr>
                                      <p:to>
                                        <p:strVal val="visible"/>
                                      </p:to>
                                    </p:set>
                                    <p:animEffect transition="in" filter="slide(fromLeft)">
                                      <p:cBhvr>
                                        <p:cTn id="83" dur="500"/>
                                        <p:tgtEl>
                                          <p:spTgt spid="38931"/>
                                        </p:tgtEl>
                                      </p:cBhvr>
                                    </p:animEffect>
                                  </p:childTnLst>
                                </p:cTn>
                              </p:par>
                            </p:childTnLst>
                          </p:cTn>
                        </p:par>
                        <p:par>
                          <p:cTn id="84" fill="hold" nodeType="afterGroup">
                            <p:stCondLst>
                              <p:cond delay="16000"/>
                            </p:stCondLst>
                            <p:childTnLst>
                              <p:par>
                                <p:cTn id="85" presetID="12" presetClass="entr" presetSubtype="8" fill="hold" grpId="0" nodeType="afterEffect">
                                  <p:stCondLst>
                                    <p:cond delay="0"/>
                                  </p:stCondLst>
                                  <p:childTnLst>
                                    <p:set>
                                      <p:cBhvr>
                                        <p:cTn id="86" dur="1" fill="hold">
                                          <p:stCondLst>
                                            <p:cond delay="0"/>
                                          </p:stCondLst>
                                        </p:cTn>
                                        <p:tgtEl>
                                          <p:spTgt spid="38934"/>
                                        </p:tgtEl>
                                        <p:attrNameLst>
                                          <p:attrName>style.visibility</p:attrName>
                                        </p:attrNameLst>
                                      </p:cBhvr>
                                      <p:to>
                                        <p:strVal val="visible"/>
                                      </p:to>
                                    </p:set>
                                    <p:animEffect transition="in" filter="slide(fromLeft)">
                                      <p:cBhvr>
                                        <p:cTn id="87" dur="1000"/>
                                        <p:tgtEl>
                                          <p:spTgt spid="38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animBg="1"/>
      <p:bldP spid="38916" grpId="0" animBg="1"/>
      <p:bldP spid="38917" grpId="0" animBg="1"/>
      <p:bldP spid="38918" grpId="0" animBg="1"/>
      <p:bldP spid="38919" grpId="0" animBg="1"/>
      <p:bldP spid="38920" grpId="0" animBg="1"/>
      <p:bldP spid="38921" grpId="0" animBg="1"/>
      <p:bldP spid="38922" grpId="0" animBg="1"/>
      <p:bldP spid="38923" grpId="0" animBg="1"/>
      <p:bldP spid="38924" grpId="0" animBg="1"/>
      <p:bldP spid="38925" grpId="0" animBg="1"/>
      <p:bldP spid="38926" grpId="0" animBg="1"/>
      <p:bldP spid="38927" grpId="0" animBg="1"/>
      <p:bldP spid="38928" grpId="0" animBg="1"/>
      <p:bldP spid="38929" grpId="0" animBg="1"/>
      <p:bldP spid="38930" grpId="0" animBg="1"/>
      <p:bldP spid="38931" grpId="0" animBg="1"/>
      <p:bldP spid="38932" grpId="0" animBg="1"/>
      <p:bldP spid="38933" grpId="0" animBg="1"/>
      <p:bldP spid="389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14314"/>
            <a:ext cx="10972800" cy="1203325"/>
          </a:xfrm>
          <a:noFill/>
          <a:ln w="76200">
            <a:solidFill>
              <a:srgbClr val="FF0000"/>
            </a:solidFill>
          </a:ln>
          <a:extLst>
            <a:ext uri="{909E8E84-426E-40DD-AFC4-6F175D3DCCD1}">
              <a14:hiddenFill xmlns:a14="http://schemas.microsoft.com/office/drawing/2010/main">
                <a:solidFill>
                  <a:srgbClr val="FFFFFF"/>
                </a:solidFill>
              </a14:hiddenFill>
            </a:ext>
          </a:extLst>
        </p:spPr>
        <p:style>
          <a:lnRef idx="1">
            <a:schemeClr val="accent2"/>
          </a:lnRef>
          <a:fillRef idx="2">
            <a:schemeClr val="accent2"/>
          </a:fillRef>
          <a:effectRef idx="1">
            <a:schemeClr val="accent2"/>
          </a:effectRef>
          <a:fontRef idx="minor">
            <a:schemeClr val="dk1"/>
          </a:fontRef>
        </p:style>
        <p:txBody>
          <a:bodyPr rtlCol="0">
            <a:normAutofit/>
          </a:bodyPr>
          <a:lstStyle/>
          <a:p>
            <a:pPr eaLnBrk="1" fontAlgn="auto" hangingPunct="1">
              <a:spcAft>
                <a:spcPts val="0"/>
              </a:spcAft>
              <a:defRPr/>
            </a:pPr>
            <a:r>
              <a:rPr lang="es-MX" dirty="0">
                <a:latin typeface="Arial Black" pitchFamily="34" charset="0"/>
              </a:rPr>
              <a:t>APRENDIZAJE DESARROLLADOR</a:t>
            </a:r>
            <a:endParaRPr lang="es-ES" dirty="0"/>
          </a:p>
        </p:txBody>
      </p:sp>
      <p:sp>
        <p:nvSpPr>
          <p:cNvPr id="3" name="2 Marcador de contenido"/>
          <p:cNvSpPr>
            <a:spLocks noGrp="1"/>
          </p:cNvSpPr>
          <p:nvPr>
            <p:ph idx="1"/>
          </p:nvPr>
        </p:nvSpPr>
        <p:spPr>
          <a:ln w="57150">
            <a:solidFill>
              <a:srgbClr val="FF0000"/>
            </a:solidFill>
          </a:ln>
        </p:spPr>
        <p:style>
          <a:lnRef idx="1">
            <a:schemeClr val="accent2"/>
          </a:lnRef>
          <a:fillRef idx="2">
            <a:schemeClr val="accent2"/>
          </a:fillRef>
          <a:effectRef idx="1">
            <a:schemeClr val="accent2"/>
          </a:effectRef>
          <a:fontRef idx="minor">
            <a:schemeClr val="dk1"/>
          </a:fontRef>
        </p:style>
        <p:txBody>
          <a:bodyPr rtlCol="0">
            <a:normAutofit fontScale="77500" lnSpcReduction="20000"/>
          </a:bodyPr>
          <a:lstStyle/>
          <a:p>
            <a:pPr eaLnBrk="1" fontAlgn="auto" hangingPunct="1">
              <a:lnSpc>
                <a:spcPct val="80000"/>
              </a:lnSpc>
              <a:spcAft>
                <a:spcPts val="0"/>
              </a:spcAft>
              <a:buFont typeface="Arial" pitchFamily="34" charset="0"/>
              <a:buNone/>
              <a:defRPr/>
            </a:pPr>
            <a:r>
              <a:rPr lang="es-ES" dirty="0"/>
              <a:t> </a:t>
            </a:r>
          </a:p>
          <a:p>
            <a:pPr algn="just" eaLnBrk="1" fontAlgn="auto" hangingPunct="1">
              <a:lnSpc>
                <a:spcPct val="120000"/>
              </a:lnSpc>
              <a:spcAft>
                <a:spcPts val="0"/>
              </a:spcAft>
              <a:buFont typeface="Arial" pitchFamily="34" charset="0"/>
              <a:buNone/>
              <a:defRPr/>
            </a:pPr>
            <a:r>
              <a:rPr lang="es-ES" sz="3500" dirty="0">
                <a:latin typeface="Arial Black" pitchFamily="34" charset="0"/>
              </a:rPr>
              <a:t>     </a:t>
            </a:r>
            <a:r>
              <a:rPr lang="es-MX" sz="3500" dirty="0">
                <a:latin typeface="Arial Black" pitchFamily="34" charset="0"/>
              </a:rPr>
              <a:t>“Es aquel que garantiza en el individuo la apropiación activa y creadora de la cultura, propiciando el autodesarrollo constante, de su autonomía y autodeterminación, en intima conexión con los necesarios procesos de socialización, compromiso y responsabilidad social.”</a:t>
            </a:r>
          </a:p>
          <a:p>
            <a:pPr eaLnBrk="1" fontAlgn="auto" hangingPunct="1">
              <a:lnSpc>
                <a:spcPct val="80000"/>
              </a:lnSpc>
              <a:spcAft>
                <a:spcPts val="0"/>
              </a:spcAft>
              <a:defRPr/>
            </a:pPr>
            <a:endParaRPr lang="es-MX" dirty="0"/>
          </a:p>
          <a:p>
            <a:pPr eaLnBrk="1" fontAlgn="auto" hangingPunct="1">
              <a:lnSpc>
                <a:spcPct val="80000"/>
              </a:lnSpc>
              <a:spcAft>
                <a:spcPts val="0"/>
              </a:spcAft>
              <a:defRPr/>
            </a:pPr>
            <a:endParaRPr lang="es-MX" sz="700" dirty="0"/>
          </a:p>
          <a:p>
            <a:pPr eaLnBrk="1" fontAlgn="auto" hangingPunct="1">
              <a:lnSpc>
                <a:spcPct val="80000"/>
              </a:lnSpc>
              <a:spcAft>
                <a:spcPts val="0"/>
              </a:spcAft>
              <a:defRPr/>
            </a:pPr>
            <a:endParaRPr lang="es-MX" sz="700" dirty="0"/>
          </a:p>
          <a:p>
            <a:pPr eaLnBrk="1" fontAlgn="auto" hangingPunct="1">
              <a:lnSpc>
                <a:spcPct val="80000"/>
              </a:lnSpc>
              <a:spcAft>
                <a:spcPts val="0"/>
              </a:spcAft>
              <a:defRPr/>
            </a:pPr>
            <a:r>
              <a:rPr lang="es-MX" sz="700" dirty="0"/>
              <a:t>                                                                                                                                                                                            </a:t>
            </a:r>
            <a:r>
              <a:rPr lang="es-MX" sz="2000" dirty="0">
                <a:latin typeface="Arial Black" pitchFamily="34" charset="0"/>
              </a:rPr>
              <a:t>Doris Castellanos (2001)</a:t>
            </a:r>
            <a:endParaRPr lang="en-US" sz="20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203200" y="1066800"/>
          <a:ext cx="11988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1238251" y="404813"/>
            <a:ext cx="9525000" cy="523220"/>
          </a:xfrm>
          <a:prstGeom prst="rect">
            <a:avLst/>
          </a:prstGeom>
          <a:ln w="50800">
            <a:solidFill>
              <a:srgbClr val="FF0000"/>
            </a:solidFill>
          </a:ln>
        </p:spPr>
        <p:style>
          <a:lnRef idx="1">
            <a:schemeClr val="accent2"/>
          </a:lnRef>
          <a:fillRef idx="2">
            <a:schemeClr val="accent2"/>
          </a:fillRef>
          <a:effectRef idx="1">
            <a:schemeClr val="accent2"/>
          </a:effectRef>
          <a:fontRef idx="minor">
            <a:schemeClr val="dk1"/>
          </a:fontRef>
        </p:style>
        <p:txBody>
          <a:bodyPr>
            <a:spAutoFit/>
          </a:bodyPr>
          <a:lstStyle/>
          <a:p>
            <a:pPr algn="ctr" eaLnBrk="1" fontAlgn="auto" hangingPunct="1">
              <a:spcBef>
                <a:spcPts val="0"/>
              </a:spcBef>
              <a:spcAft>
                <a:spcPts val="0"/>
              </a:spcAft>
              <a:defRPr/>
            </a:pPr>
            <a:r>
              <a:rPr lang="es-ES" sz="2800" b="1" dirty="0">
                <a:latin typeface="Arial" pitchFamily="34" charset="0"/>
                <a:cs typeface="Arial" pitchFamily="34" charset="0"/>
              </a:rPr>
              <a:t>DIMENSIONES DEL APRENDIZAJE DESARROLLADOR</a:t>
            </a:r>
          </a:p>
        </p:txBody>
      </p:sp>
      <p:sp>
        <p:nvSpPr>
          <p:cNvPr id="4" name="3 Flecha curvada hacia la derecha"/>
          <p:cNvSpPr/>
          <p:nvPr/>
        </p:nvSpPr>
        <p:spPr>
          <a:xfrm>
            <a:off x="381000" y="714376"/>
            <a:ext cx="857251" cy="1285875"/>
          </a:xfrm>
          <a:prstGeom prst="curvedRightArrow">
            <a:avLst/>
          </a:prstGeom>
          <a:solidFill>
            <a:schemeClr val="tx1"/>
          </a:solidFill>
          <a:ln>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es-ES">
              <a:solidFill>
                <a:schemeClr val="tx1"/>
              </a:solidFill>
            </a:endParaRPr>
          </a:p>
        </p:txBody>
      </p:sp>
      <p:sp>
        <p:nvSpPr>
          <p:cNvPr id="5" name="4 Flecha curvada hacia la izquierda"/>
          <p:cNvSpPr/>
          <p:nvPr/>
        </p:nvSpPr>
        <p:spPr>
          <a:xfrm>
            <a:off x="10763251" y="714376"/>
            <a:ext cx="952500" cy="1285875"/>
          </a:xfrm>
          <a:prstGeom prst="curvedLeftArrow">
            <a:avLst/>
          </a:prstGeom>
          <a:solidFill>
            <a:schemeClr val="tx1"/>
          </a:solidFill>
          <a:ln>
            <a:solidFill>
              <a:schemeClr val="tx2"/>
            </a:solidFill>
          </a:ln>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es-E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15228"/>
            <a:ext cx="12192000" cy="7017306"/>
          </a:xfrm>
          <a:prstGeom prst="rect">
            <a:avLst/>
          </a:prstGeom>
          <a:solidFill>
            <a:srgbClr val="002060"/>
          </a:solidFill>
        </p:spPr>
        <p:txBody>
          <a:bodyPr wrap="square" rtlCol="0">
            <a:spAutoFit/>
          </a:body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p:txBody>
      </p:sp>
      <p:sp>
        <p:nvSpPr>
          <p:cNvPr id="6" name="CuadroTexto 5"/>
          <p:cNvSpPr txBox="1"/>
          <p:nvPr/>
        </p:nvSpPr>
        <p:spPr>
          <a:xfrm rot="16200000">
            <a:off x="-2046495" y="2723870"/>
            <a:ext cx="5682345" cy="1446550"/>
          </a:xfrm>
          <a:prstGeom prst="rect">
            <a:avLst/>
          </a:prstGeom>
          <a:noFill/>
        </p:spPr>
        <p:txBody>
          <a:bodyPr wrap="square" rtlCol="0">
            <a:spAutoFit/>
          </a:bodyPr>
          <a:lstStyle/>
          <a:p>
            <a:pPr algn="ctr"/>
            <a:r>
              <a:rPr lang="es-ES_tradnl" sz="4400" dirty="0">
                <a:solidFill>
                  <a:srgbClr val="FFC000"/>
                </a:solidFill>
                <a:latin typeface="Arial Black" panose="020B0A04020102020204" pitchFamily="34" charset="0"/>
              </a:rPr>
              <a:t>CONCEPCIONES POR EQUIPOS</a:t>
            </a:r>
          </a:p>
        </p:txBody>
      </p:sp>
      <p:sp>
        <p:nvSpPr>
          <p:cNvPr id="8" name="CuadroTexto 7"/>
          <p:cNvSpPr txBox="1"/>
          <p:nvPr/>
        </p:nvSpPr>
        <p:spPr>
          <a:xfrm>
            <a:off x="1589355" y="57869"/>
            <a:ext cx="10580859" cy="3046988"/>
          </a:xfrm>
          <a:prstGeom prst="rect">
            <a:avLst/>
          </a:prstGeom>
          <a:noFill/>
        </p:spPr>
        <p:txBody>
          <a:bodyPr wrap="square" rtlCol="0">
            <a:spAutoFit/>
          </a:bodyPr>
          <a:lstStyle/>
          <a:p>
            <a:pPr algn="r"/>
            <a:r>
              <a:rPr lang="es-ES_tradnl" sz="3200" dirty="0">
                <a:solidFill>
                  <a:schemeClr val="bg1"/>
                </a:solidFill>
                <a:latin typeface="Arial Black" panose="020B0A04020102020204" pitchFamily="34" charset="0"/>
              </a:rPr>
              <a:t>1. Didáctica clásica </a:t>
            </a:r>
          </a:p>
          <a:p>
            <a:pPr algn="r"/>
            <a:r>
              <a:rPr lang="es-ES_tradnl" sz="3200" dirty="0">
                <a:solidFill>
                  <a:schemeClr val="bg1"/>
                </a:solidFill>
                <a:latin typeface="Arial Black" panose="020B0A04020102020204" pitchFamily="34" charset="0"/>
              </a:rPr>
              <a:t>2. Didáctica conductista          </a:t>
            </a:r>
          </a:p>
          <a:p>
            <a:pPr algn="r"/>
            <a:r>
              <a:rPr lang="es-ES_tradnl" sz="3200" dirty="0">
                <a:solidFill>
                  <a:schemeClr val="bg1"/>
                </a:solidFill>
                <a:latin typeface="Arial Black" panose="020B0A04020102020204" pitchFamily="34" charset="0"/>
              </a:rPr>
              <a:t>3. Aprendizaje colaborativo </a:t>
            </a:r>
          </a:p>
          <a:p>
            <a:pPr algn="r"/>
            <a:r>
              <a:rPr lang="es-ES_tradnl" sz="3200" dirty="0">
                <a:solidFill>
                  <a:schemeClr val="bg1"/>
                </a:solidFill>
                <a:latin typeface="Arial Black" panose="020B0A04020102020204" pitchFamily="34" charset="0"/>
              </a:rPr>
              <a:t>4. Tecnología educativa </a:t>
            </a:r>
          </a:p>
          <a:p>
            <a:pPr marL="514350" indent="-514350" algn="r">
              <a:buAutoNum type="arabicPeriod" startAt="5"/>
            </a:pPr>
            <a:r>
              <a:rPr lang="es-ES_tradnl" sz="3200" dirty="0">
                <a:solidFill>
                  <a:schemeClr val="bg1"/>
                </a:solidFill>
                <a:latin typeface="Arial Black" panose="020B0A04020102020204" pitchFamily="34" charset="0"/>
              </a:rPr>
              <a:t>Aprendizaje desarrollador </a:t>
            </a:r>
          </a:p>
          <a:p>
            <a:pPr algn="r"/>
            <a:r>
              <a:rPr lang="es-ES_tradnl" sz="3200" dirty="0">
                <a:solidFill>
                  <a:schemeClr val="bg1"/>
                </a:solidFill>
                <a:latin typeface="Arial Black" panose="020B0A04020102020204" pitchFamily="34" charset="0"/>
              </a:rPr>
              <a:t>6. Enfoque holístico-configuracional</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356" y="3239508"/>
            <a:ext cx="10580858" cy="3618491"/>
          </a:xfrm>
          <a:prstGeom prst="rect">
            <a:avLst/>
          </a:prstGeom>
        </p:spPr>
      </p:pic>
    </p:spTree>
    <p:extLst>
      <p:ext uri="{BB962C8B-B14F-4D97-AF65-F5344CB8AC3E}">
        <p14:creationId xmlns:p14="http://schemas.microsoft.com/office/powerpoint/2010/main" val="158521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w="76200">
            <a:solidFill>
              <a:srgbClr val="FF0000"/>
            </a:solidFill>
          </a:ln>
        </p:spPr>
        <p:style>
          <a:lnRef idx="1">
            <a:schemeClr val="accent2"/>
          </a:lnRef>
          <a:fillRef idx="2">
            <a:schemeClr val="accent2"/>
          </a:fillRef>
          <a:effectRef idx="1">
            <a:schemeClr val="accent2"/>
          </a:effectRef>
          <a:fontRef idx="minor">
            <a:schemeClr val="dk1"/>
          </a:fontRef>
        </p:style>
        <p:txBody>
          <a:bodyPr rtlCol="0">
            <a:normAutofit/>
          </a:bodyPr>
          <a:lstStyle/>
          <a:p>
            <a:pPr eaLnBrk="1" fontAlgn="auto" hangingPunct="1">
              <a:spcAft>
                <a:spcPts val="0"/>
              </a:spcAft>
              <a:defRPr/>
            </a:pPr>
            <a:r>
              <a:rPr lang="es-ES_tradnl" b="1" dirty="0"/>
              <a:t>Activación - Regulación</a:t>
            </a:r>
            <a:endParaRPr lang="es-ES" b="1" dirty="0"/>
          </a:p>
        </p:txBody>
      </p:sp>
      <p:sp>
        <p:nvSpPr>
          <p:cNvPr id="5123" name="Rectangle 3"/>
          <p:cNvSpPr>
            <a:spLocks noGrp="1" noChangeArrowheads="1"/>
          </p:cNvSpPr>
          <p:nvPr>
            <p:ph type="body" idx="1"/>
          </p:nvPr>
        </p:nvSpPr>
        <p:spPr>
          <a:noFill/>
          <a:ln w="57150">
            <a:solidFill>
              <a:srgbClr val="FF0000"/>
            </a:solidFill>
          </a:ln>
          <a:extLst>
            <a:ext uri="{909E8E84-426E-40DD-AFC4-6F175D3DCCD1}">
              <a14:hiddenFill xmlns:a14="http://schemas.microsoft.com/office/drawing/2010/main">
                <a:solidFill>
                  <a:srgbClr val="FFFFFF"/>
                </a:solidFill>
              </a14:hiddenFill>
            </a:ext>
          </a:extLst>
        </p:spPr>
        <p:style>
          <a:lnRef idx="1">
            <a:schemeClr val="accent2"/>
          </a:lnRef>
          <a:fillRef idx="2">
            <a:schemeClr val="accent2"/>
          </a:fillRef>
          <a:effectRef idx="1">
            <a:schemeClr val="accent2"/>
          </a:effectRef>
          <a:fontRef idx="minor">
            <a:schemeClr val="dk1"/>
          </a:fontRef>
        </p:style>
        <p:txBody>
          <a:bodyPr rtlCol="0">
            <a:normAutofit/>
          </a:bodyPr>
          <a:lstStyle/>
          <a:p>
            <a:pPr eaLnBrk="1" fontAlgn="auto" hangingPunct="1">
              <a:spcAft>
                <a:spcPts val="0"/>
              </a:spcAft>
              <a:buFontTx/>
              <a:buNone/>
              <a:defRPr/>
            </a:pPr>
            <a:r>
              <a:rPr lang="es-ES_tradnl" sz="3600" b="1" dirty="0">
                <a:solidFill>
                  <a:schemeClr val="tx1"/>
                </a:solidFill>
              </a:rPr>
              <a:t>   Comprende la actividad intelectual productivo-creadora, el desarrollo alcanzado por los procesos del pensamiento. Incluye:</a:t>
            </a:r>
          </a:p>
          <a:p>
            <a:pPr eaLnBrk="1" fontAlgn="auto" hangingPunct="1">
              <a:spcAft>
                <a:spcPts val="0"/>
              </a:spcAft>
              <a:defRPr/>
            </a:pPr>
            <a:r>
              <a:rPr lang="es-ES_tradnl" sz="3600" b="1" dirty="0">
                <a:solidFill>
                  <a:schemeClr val="tx1"/>
                </a:solidFill>
              </a:rPr>
              <a:t>El aspecto procesal.</a:t>
            </a:r>
          </a:p>
          <a:p>
            <a:pPr eaLnBrk="1" fontAlgn="auto" hangingPunct="1">
              <a:spcAft>
                <a:spcPts val="0"/>
              </a:spcAft>
              <a:defRPr/>
            </a:pPr>
            <a:r>
              <a:rPr lang="es-ES_tradnl" sz="3600" b="1" dirty="0">
                <a:solidFill>
                  <a:schemeClr val="tx1"/>
                </a:solidFill>
              </a:rPr>
              <a:t>El aspecto operacional.</a:t>
            </a:r>
          </a:p>
          <a:p>
            <a:pPr eaLnBrk="1" fontAlgn="auto" hangingPunct="1">
              <a:spcAft>
                <a:spcPts val="0"/>
              </a:spcAft>
              <a:defRPr/>
            </a:pPr>
            <a:r>
              <a:rPr lang="es-ES_tradnl" sz="3600" b="1" dirty="0">
                <a:solidFill>
                  <a:schemeClr val="tx1"/>
                </a:solidFill>
              </a:rPr>
              <a:t>Los procesos metacognitivos.</a:t>
            </a:r>
            <a:endParaRPr lang="es-ES" sz="36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diamond(in)">
                                      <p:cBhvr>
                                        <p:cTn id="12" dur="20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7" dur="500"/>
                                        <p:tgtEl>
                                          <p:spTgt spid="51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blinds(horizontal)">
                                      <p:cBhvr>
                                        <p:cTn id="22" dur="500"/>
                                        <p:tgtEl>
                                          <p:spTgt spid="51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blinds(horizontal)">
                                      <p:cBhvr>
                                        <p:cTn id="27"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1"/>
            <a:ext cx="10957984" cy="620713"/>
          </a:xfrm>
          <a:ln w="76200">
            <a:solidFill>
              <a:srgbClr val="FF0000"/>
            </a:solidFill>
          </a:ln>
        </p:spPr>
        <p:style>
          <a:lnRef idx="1">
            <a:schemeClr val="accent2"/>
          </a:lnRef>
          <a:fillRef idx="2">
            <a:schemeClr val="accent2"/>
          </a:fillRef>
          <a:effectRef idx="1">
            <a:schemeClr val="accent2"/>
          </a:effectRef>
          <a:fontRef idx="minor">
            <a:schemeClr val="dk1"/>
          </a:fontRef>
        </p:style>
        <p:txBody>
          <a:bodyPr rtlCol="0">
            <a:normAutofit fontScale="90000"/>
          </a:bodyPr>
          <a:lstStyle/>
          <a:p>
            <a:pPr eaLnBrk="1" fontAlgn="auto" hangingPunct="1">
              <a:spcAft>
                <a:spcPts val="0"/>
              </a:spcAft>
              <a:defRPr/>
            </a:pPr>
            <a:r>
              <a:rPr lang="es-ES_tradnl" sz="4000" b="1" dirty="0"/>
              <a:t>Significatividad de los procesos</a:t>
            </a:r>
            <a:endParaRPr lang="es-ES" sz="4000" b="1" dirty="0"/>
          </a:p>
        </p:txBody>
      </p:sp>
      <p:sp>
        <p:nvSpPr>
          <p:cNvPr id="6147" name="Rectangle 3"/>
          <p:cNvSpPr>
            <a:spLocks noGrp="1" noChangeArrowheads="1"/>
          </p:cNvSpPr>
          <p:nvPr>
            <p:ph type="body" idx="1"/>
          </p:nvPr>
        </p:nvSpPr>
        <p:spPr>
          <a:xfrm>
            <a:off x="285751" y="765176"/>
            <a:ext cx="11430000" cy="6092825"/>
          </a:xfrm>
          <a:noFill/>
          <a:ln w="57150">
            <a:solidFill>
              <a:srgbClr val="FF0000"/>
            </a:solidFill>
          </a:ln>
          <a:extLst>
            <a:ext uri="{909E8E84-426E-40DD-AFC4-6F175D3DCCD1}">
              <a14:hiddenFill xmlns:a14="http://schemas.microsoft.com/office/drawing/2010/main">
                <a:solidFill>
                  <a:srgbClr val="FFFFFF"/>
                </a:solidFill>
              </a14:hiddenFill>
            </a:ext>
          </a:extLst>
        </p:spPr>
        <p:style>
          <a:lnRef idx="1">
            <a:schemeClr val="accent2"/>
          </a:lnRef>
          <a:fillRef idx="2">
            <a:schemeClr val="accent2"/>
          </a:fillRef>
          <a:effectRef idx="1">
            <a:schemeClr val="accent2"/>
          </a:effectRef>
          <a:fontRef idx="minor">
            <a:schemeClr val="dk1"/>
          </a:fontRef>
        </p:style>
        <p:txBody>
          <a:bodyPr rtlCol="0">
            <a:normAutofit/>
          </a:bodyPr>
          <a:lstStyle/>
          <a:p>
            <a:pPr eaLnBrk="1" fontAlgn="auto" hangingPunct="1">
              <a:lnSpc>
                <a:spcPct val="90000"/>
              </a:lnSpc>
              <a:spcAft>
                <a:spcPts val="0"/>
              </a:spcAft>
              <a:buFontTx/>
              <a:buNone/>
              <a:defRPr/>
            </a:pPr>
            <a:r>
              <a:rPr lang="es-ES_tradnl" dirty="0">
                <a:solidFill>
                  <a:schemeClr val="tx1"/>
                </a:solidFill>
              </a:rPr>
              <a:t>   </a:t>
            </a:r>
            <a:r>
              <a:rPr lang="es-ES_tradnl" sz="3600" b="1" dirty="0">
                <a:solidFill>
                  <a:schemeClr val="tx1"/>
                </a:solidFill>
              </a:rPr>
              <a:t> Integra los aspectos cognitivos y afectivos  mediante el establecimiento de relaciones significativas entre:</a:t>
            </a:r>
          </a:p>
          <a:p>
            <a:pPr eaLnBrk="1" fontAlgn="auto" hangingPunct="1">
              <a:lnSpc>
                <a:spcPct val="90000"/>
              </a:lnSpc>
              <a:spcAft>
                <a:spcPts val="0"/>
              </a:spcAft>
              <a:defRPr/>
            </a:pPr>
            <a:r>
              <a:rPr lang="es-ES_tradnl" sz="3600" b="1" dirty="0">
                <a:solidFill>
                  <a:schemeClr val="tx1"/>
                </a:solidFill>
              </a:rPr>
              <a:t>Los nuevos conocimientos con los anteriores.</a:t>
            </a:r>
          </a:p>
          <a:p>
            <a:pPr eaLnBrk="1" fontAlgn="auto" hangingPunct="1">
              <a:lnSpc>
                <a:spcPct val="90000"/>
              </a:lnSpc>
              <a:spcAft>
                <a:spcPts val="0"/>
              </a:spcAft>
              <a:defRPr/>
            </a:pPr>
            <a:r>
              <a:rPr lang="es-ES_tradnl" sz="3600" b="1" dirty="0">
                <a:solidFill>
                  <a:schemeClr val="tx1"/>
                </a:solidFill>
              </a:rPr>
              <a:t>Lo nuevo con la experiencia cotidiana del conocimiento y de la vida.</a:t>
            </a:r>
          </a:p>
          <a:p>
            <a:pPr eaLnBrk="1" fontAlgn="auto" hangingPunct="1">
              <a:lnSpc>
                <a:spcPct val="90000"/>
              </a:lnSpc>
              <a:spcAft>
                <a:spcPts val="0"/>
              </a:spcAft>
              <a:defRPr/>
            </a:pPr>
            <a:r>
              <a:rPr lang="es-ES_tradnl" sz="3600" b="1" dirty="0">
                <a:solidFill>
                  <a:schemeClr val="tx1"/>
                </a:solidFill>
              </a:rPr>
              <a:t>La teoría y la práctica.</a:t>
            </a:r>
          </a:p>
          <a:p>
            <a:pPr eaLnBrk="1" fontAlgn="auto" hangingPunct="1">
              <a:lnSpc>
                <a:spcPct val="90000"/>
              </a:lnSpc>
              <a:spcAft>
                <a:spcPts val="0"/>
              </a:spcAft>
              <a:defRPr/>
            </a:pPr>
            <a:r>
              <a:rPr lang="es-ES_tradnl" sz="3600" b="1" dirty="0">
                <a:solidFill>
                  <a:schemeClr val="tx1"/>
                </a:solidFill>
              </a:rPr>
              <a:t>Los nuevos contenidos y el mundo afectivo del sujeto</a:t>
            </a:r>
            <a:r>
              <a:rPr lang="es-ES_tradnl" sz="4800" b="1" dirty="0">
                <a:solidFill>
                  <a:schemeClr val="tx1"/>
                </a:solidFill>
              </a:rPr>
              <a:t>.</a:t>
            </a:r>
            <a:endParaRPr lang="es-ES" sz="4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blinds(horizontal)">
                                      <p:cBhvr>
                                        <p:cTn id="12" dur="500"/>
                                        <p:tgtEl>
                                          <p:spTgt spid="61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7" dur="500"/>
                                        <p:tgtEl>
                                          <p:spTgt spid="61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blinds(horizontal)">
                                      <p:cBhvr>
                                        <p:cTn id="22" dur="500"/>
                                        <p:tgtEl>
                                          <p:spTgt spid="61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blinds(horizontal)">
                                      <p:cBhvr>
                                        <p:cTn id="27" dur="500"/>
                                        <p:tgtEl>
                                          <p:spTgt spid="61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147">
                                            <p:txEl>
                                              <p:pRg st="4" end="4"/>
                                            </p:txEl>
                                          </p:spTgt>
                                        </p:tgtEl>
                                        <p:attrNameLst>
                                          <p:attrName>style.visibility</p:attrName>
                                        </p:attrNameLst>
                                      </p:cBhvr>
                                      <p:to>
                                        <p:strVal val="visible"/>
                                      </p:to>
                                    </p:set>
                                    <p:animEffect transition="in" filter="blinds(horizontal)">
                                      <p:cBhvr>
                                        <p:cTn id="32"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214314"/>
            <a:ext cx="10972800" cy="928687"/>
          </a:xfrm>
          <a:ln w="76200">
            <a:solidFill>
              <a:srgbClr val="FF0000"/>
            </a:solidFill>
          </a:ln>
        </p:spPr>
        <p:style>
          <a:lnRef idx="1">
            <a:schemeClr val="accent2"/>
          </a:lnRef>
          <a:fillRef idx="2">
            <a:schemeClr val="accent2"/>
          </a:fillRef>
          <a:effectRef idx="1">
            <a:schemeClr val="accent2"/>
          </a:effectRef>
          <a:fontRef idx="minor">
            <a:schemeClr val="dk1"/>
          </a:fontRef>
        </p:style>
        <p:txBody>
          <a:bodyPr rtlCol="0">
            <a:normAutofit/>
          </a:bodyPr>
          <a:lstStyle/>
          <a:p>
            <a:pPr eaLnBrk="1" fontAlgn="auto" hangingPunct="1">
              <a:spcAft>
                <a:spcPts val="0"/>
              </a:spcAft>
              <a:defRPr/>
            </a:pPr>
            <a:r>
              <a:rPr lang="es-ES_tradnl" b="1" dirty="0"/>
              <a:t>Motivación para aprender</a:t>
            </a:r>
            <a:endParaRPr lang="es-ES" b="1" dirty="0"/>
          </a:p>
        </p:txBody>
      </p:sp>
      <p:sp>
        <p:nvSpPr>
          <p:cNvPr id="7171" name="Rectangle 3"/>
          <p:cNvSpPr>
            <a:spLocks noGrp="1" noChangeArrowheads="1"/>
          </p:cNvSpPr>
          <p:nvPr>
            <p:ph type="body" idx="1"/>
          </p:nvPr>
        </p:nvSpPr>
        <p:spPr>
          <a:xfrm>
            <a:off x="285751" y="1125538"/>
            <a:ext cx="11620500" cy="5732462"/>
          </a:xfrm>
          <a:noFill/>
          <a:ln w="57150">
            <a:solidFill>
              <a:srgbClr val="FF0000"/>
            </a:solidFill>
          </a:ln>
          <a:extLst>
            <a:ext uri="{909E8E84-426E-40DD-AFC4-6F175D3DCCD1}">
              <a14:hiddenFill xmlns:a14="http://schemas.microsoft.com/office/drawing/2010/main">
                <a:solidFill>
                  <a:srgbClr val="FFFFFF"/>
                </a:solidFill>
              </a14:hiddenFill>
            </a:ext>
          </a:extLst>
        </p:spPr>
        <p:style>
          <a:lnRef idx="1">
            <a:schemeClr val="accent2"/>
          </a:lnRef>
          <a:fillRef idx="2">
            <a:schemeClr val="accent2"/>
          </a:fillRef>
          <a:effectRef idx="1">
            <a:schemeClr val="accent2"/>
          </a:effectRef>
          <a:fontRef idx="minor">
            <a:schemeClr val="dk1"/>
          </a:fontRef>
        </p:style>
        <p:txBody>
          <a:bodyPr rtlCol="0">
            <a:normAutofit/>
          </a:bodyPr>
          <a:lstStyle/>
          <a:p>
            <a:pPr eaLnBrk="1" fontAlgn="auto" hangingPunct="1">
              <a:lnSpc>
                <a:spcPct val="90000"/>
              </a:lnSpc>
              <a:spcAft>
                <a:spcPts val="0"/>
              </a:spcAft>
              <a:buFontTx/>
              <a:buNone/>
              <a:defRPr/>
            </a:pPr>
            <a:r>
              <a:rPr lang="es-ES_tradnl" sz="3600" dirty="0">
                <a:solidFill>
                  <a:schemeClr val="tx2"/>
                </a:solidFill>
              </a:rPr>
              <a:t>   </a:t>
            </a:r>
            <a:r>
              <a:rPr lang="es-ES_tradnl" sz="3600" b="1" dirty="0">
                <a:solidFill>
                  <a:schemeClr val="tx2"/>
                </a:solidFill>
              </a:rPr>
              <a:t> </a:t>
            </a:r>
            <a:r>
              <a:rPr lang="es-ES_tradnl" sz="3600" b="1" dirty="0">
                <a:solidFill>
                  <a:schemeClr val="tx1"/>
                </a:solidFill>
              </a:rPr>
              <a:t>Dada por las particularidades de los procesos motivacionales que estimulan, sostienen y dan dirección al aprendizaje.  </a:t>
            </a:r>
            <a:r>
              <a:rPr lang="es-ES_tradnl" sz="3600" b="1" u="sng" dirty="0">
                <a:solidFill>
                  <a:schemeClr val="tx1"/>
                </a:solidFill>
              </a:rPr>
              <a:t>Indicadores</a:t>
            </a:r>
            <a:r>
              <a:rPr lang="es-ES_tradnl" sz="3600" b="1" dirty="0">
                <a:solidFill>
                  <a:schemeClr val="tx1"/>
                </a:solidFill>
              </a:rPr>
              <a:t>:</a:t>
            </a:r>
          </a:p>
          <a:p>
            <a:pPr eaLnBrk="1" fontAlgn="auto" hangingPunct="1">
              <a:lnSpc>
                <a:spcPct val="90000"/>
              </a:lnSpc>
              <a:spcAft>
                <a:spcPts val="0"/>
              </a:spcAft>
              <a:defRPr/>
            </a:pPr>
            <a:r>
              <a:rPr lang="es-ES_tradnl" sz="3600" b="1" dirty="0">
                <a:solidFill>
                  <a:schemeClr val="tx1"/>
                </a:solidFill>
              </a:rPr>
              <a:t>Motivaciones predominantemente intrínsecas.</a:t>
            </a:r>
          </a:p>
          <a:p>
            <a:pPr eaLnBrk="1" fontAlgn="auto" hangingPunct="1">
              <a:lnSpc>
                <a:spcPct val="90000"/>
              </a:lnSpc>
              <a:spcAft>
                <a:spcPts val="0"/>
              </a:spcAft>
              <a:defRPr/>
            </a:pPr>
            <a:r>
              <a:rPr lang="es-ES_tradnl" sz="3600" b="1" dirty="0">
                <a:solidFill>
                  <a:schemeClr val="tx1"/>
                </a:solidFill>
              </a:rPr>
              <a:t>Sistema de autovaloraciones y expectativas positivas con respecto al aprendizaje escolar.</a:t>
            </a:r>
          </a:p>
          <a:p>
            <a:pPr eaLnBrk="1" fontAlgn="auto" hangingPunct="1">
              <a:lnSpc>
                <a:spcPct val="90000"/>
              </a:lnSpc>
              <a:spcAft>
                <a:spcPts val="0"/>
              </a:spcAft>
              <a:defRPr/>
            </a:pPr>
            <a:r>
              <a:rPr lang="es-ES_tradnl" sz="3600" b="1" dirty="0">
                <a:solidFill>
                  <a:schemeClr val="tx1"/>
                </a:solidFill>
              </a:rPr>
              <a:t>Autovaloración y aceptación positiva de sí.</a:t>
            </a:r>
            <a:endParaRPr lang="es-ES" sz="36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checkerboard(across)">
                                      <p:cBhvr>
                                        <p:cTn id="12" dur="500"/>
                                        <p:tgtEl>
                                          <p:spTgt spid="7171">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checkerboard(across)">
                                      <p:cBhvr>
                                        <p:cTn id="15" dur="500"/>
                                        <p:tgtEl>
                                          <p:spTgt spid="717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7171">
                                            <p:txEl>
                                              <p:pRg st="2" end="2"/>
                                            </p:txEl>
                                          </p:spTgt>
                                        </p:tgtEl>
                                        <p:attrNameLst>
                                          <p:attrName>style.visibility</p:attrName>
                                        </p:attrNameLst>
                                      </p:cBhvr>
                                      <p:to>
                                        <p:strVal val="visible"/>
                                      </p:to>
                                    </p:set>
                                    <p:animEffect transition="in" filter="checkerboard(across)">
                                      <p:cBhvr>
                                        <p:cTn id="20" dur="500"/>
                                        <p:tgtEl>
                                          <p:spTgt spid="7171">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Effect transition="in" filter="checkerboard(across)">
                                      <p:cBhvr>
                                        <p:cTn id="25"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noFill/>
          <a:ln w="76200">
            <a:solidFill>
              <a:srgbClr val="FF0000"/>
            </a:solidFill>
          </a:ln>
          <a:extLst>
            <a:ext uri="{909E8E84-426E-40DD-AFC4-6F175D3DCCD1}">
              <a14:hiddenFill xmlns:a14="http://schemas.microsoft.com/office/drawing/2010/main">
                <a:solidFill>
                  <a:srgbClr val="FFFFFF"/>
                </a:solidFill>
              </a14:hiddenFill>
            </a:ext>
          </a:extLst>
        </p:spPr>
        <p:style>
          <a:lnRef idx="1">
            <a:schemeClr val="accent2"/>
          </a:lnRef>
          <a:fillRef idx="2">
            <a:schemeClr val="accent2"/>
          </a:fillRef>
          <a:effectRef idx="1">
            <a:schemeClr val="accent2"/>
          </a:effectRef>
          <a:fontRef idx="minor">
            <a:schemeClr val="dk1"/>
          </a:fontRef>
        </p:style>
        <p:txBody>
          <a:bodyPr rtlCol="0">
            <a:normAutofit/>
          </a:bodyPr>
          <a:lstStyle/>
          <a:p>
            <a:pPr eaLnBrk="1" fontAlgn="auto" hangingPunct="1">
              <a:spcAft>
                <a:spcPts val="0"/>
              </a:spcAft>
              <a:defRPr/>
            </a:pPr>
            <a:r>
              <a:rPr lang="es-ES" b="1" dirty="0"/>
              <a:t>Procesos metacognitivos</a:t>
            </a:r>
          </a:p>
        </p:txBody>
      </p:sp>
      <p:sp>
        <p:nvSpPr>
          <p:cNvPr id="3" name="2 Marcador de contenido"/>
          <p:cNvSpPr>
            <a:spLocks noGrp="1"/>
          </p:cNvSpPr>
          <p:nvPr>
            <p:ph sz="half" idx="1"/>
          </p:nvPr>
        </p:nvSpPr>
        <p:spPr>
          <a:ln w="57150">
            <a:solidFill>
              <a:srgbClr val="FF0000"/>
            </a:solidFill>
          </a:ln>
        </p:spPr>
        <p:style>
          <a:lnRef idx="1">
            <a:schemeClr val="accent2"/>
          </a:lnRef>
          <a:fillRef idx="3">
            <a:schemeClr val="accent2"/>
          </a:fillRef>
          <a:effectRef idx="2">
            <a:schemeClr val="accent2"/>
          </a:effectRef>
          <a:fontRef idx="minor">
            <a:schemeClr val="lt1"/>
          </a:fontRef>
        </p:style>
        <p:txBody>
          <a:bodyPr rtlCol="0">
            <a:normAutofit/>
          </a:bodyPr>
          <a:lstStyle/>
          <a:p>
            <a:pPr indent="22225" eaLnBrk="1" fontAlgn="auto" hangingPunct="1">
              <a:spcAft>
                <a:spcPts val="0"/>
              </a:spcAft>
              <a:buFont typeface="Arial" pitchFamily="34" charset="0"/>
              <a:buNone/>
              <a:defRPr/>
            </a:pPr>
            <a:r>
              <a:rPr lang="es-ES" b="1" dirty="0"/>
              <a:t> El estudiante debe reflexionar sobre cómo pensó acerca de lo que pensó.</a:t>
            </a:r>
          </a:p>
        </p:txBody>
      </p:sp>
      <p:sp>
        <p:nvSpPr>
          <p:cNvPr id="4" name="3 Marcador de contenido"/>
          <p:cNvSpPr>
            <a:spLocks noGrp="1"/>
          </p:cNvSpPr>
          <p:nvPr>
            <p:ph sz="half" idx="2"/>
          </p:nvPr>
        </p:nvSpPr>
        <p:spPr>
          <a:ln w="57150">
            <a:solidFill>
              <a:srgbClr val="FF0000"/>
            </a:solidFill>
          </a:ln>
        </p:spPr>
        <p:style>
          <a:lnRef idx="1">
            <a:schemeClr val="accent2"/>
          </a:lnRef>
          <a:fillRef idx="2">
            <a:schemeClr val="accent2"/>
          </a:fillRef>
          <a:effectRef idx="1">
            <a:schemeClr val="accent2"/>
          </a:effectRef>
          <a:fontRef idx="minor">
            <a:schemeClr val="dk1"/>
          </a:fontRef>
        </p:style>
        <p:txBody>
          <a:bodyPr rtlCol="0">
            <a:normAutofit/>
          </a:bodyPr>
          <a:lstStyle/>
          <a:p>
            <a:pPr eaLnBrk="1" fontAlgn="auto" hangingPunct="1">
              <a:spcAft>
                <a:spcPts val="0"/>
              </a:spcAft>
              <a:buFont typeface="Arial" pitchFamily="34" charset="0"/>
              <a:buNone/>
              <a:defRPr/>
            </a:pPr>
            <a:r>
              <a:rPr lang="es-ES" b="1" dirty="0"/>
              <a:t> . ¿Cómo llegué a esa respuesta?</a:t>
            </a:r>
          </a:p>
          <a:p>
            <a:pPr eaLnBrk="1" fontAlgn="auto" hangingPunct="1">
              <a:spcAft>
                <a:spcPts val="0"/>
              </a:spcAft>
              <a:buFont typeface="Arial" pitchFamily="34" charset="0"/>
              <a:buNone/>
              <a:defRPr/>
            </a:pPr>
            <a:r>
              <a:rPr lang="es-ES" b="1" dirty="0"/>
              <a:t>. ¿Qué “camino” seguí?</a:t>
            </a:r>
          </a:p>
          <a:p>
            <a:pPr eaLnBrk="1" fontAlgn="auto" hangingPunct="1">
              <a:spcAft>
                <a:spcPts val="0"/>
              </a:spcAft>
              <a:buFont typeface="Arial" pitchFamily="34" charset="0"/>
              <a:buNone/>
              <a:defRPr/>
            </a:pPr>
            <a:r>
              <a:rPr lang="es-ES" b="1" dirty="0"/>
              <a:t>. ¿Qué hice primero y qué después?¿Por qué? </a:t>
            </a:r>
          </a:p>
          <a:p>
            <a:pPr eaLnBrk="1" fontAlgn="auto" hangingPunct="1">
              <a:spcAft>
                <a:spcPts val="0"/>
              </a:spcAft>
              <a:buFont typeface="Arial" pitchFamily="34" charset="0"/>
              <a:buNone/>
              <a:defRPr/>
            </a:pPr>
            <a:r>
              <a:rPr lang="es-ES" b="1" dirty="0"/>
              <a:t>. ¿Qué NO hice correctamente? ¿Por qué? </a:t>
            </a:r>
          </a:p>
        </p:txBody>
      </p:sp>
      <p:sp>
        <p:nvSpPr>
          <p:cNvPr id="5" name="4 Flecha curvada hacia la derecha"/>
          <p:cNvSpPr/>
          <p:nvPr/>
        </p:nvSpPr>
        <p:spPr>
          <a:xfrm>
            <a:off x="1714500" y="3429000"/>
            <a:ext cx="2286000" cy="1500188"/>
          </a:xfrm>
          <a:prstGeom prst="curvedRightArrow">
            <a:avLst/>
          </a:prstGeom>
          <a:ln w="571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es-E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linds(horizontal)">
                                      <p:cBhvr>
                                        <p:cTn id="27" dur="500"/>
                                        <p:tgtEl>
                                          <p:spTgt spid="4">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linds(horizontal)">
                                      <p:cBhvr>
                                        <p:cTn id="32" dur="500"/>
                                        <p:tgtEl>
                                          <p:spTgt spid="4">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blinds(horizontal)">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noFill/>
          <a:ln w="76200">
            <a:solidFill>
              <a:srgbClr val="FF0000"/>
            </a:solidFill>
          </a:ln>
          <a:extLst>
            <a:ext uri="{909E8E84-426E-40DD-AFC4-6F175D3DCCD1}">
              <a14:hiddenFill xmlns:a14="http://schemas.microsoft.com/office/drawing/2010/main">
                <a:solidFill>
                  <a:srgbClr val="FFFFFF"/>
                </a:solidFill>
              </a14:hiddenFill>
            </a:ext>
          </a:extLst>
        </p:spPr>
        <p:style>
          <a:lnRef idx="1">
            <a:schemeClr val="accent2"/>
          </a:lnRef>
          <a:fillRef idx="2">
            <a:schemeClr val="accent2"/>
          </a:fillRef>
          <a:effectRef idx="1">
            <a:schemeClr val="accent2"/>
          </a:effectRef>
          <a:fontRef idx="minor">
            <a:schemeClr val="dk1"/>
          </a:fontRef>
        </p:style>
        <p:txBody>
          <a:bodyPr rtlCol="0">
            <a:normAutofit/>
          </a:bodyPr>
          <a:lstStyle/>
          <a:p>
            <a:pPr eaLnBrk="1" fontAlgn="auto" hangingPunct="1">
              <a:spcAft>
                <a:spcPts val="0"/>
              </a:spcAft>
              <a:defRPr/>
            </a:pPr>
            <a:r>
              <a:rPr lang="es-ES" b="1" dirty="0"/>
              <a:t>Procesos metacognitivos</a:t>
            </a:r>
            <a:endParaRPr lang="es-ES" dirty="0"/>
          </a:p>
        </p:txBody>
      </p:sp>
      <p:sp>
        <p:nvSpPr>
          <p:cNvPr id="3" name="2 Marcador de contenido"/>
          <p:cNvSpPr>
            <a:spLocks noGrp="1"/>
          </p:cNvSpPr>
          <p:nvPr>
            <p:ph sz="half" idx="1"/>
          </p:nvPr>
        </p:nvSpPr>
        <p:spPr>
          <a:ln w="57150">
            <a:solidFill>
              <a:srgbClr val="FF0000"/>
            </a:solidFill>
          </a:ln>
        </p:spPr>
        <p:style>
          <a:lnRef idx="1">
            <a:schemeClr val="accent2"/>
          </a:lnRef>
          <a:fillRef idx="3">
            <a:schemeClr val="accent2"/>
          </a:fillRef>
          <a:effectRef idx="2">
            <a:schemeClr val="accent2"/>
          </a:effectRef>
          <a:fontRef idx="minor">
            <a:schemeClr val="lt1"/>
          </a:fontRef>
        </p:style>
        <p:txBody>
          <a:bodyPr rtlCol="0">
            <a:normAutofit/>
          </a:bodyPr>
          <a:lstStyle/>
          <a:p>
            <a:pPr indent="22225" eaLnBrk="1" fontAlgn="auto" hangingPunct="1">
              <a:spcAft>
                <a:spcPts val="0"/>
              </a:spcAft>
              <a:buFont typeface="Arial" pitchFamily="34" charset="0"/>
              <a:buNone/>
              <a:defRPr/>
            </a:pPr>
            <a:r>
              <a:rPr lang="es-ES" dirty="0"/>
              <a:t> </a:t>
            </a:r>
            <a:r>
              <a:rPr lang="es-ES" b="1" dirty="0"/>
              <a:t> El estudiante debe reflexionar sobre cómo pensó acerca de lo que pensó y comparar su(s) respuesta(s) con las de otros compañeros.</a:t>
            </a:r>
          </a:p>
        </p:txBody>
      </p:sp>
      <p:sp>
        <p:nvSpPr>
          <p:cNvPr id="4" name="3 Marcador de contenido"/>
          <p:cNvSpPr>
            <a:spLocks noGrp="1"/>
          </p:cNvSpPr>
          <p:nvPr>
            <p:ph sz="half" idx="2"/>
          </p:nvPr>
        </p:nvSpPr>
        <p:spPr>
          <a:ln w="57150">
            <a:solidFill>
              <a:srgbClr val="FF0000"/>
            </a:solidFill>
          </a:ln>
        </p:spPr>
        <p:style>
          <a:lnRef idx="1">
            <a:schemeClr val="accent2"/>
          </a:lnRef>
          <a:fillRef idx="2">
            <a:schemeClr val="accent2"/>
          </a:fillRef>
          <a:effectRef idx="1">
            <a:schemeClr val="accent2"/>
          </a:effectRef>
          <a:fontRef idx="minor">
            <a:schemeClr val="dk1"/>
          </a:fontRef>
        </p:style>
        <p:txBody>
          <a:bodyPr rtlCol="0">
            <a:normAutofit/>
          </a:bodyPr>
          <a:lstStyle/>
          <a:p>
            <a:pPr eaLnBrk="1" fontAlgn="auto" hangingPunct="1">
              <a:spcAft>
                <a:spcPts val="0"/>
              </a:spcAft>
              <a:defRPr/>
            </a:pPr>
            <a:r>
              <a:rPr lang="es-ES" b="1" dirty="0"/>
              <a:t>En relación con la(s) respuesta(s) de mi(s) compañeros(as):</a:t>
            </a:r>
          </a:p>
          <a:p>
            <a:pPr eaLnBrk="1" fontAlgn="auto" hangingPunct="1">
              <a:spcAft>
                <a:spcPts val="0"/>
              </a:spcAft>
              <a:defRPr/>
            </a:pPr>
            <a:r>
              <a:rPr lang="es-ES" b="1" dirty="0"/>
              <a:t>-¿Qué aspectos no tuve en cuenta?</a:t>
            </a:r>
          </a:p>
          <a:p>
            <a:pPr eaLnBrk="1" fontAlgn="auto" hangingPunct="1">
              <a:spcAft>
                <a:spcPts val="0"/>
              </a:spcAft>
              <a:defRPr/>
            </a:pPr>
            <a:r>
              <a:rPr lang="es-ES" b="1" dirty="0"/>
              <a:t>- ¿Qué aspectos añadiría a la(s) mía(s)?¿Por qué?</a:t>
            </a:r>
          </a:p>
        </p:txBody>
      </p:sp>
      <p:sp>
        <p:nvSpPr>
          <p:cNvPr id="5" name="4 Flecha curvada hacia la derecha"/>
          <p:cNvSpPr/>
          <p:nvPr/>
        </p:nvSpPr>
        <p:spPr>
          <a:xfrm>
            <a:off x="1524000" y="4500563"/>
            <a:ext cx="2286000" cy="1071562"/>
          </a:xfrm>
          <a:prstGeom prst="curvedRightArrow">
            <a:avLst/>
          </a:prstGeom>
          <a:ln w="571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es-E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linds(horizontal)">
                                      <p:cBhvr>
                                        <p:cTn id="25" dur="500"/>
                                        <p:tgtEl>
                                          <p:spTgt spid="4">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blinds(horizontal)">
                                      <p:cBhvr>
                                        <p:cTn id="3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w="76200"/>
        </p:spPr>
        <p:style>
          <a:lnRef idx="1">
            <a:schemeClr val="accent2"/>
          </a:lnRef>
          <a:fillRef idx="2">
            <a:schemeClr val="accent2"/>
          </a:fillRef>
          <a:effectRef idx="1">
            <a:schemeClr val="accent2"/>
          </a:effectRef>
          <a:fontRef idx="minor">
            <a:schemeClr val="dk1"/>
          </a:fontRef>
        </p:style>
        <p:txBody>
          <a:bodyPr rtlCol="0">
            <a:normAutofit/>
          </a:bodyPr>
          <a:lstStyle/>
          <a:p>
            <a:pPr eaLnBrk="1" fontAlgn="auto" hangingPunct="1">
              <a:spcAft>
                <a:spcPts val="0"/>
              </a:spcAft>
              <a:defRPr/>
            </a:pPr>
            <a:r>
              <a:rPr lang="es-ES" b="1" dirty="0"/>
              <a:t>Procesos metacognitivos</a:t>
            </a:r>
            <a:endParaRPr lang="es-ES" dirty="0"/>
          </a:p>
        </p:txBody>
      </p:sp>
      <p:sp>
        <p:nvSpPr>
          <p:cNvPr id="3" name="2 Marcador de contenido"/>
          <p:cNvSpPr>
            <a:spLocks noGrp="1"/>
          </p:cNvSpPr>
          <p:nvPr>
            <p:ph sz="half" idx="1"/>
          </p:nvPr>
        </p:nvSpPr>
        <p:spPr>
          <a:ln w="57150">
            <a:solidFill>
              <a:schemeClr val="tx2">
                <a:lumMod val="50000"/>
              </a:schemeClr>
            </a:solidFill>
          </a:ln>
        </p:spPr>
        <p:style>
          <a:lnRef idx="1">
            <a:schemeClr val="accent2"/>
          </a:lnRef>
          <a:fillRef idx="3">
            <a:schemeClr val="accent2"/>
          </a:fillRef>
          <a:effectRef idx="2">
            <a:schemeClr val="accent2"/>
          </a:effectRef>
          <a:fontRef idx="minor">
            <a:schemeClr val="lt1"/>
          </a:fontRef>
        </p:style>
        <p:txBody>
          <a:bodyPr rtlCol="0">
            <a:normAutofit/>
          </a:bodyPr>
          <a:lstStyle/>
          <a:p>
            <a:pPr eaLnBrk="1" fontAlgn="auto" hangingPunct="1">
              <a:spcAft>
                <a:spcPts val="0"/>
              </a:spcAft>
              <a:buFont typeface="Arial" pitchFamily="34" charset="0"/>
              <a:buNone/>
              <a:defRPr/>
            </a:pPr>
            <a:r>
              <a:rPr lang="es-ES" b="1" dirty="0"/>
              <a:t>     El estudiante debe reflexionar sobre cómo pensó acerca de lo que pensó y comparar su(s) respuesta(s) con las de otros compañeros.</a:t>
            </a:r>
            <a:endParaRPr lang="es-ES" dirty="0"/>
          </a:p>
        </p:txBody>
      </p:sp>
      <p:sp>
        <p:nvSpPr>
          <p:cNvPr id="4" name="3 Marcador de contenido"/>
          <p:cNvSpPr>
            <a:spLocks noGrp="1"/>
          </p:cNvSpPr>
          <p:nvPr>
            <p:ph sz="half" idx="2"/>
          </p:nvPr>
        </p:nvSpPr>
        <p:spPr>
          <a:ln w="57150"/>
        </p:spPr>
        <p:style>
          <a:lnRef idx="1">
            <a:schemeClr val="accent2"/>
          </a:lnRef>
          <a:fillRef idx="2">
            <a:schemeClr val="accent2"/>
          </a:fillRef>
          <a:effectRef idx="1">
            <a:schemeClr val="accent2"/>
          </a:effectRef>
          <a:fontRef idx="minor">
            <a:schemeClr val="dk1"/>
          </a:fontRef>
        </p:style>
        <p:txBody>
          <a:bodyPr rtlCol="0">
            <a:normAutofit/>
          </a:bodyPr>
          <a:lstStyle/>
          <a:p>
            <a:pPr algn="just" eaLnBrk="1" fontAlgn="auto" hangingPunct="1">
              <a:spcAft>
                <a:spcPts val="0"/>
              </a:spcAft>
              <a:buFont typeface="Arial" pitchFamily="34" charset="0"/>
              <a:buNone/>
              <a:defRPr/>
            </a:pPr>
            <a:r>
              <a:rPr lang="es-ES" b="1" dirty="0"/>
              <a:t> -¿Qué actividad me resultó más fácil?¿Por qué?</a:t>
            </a:r>
          </a:p>
          <a:p>
            <a:pPr algn="just" eaLnBrk="1" fontAlgn="auto" hangingPunct="1">
              <a:spcAft>
                <a:spcPts val="0"/>
              </a:spcAft>
              <a:buFont typeface="Arial" pitchFamily="34" charset="0"/>
              <a:buNone/>
              <a:defRPr/>
            </a:pPr>
            <a:r>
              <a:rPr lang="es-ES" b="1" dirty="0"/>
              <a:t> -¿Qué actividad me resultó más difícil?¿Por qué? </a:t>
            </a:r>
          </a:p>
        </p:txBody>
      </p:sp>
      <p:sp>
        <p:nvSpPr>
          <p:cNvPr id="5" name="4 Flecha curvada hacia la derecha"/>
          <p:cNvSpPr/>
          <p:nvPr/>
        </p:nvSpPr>
        <p:spPr>
          <a:xfrm>
            <a:off x="1524000" y="4500563"/>
            <a:ext cx="2286000" cy="1071562"/>
          </a:xfrm>
          <a:prstGeom prst="curvedRightArrow">
            <a:avLst/>
          </a:prstGeom>
          <a:ln w="57150">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es-E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linds(horizontal)">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15228"/>
            <a:ext cx="12192000" cy="7017306"/>
          </a:xfrm>
          <a:prstGeom prst="rect">
            <a:avLst/>
          </a:prstGeom>
          <a:solidFill>
            <a:srgbClr val="002060"/>
          </a:solidFill>
        </p:spPr>
        <p:txBody>
          <a:bodyPr wrap="square" rtlCol="0">
            <a:spAutoFit/>
          </a:body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p:txBody>
      </p:sp>
      <p:sp>
        <p:nvSpPr>
          <p:cNvPr id="8" name="CuadroTexto 7"/>
          <p:cNvSpPr txBox="1"/>
          <p:nvPr/>
        </p:nvSpPr>
        <p:spPr>
          <a:xfrm>
            <a:off x="-486697" y="1119754"/>
            <a:ext cx="12678697" cy="830997"/>
          </a:xfrm>
          <a:prstGeom prst="rect">
            <a:avLst/>
          </a:prstGeom>
          <a:noFill/>
        </p:spPr>
        <p:txBody>
          <a:bodyPr wrap="square" rtlCol="0">
            <a:spAutoFit/>
          </a:bodyPr>
          <a:lstStyle/>
          <a:p>
            <a:pPr marL="514350" indent="-514350" algn="ctr"/>
            <a:r>
              <a:rPr lang="es-ES_tradnl" sz="4800" dirty="0">
                <a:solidFill>
                  <a:schemeClr val="bg1"/>
                </a:solidFill>
                <a:latin typeface="Arial Black" panose="020B0A04020102020204" pitchFamily="34" charset="0"/>
              </a:rPr>
              <a:t>Enfoque holístico-configuracional</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356" y="3239508"/>
            <a:ext cx="10580858" cy="3618491"/>
          </a:xfrm>
          <a:prstGeom prst="rect">
            <a:avLst/>
          </a:prstGeom>
        </p:spPr>
      </p:pic>
    </p:spTree>
    <p:extLst>
      <p:ext uri="{BB962C8B-B14F-4D97-AF65-F5344CB8AC3E}">
        <p14:creationId xmlns:p14="http://schemas.microsoft.com/office/powerpoint/2010/main" val="158521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 y="-27384"/>
            <a:ext cx="12162972" cy="523220"/>
          </a:xfrm>
          <a:prstGeom prst="rect">
            <a:avLst/>
          </a:prstGeom>
          <a:solidFill>
            <a:schemeClr val="accent6">
              <a:lumMod val="40000"/>
              <a:lumOff val="60000"/>
            </a:schemeClr>
          </a:solidFill>
          <a:scene3d>
            <a:camera prst="orthographicFront"/>
            <a:lightRig rig="threePt" dir="t"/>
          </a:scene3d>
          <a:sp3d>
            <a:bevelT w="152400" h="50800" prst="softRound"/>
          </a:sp3d>
        </p:spPr>
        <p:txBody>
          <a:bodyPr>
            <a:spAutoFit/>
          </a:bodyPr>
          <a:lstStyle/>
          <a:p>
            <a:pPr algn="ctr" fontAlgn="auto">
              <a:spcBef>
                <a:spcPts val="0"/>
              </a:spcBef>
              <a:spcAft>
                <a:spcPts val="0"/>
              </a:spcAft>
              <a:defRPr/>
            </a:pPr>
            <a:r>
              <a:rPr lang="es-ES_tradnl" sz="2800" dirty="0">
                <a:latin typeface="Arial Black" panose="020B0A04020102020204" pitchFamily="34" charset="0"/>
                <a:cs typeface="+mn-cs"/>
              </a:rPr>
              <a:t>Homero Calixto Fuentes</a:t>
            </a:r>
          </a:p>
        </p:txBody>
      </p:sp>
      <p:pic>
        <p:nvPicPr>
          <p:cNvPr id="6149" name="Imagen 1"/>
          <p:cNvPicPr>
            <a:picLocks noChangeAspect="1"/>
          </p:cNvPicPr>
          <p:nvPr/>
        </p:nvPicPr>
        <p:blipFill>
          <a:blip r:embed="rId2"/>
          <a:srcRect/>
          <a:stretch>
            <a:fillRect/>
          </a:stretch>
        </p:blipFill>
        <p:spPr bwMode="auto">
          <a:xfrm>
            <a:off x="-48683" y="458788"/>
            <a:ext cx="7440084" cy="4914900"/>
          </a:xfrm>
          <a:prstGeom prst="rect">
            <a:avLst/>
          </a:prstGeom>
          <a:noFill/>
          <a:ln w="9525">
            <a:noFill/>
            <a:miter lim="800000"/>
            <a:headEnd/>
            <a:tailEnd/>
          </a:ln>
        </p:spPr>
      </p:pic>
      <p:sp>
        <p:nvSpPr>
          <p:cNvPr id="7" name="CuadroTexto 6"/>
          <p:cNvSpPr txBox="1">
            <a:spLocks noChangeArrowheads="1"/>
          </p:cNvSpPr>
          <p:nvPr/>
        </p:nvSpPr>
        <p:spPr bwMode="auto">
          <a:xfrm>
            <a:off x="7391401" y="2276475"/>
            <a:ext cx="4770967" cy="954088"/>
          </a:xfrm>
          <a:prstGeom prst="rect">
            <a:avLst/>
          </a:prstGeom>
          <a:noFill/>
          <a:ln w="9525">
            <a:noFill/>
            <a:miter lim="800000"/>
            <a:headEnd/>
            <a:tailEnd/>
          </a:ln>
        </p:spPr>
        <p:txBody>
          <a:bodyPr>
            <a:spAutoFit/>
          </a:bodyPr>
          <a:lstStyle/>
          <a:p>
            <a:pPr algn="ctr"/>
            <a:r>
              <a:rPr lang="es-ES_tradnl" sz="2800">
                <a:latin typeface="Arial Black" pitchFamily="34" charset="0"/>
              </a:rPr>
              <a:t>CONFORMACIÓN DE EQUIPOS</a:t>
            </a:r>
          </a:p>
        </p:txBody>
      </p:sp>
      <p:sp>
        <p:nvSpPr>
          <p:cNvPr id="8" name="CuadroTexto 7"/>
          <p:cNvSpPr txBox="1"/>
          <p:nvPr/>
        </p:nvSpPr>
        <p:spPr>
          <a:xfrm>
            <a:off x="7391401" y="3284538"/>
            <a:ext cx="4770967" cy="1569660"/>
          </a:xfrm>
          <a:prstGeom prst="rect">
            <a:avLst/>
          </a:prstGeom>
          <a:solidFill>
            <a:schemeClr val="accent2">
              <a:lumMod val="20000"/>
              <a:lumOff val="80000"/>
            </a:schemeClr>
          </a:solidFill>
        </p:spPr>
        <p:txBody>
          <a:bodyPr>
            <a:spAutoFit/>
          </a:bodyPr>
          <a:lstStyle>
            <a:defPPr>
              <a:defRPr lang="es-ES"/>
            </a:defPPr>
            <a:lvl1pPr algn="ctr">
              <a:defRPr sz="2800">
                <a:latin typeface="Arial Black" panose="020B0A04020102020204" pitchFamily="34" charset="0"/>
              </a:defRPr>
            </a:lvl1pPr>
          </a:lstStyle>
          <a:p>
            <a:pPr fontAlgn="auto">
              <a:spcBef>
                <a:spcPts val="0"/>
              </a:spcBef>
              <a:spcAft>
                <a:spcPts val="0"/>
              </a:spcAft>
              <a:defRPr/>
            </a:pPr>
            <a:r>
              <a:rPr lang="es-ES_tradnl" sz="3200" dirty="0">
                <a:cs typeface="+mn-cs"/>
              </a:rPr>
              <a:t>Esencialidades del trabajo en pequeños grupos</a:t>
            </a:r>
          </a:p>
        </p:txBody>
      </p:sp>
      <p:sp>
        <p:nvSpPr>
          <p:cNvPr id="9" name="CuadroTexto 8"/>
          <p:cNvSpPr txBox="1"/>
          <p:nvPr/>
        </p:nvSpPr>
        <p:spPr>
          <a:xfrm>
            <a:off x="1" y="5373217"/>
            <a:ext cx="12162972" cy="954107"/>
          </a:xfrm>
          <a:prstGeom prst="rect">
            <a:avLst/>
          </a:prstGeom>
          <a:solidFill>
            <a:schemeClr val="accent2">
              <a:lumMod val="20000"/>
              <a:lumOff val="80000"/>
            </a:schemeClr>
          </a:solidFill>
          <a:scene3d>
            <a:camera prst="isometricOffAxis2Left"/>
            <a:lightRig rig="threePt" dir="t"/>
          </a:scene3d>
        </p:spPr>
        <p:txBody>
          <a:bodyPr>
            <a:spAutoFit/>
          </a:bodyPr>
          <a:lstStyle/>
          <a:p>
            <a:pPr algn="ctr" fontAlgn="auto">
              <a:spcBef>
                <a:spcPts val="0"/>
              </a:spcBef>
              <a:spcAft>
                <a:spcPts val="0"/>
              </a:spcAft>
              <a:defRPr/>
            </a:pPr>
            <a:r>
              <a:rPr lang="es-ES_tradnl" sz="2800" dirty="0">
                <a:latin typeface="Arial Black" panose="020B0A04020102020204" pitchFamily="34" charset="0"/>
                <a:cs typeface="+mn-cs"/>
              </a:rPr>
              <a:t>Procedimiento de trabajo para solucionar tareas grupales del equipo</a:t>
            </a:r>
          </a:p>
        </p:txBody>
      </p:sp>
      <p:pic>
        <p:nvPicPr>
          <p:cNvPr id="6153" name="Picture 1" descr="E:\Maestria Didactica 9 feb\dsc_9316.jpg"/>
          <p:cNvPicPr>
            <a:picLocks noChangeAspect="1" noChangeArrowheads="1"/>
          </p:cNvPicPr>
          <p:nvPr/>
        </p:nvPicPr>
        <p:blipFill>
          <a:blip r:embed="rId3"/>
          <a:srcRect/>
          <a:stretch>
            <a:fillRect/>
          </a:stretch>
        </p:blipFill>
        <p:spPr bwMode="auto">
          <a:xfrm>
            <a:off x="0" y="500064"/>
            <a:ext cx="12617451" cy="6357937"/>
          </a:xfrm>
          <a:prstGeom prst="rect">
            <a:avLst/>
          </a:prstGeom>
          <a:noFill/>
          <a:ln w="9525">
            <a:noFill/>
            <a:miter lim="800000"/>
            <a:headEnd/>
            <a:tailEnd/>
          </a:ln>
        </p:spPr>
      </p:pic>
      <p:sp>
        <p:nvSpPr>
          <p:cNvPr id="5" name="CuadroTexto 4"/>
          <p:cNvSpPr txBox="1">
            <a:spLocks noChangeArrowheads="1"/>
          </p:cNvSpPr>
          <p:nvPr/>
        </p:nvSpPr>
        <p:spPr bwMode="auto">
          <a:xfrm rot="175288">
            <a:off x="6021918" y="1706564"/>
            <a:ext cx="3333749" cy="708025"/>
          </a:xfrm>
          <a:prstGeom prst="rect">
            <a:avLst/>
          </a:prstGeom>
          <a:noFill/>
          <a:ln w="9525">
            <a:noFill/>
            <a:miter lim="800000"/>
            <a:headEnd/>
            <a:tailEnd/>
          </a:ln>
        </p:spPr>
        <p:txBody>
          <a:bodyPr>
            <a:spAutoFit/>
          </a:bodyPr>
          <a:lstStyle/>
          <a:p>
            <a:pPr algn="ctr"/>
            <a:r>
              <a:rPr lang="es-ES_tradnl" sz="2000">
                <a:latin typeface="Arial Black" pitchFamily="34" charset="0"/>
              </a:rPr>
              <a:t>Teoría Holística configuracional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n 1"/>
          <p:cNvPicPr>
            <a:picLocks noChangeAspect="1"/>
          </p:cNvPicPr>
          <p:nvPr/>
        </p:nvPicPr>
        <p:blipFill>
          <a:blip r:embed="rId2"/>
          <a:srcRect/>
          <a:stretch>
            <a:fillRect/>
          </a:stretch>
        </p:blipFill>
        <p:spPr bwMode="auto">
          <a:xfrm>
            <a:off x="0" y="-100013"/>
            <a:ext cx="12192000" cy="4495801"/>
          </a:xfrm>
          <a:prstGeom prst="rect">
            <a:avLst/>
          </a:prstGeom>
          <a:noFill/>
          <a:ln w="9525">
            <a:noFill/>
            <a:miter lim="800000"/>
            <a:headEnd/>
            <a:tailEnd/>
          </a:ln>
        </p:spPr>
      </p:pic>
      <p:sp>
        <p:nvSpPr>
          <p:cNvPr id="3" name="CuadroTexto 2"/>
          <p:cNvSpPr txBox="1"/>
          <p:nvPr/>
        </p:nvSpPr>
        <p:spPr>
          <a:xfrm>
            <a:off x="0" y="4365626"/>
            <a:ext cx="12192000" cy="2676525"/>
          </a:xfrm>
          <a:prstGeom prst="rect">
            <a:avLst/>
          </a:prstGeom>
          <a:solidFill>
            <a:schemeClr val="accent3">
              <a:lumMod val="60000"/>
              <a:lumOff val="40000"/>
            </a:schemeClr>
          </a:solidFill>
        </p:spPr>
        <p:txBody>
          <a:bodyPr>
            <a:spAutoFit/>
          </a:bodyPr>
          <a:lstStyle/>
          <a:p>
            <a:pPr algn="ctr" fontAlgn="auto">
              <a:spcBef>
                <a:spcPts val="0"/>
              </a:spcBef>
              <a:spcAft>
                <a:spcPts val="0"/>
              </a:spcAft>
              <a:defRPr/>
            </a:pPr>
            <a:r>
              <a:rPr lang="es-ES_tradnl" sz="2800" dirty="0">
                <a:solidFill>
                  <a:srgbClr val="FF0000"/>
                </a:solidFill>
                <a:latin typeface="Arial Black" panose="020B0A04020102020204" pitchFamily="34" charset="0"/>
                <a:cs typeface="+mn-cs"/>
              </a:rPr>
              <a:t>Presentaciones de profesores y estudiantes</a:t>
            </a:r>
          </a:p>
          <a:p>
            <a:pPr algn="ctr" fontAlgn="auto">
              <a:spcBef>
                <a:spcPts val="0"/>
              </a:spcBef>
              <a:spcAft>
                <a:spcPts val="0"/>
              </a:spcAft>
              <a:defRPr/>
            </a:pPr>
            <a:r>
              <a:rPr lang="es-ES_tradnl" sz="2800" dirty="0">
                <a:solidFill>
                  <a:srgbClr val="FF0000"/>
                </a:solidFill>
                <a:latin typeface="Arial Black" panose="020B0A04020102020204" pitchFamily="34" charset="0"/>
                <a:cs typeface="+mn-cs"/>
              </a:rPr>
              <a:t>(Por parejas)</a:t>
            </a:r>
          </a:p>
          <a:p>
            <a:pPr marL="457200" indent="-457200" algn="ctr" fontAlgn="auto">
              <a:spcBef>
                <a:spcPts val="0"/>
              </a:spcBef>
              <a:spcAft>
                <a:spcPts val="0"/>
              </a:spcAft>
              <a:buFont typeface="Arial" panose="020B0604020202020204" pitchFamily="34" charset="0"/>
              <a:buChar char="•"/>
              <a:defRPr/>
            </a:pPr>
            <a:r>
              <a:rPr lang="es-ES_tradnl" sz="2800" dirty="0">
                <a:latin typeface="Arial Black" panose="020B0A04020102020204" pitchFamily="34" charset="0"/>
                <a:cs typeface="+mn-cs"/>
              </a:rPr>
              <a:t>Nombre </a:t>
            </a:r>
          </a:p>
          <a:p>
            <a:pPr marL="457200" indent="-457200" algn="ctr" fontAlgn="auto">
              <a:spcBef>
                <a:spcPts val="0"/>
              </a:spcBef>
              <a:spcAft>
                <a:spcPts val="0"/>
              </a:spcAft>
              <a:buFont typeface="Arial" panose="020B0604020202020204" pitchFamily="34" charset="0"/>
              <a:buChar char="•"/>
              <a:defRPr/>
            </a:pPr>
            <a:r>
              <a:rPr lang="es-ES_tradnl" sz="2800" dirty="0">
                <a:latin typeface="Arial Black" panose="020B0A04020102020204" pitchFamily="34" charset="0"/>
                <a:cs typeface="+mn-cs"/>
              </a:rPr>
              <a:t>Afiliación</a:t>
            </a:r>
          </a:p>
          <a:p>
            <a:pPr marL="457200" indent="-457200" algn="ctr" fontAlgn="auto">
              <a:spcBef>
                <a:spcPts val="0"/>
              </a:spcBef>
              <a:spcAft>
                <a:spcPts val="0"/>
              </a:spcAft>
              <a:buFont typeface="Arial" panose="020B0604020202020204" pitchFamily="34" charset="0"/>
              <a:buChar char="•"/>
              <a:defRPr/>
            </a:pPr>
            <a:r>
              <a:rPr lang="es-ES_tradnl" sz="2800" dirty="0">
                <a:latin typeface="Arial Black" panose="020B0A04020102020204" pitchFamily="34" charset="0"/>
                <a:cs typeface="+mn-cs"/>
              </a:rPr>
              <a:t>Ocupación laboral</a:t>
            </a:r>
          </a:p>
          <a:p>
            <a:pPr marL="457200" indent="-457200" algn="ctr" fontAlgn="auto">
              <a:spcBef>
                <a:spcPts val="0"/>
              </a:spcBef>
              <a:spcAft>
                <a:spcPts val="0"/>
              </a:spcAft>
              <a:buFont typeface="Arial" panose="020B0604020202020204" pitchFamily="34" charset="0"/>
              <a:buChar char="•"/>
              <a:defRPr/>
            </a:pPr>
            <a:r>
              <a:rPr lang="es-ES_tradnl" sz="2800" dirty="0">
                <a:latin typeface="Arial Black" panose="020B0A04020102020204" pitchFamily="34" charset="0"/>
                <a:cs typeface="+mn-cs"/>
              </a:rPr>
              <a:t>Cosas que agradan y desagradan  </a:t>
            </a:r>
          </a:p>
        </p:txBody>
      </p:sp>
      <p:pic>
        <p:nvPicPr>
          <p:cNvPr id="7172" name="Picture 1" descr="E:\Maestria Didactica 9 feb\document-15.png"/>
          <p:cNvPicPr>
            <a:picLocks noChangeAspect="1" noChangeArrowheads="1"/>
          </p:cNvPicPr>
          <p:nvPr/>
        </p:nvPicPr>
        <p:blipFill>
          <a:blip r:embed="rId3"/>
          <a:srcRect/>
          <a:stretch>
            <a:fillRect/>
          </a:stretch>
        </p:blipFill>
        <p:spPr bwMode="auto">
          <a:xfrm>
            <a:off x="1" y="-214313"/>
            <a:ext cx="12763500" cy="735806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Maestria Didactica 9 feb\slide_20.jpg"/>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0" y="0"/>
            <a:ext cx="12192000" cy="6858000"/>
          </a:xfrm>
          <a:prstGeom prst="rect">
            <a:avLst/>
          </a:prstGeom>
          <a:solidFill>
            <a:schemeClr val="accent4">
              <a:lumMod val="20000"/>
              <a:lumOff val="80000"/>
            </a:schemeClr>
          </a:solidFill>
        </p:spPr>
        <p:txBody>
          <a:bodyPr wrap="square" rtlCol="0">
            <a:spAutoFit/>
          </a:bodyPr>
          <a:lstStyle/>
          <a:p>
            <a:endParaRPr lang="es-ES_tradnl" dirty="0"/>
          </a:p>
        </p:txBody>
      </p:sp>
      <p:sp>
        <p:nvSpPr>
          <p:cNvPr id="2" name="CuadroTexto 1"/>
          <p:cNvSpPr txBox="1"/>
          <p:nvPr/>
        </p:nvSpPr>
        <p:spPr>
          <a:xfrm>
            <a:off x="5138050" y="2721427"/>
            <a:ext cx="6727371" cy="584775"/>
          </a:xfrm>
          <a:prstGeom prst="rect">
            <a:avLst/>
          </a:prstGeom>
          <a:noFill/>
        </p:spPr>
        <p:txBody>
          <a:bodyPr wrap="square" rtlCol="0">
            <a:spAutoFit/>
          </a:bodyPr>
          <a:lstStyle/>
          <a:p>
            <a:pPr algn="ctr"/>
            <a:r>
              <a:rPr lang="es-ES_tradnl" sz="3200" dirty="0">
                <a:solidFill>
                  <a:srgbClr val="002060"/>
                </a:solidFill>
                <a:latin typeface="Arial Black" panose="020B0A04020102020204" pitchFamily="34" charset="0"/>
              </a:rPr>
              <a:t>PROCEDIMIENTO GENERAL</a:t>
            </a:r>
          </a:p>
        </p:txBody>
      </p:sp>
      <p:sp>
        <p:nvSpPr>
          <p:cNvPr id="3" name="CuadroTexto 2"/>
          <p:cNvSpPr txBox="1"/>
          <p:nvPr/>
        </p:nvSpPr>
        <p:spPr>
          <a:xfrm>
            <a:off x="2373066" y="391880"/>
            <a:ext cx="2111842" cy="1384995"/>
          </a:xfrm>
          <a:prstGeom prst="rect">
            <a:avLst/>
          </a:prstGeom>
          <a:noFill/>
          <a:ln w="38100">
            <a:solidFill>
              <a:srgbClr val="C00000"/>
            </a:solidFill>
          </a:ln>
        </p:spPr>
        <p:txBody>
          <a:bodyPr wrap="square" rtlCol="0">
            <a:spAutoFit/>
          </a:bodyPr>
          <a:lstStyle>
            <a:defPPr>
              <a:defRPr lang="en-US"/>
            </a:defPPr>
            <a:lvl1pPr algn="ctr">
              <a:defRPr sz="3200">
                <a:solidFill>
                  <a:srgbClr val="002060"/>
                </a:solidFill>
                <a:latin typeface="Arial Black" panose="020B0A04020102020204" pitchFamily="34" charset="0"/>
              </a:defRPr>
            </a:lvl1pPr>
          </a:lstStyle>
          <a:p>
            <a:r>
              <a:rPr lang="es-ES_tradnl" sz="2800" dirty="0"/>
              <a:t>Hasta </a:t>
            </a:r>
          </a:p>
          <a:p>
            <a:r>
              <a:rPr lang="es-ES_tradnl" sz="2800" dirty="0"/>
              <a:t>15 minutos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0677" y="31984"/>
            <a:ext cx="2238375" cy="2047875"/>
          </a:xfrm>
          <a:prstGeom prst="rect">
            <a:avLst/>
          </a:prstGeom>
        </p:spPr>
      </p:pic>
      <p:sp>
        <p:nvSpPr>
          <p:cNvPr id="5" name="CuadroTexto 4"/>
          <p:cNvSpPr txBox="1"/>
          <p:nvPr/>
        </p:nvSpPr>
        <p:spPr>
          <a:xfrm>
            <a:off x="5617029" y="87088"/>
            <a:ext cx="4180118" cy="1815882"/>
          </a:xfrm>
          <a:prstGeom prst="rect">
            <a:avLst/>
          </a:prstGeom>
          <a:noFill/>
          <a:ln w="38100">
            <a:solidFill>
              <a:srgbClr val="C00000"/>
            </a:solidFill>
          </a:ln>
        </p:spPr>
        <p:txBody>
          <a:bodyPr wrap="square" rtlCol="0">
            <a:spAutoFit/>
          </a:bodyPr>
          <a:lstStyle>
            <a:defPPr>
              <a:defRPr lang="en-US"/>
            </a:defPPr>
            <a:lvl1pPr algn="ctr">
              <a:defRPr sz="2800">
                <a:solidFill>
                  <a:srgbClr val="002060"/>
                </a:solidFill>
                <a:latin typeface="Arial Black" panose="020B0A04020102020204" pitchFamily="34" charset="0"/>
              </a:defRPr>
            </a:lvl1pPr>
          </a:lstStyle>
          <a:p>
            <a:r>
              <a:rPr lang="es-ES_tradnl" dirty="0"/>
              <a:t>Síntesis de lo expuesto y valoración de su posible aplicación</a:t>
            </a:r>
          </a:p>
        </p:txBody>
      </p:sp>
      <p:sp>
        <p:nvSpPr>
          <p:cNvPr id="6" name="Flecha izquierda y derecha 5"/>
          <p:cNvSpPr/>
          <p:nvPr/>
        </p:nvSpPr>
        <p:spPr>
          <a:xfrm>
            <a:off x="4593770" y="914401"/>
            <a:ext cx="966813" cy="283029"/>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CuadroTexto 6"/>
          <p:cNvSpPr txBox="1"/>
          <p:nvPr/>
        </p:nvSpPr>
        <p:spPr>
          <a:xfrm>
            <a:off x="2242439" y="1781417"/>
            <a:ext cx="2394861" cy="523220"/>
          </a:xfrm>
          <a:prstGeom prst="rect">
            <a:avLst/>
          </a:prstGeom>
          <a:noFill/>
        </p:spPr>
        <p:txBody>
          <a:bodyPr wrap="square" rtlCol="0">
            <a:spAutoFit/>
          </a:bodyPr>
          <a:lstStyle/>
          <a:p>
            <a:pPr algn="ctr"/>
            <a:r>
              <a:rPr lang="es-ES_tradnl" sz="2800" dirty="0">
                <a:solidFill>
                  <a:srgbClr val="FF0000"/>
                </a:solidFill>
                <a:latin typeface="Arial Black" panose="020B0A04020102020204" pitchFamily="34" charset="0"/>
              </a:rPr>
              <a:t>EQUIPO</a:t>
            </a:r>
          </a:p>
        </p:txBody>
      </p:sp>
      <p:sp>
        <p:nvSpPr>
          <p:cNvPr id="8" name="CuadroTexto 7"/>
          <p:cNvSpPr txBox="1"/>
          <p:nvPr/>
        </p:nvSpPr>
        <p:spPr>
          <a:xfrm>
            <a:off x="5517041" y="1902970"/>
            <a:ext cx="4367190" cy="523220"/>
          </a:xfrm>
          <a:prstGeom prst="rect">
            <a:avLst/>
          </a:prstGeom>
          <a:noFill/>
        </p:spPr>
        <p:txBody>
          <a:bodyPr wrap="square" rtlCol="0">
            <a:spAutoFit/>
          </a:bodyPr>
          <a:lstStyle>
            <a:defPPr>
              <a:defRPr lang="en-US"/>
            </a:defPPr>
            <a:lvl1pPr algn="ctr">
              <a:defRPr sz="2800">
                <a:solidFill>
                  <a:srgbClr val="FF0000"/>
                </a:solidFill>
                <a:latin typeface="Arial Black" panose="020B0A04020102020204" pitchFamily="34" charset="0"/>
              </a:defRPr>
            </a:lvl1pPr>
          </a:lstStyle>
          <a:p>
            <a:r>
              <a:rPr lang="es-ES_tradnl" dirty="0"/>
              <a:t>LOS PARTICIPANTES</a:t>
            </a:r>
          </a:p>
        </p:txBody>
      </p:sp>
      <p:sp>
        <p:nvSpPr>
          <p:cNvPr id="9" name="CuadroTexto 8"/>
          <p:cNvSpPr txBox="1"/>
          <p:nvPr/>
        </p:nvSpPr>
        <p:spPr>
          <a:xfrm>
            <a:off x="0" y="2598704"/>
            <a:ext cx="3444181" cy="1384995"/>
          </a:xfrm>
          <a:prstGeom prst="rect">
            <a:avLst/>
          </a:prstGeom>
          <a:noFill/>
          <a:ln w="38100">
            <a:solidFill>
              <a:srgbClr val="C00000"/>
            </a:solidFill>
          </a:ln>
        </p:spPr>
        <p:txBody>
          <a:bodyPr wrap="square" rtlCol="0">
            <a:spAutoFit/>
          </a:bodyPr>
          <a:lstStyle>
            <a:defPPr>
              <a:defRPr lang="en-US"/>
            </a:defPPr>
            <a:lvl1pPr algn="ctr">
              <a:defRPr sz="2800">
                <a:solidFill>
                  <a:srgbClr val="002060"/>
                </a:solidFill>
                <a:latin typeface="Arial Black" panose="020B0A04020102020204" pitchFamily="34" charset="0"/>
              </a:defRPr>
            </a:lvl1pPr>
          </a:lstStyle>
          <a:p>
            <a:r>
              <a:rPr lang="es-ES_tradnl" dirty="0"/>
              <a:t>Intercambio equipo-participantes</a:t>
            </a:r>
          </a:p>
        </p:txBody>
      </p:sp>
      <p:sp>
        <p:nvSpPr>
          <p:cNvPr id="10" name="CuadroTexto 9"/>
          <p:cNvSpPr txBox="1"/>
          <p:nvPr/>
        </p:nvSpPr>
        <p:spPr>
          <a:xfrm rot="16200000">
            <a:off x="6676173" y="4324856"/>
            <a:ext cx="3106853" cy="1815882"/>
          </a:xfrm>
          <a:prstGeom prst="rect">
            <a:avLst/>
          </a:prstGeom>
          <a:noFill/>
          <a:ln w="38100">
            <a:solidFill>
              <a:srgbClr val="C00000"/>
            </a:solidFill>
          </a:ln>
        </p:spPr>
        <p:txBody>
          <a:bodyPr wrap="square" rtlCol="0">
            <a:spAutoFit/>
          </a:bodyPr>
          <a:lstStyle>
            <a:defPPr>
              <a:defRPr lang="en-US"/>
            </a:defPPr>
            <a:lvl1pPr algn="ctr">
              <a:defRPr sz="2800">
                <a:solidFill>
                  <a:srgbClr val="002060"/>
                </a:solidFill>
                <a:latin typeface="Arial Black" panose="020B0A04020102020204" pitchFamily="34" charset="0"/>
              </a:defRPr>
            </a:lvl1pPr>
          </a:lstStyle>
          <a:p>
            <a:r>
              <a:rPr lang="es-ES_tradnl" dirty="0"/>
              <a:t>Discusión en plenario </a:t>
            </a:r>
            <a:r>
              <a:rPr lang="es-ES_tradnl" dirty="0">
                <a:solidFill>
                  <a:srgbClr val="FF0000"/>
                </a:solidFill>
              </a:rPr>
              <a:t>¿qué concepción es la mejor?</a:t>
            </a: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1617" y="4049487"/>
            <a:ext cx="3000383" cy="2808514"/>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18" y="4049486"/>
            <a:ext cx="3306063" cy="2808514"/>
          </a:xfrm>
          <a:prstGeom prst="rect">
            <a:avLst/>
          </a:prstGeom>
        </p:spPr>
      </p:pic>
      <p:sp>
        <p:nvSpPr>
          <p:cNvPr id="14" name="Flecha derecha 13"/>
          <p:cNvSpPr/>
          <p:nvPr/>
        </p:nvSpPr>
        <p:spPr>
          <a:xfrm rot="2931647">
            <a:off x="3330544" y="3367033"/>
            <a:ext cx="950751" cy="56605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5" name="Imagen 14"/>
          <p:cNvPicPr>
            <a:picLocks noChangeAspect="1"/>
          </p:cNvPicPr>
          <p:nvPr/>
        </p:nvPicPr>
        <p:blipFill>
          <a:blip r:embed="rId5"/>
          <a:stretch>
            <a:fillRect/>
          </a:stretch>
        </p:blipFill>
        <p:spPr>
          <a:xfrm>
            <a:off x="4193181" y="3947770"/>
            <a:ext cx="2686589" cy="2583659"/>
          </a:xfrm>
          <a:prstGeom prst="rect">
            <a:avLst/>
          </a:prstGeom>
        </p:spPr>
      </p:pic>
      <p:pic>
        <p:nvPicPr>
          <p:cNvPr id="1026" name="Picture 2" descr="G:\Universidad Artemisa\Docencia 2016-17\Maestria en Didactica\Concepciones Didácticas\Imágenes\99.jpg"/>
          <p:cNvPicPr>
            <a:picLocks noChangeAspect="1" noChangeArrowheads="1"/>
          </p:cNvPicPr>
          <p:nvPr/>
        </p:nvPicPr>
        <p:blipFill>
          <a:blip r:embed="rId6"/>
          <a:srcRect/>
          <a:stretch>
            <a:fillRect/>
          </a:stretch>
        </p:blipFill>
        <p:spPr bwMode="auto">
          <a:xfrm>
            <a:off x="1722" y="13283"/>
            <a:ext cx="2200275" cy="2076450"/>
          </a:xfrm>
          <a:prstGeom prst="rect">
            <a:avLst/>
          </a:prstGeom>
          <a:noFill/>
        </p:spPr>
      </p:pic>
    </p:spTree>
    <p:extLst>
      <p:ext uri="{BB962C8B-B14F-4D97-AF65-F5344CB8AC3E}">
        <p14:creationId xmlns:p14="http://schemas.microsoft.com/office/powerpoint/2010/main" val="828896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0" y="0"/>
            <a:ext cx="12192000" cy="7017306"/>
          </a:xfrm>
          <a:prstGeom prst="rect">
            <a:avLst/>
          </a:prstGeom>
          <a:noFill/>
        </p:spPr>
        <p:txBody>
          <a:bodyPr wrap="square" rtlCol="0">
            <a:spAutoFit/>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sp>
        <p:nvSpPr>
          <p:cNvPr id="2" name="CuadroTexto 1"/>
          <p:cNvSpPr txBox="1"/>
          <p:nvPr/>
        </p:nvSpPr>
        <p:spPr>
          <a:xfrm>
            <a:off x="4419600" y="239486"/>
            <a:ext cx="7402286" cy="1815882"/>
          </a:xfrm>
          <a:prstGeom prst="rect">
            <a:avLst/>
          </a:prstGeom>
          <a:noFill/>
        </p:spPr>
        <p:txBody>
          <a:bodyPr wrap="square" rtlCol="0">
            <a:spAutoFit/>
          </a:bodyPr>
          <a:lstStyle/>
          <a:p>
            <a:pPr algn="ctr"/>
            <a:r>
              <a:rPr lang="es-ES" sz="2800" dirty="0">
                <a:solidFill>
                  <a:srgbClr val="FF0000"/>
                </a:solidFill>
                <a:latin typeface="Arial Black" panose="020B0A04020102020204" pitchFamily="34" charset="0"/>
              </a:rPr>
              <a:t>LOS ELEMENTOS MEDIATIZADORES DE LA RELACIÓN ENTRE LOS PROTAGONISTAS DEL PROCESO DE ENSEÑANZA-APRENDIZAJE</a:t>
            </a:r>
            <a:endParaRPr lang="es-ES_tradnl" sz="2800" dirty="0">
              <a:solidFill>
                <a:srgbClr val="FF0000"/>
              </a:solidFill>
              <a:latin typeface="Arial Black" panose="020B0A04020102020204" pitchFamily="34" charset="0"/>
            </a:endParaRPr>
          </a:p>
        </p:txBody>
      </p:sp>
      <p:pic>
        <p:nvPicPr>
          <p:cNvPr id="3" name="Imagen 2"/>
          <p:cNvPicPr>
            <a:picLocks noChangeAspect="1"/>
          </p:cNvPicPr>
          <p:nvPr/>
        </p:nvPicPr>
        <p:blipFill>
          <a:blip r:embed="rId2"/>
          <a:stretch>
            <a:fillRect/>
          </a:stretch>
        </p:blipFill>
        <p:spPr>
          <a:xfrm>
            <a:off x="-3236" y="32093"/>
            <a:ext cx="4422835" cy="2493393"/>
          </a:xfrm>
          <a:prstGeom prst="rect">
            <a:avLst/>
          </a:prstGeom>
        </p:spPr>
      </p:pic>
      <p:sp>
        <p:nvSpPr>
          <p:cNvPr id="4" name="CuadroTexto 3"/>
          <p:cNvSpPr txBox="1"/>
          <p:nvPr/>
        </p:nvSpPr>
        <p:spPr>
          <a:xfrm>
            <a:off x="4905696" y="2550595"/>
            <a:ext cx="2677886" cy="461665"/>
          </a:xfrm>
          <a:prstGeom prst="rect">
            <a:avLst/>
          </a:prstGeom>
          <a:solidFill>
            <a:schemeClr val="accent3">
              <a:lumMod val="20000"/>
              <a:lumOff val="80000"/>
            </a:schemeClr>
          </a:solidFill>
          <a:scene3d>
            <a:camera prst="orthographicFront"/>
            <a:lightRig rig="threePt" dir="t"/>
          </a:scene3d>
          <a:sp3d>
            <a:bevelT prst="angle"/>
          </a:sp3d>
        </p:spPr>
        <p:txBody>
          <a:bodyPr wrap="square" rtlCol="0">
            <a:spAutoFit/>
          </a:bodyPr>
          <a:lstStyle/>
          <a:p>
            <a:r>
              <a:rPr lang="es-ES_tradnl" sz="2400" dirty="0">
                <a:solidFill>
                  <a:srgbClr val="FF0000"/>
                </a:solidFill>
                <a:latin typeface="Arial Black" panose="020B0A04020102020204" pitchFamily="34" charset="0"/>
              </a:rPr>
              <a:t>EL PROBLEMA</a:t>
            </a:r>
          </a:p>
        </p:txBody>
      </p:sp>
      <p:sp>
        <p:nvSpPr>
          <p:cNvPr id="5" name="4 CuadroTexto"/>
          <p:cNvSpPr txBox="1"/>
          <p:nvPr/>
        </p:nvSpPr>
        <p:spPr>
          <a:xfrm>
            <a:off x="703290" y="3080835"/>
            <a:ext cx="3024554" cy="461665"/>
          </a:xfrm>
          <a:prstGeom prst="rect">
            <a:avLst/>
          </a:prstGeom>
          <a:solidFill>
            <a:schemeClr val="accent3">
              <a:lumMod val="20000"/>
              <a:lumOff val="80000"/>
            </a:schemeClr>
          </a:solidFill>
          <a:scene3d>
            <a:camera prst="orthographicFront"/>
            <a:lightRig rig="threePt" dir="t"/>
          </a:scene3d>
          <a:sp3d>
            <a:bevelT prst="angle"/>
          </a:sp3d>
        </p:spPr>
        <p:txBody>
          <a:bodyPr wrap="square" rtlCol="0">
            <a:spAutoFit/>
          </a:bodyPr>
          <a:lstStyle/>
          <a:p>
            <a:r>
              <a:rPr lang="es-ES" sz="2400" dirty="0">
                <a:solidFill>
                  <a:srgbClr val="FF0000"/>
                </a:solidFill>
                <a:latin typeface="Arial Black" panose="020B0A04020102020204" pitchFamily="34" charset="0"/>
              </a:rPr>
              <a:t>LOS OBJETIVOS</a:t>
            </a:r>
          </a:p>
        </p:txBody>
      </p:sp>
      <p:sp>
        <p:nvSpPr>
          <p:cNvPr id="6" name="5 CuadroTexto"/>
          <p:cNvSpPr txBox="1"/>
          <p:nvPr/>
        </p:nvSpPr>
        <p:spPr>
          <a:xfrm>
            <a:off x="7624665" y="3263710"/>
            <a:ext cx="2799471" cy="461665"/>
          </a:xfrm>
          <a:prstGeom prst="rect">
            <a:avLst/>
          </a:prstGeom>
          <a:solidFill>
            <a:schemeClr val="accent3">
              <a:lumMod val="20000"/>
              <a:lumOff val="80000"/>
            </a:schemeClr>
          </a:solidFill>
          <a:scene3d>
            <a:camera prst="orthographicFront"/>
            <a:lightRig rig="threePt" dir="t"/>
          </a:scene3d>
          <a:sp3d>
            <a:bevelT prst="angle"/>
          </a:sp3d>
        </p:spPr>
        <p:txBody>
          <a:bodyPr wrap="square" rtlCol="0">
            <a:spAutoFit/>
          </a:bodyPr>
          <a:lstStyle/>
          <a:p>
            <a:r>
              <a:rPr lang="es-ES" sz="2400" dirty="0">
                <a:solidFill>
                  <a:srgbClr val="FF0000"/>
                </a:solidFill>
                <a:latin typeface="Arial Black" panose="020B0A04020102020204" pitchFamily="34" charset="0"/>
              </a:rPr>
              <a:t>EL CONTENIDO</a:t>
            </a:r>
          </a:p>
        </p:txBody>
      </p:sp>
      <p:sp>
        <p:nvSpPr>
          <p:cNvPr id="7" name="6 CuadroTexto"/>
          <p:cNvSpPr txBox="1"/>
          <p:nvPr/>
        </p:nvSpPr>
        <p:spPr>
          <a:xfrm>
            <a:off x="3108962" y="4079631"/>
            <a:ext cx="2686929" cy="461665"/>
          </a:xfrm>
          <a:prstGeom prst="rect">
            <a:avLst/>
          </a:prstGeom>
          <a:solidFill>
            <a:schemeClr val="accent3">
              <a:lumMod val="20000"/>
              <a:lumOff val="80000"/>
            </a:schemeClr>
          </a:solidFill>
          <a:scene3d>
            <a:camera prst="orthographicFront"/>
            <a:lightRig rig="threePt" dir="t"/>
          </a:scene3d>
          <a:sp3d>
            <a:bevelT prst="angle"/>
          </a:sp3d>
        </p:spPr>
        <p:txBody>
          <a:bodyPr wrap="square" rtlCol="0">
            <a:spAutoFit/>
          </a:bodyPr>
          <a:lstStyle/>
          <a:p>
            <a:r>
              <a:rPr lang="es-ES" sz="2400" dirty="0">
                <a:solidFill>
                  <a:srgbClr val="FF0000"/>
                </a:solidFill>
                <a:latin typeface="Arial Black" panose="020B0A04020102020204" pitchFamily="34" charset="0"/>
              </a:rPr>
              <a:t>LOS MÉTODOS</a:t>
            </a:r>
          </a:p>
        </p:txBody>
      </p:sp>
      <p:sp>
        <p:nvSpPr>
          <p:cNvPr id="8" name="7 CuadroTexto"/>
          <p:cNvSpPr txBox="1"/>
          <p:nvPr/>
        </p:nvSpPr>
        <p:spPr>
          <a:xfrm>
            <a:off x="7258928" y="4276585"/>
            <a:ext cx="2391509" cy="461665"/>
          </a:xfrm>
          <a:prstGeom prst="rect">
            <a:avLst/>
          </a:prstGeom>
          <a:solidFill>
            <a:schemeClr val="accent3">
              <a:lumMod val="20000"/>
              <a:lumOff val="80000"/>
            </a:schemeClr>
          </a:solidFill>
          <a:scene3d>
            <a:camera prst="orthographicFront"/>
            <a:lightRig rig="threePt" dir="t"/>
          </a:scene3d>
          <a:sp3d>
            <a:bevelT prst="angle"/>
          </a:sp3d>
        </p:spPr>
        <p:txBody>
          <a:bodyPr wrap="square" rtlCol="0">
            <a:spAutoFit/>
          </a:bodyPr>
          <a:lstStyle/>
          <a:p>
            <a:r>
              <a:rPr lang="es-ES" sz="2400" dirty="0">
                <a:solidFill>
                  <a:srgbClr val="FF0000"/>
                </a:solidFill>
                <a:latin typeface="Arial Black" panose="020B0A04020102020204" pitchFamily="34" charset="0"/>
              </a:rPr>
              <a:t>LOS MEDIOS</a:t>
            </a:r>
          </a:p>
        </p:txBody>
      </p:sp>
      <p:sp>
        <p:nvSpPr>
          <p:cNvPr id="9" name="8 CuadroTexto"/>
          <p:cNvSpPr txBox="1"/>
          <p:nvPr/>
        </p:nvSpPr>
        <p:spPr>
          <a:xfrm>
            <a:off x="773723" y="5247250"/>
            <a:ext cx="5964702" cy="461665"/>
          </a:xfrm>
          <a:prstGeom prst="rect">
            <a:avLst/>
          </a:prstGeom>
          <a:solidFill>
            <a:schemeClr val="accent3">
              <a:lumMod val="20000"/>
              <a:lumOff val="80000"/>
            </a:schemeClr>
          </a:solidFill>
          <a:scene3d>
            <a:camera prst="orthographicFront"/>
            <a:lightRig rig="threePt" dir="t"/>
          </a:scene3d>
          <a:sp3d>
            <a:bevelT prst="angle"/>
          </a:sp3d>
        </p:spPr>
        <p:txBody>
          <a:bodyPr wrap="square" rtlCol="0">
            <a:spAutoFit/>
          </a:bodyPr>
          <a:lstStyle/>
          <a:p>
            <a:r>
              <a:rPr lang="es-ES" sz="2400" dirty="0">
                <a:solidFill>
                  <a:srgbClr val="FF0000"/>
                </a:solidFill>
                <a:latin typeface="Arial Black" panose="020B0A04020102020204" pitchFamily="34" charset="0"/>
              </a:rPr>
              <a:t>LAS FORMAS DE ORGANIZACIÓN</a:t>
            </a:r>
          </a:p>
        </p:txBody>
      </p:sp>
      <p:sp>
        <p:nvSpPr>
          <p:cNvPr id="10" name="9 CuadroTexto"/>
          <p:cNvSpPr txBox="1"/>
          <p:nvPr/>
        </p:nvSpPr>
        <p:spPr>
          <a:xfrm>
            <a:off x="7906043" y="5416067"/>
            <a:ext cx="3108960" cy="461665"/>
          </a:xfrm>
          <a:prstGeom prst="rect">
            <a:avLst/>
          </a:prstGeom>
          <a:solidFill>
            <a:schemeClr val="accent3">
              <a:lumMod val="20000"/>
              <a:lumOff val="80000"/>
            </a:schemeClr>
          </a:solidFill>
          <a:scene3d>
            <a:camera prst="orthographicFront"/>
            <a:lightRig rig="threePt" dir="t"/>
          </a:scene3d>
          <a:sp3d>
            <a:bevelT prst="angle"/>
          </a:sp3d>
        </p:spPr>
        <p:txBody>
          <a:bodyPr wrap="square" rtlCol="0">
            <a:spAutoFit/>
          </a:bodyPr>
          <a:lstStyle/>
          <a:p>
            <a:r>
              <a:rPr lang="es-ES" sz="2400" dirty="0">
                <a:solidFill>
                  <a:srgbClr val="FF0000"/>
                </a:solidFill>
                <a:latin typeface="Arial Black" panose="020B0A04020102020204" pitchFamily="34" charset="0"/>
              </a:rPr>
              <a:t>LA EVALUACIÓN</a:t>
            </a:r>
          </a:p>
        </p:txBody>
      </p:sp>
    </p:spTree>
    <p:extLst>
      <p:ext uri="{BB962C8B-B14F-4D97-AF65-F5344CB8AC3E}">
        <p14:creationId xmlns:p14="http://schemas.microsoft.com/office/powerpoint/2010/main" val="2165159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82886" y="0"/>
            <a:ext cx="12374885" cy="7017306"/>
          </a:xfrm>
          <a:prstGeom prst="rect">
            <a:avLst/>
          </a:prstGeom>
          <a:noFill/>
        </p:spPr>
        <p:txBody>
          <a:bodyPr wrap="square" rtlCol="0">
            <a:spAutoFit/>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sp>
        <p:nvSpPr>
          <p:cNvPr id="2" name="1 CuadroTexto"/>
          <p:cNvSpPr txBox="1"/>
          <p:nvPr/>
        </p:nvSpPr>
        <p:spPr>
          <a:xfrm>
            <a:off x="3615422" y="98466"/>
            <a:ext cx="5373859" cy="523220"/>
          </a:xfrm>
          <a:prstGeom prst="rect">
            <a:avLst/>
          </a:prstGeom>
          <a:noFill/>
        </p:spPr>
        <p:txBody>
          <a:bodyPr wrap="square" rtlCol="0">
            <a:spAutoFit/>
          </a:bodyPr>
          <a:lstStyle/>
          <a:p>
            <a:r>
              <a:rPr lang="es-ES" sz="2800" dirty="0">
                <a:solidFill>
                  <a:srgbClr val="002060"/>
                </a:solidFill>
                <a:latin typeface="Arial Black" pitchFamily="34" charset="0"/>
              </a:rPr>
              <a:t>ESTUDIO INDEPENDIENTE</a:t>
            </a:r>
          </a:p>
        </p:txBody>
      </p:sp>
      <p:sp>
        <p:nvSpPr>
          <p:cNvPr id="3" name="2 CuadroTexto"/>
          <p:cNvSpPr txBox="1"/>
          <p:nvPr/>
        </p:nvSpPr>
        <p:spPr>
          <a:xfrm>
            <a:off x="267286" y="647111"/>
            <a:ext cx="11676185" cy="3108543"/>
          </a:xfrm>
          <a:prstGeom prst="rect">
            <a:avLst/>
          </a:prstGeom>
          <a:solidFill>
            <a:schemeClr val="accent1">
              <a:lumMod val="20000"/>
              <a:lumOff val="80000"/>
            </a:schemeClr>
          </a:solidFill>
          <a:scene3d>
            <a:camera prst="orthographicFront"/>
            <a:lightRig rig="threePt" dir="t"/>
          </a:scene3d>
          <a:sp3d>
            <a:bevelT prst="angle"/>
          </a:sp3d>
        </p:spPr>
        <p:txBody>
          <a:bodyPr wrap="square" rtlCol="0">
            <a:spAutoFit/>
          </a:bodyPr>
          <a:lstStyle/>
          <a:p>
            <a:pPr algn="just"/>
            <a:r>
              <a:rPr lang="es-ES" sz="2800" dirty="0">
                <a:solidFill>
                  <a:srgbClr val="0070C0"/>
                </a:solidFill>
                <a:latin typeface="Arial Black" pitchFamily="34" charset="0"/>
              </a:rPr>
              <a:t>Los equipos desarrollarán una investigación acerca de los elementos mediatizadores de la relación entre los protagonistas del PEA. Cada equipo tiene libertad para organizar el trabajo de sus miembros, para conducir la búsqueda de información y para la presentación de sus hallazgos ante el grupo. La distribución del trabajo aparece a continuación:</a:t>
            </a:r>
          </a:p>
        </p:txBody>
      </p:sp>
      <p:sp>
        <p:nvSpPr>
          <p:cNvPr id="4" name="3 CuadroTexto"/>
          <p:cNvSpPr txBox="1"/>
          <p:nvPr/>
        </p:nvSpPr>
        <p:spPr>
          <a:xfrm>
            <a:off x="393894" y="3896746"/>
            <a:ext cx="6288259" cy="523220"/>
          </a:xfrm>
          <a:prstGeom prst="rect">
            <a:avLst/>
          </a:prstGeom>
          <a:noFill/>
          <a:ln w="38100">
            <a:solidFill>
              <a:srgbClr val="002060"/>
            </a:solidFill>
          </a:ln>
        </p:spPr>
        <p:txBody>
          <a:bodyPr wrap="square" rtlCol="0">
            <a:spAutoFit/>
          </a:bodyPr>
          <a:lstStyle/>
          <a:p>
            <a:r>
              <a:rPr lang="es-ES" sz="2800" dirty="0">
                <a:solidFill>
                  <a:srgbClr val="FF0000"/>
                </a:solidFill>
                <a:latin typeface="Arial Black" pitchFamily="34" charset="0"/>
              </a:rPr>
              <a:t>Equipo 1</a:t>
            </a:r>
            <a:r>
              <a:rPr lang="es-ES" sz="2800" dirty="0">
                <a:latin typeface="Arial Black" pitchFamily="34" charset="0"/>
              </a:rPr>
              <a:t>: Problema y objetivos</a:t>
            </a:r>
          </a:p>
        </p:txBody>
      </p:sp>
      <p:sp>
        <p:nvSpPr>
          <p:cNvPr id="5" name="4 CuadroTexto"/>
          <p:cNvSpPr txBox="1"/>
          <p:nvPr/>
        </p:nvSpPr>
        <p:spPr>
          <a:xfrm>
            <a:off x="436099" y="4684539"/>
            <a:ext cx="4332850" cy="523220"/>
          </a:xfrm>
          <a:prstGeom prst="rect">
            <a:avLst/>
          </a:prstGeom>
          <a:noFill/>
          <a:ln w="38100">
            <a:solidFill>
              <a:srgbClr val="002060"/>
            </a:solidFill>
          </a:ln>
        </p:spPr>
        <p:txBody>
          <a:bodyPr wrap="square" rtlCol="0">
            <a:spAutoFit/>
          </a:bodyPr>
          <a:lstStyle/>
          <a:p>
            <a:r>
              <a:rPr lang="es-ES" sz="2800" dirty="0">
                <a:solidFill>
                  <a:srgbClr val="FF0000"/>
                </a:solidFill>
                <a:latin typeface="Arial Black" pitchFamily="34" charset="0"/>
              </a:rPr>
              <a:t>Equipo 2</a:t>
            </a:r>
            <a:r>
              <a:rPr lang="es-ES" sz="2800" dirty="0">
                <a:latin typeface="Arial Black" pitchFamily="34" charset="0"/>
              </a:rPr>
              <a:t>: Contenidos</a:t>
            </a:r>
          </a:p>
        </p:txBody>
      </p:sp>
      <p:sp>
        <p:nvSpPr>
          <p:cNvPr id="6" name="5 CuadroTexto"/>
          <p:cNvSpPr txBox="1"/>
          <p:nvPr/>
        </p:nvSpPr>
        <p:spPr>
          <a:xfrm>
            <a:off x="436097" y="5725550"/>
            <a:ext cx="3770143" cy="523220"/>
          </a:xfrm>
          <a:prstGeom prst="rect">
            <a:avLst/>
          </a:prstGeom>
          <a:noFill/>
          <a:ln w="38100">
            <a:solidFill>
              <a:srgbClr val="002060"/>
            </a:solidFill>
          </a:ln>
        </p:spPr>
        <p:txBody>
          <a:bodyPr wrap="square" rtlCol="0">
            <a:spAutoFit/>
          </a:bodyPr>
          <a:lstStyle/>
          <a:p>
            <a:r>
              <a:rPr lang="es-ES" sz="2800" dirty="0">
                <a:solidFill>
                  <a:srgbClr val="FF0000"/>
                </a:solidFill>
                <a:latin typeface="Arial Black" pitchFamily="34" charset="0"/>
              </a:rPr>
              <a:t>Equipo 3</a:t>
            </a:r>
            <a:r>
              <a:rPr lang="es-ES" sz="2800" dirty="0">
                <a:latin typeface="Arial Black" pitchFamily="34" charset="0"/>
              </a:rPr>
              <a:t>: Métodos</a:t>
            </a:r>
          </a:p>
        </p:txBody>
      </p:sp>
      <p:sp>
        <p:nvSpPr>
          <p:cNvPr id="7" name="6 CuadroTexto"/>
          <p:cNvSpPr txBox="1"/>
          <p:nvPr/>
        </p:nvSpPr>
        <p:spPr>
          <a:xfrm>
            <a:off x="8314032" y="3938953"/>
            <a:ext cx="3573194" cy="523220"/>
          </a:xfrm>
          <a:prstGeom prst="rect">
            <a:avLst/>
          </a:prstGeom>
          <a:noFill/>
          <a:ln w="38100">
            <a:solidFill>
              <a:srgbClr val="002060"/>
            </a:solidFill>
          </a:ln>
        </p:spPr>
        <p:txBody>
          <a:bodyPr wrap="square" rtlCol="0">
            <a:spAutoFit/>
          </a:bodyPr>
          <a:lstStyle/>
          <a:p>
            <a:r>
              <a:rPr lang="es-ES" sz="2800" dirty="0">
                <a:solidFill>
                  <a:srgbClr val="FF0000"/>
                </a:solidFill>
                <a:latin typeface="Arial Black" pitchFamily="34" charset="0"/>
              </a:rPr>
              <a:t>Equipo 4</a:t>
            </a:r>
            <a:r>
              <a:rPr lang="es-ES" sz="2800" dirty="0">
                <a:latin typeface="Arial Black" pitchFamily="34" charset="0"/>
              </a:rPr>
              <a:t>: Medios</a:t>
            </a:r>
          </a:p>
        </p:txBody>
      </p:sp>
      <p:sp>
        <p:nvSpPr>
          <p:cNvPr id="8" name="7 CuadroTexto"/>
          <p:cNvSpPr txBox="1"/>
          <p:nvPr/>
        </p:nvSpPr>
        <p:spPr>
          <a:xfrm>
            <a:off x="5050307" y="4684537"/>
            <a:ext cx="6850966" cy="523220"/>
          </a:xfrm>
          <a:prstGeom prst="rect">
            <a:avLst/>
          </a:prstGeom>
          <a:noFill/>
          <a:ln w="38100">
            <a:solidFill>
              <a:srgbClr val="002060"/>
            </a:solidFill>
          </a:ln>
        </p:spPr>
        <p:txBody>
          <a:bodyPr wrap="square" rtlCol="0">
            <a:spAutoFit/>
          </a:bodyPr>
          <a:lstStyle/>
          <a:p>
            <a:r>
              <a:rPr lang="es-ES" sz="2800" dirty="0">
                <a:solidFill>
                  <a:srgbClr val="FF0000"/>
                </a:solidFill>
                <a:latin typeface="Arial Black" pitchFamily="34" charset="0"/>
              </a:rPr>
              <a:t>Equipo 5</a:t>
            </a:r>
            <a:r>
              <a:rPr lang="es-ES" sz="2800" dirty="0">
                <a:latin typeface="Arial Black" pitchFamily="34" charset="0"/>
              </a:rPr>
              <a:t>: Formas de organización</a:t>
            </a:r>
          </a:p>
        </p:txBody>
      </p:sp>
      <p:sp>
        <p:nvSpPr>
          <p:cNvPr id="9" name="8 CuadroTexto"/>
          <p:cNvSpPr txBox="1"/>
          <p:nvPr/>
        </p:nvSpPr>
        <p:spPr>
          <a:xfrm>
            <a:off x="7582544" y="5753685"/>
            <a:ext cx="4360984" cy="523220"/>
          </a:xfrm>
          <a:prstGeom prst="rect">
            <a:avLst/>
          </a:prstGeom>
          <a:noFill/>
          <a:ln w="38100">
            <a:solidFill>
              <a:srgbClr val="002060"/>
            </a:solidFill>
          </a:ln>
        </p:spPr>
        <p:txBody>
          <a:bodyPr wrap="square" rtlCol="0">
            <a:spAutoFit/>
          </a:bodyPr>
          <a:lstStyle/>
          <a:p>
            <a:r>
              <a:rPr lang="es-ES" sz="2800" dirty="0">
                <a:solidFill>
                  <a:srgbClr val="FF0000"/>
                </a:solidFill>
                <a:latin typeface="Arial Black" pitchFamily="34" charset="0"/>
              </a:rPr>
              <a:t>Equipo 6</a:t>
            </a:r>
            <a:r>
              <a:rPr lang="es-ES" sz="2800" dirty="0">
                <a:latin typeface="Arial Black" pitchFamily="34" charset="0"/>
              </a:rPr>
              <a:t>: Evaluación</a:t>
            </a:r>
          </a:p>
        </p:txBody>
      </p:sp>
      <p:pic>
        <p:nvPicPr>
          <p:cNvPr id="2050" name="Picture 2" descr="G:\Universidad Artemisa\Docencia 2016-17\Maestria en Didactica\Concepciones Didácticas\Imágenes\105.jpg"/>
          <p:cNvPicPr>
            <a:picLocks noChangeAspect="1" noChangeArrowheads="1"/>
          </p:cNvPicPr>
          <p:nvPr/>
        </p:nvPicPr>
        <p:blipFill>
          <a:blip r:embed="rId2"/>
          <a:srcRect/>
          <a:stretch>
            <a:fillRect/>
          </a:stretch>
        </p:blipFill>
        <p:spPr bwMode="auto">
          <a:xfrm>
            <a:off x="4603428" y="5258518"/>
            <a:ext cx="2619375" cy="17430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0"/>
            <a:ext cx="12192000" cy="6858000"/>
          </a:xfrm>
          <a:prstGeom prst="rect">
            <a:avLst/>
          </a:prstGeom>
          <a:solidFill>
            <a:schemeClr val="accent6">
              <a:lumMod val="20000"/>
              <a:lumOff val="80000"/>
            </a:schemeClr>
          </a:solidFill>
        </p:spPr>
        <p:txBody>
          <a:bodyPr wrap="square" rtlCol="0">
            <a:spAutoFit/>
          </a:bodyPr>
          <a:lstStyle/>
          <a:p>
            <a:endParaRPr lang="es-ES_tradnl" dirty="0"/>
          </a:p>
        </p:txBody>
      </p:sp>
      <p:sp>
        <p:nvSpPr>
          <p:cNvPr id="2" name="CuadroTexto 1"/>
          <p:cNvSpPr txBox="1"/>
          <p:nvPr/>
        </p:nvSpPr>
        <p:spPr>
          <a:xfrm>
            <a:off x="4506696" y="3262267"/>
            <a:ext cx="7707060" cy="3539430"/>
          </a:xfrm>
          <a:prstGeom prst="rect">
            <a:avLst/>
          </a:prstGeom>
          <a:solidFill>
            <a:schemeClr val="accent4">
              <a:lumMod val="20000"/>
              <a:lumOff val="80000"/>
            </a:schemeClr>
          </a:solidFill>
          <a:scene3d>
            <a:camera prst="orthographicFront"/>
            <a:lightRig rig="threePt" dir="t"/>
          </a:scene3d>
          <a:sp3d>
            <a:bevelT prst="angle"/>
          </a:sp3d>
        </p:spPr>
        <p:txBody>
          <a:bodyPr wrap="square" rtlCol="0">
            <a:spAutoFit/>
          </a:bodyPr>
          <a:lstStyle>
            <a:defPPr>
              <a:defRPr lang="en-US"/>
            </a:defPPr>
            <a:lvl1pPr>
              <a:defRPr sz="2800">
                <a:latin typeface="Arial Black" panose="020B0A04020102020204" pitchFamily="34" charset="0"/>
              </a:defRPr>
            </a:lvl1pPr>
          </a:lstStyle>
          <a:p>
            <a:pPr algn="ctr"/>
            <a:r>
              <a:rPr lang="es-ES" sz="3200" dirty="0"/>
              <a:t>Roles de los sujetos del PEA</a:t>
            </a:r>
          </a:p>
          <a:p>
            <a:pPr algn="ctr"/>
            <a:endParaRPr lang="es-ES" sz="3200" dirty="0"/>
          </a:p>
          <a:p>
            <a:pPr algn="ctr"/>
            <a:r>
              <a:rPr lang="es-ES" sz="3200" dirty="0"/>
              <a:t>Influencia en la práctica educativa</a:t>
            </a:r>
          </a:p>
          <a:p>
            <a:pPr algn="ctr"/>
            <a:endParaRPr lang="es-ES" sz="3200" dirty="0"/>
          </a:p>
          <a:p>
            <a:pPr algn="ctr"/>
            <a:r>
              <a:rPr lang="es-ES" sz="3200" dirty="0"/>
              <a:t>Pertinencia según demandas de las sociedades del conocimiento</a:t>
            </a:r>
            <a:endParaRPr lang="es-ES_tradnl" sz="3200" dirty="0"/>
          </a:p>
        </p:txBody>
      </p:sp>
      <p:pic>
        <p:nvPicPr>
          <p:cNvPr id="3" name="Imagen 2"/>
          <p:cNvPicPr>
            <a:picLocks noChangeAspect="1"/>
          </p:cNvPicPr>
          <p:nvPr/>
        </p:nvPicPr>
        <p:blipFill>
          <a:blip r:embed="rId2"/>
          <a:stretch>
            <a:fillRect/>
          </a:stretch>
        </p:blipFill>
        <p:spPr>
          <a:xfrm>
            <a:off x="8164290" y="21779"/>
            <a:ext cx="4027712" cy="3222164"/>
          </a:xfrm>
          <a:prstGeom prst="rect">
            <a:avLst/>
          </a:prstGeom>
        </p:spPr>
      </p:pic>
      <p:sp>
        <p:nvSpPr>
          <p:cNvPr id="4" name="CuadroTexto 3"/>
          <p:cNvSpPr txBox="1"/>
          <p:nvPr/>
        </p:nvSpPr>
        <p:spPr>
          <a:xfrm>
            <a:off x="130628" y="522511"/>
            <a:ext cx="7794179" cy="1077218"/>
          </a:xfrm>
          <a:prstGeom prst="rect">
            <a:avLst/>
          </a:prstGeom>
          <a:noFill/>
          <a:scene3d>
            <a:camera prst="isometricOffAxis1Right"/>
            <a:lightRig rig="threePt" dir="t"/>
          </a:scene3d>
        </p:spPr>
        <p:txBody>
          <a:bodyPr wrap="square" rtlCol="0">
            <a:spAutoFit/>
          </a:bodyPr>
          <a:lstStyle/>
          <a:p>
            <a:pPr algn="ctr"/>
            <a:r>
              <a:rPr lang="es-ES_tradnl" sz="3200" dirty="0">
                <a:solidFill>
                  <a:srgbClr val="002060"/>
                </a:solidFill>
                <a:latin typeface="Arial Black" panose="020B0A04020102020204" pitchFamily="34" charset="0"/>
              </a:rPr>
              <a:t>ASPECTOS A CONSIDERAR EN LAS EXPOSICIONES</a:t>
            </a:r>
          </a:p>
        </p:txBody>
      </p:sp>
      <p:sp>
        <p:nvSpPr>
          <p:cNvPr id="5" name="CuadroTexto 4"/>
          <p:cNvSpPr txBox="1"/>
          <p:nvPr/>
        </p:nvSpPr>
        <p:spPr>
          <a:xfrm>
            <a:off x="43549" y="2547253"/>
            <a:ext cx="3918869" cy="3046988"/>
          </a:xfrm>
          <a:prstGeom prst="rect">
            <a:avLst/>
          </a:prstGeom>
          <a:solidFill>
            <a:schemeClr val="accent4">
              <a:lumMod val="20000"/>
              <a:lumOff val="80000"/>
            </a:schemeClr>
          </a:solidFill>
          <a:scene3d>
            <a:camera prst="orthographicFront"/>
            <a:lightRig rig="threePt" dir="t"/>
          </a:scene3d>
          <a:sp3d>
            <a:bevelT prst="angle"/>
          </a:sp3d>
        </p:spPr>
        <p:txBody>
          <a:bodyPr wrap="square" rtlCol="0">
            <a:spAutoFit/>
          </a:bodyPr>
          <a:lstStyle>
            <a:defPPr>
              <a:defRPr lang="en-US"/>
            </a:defPPr>
            <a:lvl1pPr>
              <a:defRPr sz="2800">
                <a:latin typeface="Arial Black" panose="020B0A04020102020204" pitchFamily="34" charset="0"/>
              </a:defRPr>
            </a:lvl1pPr>
          </a:lstStyle>
          <a:p>
            <a:pPr algn="ctr"/>
            <a:r>
              <a:rPr lang="es-ES" sz="3200" dirty="0"/>
              <a:t>Características</a:t>
            </a:r>
          </a:p>
          <a:p>
            <a:pPr algn="ctr"/>
            <a:endParaRPr lang="es-ES" sz="3200" dirty="0"/>
          </a:p>
          <a:p>
            <a:pPr algn="ctr"/>
            <a:r>
              <a:rPr lang="es-ES" sz="3200" dirty="0"/>
              <a:t>Potencialidades</a:t>
            </a:r>
          </a:p>
          <a:p>
            <a:pPr algn="ctr"/>
            <a:r>
              <a:rPr lang="es-ES" sz="3200" dirty="0"/>
              <a:t> </a:t>
            </a:r>
          </a:p>
          <a:p>
            <a:pPr algn="ctr"/>
            <a:r>
              <a:rPr lang="es-ES" sz="3200" dirty="0"/>
              <a:t>Limitaciones</a:t>
            </a:r>
          </a:p>
          <a:p>
            <a:pPr algn="ctr"/>
            <a:endParaRPr lang="es-ES_tradnl" sz="3200" dirty="0"/>
          </a:p>
        </p:txBody>
      </p:sp>
    </p:spTree>
    <p:extLst>
      <p:ext uri="{BB962C8B-B14F-4D97-AF65-F5344CB8AC3E}">
        <p14:creationId xmlns:p14="http://schemas.microsoft.com/office/powerpoint/2010/main" val="1571544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15228"/>
            <a:ext cx="12192000" cy="7017306"/>
          </a:xfrm>
          <a:prstGeom prst="rect">
            <a:avLst/>
          </a:prstGeom>
          <a:solidFill>
            <a:srgbClr val="002060"/>
          </a:solidFill>
        </p:spPr>
        <p:txBody>
          <a:bodyPr wrap="square" rtlCol="0">
            <a:spAutoFit/>
          </a:body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p:txBody>
      </p:sp>
      <p:sp>
        <p:nvSpPr>
          <p:cNvPr id="8" name="CuadroTexto 7"/>
          <p:cNvSpPr txBox="1"/>
          <p:nvPr/>
        </p:nvSpPr>
        <p:spPr>
          <a:xfrm>
            <a:off x="1611141" y="942772"/>
            <a:ext cx="10580859" cy="1692771"/>
          </a:xfrm>
          <a:prstGeom prst="rect">
            <a:avLst/>
          </a:prstGeom>
          <a:noFill/>
        </p:spPr>
        <p:txBody>
          <a:bodyPr wrap="square" rtlCol="0">
            <a:spAutoFit/>
          </a:bodyPr>
          <a:lstStyle/>
          <a:p>
            <a:r>
              <a:rPr lang="es-ES_tradnl" sz="7200" dirty="0">
                <a:solidFill>
                  <a:schemeClr val="bg1"/>
                </a:solidFill>
                <a:latin typeface="Arial Black" panose="020B0A04020102020204" pitchFamily="34" charset="0"/>
              </a:rPr>
              <a:t>Didáctica clásica </a:t>
            </a:r>
          </a:p>
          <a:p>
            <a:pPr algn="r"/>
            <a:endParaRPr lang="es-ES_tradnl" sz="3200" dirty="0">
              <a:solidFill>
                <a:schemeClr val="bg1"/>
              </a:solidFill>
              <a:latin typeface="Arial Black" panose="020B0A04020102020204" pitchFamily="34" charset="0"/>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356" y="3239508"/>
            <a:ext cx="10580858" cy="3618491"/>
          </a:xfrm>
          <a:prstGeom prst="rect">
            <a:avLst/>
          </a:prstGeom>
        </p:spPr>
      </p:pic>
    </p:spTree>
    <p:extLst>
      <p:ext uri="{BB962C8B-B14F-4D97-AF65-F5344CB8AC3E}">
        <p14:creationId xmlns:p14="http://schemas.microsoft.com/office/powerpoint/2010/main" val="158521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15228"/>
            <a:ext cx="12192000" cy="7017306"/>
          </a:xfrm>
          <a:prstGeom prst="rect">
            <a:avLst/>
          </a:prstGeom>
          <a:solidFill>
            <a:srgbClr val="002060"/>
          </a:solidFill>
        </p:spPr>
        <p:txBody>
          <a:bodyPr wrap="square" rtlCol="0">
            <a:spAutoFit/>
          </a:body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p:txBody>
      </p:sp>
      <p:sp>
        <p:nvSpPr>
          <p:cNvPr id="8" name="CuadroTexto 7"/>
          <p:cNvSpPr txBox="1"/>
          <p:nvPr/>
        </p:nvSpPr>
        <p:spPr>
          <a:xfrm>
            <a:off x="442451" y="1178746"/>
            <a:ext cx="11749549" cy="1200329"/>
          </a:xfrm>
          <a:prstGeom prst="rect">
            <a:avLst/>
          </a:prstGeom>
          <a:noFill/>
        </p:spPr>
        <p:txBody>
          <a:bodyPr wrap="square" rtlCol="0">
            <a:spAutoFit/>
          </a:bodyPr>
          <a:lstStyle/>
          <a:p>
            <a:r>
              <a:rPr lang="es-ES_tradnl" sz="7200" dirty="0">
                <a:solidFill>
                  <a:schemeClr val="bg1"/>
                </a:solidFill>
                <a:latin typeface="Arial Black" panose="020B0A04020102020204" pitchFamily="34" charset="0"/>
              </a:rPr>
              <a:t>Didáctica conductista</a:t>
            </a:r>
            <a:endParaRPr lang="es-ES_tradnl" sz="3200" dirty="0">
              <a:solidFill>
                <a:schemeClr val="bg1"/>
              </a:solidFill>
              <a:latin typeface="Arial Black" panose="020B0A04020102020204" pitchFamily="34" charset="0"/>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356" y="3239508"/>
            <a:ext cx="10580858" cy="3618491"/>
          </a:xfrm>
          <a:prstGeom prst="rect">
            <a:avLst/>
          </a:prstGeom>
        </p:spPr>
      </p:pic>
    </p:spTree>
    <p:extLst>
      <p:ext uri="{BB962C8B-B14F-4D97-AF65-F5344CB8AC3E}">
        <p14:creationId xmlns:p14="http://schemas.microsoft.com/office/powerpoint/2010/main" val="158521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a:p>
        </p:txBody>
      </p:sp>
      <p:pic>
        <p:nvPicPr>
          <p:cNvPr id="2052" name="Picture 2" descr="E:\Maestria Didactica 9 feb\lxcl66972ayil6se_v6_.png"/>
          <p:cNvPicPr>
            <a:picLocks noChangeAspect="1" noChangeArrowheads="1"/>
          </p:cNvPicPr>
          <p:nvPr/>
        </p:nvPicPr>
        <p:blipFill>
          <a:blip r:embed="rId2"/>
          <a:srcRect/>
          <a:stretch>
            <a:fillRect/>
          </a:stretch>
        </p:blipFill>
        <p:spPr bwMode="auto">
          <a:xfrm>
            <a:off x="0" y="0"/>
            <a:ext cx="12192000" cy="74342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ES"/>
          </a:p>
        </p:txBody>
      </p:sp>
      <p:pic>
        <p:nvPicPr>
          <p:cNvPr id="3076" name="Picture 2" descr="E:\Maestria Didactica 9 feb\estímulo-respuesta.jpg"/>
          <p:cNvPicPr>
            <a:picLocks noChangeAspect="1" noChangeArrowheads="1"/>
          </p:cNvPicPr>
          <p:nvPr/>
        </p:nvPicPr>
        <p:blipFill>
          <a:blip r:embed="rId2"/>
          <a:srcRect/>
          <a:stretch>
            <a:fillRect/>
          </a:stretch>
        </p:blipFill>
        <p:spPr bwMode="auto">
          <a:xfrm>
            <a:off x="381001" y="1000125"/>
            <a:ext cx="11156951" cy="50006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endParaRPr lang="es-ES"/>
          </a:p>
        </p:txBody>
      </p:sp>
      <p:sp>
        <p:nvSpPr>
          <p:cNvPr id="4099" name="2 Marcador de contenido"/>
          <p:cNvSpPr>
            <a:spLocks noGrp="1"/>
          </p:cNvSpPr>
          <p:nvPr>
            <p:ph idx="1"/>
          </p:nvPr>
        </p:nvSpPr>
        <p:spPr/>
        <p:txBody>
          <a:bodyPr/>
          <a:lstStyle/>
          <a:p>
            <a:endParaRPr lang="es-ES"/>
          </a:p>
        </p:txBody>
      </p:sp>
      <p:pic>
        <p:nvPicPr>
          <p:cNvPr id="4100" name="Picture 3" descr="D:\COSAS NUESTRAS\Trabajo yosdey\Maestría mía\Fotos  para presentación\imágenes para venezuela tendencias e interdiscip\conductismo.jpg"/>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1047</TotalTime>
  <Words>749</Words>
  <Application>Microsoft Office PowerPoint</Application>
  <PresentationFormat>Panorámica</PresentationFormat>
  <Paragraphs>348</Paragraphs>
  <Slides>31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31</vt:i4>
      </vt:variant>
    </vt:vector>
  </HeadingPairs>
  <TitlesOfParts>
    <vt:vector size="40" baseType="lpstr">
      <vt:lpstr>Arial</vt:lpstr>
      <vt:lpstr>Arial Black</vt:lpstr>
      <vt:lpstr>Calibri</vt:lpstr>
      <vt:lpstr>Calibri Light</vt:lpstr>
      <vt:lpstr>Symbol</vt:lpstr>
      <vt:lpstr>Tahoma</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APRENDIZAJE DESARROLLADOR</vt:lpstr>
      <vt:lpstr>Presentación de PowerPoint</vt:lpstr>
      <vt:lpstr>Activación - Regulación</vt:lpstr>
      <vt:lpstr>Significatividad de los procesos</vt:lpstr>
      <vt:lpstr>Motivación para aprender</vt:lpstr>
      <vt:lpstr>Procesos metacognitivos</vt:lpstr>
      <vt:lpstr>Procesos metacognitivos</vt:lpstr>
      <vt:lpstr>Procesos metacognitivos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Miqueli</dc:creator>
  <cp:lastModifiedBy>Daili Vazquez Abella</cp:lastModifiedBy>
  <cp:revision>66</cp:revision>
  <dcterms:created xsi:type="dcterms:W3CDTF">2017-02-12T16:10:32Z</dcterms:created>
  <dcterms:modified xsi:type="dcterms:W3CDTF">2025-04-25T18:59:41Z</dcterms:modified>
</cp:coreProperties>
</file>