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333" r:id="rId3"/>
    <p:sldId id="330" r:id="rId4"/>
    <p:sldId id="332" r:id="rId5"/>
    <p:sldId id="259" r:id="rId6"/>
    <p:sldId id="287" r:id="rId7"/>
    <p:sldId id="260" r:id="rId8"/>
    <p:sldId id="289" r:id="rId9"/>
    <p:sldId id="293" r:id="rId10"/>
    <p:sldId id="328" r:id="rId11"/>
    <p:sldId id="334" r:id="rId12"/>
    <p:sldId id="335" r:id="rId13"/>
    <p:sldId id="326" r:id="rId14"/>
    <p:sldId id="264" r:id="rId15"/>
    <p:sldId id="266" r:id="rId16"/>
    <p:sldId id="267" r:id="rId17"/>
    <p:sldId id="268" r:id="rId18"/>
    <p:sldId id="269" r:id="rId19"/>
    <p:sldId id="305" r:id="rId20"/>
    <p:sldId id="306" r:id="rId21"/>
    <p:sldId id="304" r:id="rId22"/>
    <p:sldId id="316" r:id="rId23"/>
    <p:sldId id="271" r:id="rId24"/>
    <p:sldId id="338" r:id="rId25"/>
    <p:sldId id="301" r:id="rId26"/>
    <p:sldId id="273" r:id="rId27"/>
    <p:sldId id="302" r:id="rId28"/>
    <p:sldId id="314" r:id="rId29"/>
    <p:sldId id="311" r:id="rId30"/>
    <p:sldId id="275" r:id="rId31"/>
    <p:sldId id="300" r:id="rId32"/>
    <p:sldId id="310" r:id="rId33"/>
    <p:sldId id="276" r:id="rId34"/>
    <p:sldId id="318" r:id="rId35"/>
    <p:sldId id="277" r:id="rId36"/>
    <p:sldId id="319" r:id="rId37"/>
    <p:sldId id="339" r:id="rId38"/>
    <p:sldId id="340" r:id="rId39"/>
    <p:sldId id="312" r:id="rId40"/>
    <p:sldId id="320" r:id="rId41"/>
    <p:sldId id="281" r:id="rId42"/>
    <p:sldId id="341" r:id="rId43"/>
    <p:sldId id="343" r:id="rId44"/>
    <p:sldId id="344" r:id="rId45"/>
    <p:sldId id="342" r:id="rId46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8BD4FE-E1D2-4A00-9A7B-C62DF3C4CA59}" type="datetimeFigureOut">
              <a:rPr lang="es-ES" smtClean="0"/>
              <a:t>18/02/2026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7AEBF3-3227-440F-B551-73486157530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4762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18/02/2026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18/02/2026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18/02/2026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18/02/2026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18/02/2026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18/02/2026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18/02/2026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18/02/2026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18/02/2026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18/02/2026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18/02/2026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t>18/02/2026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2060847"/>
            <a:ext cx="8280920" cy="1539603"/>
          </a:xfrm>
        </p:spPr>
        <p:txBody>
          <a:bodyPr>
            <a:normAutofit fontScale="90000"/>
          </a:bodyPr>
          <a:lstStyle/>
          <a:p>
            <a:r>
              <a:rPr lang="es-ES" sz="4000" b="1" dirty="0">
                <a:latin typeface="Arial" panose="020B0604020202020204" pitchFamily="34" charset="0"/>
                <a:cs typeface="Arial" panose="020B0604020202020204" pitchFamily="34" charset="0"/>
              </a:rPr>
              <a:t>Tema 3: </a:t>
            </a:r>
            <a:br>
              <a:rPr lang="es-ES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4000" dirty="0">
                <a:latin typeface="Arial" panose="020B0604020202020204" pitchFamily="34" charset="0"/>
                <a:cs typeface="Arial" panose="020B0604020202020204" pitchFamily="34" charset="0"/>
              </a:rPr>
              <a:t>Título: Ecosistema. Ciclo de los elementos biogeoquímicos. Niveles tróficos. Relaciones bióticas. </a:t>
            </a:r>
            <a:r>
              <a:rPr lang="es-MX" sz="4000" dirty="0">
                <a:latin typeface="Arial" pitchFamily="34" charset="0"/>
                <a:cs typeface="Arial" pitchFamily="34" charset="0"/>
              </a:rPr>
              <a:t>Sucesión ecológica</a:t>
            </a:r>
            <a:br>
              <a:rPr lang="es-ES" sz="4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br>
              <a:rPr lang="es-E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817" y="5041271"/>
            <a:ext cx="2422552" cy="1816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86283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4800" b="1" dirty="0"/>
              <a:t>ECOSISTEMA</a:t>
            </a:r>
            <a:br>
              <a:rPr lang="es-ES" sz="4800" dirty="0"/>
            </a:b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1340768"/>
            <a:ext cx="8352928" cy="5184576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s-ES" sz="3800" dirty="0"/>
              <a:t>Cualquier unidad que incluya la </a:t>
            </a:r>
            <a:r>
              <a:rPr lang="es-ES" sz="3800" dirty="0">
                <a:solidFill>
                  <a:srgbClr val="FF0000"/>
                </a:solidFill>
              </a:rPr>
              <a:t>totalidad de los organismos</a:t>
            </a:r>
            <a:r>
              <a:rPr lang="es-ES" sz="3800" dirty="0"/>
              <a:t> (esto es la comunidad) de un área determinada, que </a:t>
            </a:r>
            <a:r>
              <a:rPr lang="es-ES" sz="3800" dirty="0">
                <a:solidFill>
                  <a:srgbClr val="FF0000"/>
                </a:solidFill>
              </a:rPr>
              <a:t>actúan en reciprocidad con el medio físico </a:t>
            </a:r>
            <a:r>
              <a:rPr lang="es-ES" sz="3800" dirty="0"/>
              <a:t>de modo que una corriente de energía conduzca a una </a:t>
            </a:r>
            <a:r>
              <a:rPr lang="es-ES" sz="3800" dirty="0">
                <a:solidFill>
                  <a:srgbClr val="FF0000"/>
                </a:solidFill>
              </a:rPr>
              <a:t>estructura trófica, una diversidad biótica y a ciclos materiales </a:t>
            </a:r>
            <a:r>
              <a:rPr lang="es-ES" sz="3800" dirty="0"/>
              <a:t>(esto es, intercambio  de materiales entre las partes vivas y las inertes) claramente definidas dentro del sistema,  es un sistema ecológico o ecosistema.</a:t>
            </a:r>
          </a:p>
          <a:p>
            <a:pPr algn="ctr"/>
            <a:endParaRPr lang="es-ES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97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188" y="274638"/>
            <a:ext cx="7921625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s-ES" dirty="0"/>
              <a:t>Componentes principales de ecosistemas terrestre y acuático</a:t>
            </a:r>
          </a:p>
        </p:txBody>
      </p:sp>
      <p:pic>
        <p:nvPicPr>
          <p:cNvPr id="1945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484313"/>
            <a:ext cx="8424862" cy="5113337"/>
          </a:xfrm>
        </p:spPr>
      </p:pic>
    </p:spTree>
    <p:extLst>
      <p:ext uri="{BB962C8B-B14F-4D97-AF65-F5344CB8AC3E}">
        <p14:creationId xmlns:p14="http://schemas.microsoft.com/office/powerpoint/2010/main" val="9634400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18487" cy="1008062"/>
          </a:xfrm>
        </p:spPr>
        <p:txBody>
          <a:bodyPr>
            <a:normAutofit fontScale="90000"/>
          </a:bodyPr>
          <a:lstStyle/>
          <a:p>
            <a:pPr>
              <a:defRPr/>
            </a:pPr>
            <a:br>
              <a:rPr lang="es-ES" b="1" dirty="0"/>
            </a:br>
            <a:br>
              <a:rPr lang="es-ES" b="1" dirty="0"/>
            </a:br>
            <a:r>
              <a:rPr lang="es-ES" b="1" dirty="0">
                <a:solidFill>
                  <a:schemeClr val="tx1"/>
                </a:solidFill>
              </a:rPr>
              <a:t>Ventajas presenta la vida en grupo</a:t>
            </a:r>
            <a:r>
              <a:rPr lang="es-ES" dirty="0">
                <a:solidFill>
                  <a:schemeClr val="tx1"/>
                </a:solidFill>
              </a:rPr>
              <a:t>  de una población:</a:t>
            </a:r>
            <a:br>
              <a:rPr lang="es-ES" dirty="0">
                <a:solidFill>
                  <a:schemeClr val="tx1"/>
                </a:solidFill>
              </a:rPr>
            </a:b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700213"/>
            <a:ext cx="8435975" cy="4752975"/>
          </a:xfrm>
        </p:spPr>
        <p:txBody>
          <a:bodyPr>
            <a:normAutofit fontScale="85000" lnSpcReduction="10000"/>
          </a:bodyPr>
          <a:lstStyle/>
          <a:p>
            <a:pPr>
              <a:defRPr/>
            </a:pPr>
            <a:r>
              <a:rPr lang="es-ES" dirty="0"/>
              <a:t>ofrece una mejor protección contra los depredadores (vigilancia colectiva, </a:t>
            </a:r>
            <a:r>
              <a:rPr lang="es-ES" i="1" dirty="0"/>
              <a:t>defenderse mejor</a:t>
            </a:r>
            <a:r>
              <a:rPr lang="es-ES" dirty="0"/>
              <a:t> o disuadir).</a:t>
            </a:r>
          </a:p>
          <a:p>
            <a:pPr>
              <a:defRPr/>
            </a:pPr>
            <a:r>
              <a:rPr lang="es-ES" dirty="0"/>
              <a:t>garantiza un mayor éxito reproductivo</a:t>
            </a:r>
          </a:p>
          <a:p>
            <a:pPr>
              <a:defRPr/>
            </a:pPr>
            <a:r>
              <a:rPr lang="es-ES" dirty="0"/>
              <a:t>permite una mayor variabilidad </a:t>
            </a:r>
          </a:p>
          <a:p>
            <a:pPr>
              <a:defRPr/>
            </a:pPr>
            <a:r>
              <a:rPr lang="es-ES" dirty="0"/>
              <a:t>posibilita una mejor adaptación a las condiciones ambientales físicas (se agrupan en respuesta al frío con el calor de sus cuerpos, un grupo de árboles conservan mejor la humedad y resisten mejor los embates del viento o la erosión que uno aislado, </a:t>
            </a:r>
          </a:p>
          <a:p>
            <a:pPr>
              <a:defRPr/>
            </a:pPr>
            <a:r>
              <a:rPr lang="es-ES" dirty="0"/>
              <a:t>brinda mayores probabilidades de detección de alimento</a:t>
            </a:r>
          </a:p>
          <a:p>
            <a:pPr>
              <a:defRPr/>
            </a:pPr>
            <a:r>
              <a:rPr lang="es-ES" dirty="0"/>
              <a:t>posibilita la división del trabajo.</a:t>
            </a:r>
          </a:p>
          <a:p>
            <a:pPr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441113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3568" y="-963488"/>
            <a:ext cx="7850038" cy="1719064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dirty="0"/>
            </a:br>
            <a:br>
              <a:rPr lang="es-ES" b="1" dirty="0"/>
            </a:br>
            <a:r>
              <a:rPr lang="es-ES" b="1" dirty="0"/>
              <a:t>Pirámide de energía en ecosistema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10024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0"/>
            <a:ext cx="7924800" cy="692696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>
                <a:solidFill>
                  <a:srgbClr val="FF0000"/>
                </a:solidFill>
              </a:rPr>
              <a:t>Roles de los organismos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764704"/>
            <a:ext cx="8784976" cy="5976664"/>
          </a:xfrm>
        </p:spPr>
        <p:txBody>
          <a:bodyPr>
            <a:normAutofit/>
          </a:bodyPr>
          <a:lstStyle/>
          <a:p>
            <a:r>
              <a:rPr lang="es-ES" sz="2800" b="1" dirty="0"/>
              <a:t>Productores (autótrofos): </a:t>
            </a:r>
            <a:r>
              <a:rPr lang="es-ES" sz="2800" dirty="0"/>
              <a:t>convierten la energía solar en energía química. </a:t>
            </a:r>
            <a:r>
              <a:rPr lang="es-ES" sz="2800" dirty="0" err="1"/>
              <a:t>Sintentizan</a:t>
            </a:r>
            <a:r>
              <a:rPr lang="es-ES" sz="2800" dirty="0"/>
              <a:t> su propio alimento. </a:t>
            </a:r>
          </a:p>
          <a:p>
            <a:pPr marL="0" indent="0">
              <a:buNone/>
            </a:pPr>
            <a:r>
              <a:rPr lang="es-ES" sz="2800" dirty="0"/>
              <a:t>- Plantas, algas, fitoplancton, etc.</a:t>
            </a:r>
          </a:p>
          <a:p>
            <a:endParaRPr lang="es-E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04864"/>
            <a:ext cx="4464496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-33917" y="3356992"/>
            <a:ext cx="530549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/>
              <a:t>Consumidores (heterótrofos): </a:t>
            </a:r>
            <a:r>
              <a:rPr lang="es-ES" sz="2800" dirty="0"/>
              <a:t>no pueden sintetizar su propio alimento, se alimentan de otros organismos.</a:t>
            </a:r>
          </a:p>
          <a:p>
            <a:r>
              <a:rPr lang="es-ES" sz="2800" dirty="0"/>
              <a:t>– Herbívoros, carnívoros, omnívoros</a:t>
            </a:r>
            <a:r>
              <a:rPr lang="es-ES" dirty="0"/>
              <a:t>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150" y="2071678"/>
            <a:ext cx="4116850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5010400" y="4929198"/>
            <a:ext cx="41336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/>
              <a:t>Descomponedores : </a:t>
            </a:r>
            <a:r>
              <a:rPr lang="es-ES" sz="2800" dirty="0"/>
              <a:t>degradan la materia orgánica.</a:t>
            </a:r>
          </a:p>
          <a:p>
            <a:r>
              <a:rPr lang="es-ES" sz="2800" dirty="0"/>
              <a:t>– Microorganismos</a:t>
            </a:r>
          </a:p>
          <a:p>
            <a:endParaRPr lang="es-ES" sz="24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57" y="5572140"/>
            <a:ext cx="3214709" cy="1669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01121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14348" y="0"/>
            <a:ext cx="7924800" cy="1000108"/>
          </a:xfrm>
        </p:spPr>
        <p:txBody>
          <a:bodyPr>
            <a:normAutofit/>
          </a:bodyPr>
          <a:lstStyle/>
          <a:p>
            <a:pPr algn="ctr"/>
            <a:r>
              <a:rPr lang="es-ES" sz="4000" b="1" dirty="0">
                <a:solidFill>
                  <a:srgbClr val="FF0000"/>
                </a:solidFill>
              </a:rPr>
              <a:t>Productores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0108"/>
            <a:ext cx="2555776" cy="2188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764703"/>
            <a:ext cx="3672408" cy="2467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071546"/>
            <a:ext cx="2411760" cy="2160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79512" y="3357562"/>
            <a:ext cx="89644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Puesto que estos organismos producen materia orgánica se les llama </a:t>
            </a: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productores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para distinguirlos de aquellos que sólo son capaces de tomar materia orgánica ya sintetizadas, los consumidores o heterótrofos.</a:t>
            </a:r>
          </a:p>
        </p:txBody>
      </p:sp>
    </p:spTree>
    <p:extLst>
      <p:ext uri="{BB962C8B-B14F-4D97-AF65-F5344CB8AC3E}">
        <p14:creationId xmlns:p14="http://schemas.microsoft.com/office/powerpoint/2010/main" val="25883557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-315416"/>
            <a:ext cx="7924800" cy="1143000"/>
          </a:xfrm>
        </p:spPr>
        <p:txBody>
          <a:bodyPr/>
          <a:lstStyle/>
          <a:p>
            <a:pPr algn="ctr"/>
            <a:r>
              <a:rPr lang="es-ES" b="1" dirty="0">
                <a:solidFill>
                  <a:srgbClr val="FF0000"/>
                </a:solidFill>
              </a:rPr>
              <a:t>Consumidores</a:t>
            </a:r>
            <a:endParaRPr lang="es-ES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2237400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2627784" y="890136"/>
            <a:ext cx="568863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dirty="0"/>
              <a:t>Primarios</a:t>
            </a:r>
            <a:endParaRPr lang="es-ES" sz="3200" dirty="0"/>
          </a:p>
          <a:p>
            <a:r>
              <a:rPr lang="es-ES" sz="3200" dirty="0"/>
              <a:t>✓Herbívoros </a:t>
            </a:r>
          </a:p>
          <a:p>
            <a:r>
              <a:rPr lang="es-ES" sz="3200" dirty="0"/>
              <a:t>✓Capacidad de digerir</a:t>
            </a:r>
          </a:p>
          <a:p>
            <a:r>
              <a:rPr lang="es-ES" sz="3200" dirty="0"/>
              <a:t>✓Traducción de energía (ATP) </a:t>
            </a:r>
          </a:p>
          <a:p>
            <a:r>
              <a:rPr lang="es-ES" sz="3200" dirty="0"/>
              <a:t>✓Algunos animales, protistas, hongos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77072"/>
            <a:ext cx="2232248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298" y="4357694"/>
            <a:ext cx="6643702" cy="2500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85342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0"/>
            <a:ext cx="7924800" cy="827584"/>
          </a:xfrm>
        </p:spPr>
        <p:txBody>
          <a:bodyPr>
            <a:normAutofit/>
          </a:bodyPr>
          <a:lstStyle/>
          <a:p>
            <a:pPr algn="ctr"/>
            <a:r>
              <a:rPr lang="es-ES" sz="3600" b="1" dirty="0">
                <a:solidFill>
                  <a:srgbClr val="FF0000"/>
                </a:solidFill>
              </a:rPr>
              <a:t>Consumidores</a:t>
            </a:r>
            <a:endParaRPr lang="es-ES" sz="3600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79" y="836712"/>
            <a:ext cx="3851921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429001"/>
            <a:ext cx="2555775" cy="341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933056"/>
            <a:ext cx="3823864" cy="2771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7" y="3429001"/>
            <a:ext cx="2736304" cy="3428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79512" y="980728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3200" b="1" dirty="0"/>
              <a:t>Secundarios y Terciarios</a:t>
            </a:r>
            <a:endParaRPr lang="es-ES" sz="3200" dirty="0"/>
          </a:p>
          <a:p>
            <a:r>
              <a:rPr lang="es-ES" sz="3200" dirty="0"/>
              <a:t>✓Carnívoros y Omnívoros</a:t>
            </a:r>
          </a:p>
        </p:txBody>
      </p:sp>
    </p:spTree>
    <p:extLst>
      <p:ext uri="{BB962C8B-B14F-4D97-AF65-F5344CB8AC3E}">
        <p14:creationId xmlns:p14="http://schemas.microsoft.com/office/powerpoint/2010/main" val="40572879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-315416"/>
            <a:ext cx="7924800" cy="1143000"/>
          </a:xfrm>
        </p:spPr>
        <p:txBody>
          <a:bodyPr/>
          <a:lstStyle/>
          <a:p>
            <a:pPr algn="ctr"/>
            <a:r>
              <a:rPr lang="es-E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Descomponedores</a:t>
            </a:r>
            <a:endParaRPr lang="es-E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57884" y="785794"/>
            <a:ext cx="3286116" cy="6072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14884"/>
            <a:ext cx="5929322" cy="2648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90486" y="798653"/>
            <a:ext cx="563364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dirty="0"/>
              <a:t>✓</a:t>
            </a:r>
            <a:r>
              <a:rPr lang="es-ES" sz="2800" dirty="0"/>
              <a:t>Heterótrofos: Ejemplos: bacterias y hongos</a:t>
            </a:r>
          </a:p>
          <a:p>
            <a:pPr algn="just"/>
            <a:r>
              <a:rPr lang="es-ES" sz="2800" dirty="0"/>
              <a:t>✓Degradan la materia orgánica y utilizan los productos de la descomposición como fuente de energía.</a:t>
            </a:r>
          </a:p>
          <a:p>
            <a:pPr algn="just"/>
            <a:r>
              <a:rPr lang="es-ES" sz="2800" dirty="0"/>
              <a:t>✓Liberan moléculas como bióxido de carbono y minerales que son reutilizados por los productores</a:t>
            </a:r>
            <a:r>
              <a:rPr lang="es-E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29468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6792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s-ES" b="1" dirty="0">
                <a:solidFill>
                  <a:schemeClr val="tx1"/>
                </a:solidFill>
              </a:rPr>
              <a:t>ECOSISTEMA</a:t>
            </a:r>
          </a:p>
        </p:txBody>
      </p:sp>
      <p:sp>
        <p:nvSpPr>
          <p:cNvPr id="17411" name="2 Rectángulo"/>
          <p:cNvSpPr>
            <a:spLocks noChangeArrowheads="1"/>
          </p:cNvSpPr>
          <p:nvPr/>
        </p:nvSpPr>
        <p:spPr bwMode="auto">
          <a:xfrm>
            <a:off x="539750" y="980728"/>
            <a:ext cx="770413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es-ES" b="1" dirty="0">
              <a:solidFill>
                <a:srgbClr val="FFFF00"/>
              </a:solidFill>
            </a:endParaRPr>
          </a:p>
          <a:p>
            <a:pPr algn="ctr"/>
            <a:r>
              <a:rPr lang="es-ES" sz="2800" b="1" dirty="0"/>
              <a:t>Ecosistema es la interacción que se produce entre las comunidades y su ambiente.</a:t>
            </a:r>
          </a:p>
        </p:txBody>
      </p:sp>
      <p:sp>
        <p:nvSpPr>
          <p:cNvPr id="17412" name="4 Rectángulo"/>
          <p:cNvSpPr>
            <a:spLocks noChangeArrowheads="1"/>
          </p:cNvSpPr>
          <p:nvPr/>
        </p:nvSpPr>
        <p:spPr bwMode="auto">
          <a:xfrm>
            <a:off x="359568" y="2681779"/>
            <a:ext cx="4212431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Los </a:t>
            </a:r>
            <a:r>
              <a:rPr lang="es-ES" sz="2400" b="1" dirty="0"/>
              <a:t>organismos vivos y su ambiente inerte (abióticos)  y las comunidades  están inseparablemente ligados y actúan recíprocamente entre sí.</a:t>
            </a:r>
          </a:p>
          <a:p>
            <a:pPr algn="ctr"/>
            <a:endParaRPr lang="es-ES" sz="2400" b="1" dirty="0"/>
          </a:p>
          <a:p>
            <a:pPr algn="ctr"/>
            <a:endParaRPr lang="es-ES" b="1" dirty="0"/>
          </a:p>
          <a:p>
            <a:pPr algn="ctr"/>
            <a:endParaRPr lang="es-ES" b="1" dirty="0"/>
          </a:p>
        </p:txBody>
      </p:sp>
      <p:pic>
        <p:nvPicPr>
          <p:cNvPr id="17413" name="Picture 4" descr="Foto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8" y="4603560"/>
            <a:ext cx="2772272" cy="2065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853" y="2632711"/>
            <a:ext cx="3958603" cy="3933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60552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s-ES" dirty="0"/>
              <a:t>Pirámide trófica</a:t>
            </a: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1754042"/>
              </p:ext>
            </p:extLst>
          </p:nvPr>
        </p:nvGraphicFramePr>
        <p:xfrm>
          <a:off x="395537" y="1268760"/>
          <a:ext cx="8301608" cy="49685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172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00055">
                <a:tc>
                  <a:txBody>
                    <a:bodyPr/>
                    <a:lstStyle/>
                    <a:p>
                      <a:r>
                        <a:rPr lang="es-ES" sz="2400" dirty="0"/>
                        <a:t>Nivel trófico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400" dirty="0"/>
                        <a:t>Número de individuos</a:t>
                      </a:r>
                      <a:r>
                        <a:rPr lang="es-ES" sz="2400" baseline="0" dirty="0"/>
                        <a:t> en 0,4 ha de gramíneas</a:t>
                      </a:r>
                      <a:endParaRPr lang="es-E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8332">
                <a:tc>
                  <a:txBody>
                    <a:bodyPr/>
                    <a:lstStyle/>
                    <a:p>
                      <a:r>
                        <a:rPr lang="es-ES" sz="2400" dirty="0"/>
                        <a:t>PRODUCTORES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400" dirty="0"/>
                        <a:t>5 842 424 plantas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0055">
                <a:tc>
                  <a:txBody>
                    <a:bodyPr/>
                    <a:lstStyle/>
                    <a:p>
                      <a:r>
                        <a:rPr lang="es-ES" sz="2400" dirty="0"/>
                        <a:t>CONSUMIDORES PRIMARIOS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400" dirty="0"/>
                        <a:t>708 624 herbívoros no cordados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0055">
                <a:tc>
                  <a:txBody>
                    <a:bodyPr/>
                    <a:lstStyle/>
                    <a:p>
                      <a:r>
                        <a:rPr lang="es-ES" sz="2400" dirty="0"/>
                        <a:t>CONSUMIDORES SECUNDARIOS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400" dirty="0"/>
                        <a:t>354 904 arañas, hormigas, escarabajos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0055">
                <a:tc>
                  <a:txBody>
                    <a:bodyPr/>
                    <a:lstStyle/>
                    <a:p>
                      <a:r>
                        <a:rPr lang="es-ES" sz="2400" dirty="0"/>
                        <a:t>CONSUMIDORES TERCIARIOS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400" dirty="0"/>
                        <a:t>3 aves y mamíferos insectívoros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32531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Pirámide trófica</a:t>
            </a:r>
          </a:p>
        </p:txBody>
      </p:sp>
      <p:graphicFrame>
        <p:nvGraphicFramePr>
          <p:cNvPr id="5" name="3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0955041"/>
              </p:ext>
            </p:extLst>
          </p:nvPr>
        </p:nvGraphicFramePr>
        <p:xfrm>
          <a:off x="611560" y="1340768"/>
          <a:ext cx="8056511" cy="4732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735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829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7819">
                <a:tc>
                  <a:txBody>
                    <a:bodyPr/>
                    <a:lstStyle/>
                    <a:p>
                      <a:r>
                        <a:rPr lang="es-ES" sz="2400" b="1" dirty="0"/>
                        <a:t>Nivel trófico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400" dirty="0"/>
                        <a:t>Número de individuos</a:t>
                      </a:r>
                      <a:r>
                        <a:rPr lang="es-ES" sz="2400" baseline="0" dirty="0"/>
                        <a:t> en  1ha de bosque </a:t>
                      </a:r>
                      <a:r>
                        <a:rPr lang="es-ES" sz="2400" baseline="0" dirty="0" err="1"/>
                        <a:t>semidecíduo</a:t>
                      </a:r>
                      <a:endParaRPr lang="es-E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1567">
                <a:tc>
                  <a:txBody>
                    <a:bodyPr/>
                    <a:lstStyle/>
                    <a:p>
                      <a:r>
                        <a:rPr lang="es-ES" sz="2400" dirty="0"/>
                        <a:t>PRODUCTORES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400" dirty="0"/>
                        <a:t>400</a:t>
                      </a:r>
                      <a:r>
                        <a:rPr lang="es-ES" sz="2400" baseline="0" dirty="0"/>
                        <a:t> 000    </a:t>
                      </a:r>
                      <a:r>
                        <a:rPr lang="es-ES" sz="2400" dirty="0"/>
                        <a:t>plantas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4071">
                <a:tc>
                  <a:txBody>
                    <a:bodyPr/>
                    <a:lstStyle/>
                    <a:p>
                      <a:r>
                        <a:rPr lang="es-ES" sz="2400" dirty="0"/>
                        <a:t>CONSUMIDORES PRIMARIOS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400" dirty="0"/>
                        <a:t>25</a:t>
                      </a:r>
                      <a:r>
                        <a:rPr lang="es-ES" sz="2400" baseline="0" dirty="0"/>
                        <a:t> 000 insectos </a:t>
                      </a:r>
                      <a:r>
                        <a:rPr lang="es-ES" sz="2400" dirty="0"/>
                        <a:t>herbívoros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4071">
                <a:tc>
                  <a:txBody>
                    <a:bodyPr/>
                    <a:lstStyle/>
                    <a:p>
                      <a:r>
                        <a:rPr lang="es-ES" sz="2400" dirty="0"/>
                        <a:t>CONSUMIDORES SECUNDARIOS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400" dirty="0"/>
                        <a:t>1</a:t>
                      </a:r>
                      <a:r>
                        <a:rPr lang="es-ES" sz="2400" baseline="0" dirty="0"/>
                        <a:t> 800 lagartijas</a:t>
                      </a:r>
                      <a:endParaRPr lang="es-E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4071">
                <a:tc>
                  <a:txBody>
                    <a:bodyPr/>
                    <a:lstStyle/>
                    <a:p>
                      <a:r>
                        <a:rPr lang="es-ES" sz="2400" dirty="0"/>
                        <a:t>CONSUMIDORES TERCIARIOS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400" dirty="0"/>
                        <a:t>3 aves y mamíferos insectívoros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16037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-171400"/>
            <a:ext cx="7924800" cy="1143000"/>
          </a:xfrm>
        </p:spPr>
        <p:txBody>
          <a:bodyPr/>
          <a:lstStyle/>
          <a:p>
            <a:pPr algn="ctr"/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Relaciones tróficas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1678050" cy="229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247775"/>
            <a:ext cx="2162175" cy="218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70748"/>
            <a:ext cx="1514475" cy="2158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25" y="1282779"/>
            <a:ext cx="2466975" cy="2146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Flecha derecha"/>
          <p:cNvSpPr/>
          <p:nvPr/>
        </p:nvSpPr>
        <p:spPr>
          <a:xfrm>
            <a:off x="1634524" y="159892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Flecha derecha"/>
          <p:cNvSpPr/>
          <p:nvPr/>
        </p:nvSpPr>
        <p:spPr>
          <a:xfrm>
            <a:off x="6012160" y="153959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Flecha derecha"/>
          <p:cNvSpPr/>
          <p:nvPr/>
        </p:nvSpPr>
        <p:spPr>
          <a:xfrm>
            <a:off x="4067944" y="151343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501007"/>
            <a:ext cx="5544616" cy="3271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100305" y="3357562"/>
            <a:ext cx="360759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800" dirty="0"/>
              <a:t>Las relaciones tróficas que se establecen en un ecosistema pueden diferenciarse en dos</a:t>
            </a:r>
          </a:p>
          <a:p>
            <a:pPr algn="just"/>
            <a:r>
              <a:rPr lang="es-ES" sz="2800" dirty="0"/>
              <a:t>tipos:</a:t>
            </a:r>
          </a:p>
          <a:p>
            <a:pPr algn="just"/>
            <a:r>
              <a:rPr lang="es-ES" sz="2800" dirty="0"/>
              <a:t>- Cadenas tróficas</a:t>
            </a:r>
          </a:p>
          <a:p>
            <a:pPr algn="just"/>
            <a:r>
              <a:rPr lang="es-ES" sz="2800" dirty="0"/>
              <a:t>- Redes tróficas</a:t>
            </a:r>
          </a:p>
        </p:txBody>
      </p:sp>
    </p:spTree>
    <p:extLst>
      <p:ext uri="{BB962C8B-B14F-4D97-AF65-F5344CB8AC3E}">
        <p14:creationId xmlns:p14="http://schemas.microsoft.com/office/powerpoint/2010/main" val="32407217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404664"/>
            <a:ext cx="7924800" cy="980728"/>
          </a:xfrm>
        </p:spPr>
        <p:txBody>
          <a:bodyPr/>
          <a:lstStyle/>
          <a:p>
            <a:pPr algn="ctr"/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RELACIONES BIÓTICAS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556792"/>
            <a:ext cx="8280920" cy="4680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3200" dirty="0"/>
              <a:t>Se agrupan en dos grandes categorías:</a:t>
            </a:r>
          </a:p>
          <a:p>
            <a:pPr marL="0" indent="0">
              <a:buNone/>
            </a:pPr>
            <a:endParaRPr lang="es-ES" sz="3200" dirty="0"/>
          </a:p>
          <a:p>
            <a:r>
              <a:rPr lang="es-ES" sz="3200" dirty="0"/>
              <a:t>Relaciones </a:t>
            </a:r>
            <a:r>
              <a:rPr lang="es-ES" sz="3200" dirty="0" err="1"/>
              <a:t>intraespecíficas</a:t>
            </a:r>
            <a:r>
              <a:rPr lang="es-ES" sz="3200" dirty="0"/>
              <a:t>: de una misma especie</a:t>
            </a:r>
          </a:p>
          <a:p>
            <a:pPr marL="0" indent="0">
              <a:buNone/>
            </a:pPr>
            <a:endParaRPr lang="es-ES" sz="3200" dirty="0"/>
          </a:p>
          <a:p>
            <a:r>
              <a:rPr lang="es-ES" sz="3200" dirty="0"/>
              <a:t>Relaciones </a:t>
            </a:r>
            <a:r>
              <a:rPr lang="es-ES" sz="3200" dirty="0" err="1"/>
              <a:t>interespecíficas</a:t>
            </a:r>
            <a:r>
              <a:rPr lang="es-ES" sz="3200" dirty="0"/>
              <a:t>: de especies diferentes.</a:t>
            </a:r>
          </a:p>
        </p:txBody>
      </p:sp>
    </p:spTree>
    <p:extLst>
      <p:ext uri="{BB962C8B-B14F-4D97-AF65-F5344CB8AC3E}">
        <p14:creationId xmlns:p14="http://schemas.microsoft.com/office/powerpoint/2010/main" val="32532079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Relaciones </a:t>
            </a:r>
            <a:r>
              <a:rPr lang="es-ES" dirty="0" err="1"/>
              <a:t>troficas</a:t>
            </a:r>
            <a:r>
              <a:rPr lang="es-ES" dirty="0"/>
              <a:t>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8900"/>
            <a:ext cx="8720137" cy="466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15592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Interacción </a:t>
            </a:r>
            <a:r>
              <a:rPr lang="es-ES" dirty="0" err="1"/>
              <a:t>intraespecífica</a:t>
            </a:r>
            <a:endParaRPr lang="es-E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3600400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340768"/>
            <a:ext cx="4176464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149080"/>
            <a:ext cx="3384376" cy="2678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75379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1179512"/>
            <a:ext cx="7467600" cy="739187"/>
          </a:xfrm>
        </p:spPr>
        <p:txBody>
          <a:bodyPr>
            <a:normAutofit fontScale="90000"/>
          </a:bodyPr>
          <a:lstStyle/>
          <a:p>
            <a:endParaRPr lang="es-E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"/>
            <a:ext cx="3059832" cy="256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564903"/>
            <a:ext cx="3077181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648200"/>
            <a:ext cx="3059832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0" y="0"/>
            <a:ext cx="597666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/>
              <a:t>Las hormigas</a:t>
            </a:r>
            <a:r>
              <a:rPr lang="es-ES" sz="2800" dirty="0"/>
              <a:t>: Son insectos que forman una asociación estatal ya que entre los individuos se</a:t>
            </a:r>
          </a:p>
          <a:p>
            <a:r>
              <a:rPr lang="es-ES" sz="2800" dirty="0"/>
              <a:t>establecen diferentes categorías o castas (reina, obreras, zánganos)</a:t>
            </a:r>
          </a:p>
        </p:txBody>
      </p:sp>
      <p:sp>
        <p:nvSpPr>
          <p:cNvPr id="5" name="4 Rectángulo"/>
          <p:cNvSpPr/>
          <p:nvPr/>
        </p:nvSpPr>
        <p:spPr>
          <a:xfrm>
            <a:off x="124287" y="2780928"/>
            <a:ext cx="596886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/>
              <a:t>Los corales</a:t>
            </a:r>
            <a:r>
              <a:rPr lang="es-ES" sz="2800" dirty="0"/>
              <a:t>: Es una asociación colonial de numerosos individuos que viven juntos.</a:t>
            </a:r>
          </a:p>
        </p:txBody>
      </p:sp>
      <p:sp>
        <p:nvSpPr>
          <p:cNvPr id="6" name="5 Rectángulo"/>
          <p:cNvSpPr/>
          <p:nvPr/>
        </p:nvSpPr>
        <p:spPr>
          <a:xfrm>
            <a:off x="115306" y="4365104"/>
            <a:ext cx="596886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/>
              <a:t>Las gacelas</a:t>
            </a:r>
            <a:r>
              <a:rPr lang="es-ES" sz="2800" dirty="0"/>
              <a:t>: Es una asociación gregaria formada por un número elevado de individuos cuyo fin es la</a:t>
            </a:r>
          </a:p>
          <a:p>
            <a:r>
              <a:rPr lang="es-ES" sz="2800" dirty="0"/>
              <a:t>migración, la obtención de alimento, defensa frente a depredadores, etc.</a:t>
            </a:r>
          </a:p>
        </p:txBody>
      </p:sp>
    </p:spTree>
    <p:extLst>
      <p:ext uri="{BB962C8B-B14F-4D97-AF65-F5344CB8AC3E}">
        <p14:creationId xmlns:p14="http://schemas.microsoft.com/office/powerpoint/2010/main" val="31820538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s-ES" dirty="0"/>
              <a:t>Interacción     </a:t>
            </a:r>
            <a:r>
              <a:rPr lang="es-ES" dirty="0" err="1"/>
              <a:t>interespecífica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7"/>
            <a:ext cx="8568952" cy="5688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37620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-387424"/>
            <a:ext cx="7924800" cy="1458970"/>
          </a:xfrm>
        </p:spPr>
        <p:txBody>
          <a:bodyPr/>
          <a:lstStyle/>
          <a:p>
            <a:pPr algn="ctr"/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Relaciones interespecíficas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764704"/>
            <a:ext cx="8568952" cy="532859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" sz="2800" b="1" u="sng" dirty="0"/>
              <a:t>Relaciones simbióticas</a:t>
            </a:r>
            <a:r>
              <a:rPr lang="es-ES" sz="2800" dirty="0"/>
              <a:t>: relación entre dos organismos para alimentación o protección  de uno.</a:t>
            </a:r>
          </a:p>
          <a:p>
            <a:r>
              <a:rPr lang="es-ES" sz="2800" b="1" dirty="0"/>
              <a:t>Mutualismo </a:t>
            </a:r>
            <a:r>
              <a:rPr lang="es-ES" sz="2800" dirty="0"/>
              <a:t>-ambos organismos se benefician.</a:t>
            </a:r>
          </a:p>
          <a:p>
            <a:r>
              <a:rPr lang="es-ES" sz="2800" b="1" dirty="0"/>
              <a:t>Comensalismo</a:t>
            </a:r>
            <a:r>
              <a:rPr lang="es-ES" sz="2800" dirty="0"/>
              <a:t>-un organismo se beneficia y al otro le es indiferente (no es afectado).</a:t>
            </a:r>
          </a:p>
          <a:p>
            <a:pPr marL="0" indent="0">
              <a:buNone/>
            </a:pPr>
            <a:r>
              <a:rPr lang="es-ES" sz="2800" b="1" u="sng" dirty="0"/>
              <a:t>Relaciones de antagonismo</a:t>
            </a:r>
            <a:r>
              <a:rPr lang="es-ES" sz="2800" dirty="0"/>
              <a:t>: Por lo menos una especie perjudicada</a:t>
            </a:r>
          </a:p>
          <a:p>
            <a:r>
              <a:rPr lang="es-ES" sz="2800" b="1" dirty="0"/>
              <a:t>Parasitismo</a:t>
            </a:r>
            <a:r>
              <a:rPr lang="es-ES" sz="2800" dirty="0"/>
              <a:t>-un organismo se beneficia mientras perjudica al otro.</a:t>
            </a:r>
          </a:p>
          <a:p>
            <a:r>
              <a:rPr lang="es-ES" sz="2800" b="1" dirty="0"/>
              <a:t>Depredación</a:t>
            </a:r>
            <a:r>
              <a:rPr lang="es-ES" sz="2800" dirty="0"/>
              <a:t>: Un organismo se alimenta de otro</a:t>
            </a:r>
          </a:p>
          <a:p>
            <a:r>
              <a:rPr lang="es-ES" sz="2800" b="1" dirty="0"/>
              <a:t>Competencia: </a:t>
            </a:r>
            <a:r>
              <a:rPr lang="es-ES" sz="2800" dirty="0"/>
              <a:t>Ambos se perjudican</a:t>
            </a:r>
            <a:endParaRPr lang="es-ES" dirty="0"/>
          </a:p>
          <a:p>
            <a:endParaRPr lang="es-ES" sz="3200" dirty="0"/>
          </a:p>
          <a:p>
            <a:endParaRPr lang="es-E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9101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INTERACCIONES INTERESPECIFICAS </a:t>
            </a:r>
            <a:br>
              <a:rPr lang="es-ES" dirty="0"/>
            </a:b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64704"/>
            <a:ext cx="8686800" cy="6093296"/>
          </a:xfrm>
        </p:spPr>
        <p:txBody>
          <a:bodyPr>
            <a:normAutofit fontScale="850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endParaRPr lang="es-ES" dirty="0"/>
          </a:p>
          <a:p>
            <a:pPr>
              <a:spcBef>
                <a:spcPts val="0"/>
              </a:spcBef>
            </a:pPr>
            <a:r>
              <a:rPr lang="es-ES" sz="3800" b="1" dirty="0"/>
              <a:t>Neutralismo (0,0) </a:t>
            </a:r>
          </a:p>
          <a:p>
            <a:r>
              <a:rPr lang="es-ES" sz="3800" b="1" dirty="0"/>
              <a:t>Mutualismo</a:t>
            </a:r>
          </a:p>
          <a:p>
            <a:pPr marL="0" indent="0">
              <a:buNone/>
            </a:pPr>
            <a:r>
              <a:rPr lang="es-ES" sz="3800" b="1" dirty="0"/>
              <a:t>              - Simbiosis, obligatorio. (+,+) </a:t>
            </a:r>
          </a:p>
          <a:p>
            <a:pPr marL="0" indent="0">
              <a:buNone/>
            </a:pPr>
            <a:r>
              <a:rPr lang="es-ES" sz="3800" b="1" dirty="0"/>
              <a:t>             -  Mutualismo no obligatorio. (+,+) </a:t>
            </a:r>
          </a:p>
          <a:p>
            <a:r>
              <a:rPr lang="es-ES" sz="3800" b="1" dirty="0"/>
              <a:t>Comensalismo (+,o)</a:t>
            </a:r>
          </a:p>
          <a:p>
            <a:r>
              <a:rPr lang="es-ES" sz="3800" b="1" dirty="0" err="1"/>
              <a:t>Amensalismo</a:t>
            </a:r>
            <a:r>
              <a:rPr lang="es-ES" sz="3800" b="1" dirty="0"/>
              <a:t> (-,o): </a:t>
            </a:r>
          </a:p>
          <a:p>
            <a:r>
              <a:rPr lang="es-ES" sz="3800" b="1" dirty="0"/>
              <a:t>Depredación (+,-): </a:t>
            </a:r>
          </a:p>
          <a:p>
            <a:pPr marL="0" indent="0">
              <a:buNone/>
            </a:pPr>
            <a:r>
              <a:rPr lang="es-ES" sz="3800" b="1" dirty="0"/>
              <a:t>       - Depredación total  o carnívora (+,-) </a:t>
            </a:r>
          </a:p>
          <a:p>
            <a:pPr marL="0" indent="0">
              <a:buNone/>
            </a:pPr>
            <a:r>
              <a:rPr lang="es-ES" sz="3800" b="1" dirty="0"/>
              <a:t>        - Depredación parcial. herbívora (+,-) </a:t>
            </a:r>
          </a:p>
          <a:p>
            <a:r>
              <a:rPr lang="es-ES" sz="3800" b="1" dirty="0"/>
              <a:t>  Parasitismo (+,-)  </a:t>
            </a:r>
          </a:p>
          <a:p>
            <a:r>
              <a:rPr lang="es-ES" sz="3800" b="1" dirty="0"/>
              <a:t> Competencia (-,-) </a:t>
            </a:r>
          </a:p>
          <a:p>
            <a:pPr marL="0" indent="0">
              <a:buNone/>
            </a:pPr>
            <a:endParaRPr lang="es-ES" sz="3800" b="1" dirty="0"/>
          </a:p>
        </p:txBody>
      </p:sp>
    </p:spTree>
    <p:extLst>
      <p:ext uri="{BB962C8B-B14F-4D97-AF65-F5344CB8AC3E}">
        <p14:creationId xmlns:p14="http://schemas.microsoft.com/office/powerpoint/2010/main" val="1263194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5638800" y="3581400"/>
            <a:ext cx="30480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_tradnl" sz="4800">
                <a:latin typeface="Tahoma" pitchFamily="34" charset="0"/>
              </a:rPr>
              <a:t>Biocenosis</a:t>
            </a:r>
          </a:p>
        </p:txBody>
      </p:sp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533400" y="3581400"/>
            <a:ext cx="33528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_tradnl" sz="4800">
                <a:latin typeface="Tahoma" pitchFamily="34" charset="0"/>
              </a:rPr>
              <a:t>Biotopo</a:t>
            </a:r>
          </a:p>
        </p:txBody>
      </p:sp>
      <p:sp>
        <p:nvSpPr>
          <p:cNvPr id="16388" name="Text Box 5"/>
          <p:cNvSpPr txBox="1">
            <a:spLocks noChangeArrowheads="1"/>
          </p:cNvSpPr>
          <p:nvPr/>
        </p:nvSpPr>
        <p:spPr bwMode="auto">
          <a:xfrm>
            <a:off x="5715000" y="4391025"/>
            <a:ext cx="33528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s-ES_tradnl">
                <a:latin typeface="Tahoma" pitchFamily="34" charset="0"/>
              </a:rPr>
              <a:t>Conjunto de seres vivientes que habitan en un determinado ecosistema</a:t>
            </a:r>
          </a:p>
        </p:txBody>
      </p:sp>
      <p:sp>
        <p:nvSpPr>
          <p:cNvPr id="16389" name="Text Box 6"/>
          <p:cNvSpPr txBox="1">
            <a:spLocks noChangeArrowheads="1"/>
          </p:cNvSpPr>
          <p:nvPr/>
        </p:nvSpPr>
        <p:spPr bwMode="auto">
          <a:xfrm>
            <a:off x="228600" y="4343400"/>
            <a:ext cx="28956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s-ES_tradnl">
                <a:latin typeface="Tahoma" pitchFamily="34" charset="0"/>
              </a:rPr>
              <a:t>Conjunto de todos los elementos físicos en los que vive y se sustenta la biocenosis</a:t>
            </a:r>
          </a:p>
        </p:txBody>
      </p:sp>
      <p:sp>
        <p:nvSpPr>
          <p:cNvPr id="16390" name="AutoShape 7"/>
          <p:cNvSpPr>
            <a:spLocks noChangeArrowheads="1"/>
          </p:cNvSpPr>
          <p:nvPr/>
        </p:nvSpPr>
        <p:spPr bwMode="auto">
          <a:xfrm>
            <a:off x="3429000" y="1143000"/>
            <a:ext cx="2057400" cy="511968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1881 w 21600"/>
              <a:gd name="T13" fmla="*/ 12548 h 21600"/>
              <a:gd name="T14" fmla="*/ 19719 w 21600"/>
              <a:gd name="T15" fmla="*/ 1959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7083" y="4394"/>
                </a:lnTo>
                <a:lnTo>
                  <a:pt x="8433" y="4394"/>
                </a:lnTo>
                <a:lnTo>
                  <a:pt x="8433" y="12548"/>
                </a:lnTo>
                <a:lnTo>
                  <a:pt x="2953" y="12548"/>
                </a:lnTo>
                <a:lnTo>
                  <a:pt x="2953" y="10539"/>
                </a:lnTo>
                <a:lnTo>
                  <a:pt x="0" y="16069"/>
                </a:lnTo>
                <a:lnTo>
                  <a:pt x="2953" y="21600"/>
                </a:lnTo>
                <a:lnTo>
                  <a:pt x="2953" y="19591"/>
                </a:lnTo>
                <a:lnTo>
                  <a:pt x="18647" y="19591"/>
                </a:lnTo>
                <a:lnTo>
                  <a:pt x="18647" y="21600"/>
                </a:lnTo>
                <a:lnTo>
                  <a:pt x="21600" y="16069"/>
                </a:lnTo>
                <a:lnTo>
                  <a:pt x="18647" y="10539"/>
                </a:lnTo>
                <a:lnTo>
                  <a:pt x="18647" y="12548"/>
                </a:lnTo>
                <a:lnTo>
                  <a:pt x="13167" y="12548"/>
                </a:lnTo>
                <a:lnTo>
                  <a:pt x="13167" y="4394"/>
                </a:lnTo>
                <a:lnTo>
                  <a:pt x="14517" y="4394"/>
                </a:lnTo>
                <a:lnTo>
                  <a:pt x="10800" y="0"/>
                </a:lnTo>
                <a:close/>
              </a:path>
            </a:pathLst>
          </a:cu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16391" name="Text Box 12"/>
          <p:cNvSpPr txBox="1">
            <a:spLocks noChangeArrowheads="1"/>
          </p:cNvSpPr>
          <p:nvPr/>
        </p:nvSpPr>
        <p:spPr bwMode="auto">
          <a:xfrm>
            <a:off x="1828800" y="471488"/>
            <a:ext cx="5257800" cy="823912"/>
          </a:xfrm>
          <a:prstGeom prst="rect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_tradnl" sz="4800">
                <a:solidFill>
                  <a:schemeClr val="bg1"/>
                </a:solidFill>
                <a:latin typeface="Tahoma" pitchFamily="34" charset="0"/>
              </a:rPr>
              <a:t>ECOSISTEMA</a:t>
            </a:r>
          </a:p>
        </p:txBody>
      </p:sp>
      <p:sp>
        <p:nvSpPr>
          <p:cNvPr id="16392" name="Text Box 2"/>
          <p:cNvSpPr txBox="1">
            <a:spLocks noChangeArrowheads="1"/>
          </p:cNvSpPr>
          <p:nvPr/>
        </p:nvSpPr>
        <p:spPr bwMode="auto">
          <a:xfrm>
            <a:off x="838200" y="1295400"/>
            <a:ext cx="7391400" cy="2016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spcAft>
                <a:spcPts val="700"/>
              </a:spcAft>
            </a:pPr>
            <a:r>
              <a:rPr lang="es-ES_tradnl">
                <a:solidFill>
                  <a:srgbClr val="000000"/>
                </a:solidFill>
                <a:latin typeface="Arial" charset="0"/>
              </a:rPr>
              <a:t>Sistema dinámico relativamente autónomo formado por una comunidad natural y su </a:t>
            </a:r>
            <a:r>
              <a:rPr lang="es-ES_tradnl">
                <a:solidFill>
                  <a:srgbClr val="800000"/>
                </a:solidFill>
                <a:latin typeface="Arial" charset="0"/>
              </a:rPr>
              <a:t>medio ambiente</a:t>
            </a:r>
            <a:r>
              <a:rPr lang="es-ES_tradnl">
                <a:solidFill>
                  <a:srgbClr val="000000"/>
                </a:solidFill>
                <a:latin typeface="Arial" charset="0"/>
              </a:rPr>
              <a:t> físico, tiene en cuenta las complejas interacciones entre los organismos que forman la comunidad y los flujos de energía y materiales que la atraviesan.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697149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2032"/>
            <a:ext cx="4067400" cy="2659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85436" y="116632"/>
            <a:ext cx="4572000" cy="243143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sz="3600" b="1" dirty="0"/>
              <a:t>Mutualismo:</a:t>
            </a:r>
            <a:endParaRPr lang="es-ES" sz="3600" dirty="0"/>
          </a:p>
          <a:p>
            <a:pPr algn="just"/>
            <a:r>
              <a:rPr lang="es-ES" sz="3200" dirty="0"/>
              <a:t>•</a:t>
            </a:r>
            <a:r>
              <a:rPr lang="es-ES" sz="2800" dirty="0"/>
              <a:t>Las dos especies se benefician </a:t>
            </a:r>
          </a:p>
          <a:p>
            <a:pPr algn="just"/>
            <a:r>
              <a:rPr lang="es-ES" sz="2800" dirty="0"/>
              <a:t>Ej. Abejas con las flores, contacto es temporal 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750" y="2852936"/>
            <a:ext cx="5454714" cy="3458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68960"/>
            <a:ext cx="2736304" cy="3340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58635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5342981" cy="5577483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s-ES" sz="3900" b="1" dirty="0"/>
              <a:t>Simbiosis: </a:t>
            </a:r>
          </a:p>
          <a:p>
            <a:pPr algn="just"/>
            <a:r>
              <a:rPr lang="es-ES" dirty="0"/>
              <a:t>Es el tipo más intimo de mutualismo es una relación de contacto permanente y obligatorio.</a:t>
            </a:r>
          </a:p>
          <a:p>
            <a:pPr algn="just"/>
            <a:r>
              <a:rPr lang="es-ES" b="1" dirty="0"/>
              <a:t>Liquen</a:t>
            </a:r>
            <a:r>
              <a:rPr lang="es-ES" dirty="0"/>
              <a:t>. Es una asociación  a entre un alga y un hongo. </a:t>
            </a:r>
          </a:p>
          <a:p>
            <a:pPr marL="0" indent="0" algn="just">
              <a:buNone/>
            </a:pPr>
            <a:r>
              <a:rPr lang="es-ES" dirty="0"/>
              <a:t> El alga produce el alimento por fotosíntesis y el hongo aporta la fijación al sustrato y humedad.</a:t>
            </a:r>
          </a:p>
          <a:p>
            <a:pPr marL="0" indent="0" algn="just">
              <a:buNone/>
            </a:pPr>
            <a:r>
              <a:rPr lang="es-ES" dirty="0"/>
              <a:t>No se pueden desarrollar independientes en la naturaleza.</a:t>
            </a:r>
          </a:p>
          <a:p>
            <a:endParaRPr lang="es-E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181" y="2852936"/>
            <a:ext cx="3343275" cy="400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10635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s-ES" dirty="0"/>
              <a:t>Simbiosis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124744"/>
            <a:ext cx="4968553" cy="5413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124744"/>
            <a:ext cx="3456384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45161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76685"/>
            <a:ext cx="4066311" cy="2852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645024"/>
            <a:ext cx="4237915" cy="281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5364089" y="3212976"/>
            <a:ext cx="331236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700" dirty="0"/>
              <a:t>Cangrejo ermitaño  se</a:t>
            </a:r>
          </a:p>
          <a:p>
            <a:r>
              <a:rPr lang="es-ES" sz="2700" dirty="0"/>
              <a:t>aprovecha de la concha de otra especie que ya ha muerto    para su protección</a:t>
            </a:r>
            <a:r>
              <a:rPr lang="es-ES" dirty="0"/>
              <a:t>.</a:t>
            </a:r>
          </a:p>
        </p:txBody>
      </p:sp>
      <p:sp>
        <p:nvSpPr>
          <p:cNvPr id="5" name="4 Rectángulo"/>
          <p:cNvSpPr/>
          <p:nvPr/>
        </p:nvSpPr>
        <p:spPr>
          <a:xfrm>
            <a:off x="683568" y="764704"/>
            <a:ext cx="34676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600" b="1" dirty="0">
                <a:latin typeface="Arial" panose="020B0604020202020204" pitchFamily="34" charset="0"/>
                <a:cs typeface="Arial" panose="020B0604020202020204" pitchFamily="34" charset="0"/>
              </a:rPr>
              <a:t>Comensalismo</a:t>
            </a:r>
            <a:endParaRPr lang="es-E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El ganado con algunas </a:t>
            </a:r>
          </a:p>
          <a:p>
            <a:pPr marL="0" indent="0">
              <a:buNone/>
            </a:pPr>
            <a:r>
              <a:rPr lang="es-ES" dirty="0"/>
              <a:t>aves que las libran de </a:t>
            </a:r>
          </a:p>
          <a:p>
            <a:pPr marL="0" indent="0">
              <a:buNone/>
            </a:pPr>
            <a:r>
              <a:rPr lang="es-ES" dirty="0"/>
              <a:t>Parásitos.</a:t>
            </a:r>
          </a:p>
        </p:txBody>
      </p:sp>
    </p:spTree>
    <p:extLst>
      <p:ext uri="{BB962C8B-B14F-4D97-AF65-F5344CB8AC3E}">
        <p14:creationId xmlns:p14="http://schemas.microsoft.com/office/powerpoint/2010/main" val="23607987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3779"/>
            <a:ext cx="2482498" cy="3413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8" y="428604"/>
            <a:ext cx="3096344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3096344" y="428604"/>
            <a:ext cx="3587044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600" b="1" dirty="0"/>
              <a:t>Depredación</a:t>
            </a:r>
            <a:r>
              <a:rPr lang="es-ES" sz="3600" dirty="0"/>
              <a:t> </a:t>
            </a:r>
          </a:p>
          <a:p>
            <a:r>
              <a:rPr lang="es-ES" sz="3200" dirty="0"/>
              <a:t>Una especie</a:t>
            </a:r>
          </a:p>
          <a:p>
            <a:r>
              <a:rPr lang="es-ES" sz="3200" dirty="0"/>
              <a:t>captura y mata a otra para obtener</a:t>
            </a:r>
          </a:p>
          <a:p>
            <a:r>
              <a:rPr lang="es-ES" sz="3200" dirty="0"/>
              <a:t>alimento: león y gacela.</a:t>
            </a:r>
          </a:p>
          <a:p>
            <a:r>
              <a:rPr lang="es-ES" sz="3200" dirty="0"/>
              <a:t> Un organismo puede ser el</a:t>
            </a:r>
          </a:p>
          <a:p>
            <a:r>
              <a:rPr lang="es-ES" sz="3200" dirty="0"/>
              <a:t>depredador de otro y a su vez ser también</a:t>
            </a:r>
          </a:p>
          <a:p>
            <a:r>
              <a:rPr lang="es-ES" sz="3200" dirty="0"/>
              <a:t>la presa respecto a un tercero.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96" y="4005064"/>
            <a:ext cx="2531320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43161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43570" y="2500306"/>
            <a:ext cx="3500430" cy="4357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78" y="4572009"/>
            <a:ext cx="2800355" cy="2285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223" y="24971"/>
            <a:ext cx="3419475" cy="290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25514" y="24971"/>
            <a:ext cx="555459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Parasitismo</a:t>
            </a:r>
            <a:endParaRPr lang="es-E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–Áscaris lumbricoides y ser humano</a:t>
            </a:r>
          </a:p>
          <a:p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–pulgas, garrapatas, sanguijuelas</a:t>
            </a:r>
          </a:p>
          <a:p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–planarias en el interior del aparato digestivo perros y lobos.</a:t>
            </a:r>
          </a:p>
          <a:p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–ácaros que viven en el oído de las alevillas.</a:t>
            </a:r>
          </a:p>
        </p:txBody>
      </p:sp>
    </p:spTree>
    <p:extLst>
      <p:ext uri="{BB962C8B-B14F-4D97-AF65-F5344CB8AC3E}">
        <p14:creationId xmlns:p14="http://schemas.microsoft.com/office/powerpoint/2010/main" val="40194155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Competencia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1196752"/>
            <a:ext cx="8892480" cy="4929411"/>
          </a:xfrm>
        </p:spPr>
        <p:txBody>
          <a:bodyPr/>
          <a:lstStyle/>
          <a:p>
            <a:r>
              <a:rPr lang="es-ES" dirty="0"/>
              <a:t>Competencia : interacción entre individuos, provocado por la necesidad común de un recurso limitado</a:t>
            </a:r>
          </a:p>
          <a:p>
            <a:r>
              <a:rPr lang="es-ES" dirty="0"/>
              <a:t>Es tanto </a:t>
            </a:r>
            <a:r>
              <a:rPr lang="es-ES" dirty="0" err="1"/>
              <a:t>intraespecífica</a:t>
            </a:r>
            <a:r>
              <a:rPr lang="es-ES" dirty="0"/>
              <a:t> como  </a:t>
            </a:r>
            <a:r>
              <a:rPr lang="es-ES" dirty="0" err="1"/>
              <a:t>interespecífica</a:t>
            </a:r>
            <a:r>
              <a:rPr lang="es-ES" dirty="0"/>
              <a:t> </a:t>
            </a:r>
          </a:p>
          <a:p>
            <a:r>
              <a:rPr lang="es-ES" dirty="0"/>
              <a:t>Comparten el mismo recurso</a:t>
            </a:r>
          </a:p>
          <a:p>
            <a:r>
              <a:rPr lang="es-ES" dirty="0"/>
              <a:t>Altas densidades de individuos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653136"/>
            <a:ext cx="4173661" cy="195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861049"/>
            <a:ext cx="2894831" cy="270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69972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18487" cy="1008062"/>
          </a:xfrm>
        </p:spPr>
        <p:txBody>
          <a:bodyPr>
            <a:normAutofit fontScale="90000"/>
          </a:bodyPr>
          <a:lstStyle/>
          <a:p>
            <a:pPr>
              <a:defRPr/>
            </a:pPr>
            <a:br>
              <a:rPr lang="es-ES" b="1" dirty="0"/>
            </a:br>
            <a:br>
              <a:rPr lang="es-ES" b="1" dirty="0"/>
            </a:br>
            <a:r>
              <a:rPr lang="es-ES" b="1" dirty="0">
                <a:solidFill>
                  <a:schemeClr val="tx1"/>
                </a:solidFill>
              </a:rPr>
              <a:t>Ventajas presenta la vida en grupo</a:t>
            </a:r>
            <a:r>
              <a:rPr lang="es-ES" dirty="0">
                <a:solidFill>
                  <a:schemeClr val="tx1"/>
                </a:solidFill>
              </a:rPr>
              <a:t>  de una población (de una especie):</a:t>
            </a:r>
            <a:br>
              <a:rPr lang="es-ES" dirty="0">
                <a:solidFill>
                  <a:schemeClr val="tx1"/>
                </a:solidFill>
              </a:rPr>
            </a:b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700213"/>
            <a:ext cx="8435975" cy="4752975"/>
          </a:xfrm>
        </p:spPr>
        <p:txBody>
          <a:bodyPr>
            <a:normAutofit fontScale="85000" lnSpcReduction="10000"/>
          </a:bodyPr>
          <a:lstStyle/>
          <a:p>
            <a:pPr>
              <a:defRPr/>
            </a:pPr>
            <a:r>
              <a:rPr lang="es-ES" dirty="0"/>
              <a:t>ofrece una mejor protección contra los depredadores (vigilancia colectiva, </a:t>
            </a:r>
            <a:r>
              <a:rPr lang="es-ES" i="1" dirty="0"/>
              <a:t>defenderse mejor</a:t>
            </a:r>
            <a:r>
              <a:rPr lang="es-ES" dirty="0"/>
              <a:t> o disuadir).</a:t>
            </a:r>
          </a:p>
          <a:p>
            <a:pPr>
              <a:defRPr/>
            </a:pPr>
            <a:r>
              <a:rPr lang="es-ES" dirty="0"/>
              <a:t>garantiza un mayor éxito reproductivo</a:t>
            </a:r>
          </a:p>
          <a:p>
            <a:pPr>
              <a:defRPr/>
            </a:pPr>
            <a:r>
              <a:rPr lang="es-ES" dirty="0"/>
              <a:t>permite una mayor variabilidad </a:t>
            </a:r>
          </a:p>
          <a:p>
            <a:pPr>
              <a:defRPr/>
            </a:pPr>
            <a:r>
              <a:rPr lang="es-ES" dirty="0"/>
              <a:t>posibilita una mejor adaptación a las condiciones ambientales físicas (se agrupan en respuesta al frío con el calor de sus cuerpos, un grupo de árboles conservan mejor la humedad y resisten mejor los embates del viento o la erosión que uno aislado, </a:t>
            </a:r>
          </a:p>
          <a:p>
            <a:pPr>
              <a:defRPr/>
            </a:pPr>
            <a:r>
              <a:rPr lang="es-ES" dirty="0"/>
              <a:t>brinda mayores probabilidades de detección de alimento</a:t>
            </a:r>
          </a:p>
          <a:p>
            <a:pPr>
              <a:defRPr/>
            </a:pPr>
            <a:r>
              <a:rPr lang="es-ES" dirty="0"/>
              <a:t>posibilita la división del trabajo.</a:t>
            </a:r>
          </a:p>
          <a:p>
            <a:pPr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957852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188" y="260350"/>
            <a:ext cx="8319268" cy="6169025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None/>
              <a:defRPr/>
            </a:pPr>
            <a:r>
              <a:rPr lang="es-ES" sz="3800" b="1" dirty="0">
                <a:latin typeface="Arial" panose="020B0604020202020204" pitchFamily="34" charset="0"/>
                <a:cs typeface="Arial" panose="020B0604020202020204" pitchFamily="34" charset="0"/>
              </a:rPr>
              <a:t>Factores limitantes en el desarrollo poblacional</a:t>
            </a:r>
          </a:p>
          <a:p>
            <a:pPr>
              <a:defRPr/>
            </a:pPr>
            <a:endParaRPr lang="es-ES" sz="3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es-ES" sz="3500" dirty="0"/>
              <a:t>Disponibilidad de alimentos</a:t>
            </a:r>
          </a:p>
          <a:p>
            <a:pPr algn="just">
              <a:defRPr/>
            </a:pPr>
            <a:r>
              <a:rPr lang="es-ES" sz="3500" dirty="0"/>
              <a:t>Espacio (sobrepoblación)</a:t>
            </a:r>
          </a:p>
          <a:p>
            <a:pPr algn="just">
              <a:defRPr/>
            </a:pPr>
            <a:r>
              <a:rPr lang="es-ES" sz="3500" dirty="0"/>
              <a:t>Condiciones meteorológicas (precipitación, temperatura, humedad)</a:t>
            </a:r>
          </a:p>
          <a:p>
            <a:pPr algn="just">
              <a:defRPr/>
            </a:pPr>
            <a:r>
              <a:rPr lang="es-ES" sz="3500" dirty="0"/>
              <a:t>Presencia de luz solar</a:t>
            </a:r>
          </a:p>
          <a:p>
            <a:pPr algn="just">
              <a:defRPr/>
            </a:pPr>
            <a:r>
              <a:rPr lang="es-ES" sz="3500" dirty="0"/>
              <a:t>Otros (sustrato, sal, fuego)</a:t>
            </a:r>
          </a:p>
          <a:p>
            <a:pPr algn="just">
              <a:defRPr/>
            </a:pPr>
            <a:r>
              <a:rPr lang="es-ES" sz="3500" dirty="0"/>
              <a:t>Presencia de enemigos naturales</a:t>
            </a:r>
          </a:p>
          <a:p>
            <a:pPr algn="just">
              <a:defRPr/>
            </a:pPr>
            <a:r>
              <a:rPr lang="es-ES" sz="3500" dirty="0"/>
              <a:t>Agentes que causan enfermedades en la población</a:t>
            </a:r>
          </a:p>
          <a:p>
            <a:pPr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201101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0"/>
            <a:ext cx="8496944" cy="836712"/>
          </a:xfrm>
        </p:spPr>
        <p:txBody>
          <a:bodyPr>
            <a:normAutofit fontScale="90000"/>
          </a:bodyPr>
          <a:lstStyle/>
          <a:p>
            <a:br>
              <a:rPr lang="es-ES" dirty="0"/>
            </a:br>
            <a:r>
              <a:rPr lang="es-ES" sz="4000" b="1" dirty="0"/>
              <a:t>Principio de exclusión competitiva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19" y="1124744"/>
            <a:ext cx="8706819" cy="5544616"/>
          </a:xfrm>
        </p:spPr>
        <p:txBody>
          <a:bodyPr>
            <a:normAutofit fontScale="92500" lnSpcReduction="20000"/>
          </a:bodyPr>
          <a:lstStyle/>
          <a:p>
            <a:r>
              <a:rPr lang="es-ES" dirty="0"/>
              <a:t>Dos especies que comparten el mismo nicho no pueden coexistir. </a:t>
            </a:r>
          </a:p>
          <a:p>
            <a:r>
              <a:rPr lang="es-ES" dirty="0"/>
              <a:t>Si tienen idénticos requerimientos, no pueden coexistir. </a:t>
            </a:r>
          </a:p>
          <a:p>
            <a:r>
              <a:rPr lang="es-ES" dirty="0"/>
              <a:t>Dos especies no pueden coexistir indefinidamente sobre la base del mismo recurso limitante. </a:t>
            </a:r>
          </a:p>
          <a:p>
            <a:r>
              <a:rPr lang="es-ES" dirty="0"/>
              <a:t>Coexisten en un ambiente estable como resultado de la diferenciación del nicho. </a:t>
            </a:r>
          </a:p>
          <a:p>
            <a:r>
              <a:rPr lang="es-ES" dirty="0"/>
              <a:t>Si no hubiera tal diferenciación, </a:t>
            </a:r>
          </a:p>
          <a:p>
            <a:pPr marL="0" indent="0">
              <a:buNone/>
            </a:pPr>
            <a:r>
              <a:rPr lang="es-ES" dirty="0"/>
              <a:t>o el ambiente lo impidiera, la especie</a:t>
            </a:r>
          </a:p>
          <a:p>
            <a:pPr marL="0" indent="0">
              <a:buNone/>
            </a:pPr>
            <a:r>
              <a:rPr lang="es-ES" dirty="0"/>
              <a:t> que es un competidor </a:t>
            </a:r>
          </a:p>
          <a:p>
            <a:pPr marL="0" indent="0">
              <a:buNone/>
            </a:pPr>
            <a:r>
              <a:rPr lang="es-ES" dirty="0"/>
              <a:t>superior excluirá a la otra.</a:t>
            </a:r>
            <a:r>
              <a:rPr lang="es-ES" i="1" dirty="0"/>
              <a:t> </a:t>
            </a:r>
            <a:endParaRPr lang="es-ES" dirty="0"/>
          </a:p>
          <a:p>
            <a:endParaRPr lang="es-E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221088"/>
            <a:ext cx="2658147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5618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3115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s-ES" b="1" dirty="0">
                <a:solidFill>
                  <a:schemeClr val="tx1"/>
                </a:solidFill>
              </a:rPr>
              <a:t>Componentes del ecosistema:</a:t>
            </a:r>
            <a:br>
              <a:rPr lang="es-ES" dirty="0">
                <a:solidFill>
                  <a:schemeClr val="tx1"/>
                </a:solidFill>
              </a:rPr>
            </a:b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908050"/>
            <a:ext cx="8435975" cy="594995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s-ES" dirty="0"/>
              <a:t>Sustancias inorgánicas (C, N</a:t>
            </a:r>
            <a:r>
              <a:rPr lang="es-ES" baseline="-25000" dirty="0"/>
              <a:t>2</a:t>
            </a:r>
            <a:r>
              <a:rPr lang="es-ES" dirty="0"/>
              <a:t>, CO</a:t>
            </a:r>
            <a:r>
              <a:rPr lang="es-ES" baseline="-25000" dirty="0"/>
              <a:t>2</a:t>
            </a:r>
            <a:r>
              <a:rPr lang="es-ES" dirty="0"/>
              <a:t>, H</a:t>
            </a:r>
            <a:r>
              <a:rPr lang="es-ES" baseline="-25000" dirty="0"/>
              <a:t>2</a:t>
            </a:r>
            <a:r>
              <a:rPr lang="es-ES" dirty="0"/>
              <a:t>O, etc.).</a:t>
            </a:r>
          </a:p>
          <a:p>
            <a:pPr>
              <a:defRPr/>
            </a:pPr>
            <a:r>
              <a:rPr lang="es-ES" dirty="0"/>
              <a:t>Compuestos orgánicos (proteínas, hidratos de carbono, lípidos, sustancias húmicas, etc.</a:t>
            </a:r>
          </a:p>
          <a:p>
            <a:pPr>
              <a:defRPr/>
            </a:pPr>
            <a:r>
              <a:rPr lang="es-ES" dirty="0"/>
              <a:t>Factores abióticos: régimen climático, suelo, agua.</a:t>
            </a:r>
          </a:p>
          <a:p>
            <a:pPr>
              <a:defRPr/>
            </a:pPr>
            <a:r>
              <a:rPr lang="es-ES" dirty="0"/>
              <a:t> Productores (organismos autótrofos, en gran parte plantas).</a:t>
            </a:r>
          </a:p>
          <a:p>
            <a:pPr>
              <a:defRPr/>
            </a:pPr>
            <a:r>
              <a:rPr lang="es-ES" dirty="0"/>
              <a:t>Consumidores o </a:t>
            </a:r>
            <a:r>
              <a:rPr lang="es-ES" dirty="0" err="1"/>
              <a:t>macroconsumidores</a:t>
            </a:r>
            <a:r>
              <a:rPr lang="es-ES" dirty="0"/>
              <a:t> (heterótrofos) sobre todo animales que ingieren otros organismos o materia orgánica formada por partículas.</a:t>
            </a:r>
          </a:p>
          <a:p>
            <a:pPr>
              <a:defRPr/>
            </a:pPr>
            <a:r>
              <a:rPr lang="es-ES" dirty="0"/>
              <a:t>Desintegradores o </a:t>
            </a:r>
            <a:r>
              <a:rPr lang="es-ES" dirty="0" err="1"/>
              <a:t>microconsumidores</a:t>
            </a:r>
            <a:r>
              <a:rPr lang="es-ES" dirty="0"/>
              <a:t> sobre todo bacterias y hongos</a:t>
            </a:r>
          </a:p>
          <a:p>
            <a:pPr>
              <a:defRPr/>
            </a:pPr>
            <a:endParaRPr lang="es-E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0953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512" y="116632"/>
            <a:ext cx="8568952" cy="792088"/>
          </a:xfrm>
        </p:spPr>
        <p:txBody>
          <a:bodyPr>
            <a:noAutofit/>
          </a:bodyPr>
          <a:lstStyle/>
          <a:p>
            <a:r>
              <a:rPr lang="es-ES" sz="3200" b="1" dirty="0"/>
              <a:t>Estratificación vertical de la comunidad</a:t>
            </a:r>
            <a:endParaRPr lang="es-ES" sz="32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764704"/>
            <a:ext cx="8280920" cy="5774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4372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0"/>
            <a:ext cx="7924800" cy="620688"/>
          </a:xfrm>
        </p:spPr>
        <p:txBody>
          <a:bodyPr/>
          <a:lstStyle/>
          <a:p>
            <a:pPr algn="ctr"/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Sucesión ecológica</a:t>
            </a:r>
            <a:endParaRPr lang="es-E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24744"/>
            <a:ext cx="4783574" cy="5477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4783575" y="908720"/>
            <a:ext cx="4180913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800" dirty="0"/>
              <a:t>Es  la secuencia de cambios graduales que experimenta un ecosistema a lo largo del tiempo.</a:t>
            </a:r>
          </a:p>
          <a:p>
            <a:pPr algn="just"/>
            <a:r>
              <a:rPr lang="es-ES" sz="2800" dirty="0"/>
              <a:t> Es principalmente en la comunidad, aunque también hay cambios en el biotopo como por ejemplo desarrollo del suelo.</a:t>
            </a:r>
          </a:p>
          <a:p>
            <a:pPr algn="just"/>
            <a:endParaRPr lang="es-ES" sz="2800" dirty="0"/>
          </a:p>
          <a:p>
            <a:pPr algn="just"/>
            <a:r>
              <a:rPr lang="es-ES" sz="2800" b="1" dirty="0" err="1"/>
              <a:t>Climax</a:t>
            </a:r>
            <a:r>
              <a:rPr lang="es-ES" sz="2800" dirty="0"/>
              <a:t>: es el estadio   de desarrollo superior, hay equilibrio suelo vegetación.</a:t>
            </a:r>
          </a:p>
        </p:txBody>
      </p:sp>
    </p:spTree>
    <p:extLst>
      <p:ext uri="{BB962C8B-B14F-4D97-AF65-F5344CB8AC3E}">
        <p14:creationId xmlns:p14="http://schemas.microsoft.com/office/powerpoint/2010/main" val="35397210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1"/>
          </a:xfrm>
        </p:spPr>
        <p:txBody>
          <a:bodyPr>
            <a:normAutofit/>
          </a:bodyPr>
          <a:lstStyle/>
          <a:p>
            <a:r>
              <a:rPr lang="es-ES" sz="3600" dirty="0"/>
              <a:t>Sucesión de una comunidad en el tiempo </a:t>
            </a:r>
          </a:p>
        </p:txBody>
      </p:sp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9"/>
            <a:ext cx="8712968" cy="5472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0612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s-ES" dirty="0" err="1"/>
              <a:t>Climax</a:t>
            </a:r>
            <a:r>
              <a:rPr lang="es-ES" dirty="0"/>
              <a:t> regresivo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63888" y="836712"/>
            <a:ext cx="5760640" cy="6021288"/>
          </a:xfrm>
        </p:spPr>
        <p:txBody>
          <a:bodyPr>
            <a:normAutofit fontScale="85000" lnSpcReduction="20000"/>
          </a:bodyPr>
          <a:lstStyle/>
          <a:p>
            <a:r>
              <a:rPr lang="es-ES" dirty="0"/>
              <a:t>La comunidad permanece en </a:t>
            </a:r>
            <a:r>
              <a:rPr lang="es-ES" dirty="0" err="1"/>
              <a:t>climax</a:t>
            </a:r>
            <a:r>
              <a:rPr lang="es-ES" dirty="0"/>
              <a:t> hasta que algún cambio extraordinario en el biotopo o su biota produce retroceso a etapas.</a:t>
            </a:r>
            <a:endParaRPr lang="es-E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s-ES" dirty="0"/>
              <a:t>       </a:t>
            </a:r>
            <a:r>
              <a:rPr lang="es-ES" b="1" dirty="0"/>
              <a:t>Evolución regresiva por:</a:t>
            </a:r>
          </a:p>
          <a:p>
            <a:r>
              <a:rPr lang="es-ES" dirty="0"/>
              <a:t>Erupción volcánica</a:t>
            </a:r>
          </a:p>
          <a:p>
            <a:r>
              <a:rPr lang="es-ES" dirty="0"/>
              <a:t>Erosión acelerada</a:t>
            </a:r>
          </a:p>
          <a:p>
            <a:r>
              <a:rPr lang="es-ES" dirty="0"/>
              <a:t>Incendio </a:t>
            </a:r>
          </a:p>
          <a:p>
            <a:r>
              <a:rPr lang="es-ES" dirty="0"/>
              <a:t>Enfermedad</a:t>
            </a:r>
          </a:p>
          <a:p>
            <a:r>
              <a:rPr lang="es-ES" dirty="0"/>
              <a:t>Inundación desaparición de especies importantes por tala</a:t>
            </a:r>
          </a:p>
          <a:p>
            <a:r>
              <a:rPr lang="es-ES" dirty="0"/>
              <a:t>Lluvia ácida  </a:t>
            </a:r>
          </a:p>
          <a:p>
            <a:pPr marL="0" indent="0">
              <a:buNone/>
            </a:pPr>
            <a:r>
              <a:rPr lang="es-ES" dirty="0"/>
              <a:t> Cuando concluye la causa continúa la evolución a un </a:t>
            </a:r>
            <a:r>
              <a:rPr lang="es-ES" dirty="0" err="1"/>
              <a:t>climax</a:t>
            </a:r>
            <a:r>
              <a:rPr lang="es-ES" dirty="0"/>
              <a:t> diferente, el regresivo Ej. Bosque secundario en cultivo abandonado. 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5142"/>
            <a:ext cx="3535288" cy="4599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0" y="5874965"/>
            <a:ext cx="3347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Sucesión ecológica y fuego destruye el </a:t>
            </a:r>
            <a:r>
              <a:rPr lang="es-ES" sz="2000" b="1" dirty="0" err="1"/>
              <a:t>estadío</a:t>
            </a:r>
            <a:r>
              <a:rPr lang="es-ES" sz="2000" b="1" dirty="0"/>
              <a:t> </a:t>
            </a:r>
            <a:r>
              <a:rPr lang="es-ES" sz="2000" b="1" dirty="0" err="1"/>
              <a:t>climax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7824795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4" descr="BRUNELLIACOMOCLADIFOLI_gran piedra 1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77" y="1196752"/>
            <a:ext cx="4648108" cy="531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75" name="Text Box 5"/>
          <p:cNvSpPr txBox="1">
            <a:spLocks noChangeArrowheads="1"/>
          </p:cNvSpPr>
          <p:nvPr/>
        </p:nvSpPr>
        <p:spPr bwMode="auto">
          <a:xfrm>
            <a:off x="417277" y="204659"/>
            <a:ext cx="863259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/>
              <a:t>Bosque </a:t>
            </a:r>
            <a:r>
              <a:rPr lang="en-US" sz="3200" b="1" dirty="0" err="1"/>
              <a:t>secundario</a:t>
            </a:r>
            <a:r>
              <a:rPr lang="en-US" sz="3200" b="1" dirty="0"/>
              <a:t>  </a:t>
            </a:r>
          </a:p>
          <a:p>
            <a:pPr algn="ctr" eaLnBrk="1" hangingPunct="1"/>
            <a:r>
              <a:rPr lang="es-ES" sz="2800" b="1" dirty="0"/>
              <a:t>Abundan los arbustos e hierbas</a:t>
            </a:r>
          </a:p>
        </p:txBody>
      </p:sp>
      <p:pic>
        <p:nvPicPr>
          <p:cNvPr id="4" name="Picture 4" descr="pinar la francia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900" y="1290930"/>
            <a:ext cx="3887971" cy="5183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8896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es-ES"/>
              <a:t>Bibliografía</a:t>
            </a:r>
          </a:p>
        </p:txBody>
      </p:sp>
      <p:sp>
        <p:nvSpPr>
          <p:cNvPr id="73731" name="2 Marcador de contenido"/>
          <p:cNvSpPr>
            <a:spLocks noGrp="1"/>
          </p:cNvSpPr>
          <p:nvPr>
            <p:ph idx="1"/>
          </p:nvPr>
        </p:nvSpPr>
        <p:spPr>
          <a:xfrm>
            <a:off x="179388" y="1196975"/>
            <a:ext cx="8785225" cy="4929188"/>
          </a:xfrm>
        </p:spPr>
        <p:txBody>
          <a:bodyPr/>
          <a:lstStyle/>
          <a:p>
            <a:r>
              <a:rPr lang="es-ES" sz="2400">
                <a:latin typeface="Arial" charset="0"/>
                <a:cs typeface="Arial" charset="0"/>
              </a:rPr>
              <a:t>Colectivo de autores: Geografía Física. Volumen II. Editorial Universitaria Félix Varela. La Habana. 2018</a:t>
            </a:r>
          </a:p>
          <a:p>
            <a:r>
              <a:rPr lang="es-ES" sz="2400">
                <a:latin typeface="Arial" charset="0"/>
                <a:cs typeface="Arial" charset="0"/>
              </a:rPr>
              <a:t>Ferrari J. Yolanda Sosa y Caridad Masot.  Biogeografía. Editorial Pueblo y Educación. La Habana. 1988.</a:t>
            </a:r>
          </a:p>
        </p:txBody>
      </p:sp>
    </p:spTree>
    <p:extLst>
      <p:ext uri="{BB962C8B-B14F-4D97-AF65-F5344CB8AC3E}">
        <p14:creationId xmlns:p14="http://schemas.microsoft.com/office/powerpoint/2010/main" val="19543267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>
            <a:normAutofit fontScale="90000"/>
          </a:bodyPr>
          <a:lstStyle/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Ciclo de los elementos biogeoquímicos</a:t>
            </a: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698208"/>
            <a:ext cx="9144000" cy="6159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2206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490066"/>
          </a:xfrm>
        </p:spPr>
        <p:txBody>
          <a:bodyPr>
            <a:normAutofit fontScale="90000"/>
          </a:bodyPr>
          <a:lstStyle/>
          <a:p>
            <a:r>
              <a:rPr lang="es-ES" sz="3600" dirty="0">
                <a:latin typeface="Arial" panose="020B0604020202020204" pitchFamily="34" charset="0"/>
                <a:cs typeface="Arial" panose="020B0604020202020204" pitchFamily="34" charset="0"/>
              </a:rPr>
              <a:t>Ciclo de los elementos biogeoquímicos</a:t>
            </a:r>
            <a:endParaRPr lang="es-ES" sz="36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8784976" cy="5936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0755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214942" y="-180345"/>
            <a:ext cx="3929058" cy="680388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>
                <a:solidFill>
                  <a:srgbClr val="FFFF00"/>
                </a:solidFill>
              </a:rPr>
              <a:t>                                                    </a:t>
            </a:r>
            <a:r>
              <a:rPr lang="es-ES" b="1" dirty="0">
                <a:solidFill>
                  <a:srgbClr val="FF0000"/>
                </a:solidFill>
              </a:rPr>
              <a:t>Ciclo del carbono </a:t>
            </a:r>
            <a:endParaRPr lang="es-ES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148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4786314" y="692696"/>
            <a:ext cx="435768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3200" dirty="0"/>
              <a:t>El C es un componente fundamental de las moléculas orgánicas de los seres vivos. Se encuentra en la</a:t>
            </a:r>
          </a:p>
          <a:p>
            <a:pPr algn="just"/>
            <a:r>
              <a:rPr lang="es-ES" sz="3200" dirty="0"/>
              <a:t>atmósfera en forma de CO</a:t>
            </a:r>
            <a:r>
              <a:rPr lang="es-ES" sz="3200" baseline="-25000" dirty="0"/>
              <a:t>2</a:t>
            </a:r>
            <a:r>
              <a:rPr lang="es-ES" sz="3200" dirty="0"/>
              <a:t> y en la biosfera en forma de materia orgánica (glúcidos, lípidos, proteínas y</a:t>
            </a:r>
          </a:p>
          <a:p>
            <a:pPr algn="just"/>
            <a:r>
              <a:rPr lang="es-ES" sz="3200" dirty="0"/>
              <a:t>ácidos nucleicos).</a:t>
            </a:r>
          </a:p>
        </p:txBody>
      </p:sp>
    </p:spTree>
    <p:extLst>
      <p:ext uri="{BB962C8B-B14F-4D97-AF65-F5344CB8AC3E}">
        <p14:creationId xmlns:p14="http://schemas.microsoft.com/office/powerpoint/2010/main" val="19148617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Ciclo del carbono</a:t>
            </a:r>
            <a:endParaRPr lang="es-ES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8712967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02160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8534400" cy="490066"/>
          </a:xfrm>
        </p:spPr>
        <p:txBody>
          <a:bodyPr>
            <a:noAutofit/>
          </a:bodyPr>
          <a:lstStyle/>
          <a:p>
            <a:pPr algn="r"/>
            <a:r>
              <a:rPr lang="es-ES" sz="3600" b="1" dirty="0">
                <a:solidFill>
                  <a:srgbClr val="FF0000"/>
                </a:solidFill>
              </a:rPr>
              <a:t>Ciclo del agua</a:t>
            </a:r>
            <a:endParaRPr lang="es-ES" sz="3600" dirty="0">
              <a:solidFill>
                <a:srgbClr val="FF0000"/>
              </a:solidFill>
            </a:endParaRPr>
          </a:p>
        </p:txBody>
      </p:sp>
      <p:pic>
        <p:nvPicPr>
          <p:cNvPr id="512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578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5857884" y="642918"/>
            <a:ext cx="328611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3600" dirty="0"/>
              <a:t>El agua puede estar en estado líquido (mares, ríos y lagos), sólido (nieve y hielo) o </a:t>
            </a:r>
          </a:p>
          <a:p>
            <a:pPr algn="just"/>
            <a:r>
              <a:rPr lang="es-ES" sz="3600" dirty="0"/>
              <a:t>gaseoso (vapor de agua de la atmósfera).</a:t>
            </a:r>
          </a:p>
        </p:txBody>
      </p:sp>
    </p:spTree>
    <p:extLst>
      <p:ext uri="{BB962C8B-B14F-4D97-AF65-F5344CB8AC3E}">
        <p14:creationId xmlns:p14="http://schemas.microsoft.com/office/powerpoint/2010/main" val="156969597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1601</Words>
  <Application>Microsoft Office PowerPoint</Application>
  <PresentationFormat>Presentación en pantalla (4:3)</PresentationFormat>
  <Paragraphs>204</Paragraphs>
  <Slides>45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45</vt:i4>
      </vt:variant>
    </vt:vector>
  </HeadingPairs>
  <TitlesOfParts>
    <vt:vector size="50" baseType="lpstr">
      <vt:lpstr>Arial</vt:lpstr>
      <vt:lpstr>Calibri</vt:lpstr>
      <vt:lpstr>Tahoma</vt:lpstr>
      <vt:lpstr>Times New Roman</vt:lpstr>
      <vt:lpstr>Tema de Office</vt:lpstr>
      <vt:lpstr>Tema 3:  Título: Ecosistema. Ciclo de los elementos biogeoquímicos. Niveles tróficos. Relaciones bióticas. Sucesión ecológica  </vt:lpstr>
      <vt:lpstr>ECOSISTEMA</vt:lpstr>
      <vt:lpstr>Presentación de PowerPoint</vt:lpstr>
      <vt:lpstr>Componentes del ecosistema: </vt:lpstr>
      <vt:lpstr>Ciclo de los elementos biogeoquímicos</vt:lpstr>
      <vt:lpstr>Ciclo de los elementos biogeoquímicos</vt:lpstr>
      <vt:lpstr>                                                    Ciclo del carbono </vt:lpstr>
      <vt:lpstr>Ciclo del carbono</vt:lpstr>
      <vt:lpstr>Ciclo del agua</vt:lpstr>
      <vt:lpstr>ECOSISTEMA </vt:lpstr>
      <vt:lpstr>Componentes principales de ecosistemas terrestre y acuático</vt:lpstr>
      <vt:lpstr>  Ventajas presenta la vida en grupo  de una población: </vt:lpstr>
      <vt:lpstr>  Pirámide de energía en ecosistema</vt:lpstr>
      <vt:lpstr>Roles de los organismos</vt:lpstr>
      <vt:lpstr>Productores</vt:lpstr>
      <vt:lpstr>Consumidores</vt:lpstr>
      <vt:lpstr>Consumidores</vt:lpstr>
      <vt:lpstr>Descomponedores</vt:lpstr>
      <vt:lpstr>Presentación de PowerPoint</vt:lpstr>
      <vt:lpstr>Pirámide trófica</vt:lpstr>
      <vt:lpstr>Pirámide trófica</vt:lpstr>
      <vt:lpstr>Relaciones tróficas</vt:lpstr>
      <vt:lpstr>RELACIONES BIÓTICAS</vt:lpstr>
      <vt:lpstr>Relaciones troficas </vt:lpstr>
      <vt:lpstr>Interacción intraespecífica</vt:lpstr>
      <vt:lpstr>Presentación de PowerPoint</vt:lpstr>
      <vt:lpstr>Interacción     interespecífica</vt:lpstr>
      <vt:lpstr>Relaciones interespecíficas</vt:lpstr>
      <vt:lpstr>INTERACCIONES INTERESPECIFICAS  </vt:lpstr>
      <vt:lpstr>Presentación de PowerPoint</vt:lpstr>
      <vt:lpstr>Presentación de PowerPoint</vt:lpstr>
      <vt:lpstr>Simbiosis</vt:lpstr>
      <vt:lpstr>Presentación de PowerPoint</vt:lpstr>
      <vt:lpstr>Presentación de PowerPoint</vt:lpstr>
      <vt:lpstr>Presentación de PowerPoint</vt:lpstr>
      <vt:lpstr>Competencia</vt:lpstr>
      <vt:lpstr>  Ventajas presenta la vida en grupo  de una población (de una especie): </vt:lpstr>
      <vt:lpstr>Presentación de PowerPoint</vt:lpstr>
      <vt:lpstr> Principio de exclusión competitiva</vt:lpstr>
      <vt:lpstr>Estratificación vertical de la comunidad</vt:lpstr>
      <vt:lpstr>Sucesión ecológica</vt:lpstr>
      <vt:lpstr>Sucesión de una comunidad en el tiempo </vt:lpstr>
      <vt:lpstr>Climax regresivo</vt:lpstr>
      <vt:lpstr>Presentación de PowerPoint</vt:lpstr>
      <vt:lpstr>Bibliografía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 PC</dc:creator>
  <cp:lastModifiedBy>FAMILIA</cp:lastModifiedBy>
  <cp:revision>61</cp:revision>
  <dcterms:created xsi:type="dcterms:W3CDTF">2018-09-08T17:04:18Z</dcterms:created>
  <dcterms:modified xsi:type="dcterms:W3CDTF">2026-02-18T16:16:28Z</dcterms:modified>
</cp:coreProperties>
</file>