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1" r:id="rId13"/>
    <p:sldId id="270" r:id="rId14"/>
    <p:sldId id="260" r:id="rId15"/>
    <p:sldId id="272" r:id="rId16"/>
    <p:sldId id="273" r:id="rId17"/>
    <p:sldId id="274" r:id="rId18"/>
    <p:sldId id="275" r:id="rId19"/>
    <p:sldId id="276" r:id="rId20"/>
    <p:sldId id="277" r:id="rId21"/>
    <p:sldId id="259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Estilo medio 3 - Énfasi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74" d="100"/>
          <a:sy n="74" d="100"/>
        </p:scale>
        <p:origin x="-42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8519" y="232287"/>
            <a:ext cx="1612409" cy="1794456"/>
          </a:xfrm>
          <a:prstGeom prst="rect">
            <a:avLst/>
          </a:prstGeom>
        </p:spPr>
      </p:pic>
      <p:sp>
        <p:nvSpPr>
          <p:cNvPr id="5" name="Rectángulo 4"/>
          <p:cNvSpPr/>
          <p:nvPr/>
        </p:nvSpPr>
        <p:spPr>
          <a:xfrm>
            <a:off x="3570514" y="457083"/>
            <a:ext cx="6096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ES" sz="2400" dirty="0"/>
              <a:t>Centro Universitario Municipal Alquízar</a:t>
            </a:r>
          </a:p>
          <a:p>
            <a:pPr algn="ctr"/>
            <a:r>
              <a:rPr lang="es-ES" sz="2400" dirty="0"/>
              <a:t>Universidad de Artemisa</a:t>
            </a:r>
          </a:p>
          <a:p>
            <a:pPr algn="ctr"/>
            <a:r>
              <a:rPr lang="es-ES" sz="2400" dirty="0"/>
              <a:t>“Julio Díaz González”</a:t>
            </a:r>
          </a:p>
          <a:p>
            <a:pPr algn="ctr"/>
            <a:endParaRPr lang="es-ES" sz="2400" dirty="0"/>
          </a:p>
        </p:txBody>
      </p:sp>
      <p:sp>
        <p:nvSpPr>
          <p:cNvPr id="7" name="Rectángulo 6"/>
          <p:cNvSpPr/>
          <p:nvPr/>
        </p:nvSpPr>
        <p:spPr>
          <a:xfrm>
            <a:off x="2265616" y="2281534"/>
            <a:ext cx="8226932" cy="212365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6600" b="1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Gestión Económica</a:t>
            </a:r>
          </a:p>
          <a:p>
            <a:pPr algn="ctr"/>
            <a:r>
              <a:rPr lang="es-ES" sz="6600" b="1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s-ES" sz="66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</a:t>
            </a:r>
            <a:r>
              <a:rPr lang="es-ES" sz="6600" b="1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gropecuaria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74141" y="4405192"/>
            <a:ext cx="1485900" cy="2095500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1975757" y="5160554"/>
            <a:ext cx="728254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/>
              <a:t>MSc. </a:t>
            </a:r>
            <a:r>
              <a:rPr lang="es-ES" sz="3200" b="1" dirty="0" err="1"/>
              <a:t>Deilyn</a:t>
            </a:r>
            <a:r>
              <a:rPr lang="es-ES" sz="3200" b="1" dirty="0"/>
              <a:t> Moreno Ramos</a:t>
            </a:r>
          </a:p>
          <a:p>
            <a:endParaRPr lang="es-ES" sz="3200" b="1" dirty="0"/>
          </a:p>
        </p:txBody>
      </p:sp>
    </p:spTree>
    <p:extLst>
      <p:ext uri="{BB962C8B-B14F-4D97-AF65-F5344CB8AC3E}">
        <p14:creationId xmlns:p14="http://schemas.microsoft.com/office/powerpoint/2010/main" val="3836099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xmlns="" id="{BE244F61-33FE-40F6-B174-871F99BF4964}"/>
              </a:ext>
            </a:extLst>
          </p:cNvPr>
          <p:cNvSpPr/>
          <p:nvPr/>
        </p:nvSpPr>
        <p:spPr>
          <a:xfrm>
            <a:off x="1709530" y="929095"/>
            <a:ext cx="991262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800" b="1" dirty="0"/>
              <a:t>¿Qué ventajas tiene el control en una empresa?</a:t>
            </a:r>
          </a:p>
          <a:p>
            <a:pPr algn="just"/>
            <a:endParaRPr lang="es-ES" sz="2800" dirty="0"/>
          </a:p>
          <a:p>
            <a:pPr algn="just"/>
            <a:r>
              <a:rPr lang="es-ES" sz="2800" dirty="0"/>
              <a:t>Un buen control interno reduce los riesgos relacionados con la seguridad física y cibernética, lo que garantiza que los activos de la empresa estén resguardados de manera efectiva. La confiabilidad de la información financiera y operativa es esencial para tomar decisiones informadas.</a:t>
            </a:r>
            <a:endParaRPr lang="es-CU" sz="2800" dirty="0"/>
          </a:p>
        </p:txBody>
      </p:sp>
    </p:spTree>
    <p:extLst>
      <p:ext uri="{BB962C8B-B14F-4D97-AF65-F5344CB8AC3E}">
        <p14:creationId xmlns:p14="http://schemas.microsoft.com/office/powerpoint/2010/main" val="27320208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xmlns="" id="{CAA6C65E-A8F8-427F-BD6F-17E7C1BC78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5915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89283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xmlns="" id="{C5DFDC94-12B4-4912-A2D2-422CFC6163AA}"/>
              </a:ext>
            </a:extLst>
          </p:cNvPr>
          <p:cNvSpPr/>
          <p:nvPr/>
        </p:nvSpPr>
        <p:spPr>
          <a:xfrm>
            <a:off x="1895061" y="530231"/>
            <a:ext cx="856090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b="1" dirty="0"/>
              <a:t>¿Cuáles son los 5 tipos de control?</a:t>
            </a:r>
          </a:p>
          <a:p>
            <a:endParaRPr lang="es-ES" sz="2800" dirty="0"/>
          </a:p>
          <a:p>
            <a:pPr marL="514350" indent="-514350">
              <a:buFont typeface="+mj-lt"/>
              <a:buAutoNum type="arabicPeriod"/>
            </a:pPr>
            <a:r>
              <a:rPr lang="es-ES" sz="2800" dirty="0"/>
              <a:t>Preventivo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2800" dirty="0"/>
              <a:t>De detección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2800" dirty="0"/>
              <a:t>Correctivo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2800" dirty="0"/>
              <a:t>De calidad de información 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2800" dirty="0"/>
              <a:t>De rendimiento</a:t>
            </a:r>
            <a:endParaRPr lang="es-CU" sz="2800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xmlns="" id="{6C04CD2F-B540-44B2-BF5D-633D9B9232BC}"/>
              </a:ext>
            </a:extLst>
          </p:cNvPr>
          <p:cNvSpPr/>
          <p:nvPr/>
        </p:nvSpPr>
        <p:spPr>
          <a:xfrm>
            <a:off x="1895061" y="3981775"/>
            <a:ext cx="985961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800" b="1" dirty="0"/>
              <a:t>¿Cuáles son las etapas de control administrativo?</a:t>
            </a:r>
          </a:p>
          <a:p>
            <a:pPr algn="just"/>
            <a:endParaRPr lang="es-ES" sz="2800" dirty="0"/>
          </a:p>
          <a:p>
            <a:pPr algn="just"/>
            <a:r>
              <a:rPr lang="es-ES" sz="2800" dirty="0"/>
              <a:t>Evaluación, comparación, determinación de las desviaciones, corrección de fallas y retroalimentación.</a:t>
            </a:r>
            <a:endParaRPr lang="es-CU" sz="2800" dirty="0"/>
          </a:p>
        </p:txBody>
      </p:sp>
    </p:spTree>
    <p:extLst>
      <p:ext uri="{BB962C8B-B14F-4D97-AF65-F5344CB8AC3E}">
        <p14:creationId xmlns:p14="http://schemas.microsoft.com/office/powerpoint/2010/main" val="5187165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ROCESO ADMINISTRATIVO: Planear, Organizar, Dirigir y Controlar: Tipos de  Controles">
            <a:extLst>
              <a:ext uri="{FF2B5EF4-FFF2-40B4-BE49-F238E27FC236}">
                <a16:creationId xmlns:a16="http://schemas.microsoft.com/office/drawing/2014/main" xmlns="" id="{4BF1EBA4-9AAA-4704-9B6C-0F1378C8B4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1064" y="0"/>
            <a:ext cx="812855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77403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xmlns="" id="{942787CD-734B-4CF4-B8F3-A8D3BECDC7D7}"/>
              </a:ext>
            </a:extLst>
          </p:cNvPr>
          <p:cNvSpPr/>
          <p:nvPr/>
        </p:nvSpPr>
        <p:spPr>
          <a:xfrm>
            <a:off x="1749287" y="591886"/>
            <a:ext cx="9727095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800" b="1" dirty="0"/>
              <a:t>¿Qué es mercadotecnia y en qué consiste?</a:t>
            </a:r>
          </a:p>
          <a:p>
            <a:pPr algn="just"/>
            <a:endParaRPr lang="es-ES" sz="2800" dirty="0"/>
          </a:p>
          <a:p>
            <a:pPr algn="just"/>
            <a:r>
              <a:rPr lang="es-ES" sz="2800" dirty="0"/>
              <a:t>La Mercadotecnia es un proceso social y administrativo mediante el cual, grupos e individuos obtienen lo que necesitan y desean a través de generar, ofrecer e intercambiar productos de valor con sus semejantes. Se trata de entender todo lo que hay detrás de una venta, para motivarla e incentivarla</a:t>
            </a:r>
            <a:endParaRPr lang="es-CU" sz="2800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xmlns="" id="{E1F7AB86-2415-4467-BA8F-166EBC3B2B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69645" y="4501597"/>
            <a:ext cx="4082115" cy="1965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61431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xmlns="" id="{0FF1942A-F891-44AC-B703-7B0C1B2D0754}"/>
              </a:ext>
            </a:extLst>
          </p:cNvPr>
          <p:cNvSpPr/>
          <p:nvPr/>
        </p:nvSpPr>
        <p:spPr>
          <a:xfrm>
            <a:off x="2014330" y="393030"/>
            <a:ext cx="85344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800" b="1" dirty="0"/>
              <a:t>¿Cuál es la función de la mercadotecnia?</a:t>
            </a:r>
          </a:p>
          <a:p>
            <a:pPr algn="just"/>
            <a:endParaRPr lang="es-ES" sz="2800" dirty="0"/>
          </a:p>
          <a:p>
            <a:pPr algn="just"/>
            <a:r>
              <a:rPr lang="es-ES" sz="2800" dirty="0"/>
              <a:t>La finalidad de la mercadotecnia es diseñar estrategias para las empresas a partir de los objetivos que persiguen, entre ellos, aumentar las ventas, obtener más ganancias y alcanzar una mayor participación de mercado.</a:t>
            </a:r>
            <a:endParaRPr lang="es-CU" sz="2800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xmlns="" id="{4516BCB9-8635-4557-8851-407236C0AC2E}"/>
              </a:ext>
            </a:extLst>
          </p:cNvPr>
          <p:cNvSpPr/>
          <p:nvPr/>
        </p:nvSpPr>
        <p:spPr>
          <a:xfrm>
            <a:off x="2014330" y="4068562"/>
            <a:ext cx="9700591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800" b="1" dirty="0"/>
              <a:t>¿Cuál es el principal objetivo de la mercadotecnia?</a:t>
            </a:r>
          </a:p>
          <a:p>
            <a:pPr algn="just"/>
            <a:endParaRPr lang="es-ES" sz="2800" dirty="0"/>
          </a:p>
          <a:p>
            <a:pPr algn="just"/>
            <a:r>
              <a:rPr lang="es-ES" sz="2800" dirty="0"/>
              <a:t>Lograr posicionar un producto o una marca en la mente de los consumidores</a:t>
            </a:r>
            <a:endParaRPr lang="es-CU" sz="2800" dirty="0"/>
          </a:p>
        </p:txBody>
      </p:sp>
    </p:spTree>
    <p:extLst>
      <p:ext uri="{BB962C8B-B14F-4D97-AF65-F5344CB8AC3E}">
        <p14:creationId xmlns:p14="http://schemas.microsoft.com/office/powerpoint/2010/main" val="28198035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xmlns="" id="{9D77221C-3091-48A9-B9F1-11D037142358}"/>
              </a:ext>
            </a:extLst>
          </p:cNvPr>
          <p:cNvSpPr/>
          <p:nvPr/>
        </p:nvSpPr>
        <p:spPr>
          <a:xfrm>
            <a:off x="2133600" y="566678"/>
            <a:ext cx="895847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800" b="1" dirty="0"/>
              <a:t>Tipos de Mercadotecnia</a:t>
            </a:r>
          </a:p>
          <a:p>
            <a:pPr algn="just"/>
            <a:endParaRPr lang="es-ES" sz="2800" dirty="0"/>
          </a:p>
          <a:p>
            <a:pPr marL="514350" indent="-514350" algn="just">
              <a:buFont typeface="+mj-lt"/>
              <a:buAutoNum type="arabicPeriod"/>
            </a:pPr>
            <a:r>
              <a:rPr lang="es-ES" sz="2800" dirty="0"/>
              <a:t>Mercadotecnia de Contenidos.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ES" sz="2800" dirty="0"/>
              <a:t>La Mercadotecnia de Contenidos o el Marketing de Contenidos, es uno de los tipos de mercadotecnia que atrae posibles futuros consumidores hacia un producto, servicio o incluso una marca.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ES" sz="2800" dirty="0"/>
              <a:t>Mercadotecnia de Experiencia.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ES" sz="2800" dirty="0"/>
              <a:t>Mercadotecnia social.</a:t>
            </a:r>
            <a:endParaRPr lang="es-CU" sz="2800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xmlns="" id="{9283BD2F-B915-4B51-95B6-2645667542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85202" y="4426227"/>
            <a:ext cx="3342167" cy="2082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98290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xmlns="" id="{C58FD22F-670F-44AA-86E7-98B060F1B895}"/>
              </a:ext>
            </a:extLst>
          </p:cNvPr>
          <p:cNvSpPr/>
          <p:nvPr/>
        </p:nvSpPr>
        <p:spPr>
          <a:xfrm>
            <a:off x="2199859" y="646118"/>
            <a:ext cx="959457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b="1" dirty="0"/>
              <a:t>¿Cuáles son las ventajas de la mercadotecnia?</a:t>
            </a:r>
          </a:p>
          <a:p>
            <a:endParaRPr lang="es-ES" sz="2800" dirty="0"/>
          </a:p>
          <a:p>
            <a:pPr marL="514350" indent="-514350">
              <a:buFont typeface="+mj-lt"/>
              <a:buAutoNum type="arabicPeriod"/>
            </a:pPr>
            <a:r>
              <a:rPr lang="es-ES" sz="2800" dirty="0"/>
              <a:t>Aumento de la audiencia y de las ventas. 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2800" dirty="0"/>
              <a:t>Mejora la reputación de la marca. 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2800" dirty="0"/>
              <a:t>Permite conocer a tu público objetivo. 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2800" dirty="0"/>
              <a:t>Ganarse la confianza de los clientes. 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2800" dirty="0"/>
              <a:t>Aumentar el ROI.</a:t>
            </a:r>
            <a:endParaRPr lang="es-CU" sz="2800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xmlns="" id="{AC4D639C-473B-493E-88D3-24A07A4F94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3591" y="3898002"/>
            <a:ext cx="4029929" cy="2502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73158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xmlns="" id="{1BA337BD-48B7-4AB3-AD29-B93C7CC3FBCB}"/>
              </a:ext>
            </a:extLst>
          </p:cNvPr>
          <p:cNvSpPr/>
          <p:nvPr/>
        </p:nvSpPr>
        <p:spPr>
          <a:xfrm>
            <a:off x="1762538" y="684651"/>
            <a:ext cx="9647583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800" b="1" dirty="0"/>
              <a:t>¿Qué son las actividades agropecuarias comerciales?</a:t>
            </a:r>
          </a:p>
          <a:p>
            <a:pPr algn="just"/>
            <a:endParaRPr lang="es-ES" sz="2800" dirty="0"/>
          </a:p>
          <a:p>
            <a:pPr algn="just"/>
            <a:r>
              <a:rPr lang="es-ES" sz="2800" dirty="0"/>
              <a:t>Por consiguiente la comercialización agrícola comprende una serie de actividades interconectadas que van desde la planificación de la producción, cultivo y cosecha, embalaje, transporte, almacenamiento, elaboración de productos agrícolas y de alimentos, a la distribución y venta de los mismos.</a:t>
            </a:r>
            <a:endParaRPr lang="es-CU" sz="2800" dirty="0"/>
          </a:p>
        </p:txBody>
      </p:sp>
    </p:spTree>
    <p:extLst>
      <p:ext uri="{BB962C8B-B14F-4D97-AF65-F5344CB8AC3E}">
        <p14:creationId xmlns:p14="http://schemas.microsoft.com/office/powerpoint/2010/main" val="32534663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xmlns="" id="{64A52EFD-6374-4D07-8FE4-4D688B0E8750}"/>
              </a:ext>
            </a:extLst>
          </p:cNvPr>
          <p:cNvSpPr/>
          <p:nvPr/>
        </p:nvSpPr>
        <p:spPr>
          <a:xfrm>
            <a:off x="2213112" y="550832"/>
            <a:ext cx="845488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b="1" dirty="0"/>
              <a:t>¿Qué es el mercado agropecuario?</a:t>
            </a:r>
          </a:p>
          <a:p>
            <a:endParaRPr lang="es-ES" sz="2800" dirty="0"/>
          </a:p>
          <a:p>
            <a:pPr algn="just"/>
            <a:r>
              <a:rPr lang="es-ES" sz="2800" dirty="0"/>
              <a:t>El marketing agrícola es un proceso que incluye cualquier actividad relacionada con la promoción, venta y estrategias tanto B2B como B2C agrícolas, incluida la producción de cultivos, la cría de ganado, la agroindustria y la horticultura.</a:t>
            </a:r>
            <a:endParaRPr lang="es-CU" sz="2800" dirty="0"/>
          </a:p>
        </p:txBody>
      </p:sp>
    </p:spTree>
    <p:extLst>
      <p:ext uri="{BB962C8B-B14F-4D97-AF65-F5344CB8AC3E}">
        <p14:creationId xmlns:p14="http://schemas.microsoft.com/office/powerpoint/2010/main" val="32259404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680607" y="427950"/>
            <a:ext cx="912767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200" b="1" dirty="0"/>
              <a:t>TEMA III. Administración agrícola 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2143125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xmlns="" id="{BFE51B2D-22BD-4875-9424-1776068C4D90}"/>
              </a:ext>
            </a:extLst>
          </p:cNvPr>
          <p:cNvSpPr txBox="1"/>
          <p:nvPr/>
        </p:nvSpPr>
        <p:spPr>
          <a:xfrm>
            <a:off x="2818217" y="1494306"/>
            <a:ext cx="989511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4000" b="1" dirty="0"/>
              <a:t>Sumario:</a:t>
            </a:r>
          </a:p>
          <a:p>
            <a:pPr algn="just"/>
            <a:endParaRPr lang="es-ES" sz="4000" b="1" dirty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s-ES" sz="2800" dirty="0"/>
              <a:t>El trabajo en equipos.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s-ES" sz="2800" dirty="0"/>
              <a:t>El control.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s-ES" sz="2800" dirty="0"/>
              <a:t>Tipos de control.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s-ES" sz="2800" dirty="0"/>
              <a:t> Mercadotecnia: definición e importancia.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s-ES" sz="2800" dirty="0">
                <a:solidFill>
                  <a:srgbClr val="FF0000"/>
                </a:solidFill>
              </a:rPr>
              <a:t>Evolución histórica del comercio.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s-ES" sz="2800" dirty="0"/>
              <a:t> El comercio de los productos agropecuarios. </a:t>
            </a:r>
          </a:p>
          <a:p>
            <a:pPr algn="just"/>
            <a:endParaRPr lang="es-ES" sz="4000" b="1" dirty="0"/>
          </a:p>
          <a:p>
            <a:pPr algn="just"/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40897640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xmlns="" id="{97E45A7B-2DCA-47BB-8191-9BB5FCA395E5}"/>
              </a:ext>
            </a:extLst>
          </p:cNvPr>
          <p:cNvSpPr/>
          <p:nvPr/>
        </p:nvSpPr>
        <p:spPr>
          <a:xfrm>
            <a:off x="2067339" y="593108"/>
            <a:ext cx="925001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b="1" dirty="0"/>
              <a:t>¿Qué importancia tiene el sector agropecuario en la economía de Cuba?</a:t>
            </a:r>
          </a:p>
          <a:p>
            <a:endParaRPr lang="es-ES" sz="2800" dirty="0"/>
          </a:p>
          <a:p>
            <a:pPr algn="just"/>
            <a:r>
              <a:rPr lang="es-ES" sz="2800" dirty="0"/>
              <a:t>El sector agropecuario cubano aporta aproximadamente el 60 % de las calorías y el 45 % de las proteínas totales diarias que consume la población, mientras la satisfacción del resto de las necesidades alimentarias queda sujeta a dichas importaciones.</a:t>
            </a:r>
            <a:endParaRPr lang="es-CU" sz="2800" dirty="0"/>
          </a:p>
        </p:txBody>
      </p:sp>
    </p:spTree>
    <p:extLst>
      <p:ext uri="{BB962C8B-B14F-4D97-AF65-F5344CB8AC3E}">
        <p14:creationId xmlns:p14="http://schemas.microsoft.com/office/powerpoint/2010/main" val="38663691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8519" y="232287"/>
            <a:ext cx="1612409" cy="1794456"/>
          </a:xfrm>
          <a:prstGeom prst="rect">
            <a:avLst/>
          </a:prstGeom>
        </p:spPr>
      </p:pic>
      <p:sp>
        <p:nvSpPr>
          <p:cNvPr id="5" name="Rectángulo 4"/>
          <p:cNvSpPr/>
          <p:nvPr/>
        </p:nvSpPr>
        <p:spPr>
          <a:xfrm>
            <a:off x="3570514" y="457083"/>
            <a:ext cx="6096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ES" sz="2400" dirty="0"/>
              <a:t>Centro Universitario Municipal Alquízar</a:t>
            </a:r>
          </a:p>
          <a:p>
            <a:pPr algn="ctr"/>
            <a:r>
              <a:rPr lang="es-ES" sz="2400" dirty="0"/>
              <a:t>Universidad de Artemisa</a:t>
            </a:r>
          </a:p>
          <a:p>
            <a:pPr algn="ctr"/>
            <a:r>
              <a:rPr lang="es-ES" sz="2400" dirty="0"/>
              <a:t>“Julio Díaz González”</a:t>
            </a:r>
          </a:p>
          <a:p>
            <a:pPr algn="ctr"/>
            <a:endParaRPr lang="es-ES" sz="2400" dirty="0"/>
          </a:p>
        </p:txBody>
      </p:sp>
      <p:sp>
        <p:nvSpPr>
          <p:cNvPr id="7" name="Rectángulo 6"/>
          <p:cNvSpPr/>
          <p:nvPr/>
        </p:nvSpPr>
        <p:spPr>
          <a:xfrm>
            <a:off x="2265616" y="2281534"/>
            <a:ext cx="8226932" cy="212365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6600" b="1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Gestión Económica</a:t>
            </a:r>
          </a:p>
          <a:p>
            <a:pPr algn="ctr"/>
            <a:r>
              <a:rPr lang="es-ES" sz="6600" b="1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s-ES" sz="66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</a:t>
            </a:r>
            <a:r>
              <a:rPr lang="es-ES" sz="6600" b="1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gropecuaria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74141" y="4405192"/>
            <a:ext cx="1485900" cy="2095500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1975757" y="5160554"/>
            <a:ext cx="728254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/>
              <a:t>MSc. </a:t>
            </a:r>
            <a:r>
              <a:rPr lang="es-ES" sz="3200" b="1" dirty="0" err="1"/>
              <a:t>Deilyn</a:t>
            </a:r>
            <a:r>
              <a:rPr lang="es-ES" sz="3200" b="1" dirty="0"/>
              <a:t> Moreno Ramos</a:t>
            </a:r>
          </a:p>
          <a:p>
            <a:endParaRPr lang="es-ES" sz="3200" b="1" dirty="0"/>
          </a:p>
          <a:p>
            <a:pPr algn="ctr"/>
            <a:r>
              <a:rPr lang="es-ES" sz="3200" b="1"/>
              <a:t>Curso 2024-2025 </a:t>
            </a:r>
            <a:endParaRPr lang="es-ES" sz="3200" b="1" dirty="0"/>
          </a:p>
        </p:txBody>
      </p:sp>
    </p:spTree>
    <p:extLst>
      <p:ext uri="{BB962C8B-B14F-4D97-AF65-F5344CB8AC3E}">
        <p14:creationId xmlns:p14="http://schemas.microsoft.com/office/powerpoint/2010/main" val="1682097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081347" y="636789"/>
            <a:ext cx="9218023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800" b="1" dirty="0"/>
              <a:t>El trabajo en equipo </a:t>
            </a:r>
            <a:r>
              <a:rPr lang="es-ES" sz="2800" dirty="0"/>
              <a:t>es un proceso en el que diferentes personas aportan sus habilidades, conocimientos y tiempo para alcanzar metas de forma conjunta. Si todos los recursos aportados se coordinan adecuadamente, los resultados son muy superiores frente a equipos que no trabajan de este modo.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358" y="3550512"/>
            <a:ext cx="4462118" cy="2980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27812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676400" y="414721"/>
            <a:ext cx="989729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800" b="1" dirty="0"/>
              <a:t>¿Cuál es la importancia de trabajar en equipo?</a:t>
            </a:r>
          </a:p>
          <a:p>
            <a:pPr algn="just"/>
            <a:endParaRPr lang="es-ES" sz="2800" dirty="0"/>
          </a:p>
          <a:p>
            <a:pPr algn="just"/>
            <a:r>
              <a:rPr lang="es-ES" sz="2800" dirty="0"/>
              <a:t>El trabajo en equipo facilita el cumplimiento de objetivos, incrementa la motivación y la creatividad, y favorece las habilidades sociales de cada uno. El trabajo en equipo es una capacidad altamente valorada en el mercado laboral, y es una de las características más demandadas por las empresa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4266" y="3954151"/>
            <a:ext cx="3752306" cy="2814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702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885405" y="354432"/>
            <a:ext cx="9152709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800" dirty="0"/>
              <a:t>¿cómo trabajar en equipo?</a:t>
            </a:r>
          </a:p>
          <a:p>
            <a:pPr algn="just"/>
            <a:endParaRPr lang="es-ES" sz="2800" dirty="0"/>
          </a:p>
          <a:p>
            <a:pPr marL="514350" indent="-514350" algn="just">
              <a:buFont typeface="+mj-lt"/>
              <a:buAutoNum type="arabicPeriod"/>
            </a:pPr>
            <a:r>
              <a:rPr lang="es-ES" sz="2800" dirty="0"/>
              <a:t>Tener un objetivo común.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ES" sz="2800" dirty="0"/>
              <a:t>Establecer roles dentro del equipo que velen por la coordinación y desarrollo del mismo.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ES" sz="2800" dirty="0"/>
              <a:t>Definir las responsabilidades y tareas de cada integrante para que todos trabajemos de forma alineada.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ES" sz="2800" dirty="0"/>
              <a:t>Fomentar la comunicación y participación.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68343" y="4539168"/>
            <a:ext cx="3645082" cy="2041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816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898467" y="409362"/>
            <a:ext cx="8852263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800" b="1" dirty="0"/>
              <a:t>¿Cuál es el valor del trabajo en equipo?</a:t>
            </a:r>
          </a:p>
          <a:p>
            <a:pPr algn="ctr"/>
            <a:endParaRPr lang="es-ES" sz="2800" dirty="0"/>
          </a:p>
          <a:p>
            <a:pPr algn="ctr"/>
            <a:r>
              <a:rPr lang="es-ES" sz="2800" u="sng" dirty="0"/>
              <a:t>El trabajo en equipo ayuda a desarrollar confianza</a:t>
            </a:r>
          </a:p>
          <a:p>
            <a:pPr algn="ctr"/>
            <a:endParaRPr lang="es-ES" sz="2800" dirty="0"/>
          </a:p>
          <a:p>
            <a:pPr algn="ctr"/>
            <a:r>
              <a:rPr lang="es-ES" sz="2800" dirty="0"/>
              <a:t>Un equipo en el que sus miembros confían entre sí es capaz de sentirse cómodo a la hora de comunicar sus ideas, colaborar en la empresa y desarrollar la fortaleza de manera individual. No solo eso, sino que también existe un sentido de pertenencia dentro del grupo.</a:t>
            </a:r>
          </a:p>
        </p:txBody>
      </p:sp>
    </p:spTree>
    <p:extLst>
      <p:ext uri="{BB962C8B-B14F-4D97-AF65-F5344CB8AC3E}">
        <p14:creationId xmlns:p14="http://schemas.microsoft.com/office/powerpoint/2010/main" val="12980218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872342" y="783159"/>
            <a:ext cx="925721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800" b="1" dirty="0"/>
              <a:t>El control </a:t>
            </a:r>
            <a:r>
              <a:rPr lang="es-ES" sz="2800" dirty="0"/>
              <a:t>es el proceso que verifica el rendimiento mediante su comparación con los estándares establecidos. A través de esta definición se puede advertir que conviene distinguir la función de control, de las operaciones de control.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5749" y="3211621"/>
            <a:ext cx="4963069" cy="3054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6387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xmlns="" id="{760BEA2B-C928-45DD-9F41-5FD94A11C7C5}"/>
              </a:ext>
            </a:extLst>
          </p:cNvPr>
          <p:cNvSpPr/>
          <p:nvPr/>
        </p:nvSpPr>
        <p:spPr>
          <a:xfrm>
            <a:off x="2054086" y="524254"/>
            <a:ext cx="9064487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800" b="1" dirty="0"/>
              <a:t>¿Cuál es el objetivo del control?</a:t>
            </a:r>
          </a:p>
          <a:p>
            <a:pPr algn="just"/>
            <a:endParaRPr lang="es-ES" sz="2800" b="1" dirty="0"/>
          </a:p>
          <a:p>
            <a:pPr algn="just"/>
            <a:r>
              <a:rPr lang="es-ES" sz="2800" dirty="0"/>
              <a:t>Su objetivo es que todo se realice como lo planeado y organizado, tomando en cuenta las órdenes dadas, para así identificar los errores y desvíos de dicho plan y lograr corregirlos. "Control" y "dominio" difieren en forma sustancial.</a:t>
            </a:r>
            <a:endParaRPr lang="es-CU" sz="2800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xmlns="" id="{2E11ABE2-10C3-4B6D-AAFC-894F04C94A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0503" y="3914153"/>
            <a:ext cx="6284081" cy="2552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66466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xmlns="" id="{BFC86567-1461-4B23-8C4F-00980214DFED}"/>
              </a:ext>
            </a:extLst>
          </p:cNvPr>
          <p:cNvSpPr/>
          <p:nvPr/>
        </p:nvSpPr>
        <p:spPr>
          <a:xfrm>
            <a:off x="2027582" y="452016"/>
            <a:ext cx="869342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800" b="1" dirty="0"/>
              <a:t>¿Cuál es la importancia del control en la administración?</a:t>
            </a:r>
          </a:p>
          <a:p>
            <a:pPr algn="just"/>
            <a:endParaRPr lang="es-ES" sz="2800" dirty="0"/>
          </a:p>
          <a:p>
            <a:pPr algn="just"/>
            <a:r>
              <a:rPr lang="es-ES" sz="2800" dirty="0"/>
              <a:t>La función de control posee una especial importancia en la vida de una organización ya que le permite determinar el desvío entre lo planeado y lo realizado y como consecuencia corregir las acciones para el logro de los objetivos fijados.</a:t>
            </a:r>
            <a:endParaRPr lang="es-CU" sz="2800" dirty="0"/>
          </a:p>
        </p:txBody>
      </p:sp>
    </p:spTree>
    <p:extLst>
      <p:ext uri="{BB962C8B-B14F-4D97-AF65-F5344CB8AC3E}">
        <p14:creationId xmlns:p14="http://schemas.microsoft.com/office/powerpoint/2010/main" val="2958822049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300</TotalTime>
  <Words>931</Words>
  <Application>Microsoft Office PowerPoint</Application>
  <PresentationFormat>Personalizado</PresentationFormat>
  <Paragraphs>89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2" baseType="lpstr">
      <vt:lpstr>Espiral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hola</dc:creator>
  <cp:lastModifiedBy>Rolando</cp:lastModifiedBy>
  <cp:revision>94</cp:revision>
  <dcterms:created xsi:type="dcterms:W3CDTF">2024-01-25T09:38:56Z</dcterms:created>
  <dcterms:modified xsi:type="dcterms:W3CDTF">2025-11-28T23:42:46Z</dcterms:modified>
</cp:coreProperties>
</file>