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0" r:id="rId14"/>
    <p:sldId id="260" r:id="rId15"/>
    <p:sldId id="272" r:id="rId16"/>
    <p:sldId id="273" r:id="rId17"/>
    <p:sldId id="274" r:id="rId18"/>
    <p:sldId id="275" r:id="rId19"/>
    <p:sldId id="276" r:id="rId20"/>
    <p:sldId id="277" r:id="rId21"/>
    <p:sldId id="25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19" y="232287"/>
            <a:ext cx="1612409" cy="179445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570514" y="45708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dirty="0"/>
              <a:t>Centro Universitario Municipal Alquízar</a:t>
            </a:r>
          </a:p>
          <a:p>
            <a:pPr algn="ctr"/>
            <a:r>
              <a:rPr lang="es-ES" sz="2400" dirty="0"/>
              <a:t>Universidad de Artemisa</a:t>
            </a:r>
          </a:p>
          <a:p>
            <a:pPr algn="ctr"/>
            <a:r>
              <a:rPr lang="es-ES" sz="2400" dirty="0"/>
              <a:t>“Julio Díaz González”</a:t>
            </a:r>
          </a:p>
          <a:p>
            <a:pPr algn="ctr"/>
            <a:endParaRPr lang="es-ES" sz="2400" dirty="0"/>
          </a:p>
        </p:txBody>
      </p:sp>
      <p:sp>
        <p:nvSpPr>
          <p:cNvPr id="7" name="Rectángulo 6"/>
          <p:cNvSpPr/>
          <p:nvPr/>
        </p:nvSpPr>
        <p:spPr>
          <a:xfrm>
            <a:off x="2265616" y="2281534"/>
            <a:ext cx="822693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Gestión Económica</a:t>
            </a:r>
          </a:p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sz="6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gropecuaria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141" y="4405192"/>
            <a:ext cx="1485900" cy="20955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975757" y="5160554"/>
            <a:ext cx="7282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</a:t>
            </a:r>
          </a:p>
          <a:p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383609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BE244F61-33FE-40F6-B174-871F99BF4964}"/>
              </a:ext>
            </a:extLst>
          </p:cNvPr>
          <p:cNvSpPr/>
          <p:nvPr/>
        </p:nvSpPr>
        <p:spPr>
          <a:xfrm>
            <a:off x="1709530" y="929095"/>
            <a:ext cx="99126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ventajas tiene el control en una empresa?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Un buen control interno reduce los riesgos relacionados con la seguridad física y cibernética, lo que garantiza que los activos de la empresa estén resguardados de manera efectiva. La confiabilidad de la información financiera y operativa es esencial para tomar decisiones informadas.</a:t>
            </a:r>
            <a:endParaRPr lang="es-CU" sz="2800" dirty="0"/>
          </a:p>
        </p:txBody>
      </p:sp>
    </p:spTree>
    <p:extLst>
      <p:ext uri="{BB962C8B-B14F-4D97-AF65-F5344CB8AC3E}">
        <p14:creationId xmlns:p14="http://schemas.microsoft.com/office/powerpoint/2010/main" val="2732020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AA6C65E-A8F8-427F-BD6F-17E7C1BC7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59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28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C5DFDC94-12B4-4912-A2D2-422CFC6163AA}"/>
              </a:ext>
            </a:extLst>
          </p:cNvPr>
          <p:cNvSpPr/>
          <p:nvPr/>
        </p:nvSpPr>
        <p:spPr>
          <a:xfrm>
            <a:off x="1895061" y="530231"/>
            <a:ext cx="8560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¿Cuáles son los 5 tipos de control?</a:t>
            </a:r>
          </a:p>
          <a:p>
            <a:endParaRPr lang="es-ES" sz="2800" dirty="0"/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Preventivo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De detección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Correctivo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De calidad de información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De rendimiento</a:t>
            </a:r>
            <a:endParaRPr lang="es-CU" sz="280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6C04CD2F-B540-44B2-BF5D-633D9B9232BC}"/>
              </a:ext>
            </a:extLst>
          </p:cNvPr>
          <p:cNvSpPr/>
          <p:nvPr/>
        </p:nvSpPr>
        <p:spPr>
          <a:xfrm>
            <a:off x="1895061" y="3981775"/>
            <a:ext cx="98596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¿Cuáles son las etapas de control administrativo?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Evaluación, comparación, determinación de las desviaciones, corrección de fallas y retroalimentación.</a:t>
            </a:r>
            <a:endParaRPr lang="es-CU" sz="2800" dirty="0"/>
          </a:p>
        </p:txBody>
      </p:sp>
    </p:spTree>
    <p:extLst>
      <p:ext uri="{BB962C8B-B14F-4D97-AF65-F5344CB8AC3E}">
        <p14:creationId xmlns:p14="http://schemas.microsoft.com/office/powerpoint/2010/main" val="518716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CESO ADMINISTRATIVO: Planear, Organizar, Dirigir y Controlar: Tipos de  Controles">
            <a:extLst>
              <a:ext uri="{FF2B5EF4-FFF2-40B4-BE49-F238E27FC236}">
                <a16:creationId xmlns:a16="http://schemas.microsoft.com/office/drawing/2014/main" xmlns="" id="{4BF1EBA4-9AAA-4704-9B6C-0F1378C8B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64" y="0"/>
            <a:ext cx="81285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740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942787CD-734B-4CF4-B8F3-A8D3BECDC7D7}"/>
              </a:ext>
            </a:extLst>
          </p:cNvPr>
          <p:cNvSpPr/>
          <p:nvPr/>
        </p:nvSpPr>
        <p:spPr>
          <a:xfrm>
            <a:off x="1749287" y="591886"/>
            <a:ext cx="97270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mercadotecnia y en qué consiste?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La Mercadotecnia es un proceso social y administrativo mediante el cual, grupos e individuos obtienen lo que necesitan y desean a través de generar, ofrecer e intercambiar productos de valor con sus semejantes. Se trata de entender todo lo que hay detrás de una venta, para motivarla e incentivarla</a:t>
            </a:r>
            <a:endParaRPr lang="es-CU" sz="2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1F7AB86-2415-4467-BA8F-166EBC3B2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9645" y="4501597"/>
            <a:ext cx="4082115" cy="196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43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0FF1942A-F891-44AC-B703-7B0C1B2D0754}"/>
              </a:ext>
            </a:extLst>
          </p:cNvPr>
          <p:cNvSpPr/>
          <p:nvPr/>
        </p:nvSpPr>
        <p:spPr>
          <a:xfrm>
            <a:off x="2014330" y="393030"/>
            <a:ext cx="8534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la función de la mercadotecnia?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La finalidad de la mercadotecnia es diseñar estrategias para las empresas a partir de los objetivos que persiguen, entre ellos, aumentar las ventas, obtener más ganancias y alcanzar una mayor participación de mercado.</a:t>
            </a:r>
            <a:endParaRPr lang="es-CU" sz="280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4516BCB9-8635-4557-8851-407236C0AC2E}"/>
              </a:ext>
            </a:extLst>
          </p:cNvPr>
          <p:cNvSpPr/>
          <p:nvPr/>
        </p:nvSpPr>
        <p:spPr>
          <a:xfrm>
            <a:off x="2014330" y="4068562"/>
            <a:ext cx="97005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el principal objetivo de la mercadotecnia?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Lograr posicionar un producto o una marca en la mente de los consumidores</a:t>
            </a:r>
            <a:endParaRPr lang="es-CU" sz="2800" dirty="0"/>
          </a:p>
        </p:txBody>
      </p:sp>
    </p:spTree>
    <p:extLst>
      <p:ext uri="{BB962C8B-B14F-4D97-AF65-F5344CB8AC3E}">
        <p14:creationId xmlns:p14="http://schemas.microsoft.com/office/powerpoint/2010/main" val="2819803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9D77221C-3091-48A9-B9F1-11D037142358}"/>
              </a:ext>
            </a:extLst>
          </p:cNvPr>
          <p:cNvSpPr/>
          <p:nvPr/>
        </p:nvSpPr>
        <p:spPr>
          <a:xfrm>
            <a:off x="2133600" y="566678"/>
            <a:ext cx="89584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Tipos de Mercadotecnia</a:t>
            </a:r>
          </a:p>
          <a:p>
            <a:pPr algn="just"/>
            <a:endParaRPr lang="es-ES" sz="2800" dirty="0"/>
          </a:p>
          <a:p>
            <a:pPr marL="514350" indent="-514350" algn="just">
              <a:buFont typeface="+mj-lt"/>
              <a:buAutoNum type="arabicPeriod"/>
            </a:pPr>
            <a:r>
              <a:rPr lang="es-ES" sz="2800" dirty="0"/>
              <a:t>Mercadotecnia de Contenidos.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2800" dirty="0"/>
              <a:t>La Mercadotecnia de Contenidos o el Marketing de Contenidos, es uno de los tipos de mercadotecnia que atrae posibles futuros consumidores hacia un producto, servicio o incluso una marca.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2800" dirty="0"/>
              <a:t>Mercadotecnia de Experiencia.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2800" dirty="0"/>
              <a:t>Mercadotecnia social.</a:t>
            </a:r>
            <a:endParaRPr lang="es-CU" sz="2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283BD2F-B915-4B51-95B6-264566754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5202" y="4426227"/>
            <a:ext cx="3342167" cy="208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29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C58FD22F-670F-44AA-86E7-98B060F1B895}"/>
              </a:ext>
            </a:extLst>
          </p:cNvPr>
          <p:cNvSpPr/>
          <p:nvPr/>
        </p:nvSpPr>
        <p:spPr>
          <a:xfrm>
            <a:off x="2199859" y="646118"/>
            <a:ext cx="95945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¿Cuáles son las ventajas de la mercadotecnia?</a:t>
            </a:r>
          </a:p>
          <a:p>
            <a:endParaRPr lang="es-ES" sz="2800" dirty="0"/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Aumento de la audiencia y de las ventas.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Mejora la reputación de la marca.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Permite conocer a tu público objetivo.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Ganarse la confianza de los clientes.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Aumentar el ROI.</a:t>
            </a:r>
            <a:endParaRPr lang="es-CU" sz="2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C4D639C-473B-493E-88D3-24A07A4F9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591" y="3898002"/>
            <a:ext cx="4029929" cy="250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15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BA337BD-48B7-4AB3-AD29-B93C7CC3FBCB}"/>
              </a:ext>
            </a:extLst>
          </p:cNvPr>
          <p:cNvSpPr/>
          <p:nvPr/>
        </p:nvSpPr>
        <p:spPr>
          <a:xfrm>
            <a:off x="1762538" y="684651"/>
            <a:ext cx="964758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son las actividades agropecuarias comerciales?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Por consiguiente la comercialización agrícola comprende una serie de actividades interconectadas que van desde la planificación de la producción, cultivo y cosecha, embalaje, transporte, almacenamiento, elaboración de productos agrícolas y de alimentos, a la distribución y venta de los mismos.</a:t>
            </a:r>
            <a:endParaRPr lang="es-CU" sz="2800" dirty="0"/>
          </a:p>
        </p:txBody>
      </p:sp>
    </p:spTree>
    <p:extLst>
      <p:ext uri="{BB962C8B-B14F-4D97-AF65-F5344CB8AC3E}">
        <p14:creationId xmlns:p14="http://schemas.microsoft.com/office/powerpoint/2010/main" val="3253466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64A52EFD-6374-4D07-8FE4-4D688B0E8750}"/>
              </a:ext>
            </a:extLst>
          </p:cNvPr>
          <p:cNvSpPr/>
          <p:nvPr/>
        </p:nvSpPr>
        <p:spPr>
          <a:xfrm>
            <a:off x="2213112" y="550832"/>
            <a:ext cx="845488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¿Qué es el mercado agropecuario?</a:t>
            </a:r>
          </a:p>
          <a:p>
            <a:endParaRPr lang="es-ES" sz="2800" dirty="0"/>
          </a:p>
          <a:p>
            <a:pPr algn="just"/>
            <a:r>
              <a:rPr lang="es-ES" sz="2800" dirty="0"/>
              <a:t>El marketing agrícola es un proceso que incluye cualquier actividad relacionada con la promoción, venta y estrategias tanto B2B como B2C agrícolas, incluida la producción de cultivos, la cría de ganado, la agroindustria y la horticultura.</a:t>
            </a:r>
            <a:endParaRPr lang="es-CU" sz="2800" dirty="0"/>
          </a:p>
        </p:txBody>
      </p:sp>
    </p:spTree>
    <p:extLst>
      <p:ext uri="{BB962C8B-B14F-4D97-AF65-F5344CB8AC3E}">
        <p14:creationId xmlns:p14="http://schemas.microsoft.com/office/powerpoint/2010/main" val="3225940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80607" y="427950"/>
            <a:ext cx="91276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/>
              <a:t>TEMA III. Administración agrícola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143125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BFE51B2D-22BD-4875-9424-1776068C4D90}"/>
              </a:ext>
            </a:extLst>
          </p:cNvPr>
          <p:cNvSpPr txBox="1"/>
          <p:nvPr/>
        </p:nvSpPr>
        <p:spPr>
          <a:xfrm>
            <a:off x="2818217" y="1494306"/>
            <a:ext cx="989511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000" b="1" dirty="0"/>
              <a:t>Sumario:</a:t>
            </a:r>
          </a:p>
          <a:p>
            <a:pPr algn="just"/>
            <a:endParaRPr lang="es-ES" sz="40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El trabajo en equipos.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El control.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Tipos de control.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 Mercadotecnia: definición e importancia.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>
                <a:solidFill>
                  <a:srgbClr val="FF0000"/>
                </a:solidFill>
              </a:rPr>
              <a:t>Evolución histórica del comercio.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 El comercio de los productos agropecuarios. </a:t>
            </a:r>
          </a:p>
          <a:p>
            <a:pPr algn="just"/>
            <a:endParaRPr lang="es-ES" sz="4000" b="1" dirty="0"/>
          </a:p>
          <a:p>
            <a:pPr algn="just"/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089764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97E45A7B-2DCA-47BB-8191-9BB5FCA395E5}"/>
              </a:ext>
            </a:extLst>
          </p:cNvPr>
          <p:cNvSpPr/>
          <p:nvPr/>
        </p:nvSpPr>
        <p:spPr>
          <a:xfrm>
            <a:off x="2067339" y="593108"/>
            <a:ext cx="92500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¿Qué importancia tiene el sector agropecuario en la economía de Cuba?</a:t>
            </a:r>
          </a:p>
          <a:p>
            <a:endParaRPr lang="es-ES" sz="2800" dirty="0"/>
          </a:p>
          <a:p>
            <a:pPr algn="just"/>
            <a:r>
              <a:rPr lang="es-ES" sz="2800" dirty="0"/>
              <a:t>El sector agropecuario cubano aporta aproximadamente el 60 % de las calorías y el 45 % de las proteínas totales diarias que consume la población, mientras la satisfacción del resto de las necesidades alimentarias queda sujeta a dichas importaciones.</a:t>
            </a:r>
            <a:endParaRPr lang="es-CU" sz="2800" dirty="0"/>
          </a:p>
        </p:txBody>
      </p:sp>
    </p:spTree>
    <p:extLst>
      <p:ext uri="{BB962C8B-B14F-4D97-AF65-F5344CB8AC3E}">
        <p14:creationId xmlns:p14="http://schemas.microsoft.com/office/powerpoint/2010/main" val="3866369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19" y="232287"/>
            <a:ext cx="1612409" cy="179445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570514" y="45708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dirty="0"/>
              <a:t>Centro Universitario Municipal Alquízar</a:t>
            </a:r>
          </a:p>
          <a:p>
            <a:pPr algn="ctr"/>
            <a:r>
              <a:rPr lang="es-ES" sz="2400" dirty="0"/>
              <a:t>Universidad de Artemisa</a:t>
            </a:r>
          </a:p>
          <a:p>
            <a:pPr algn="ctr"/>
            <a:r>
              <a:rPr lang="es-ES" sz="2400" dirty="0"/>
              <a:t>“Julio Díaz González”</a:t>
            </a:r>
          </a:p>
          <a:p>
            <a:pPr algn="ctr"/>
            <a:endParaRPr lang="es-ES" sz="2400" dirty="0"/>
          </a:p>
        </p:txBody>
      </p:sp>
      <p:sp>
        <p:nvSpPr>
          <p:cNvPr id="7" name="Rectángulo 6"/>
          <p:cNvSpPr/>
          <p:nvPr/>
        </p:nvSpPr>
        <p:spPr>
          <a:xfrm>
            <a:off x="2265616" y="2281534"/>
            <a:ext cx="822693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Gestión Económica</a:t>
            </a:r>
          </a:p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sz="6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gropecuaria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141" y="4405192"/>
            <a:ext cx="1485900" cy="20955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975757" y="5160554"/>
            <a:ext cx="7282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</a:t>
            </a:r>
          </a:p>
          <a:p>
            <a:endParaRPr lang="es-ES" sz="3200" b="1" dirty="0"/>
          </a:p>
          <a:p>
            <a:pPr algn="ctr"/>
            <a:r>
              <a:rPr lang="es-ES" sz="3200" b="1"/>
              <a:t>Curso 2024-2025 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682097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081347" y="636789"/>
            <a:ext cx="921802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El trabajo en equipo </a:t>
            </a:r>
            <a:r>
              <a:rPr lang="es-ES" sz="2800" dirty="0"/>
              <a:t>es un proceso en el que diferentes personas aportan sus habilidades, conocimientos y tiempo para alcanzar metas de forma conjunta. Si todos los recursos aportados se coordinan adecuadamente, los resultados son muy superiores frente a equipos que no trabajan de este modo.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0358" y="3550512"/>
            <a:ext cx="4462118" cy="298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81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76400" y="414721"/>
            <a:ext cx="98972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la importancia de trabajar en equipo?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El trabajo en equipo facilita el cumplimiento de objetivos, incrementa la motivación y la creatividad, y favorece las habilidades sociales de cada uno. El trabajo en equipo es una capacidad altamente valorada en el mercado laboral, y es una de las características más demandadas por las empresa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4266" y="3954151"/>
            <a:ext cx="3752306" cy="281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70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85405" y="354432"/>
            <a:ext cx="91527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¿cómo trabajar en equipo?</a:t>
            </a:r>
          </a:p>
          <a:p>
            <a:pPr algn="just"/>
            <a:endParaRPr lang="es-ES" sz="2800" dirty="0"/>
          </a:p>
          <a:p>
            <a:pPr marL="514350" indent="-514350" algn="just">
              <a:buFont typeface="+mj-lt"/>
              <a:buAutoNum type="arabicPeriod"/>
            </a:pPr>
            <a:r>
              <a:rPr lang="es-ES" sz="2800" dirty="0"/>
              <a:t>Tener un objetivo común.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2800" dirty="0"/>
              <a:t>Establecer roles dentro del equipo que velen por la coordinación y desarrollo del mismo.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2800" dirty="0"/>
              <a:t>Definir las responsabilidades y tareas de cada integrante para que todos trabajemos de forma alineada.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2800" dirty="0"/>
              <a:t>Fomentar la comunicación y participación.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343" y="4539168"/>
            <a:ext cx="3645082" cy="204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1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98467" y="409362"/>
            <a:ext cx="885226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/>
              <a:t>¿Cuál es el valor del trabajo en equipo?</a:t>
            </a:r>
          </a:p>
          <a:p>
            <a:pPr algn="ctr"/>
            <a:endParaRPr lang="es-ES" sz="2800" dirty="0"/>
          </a:p>
          <a:p>
            <a:pPr algn="ctr"/>
            <a:r>
              <a:rPr lang="es-ES" sz="2800" u="sng" dirty="0"/>
              <a:t>El trabajo en equipo ayuda a desarrollar confianza</a:t>
            </a:r>
          </a:p>
          <a:p>
            <a:pPr algn="ctr"/>
            <a:endParaRPr lang="es-ES" sz="2800" dirty="0"/>
          </a:p>
          <a:p>
            <a:pPr algn="ctr"/>
            <a:r>
              <a:rPr lang="es-ES" sz="2800" dirty="0"/>
              <a:t>Un equipo en el que sus miembros confían entre sí es capaz de sentirse cómodo a la hora de comunicar sus ideas, colaborar en la empresa y desarrollar la fortaleza de manera individual. No solo eso, sino que también existe un sentido de pertenencia dentro del grupo.</a:t>
            </a:r>
          </a:p>
        </p:txBody>
      </p:sp>
    </p:spTree>
    <p:extLst>
      <p:ext uri="{BB962C8B-B14F-4D97-AF65-F5344CB8AC3E}">
        <p14:creationId xmlns:p14="http://schemas.microsoft.com/office/powerpoint/2010/main" val="1298021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72342" y="783159"/>
            <a:ext cx="92572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El control </a:t>
            </a:r>
            <a:r>
              <a:rPr lang="es-ES" sz="2800" dirty="0"/>
              <a:t>es el proceso que verifica el rendimiento mediante su comparación con los estándares establecidos. A través de esta definición se puede advertir que conviene distinguir la función de control, de las operaciones de control.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749" y="3211621"/>
            <a:ext cx="4963069" cy="30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38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760BEA2B-C928-45DD-9F41-5FD94A11C7C5}"/>
              </a:ext>
            </a:extLst>
          </p:cNvPr>
          <p:cNvSpPr/>
          <p:nvPr/>
        </p:nvSpPr>
        <p:spPr>
          <a:xfrm>
            <a:off x="2054086" y="524254"/>
            <a:ext cx="906448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el objetivo del control?</a:t>
            </a:r>
          </a:p>
          <a:p>
            <a:pPr algn="just"/>
            <a:endParaRPr lang="es-ES" sz="2800" b="1" dirty="0"/>
          </a:p>
          <a:p>
            <a:pPr algn="just"/>
            <a:r>
              <a:rPr lang="es-ES" sz="2800" dirty="0"/>
              <a:t>Su objetivo es que todo se realice como lo planeado y organizado, tomando en cuenta las órdenes dadas, para así identificar los errores y desvíos de dicho plan y lograr corregirlos. "Control" y "dominio" difieren en forma sustancial.</a:t>
            </a:r>
            <a:endParaRPr lang="es-CU" sz="2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E11ABE2-10C3-4B6D-AAFC-894F04C94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503" y="3914153"/>
            <a:ext cx="6284081" cy="255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46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BFC86567-1461-4B23-8C4F-00980214DFED}"/>
              </a:ext>
            </a:extLst>
          </p:cNvPr>
          <p:cNvSpPr/>
          <p:nvPr/>
        </p:nvSpPr>
        <p:spPr>
          <a:xfrm>
            <a:off x="2027582" y="452016"/>
            <a:ext cx="86934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la importancia del control en la administración?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La función de control posee una especial importancia en la vida de una organización ya que le permite determinar el desvío entre lo planeado y lo realizado y como consecuencia corregir las acciones para el logro de los objetivos fijados.</a:t>
            </a:r>
            <a:endParaRPr lang="es-CU" sz="2800" dirty="0"/>
          </a:p>
        </p:txBody>
      </p:sp>
    </p:spTree>
    <p:extLst>
      <p:ext uri="{BB962C8B-B14F-4D97-AF65-F5344CB8AC3E}">
        <p14:creationId xmlns:p14="http://schemas.microsoft.com/office/powerpoint/2010/main" val="295882204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</TotalTime>
  <Words>931</Words>
  <Application>Microsoft Office PowerPoint</Application>
  <PresentationFormat>Personalizado</PresentationFormat>
  <Paragraphs>89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Espiral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hola</dc:creator>
  <cp:lastModifiedBy>Rolando</cp:lastModifiedBy>
  <cp:revision>94</cp:revision>
  <dcterms:created xsi:type="dcterms:W3CDTF">2024-01-25T09:38:56Z</dcterms:created>
  <dcterms:modified xsi:type="dcterms:W3CDTF">2025-11-28T23:42:46Z</dcterms:modified>
</cp:coreProperties>
</file>