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358" r:id="rId2"/>
    <p:sldId id="276" r:id="rId3"/>
    <p:sldId id="294" r:id="rId4"/>
    <p:sldId id="287" r:id="rId5"/>
    <p:sldId id="297" r:id="rId6"/>
    <p:sldId id="298" r:id="rId7"/>
    <p:sldId id="359" r:id="rId8"/>
    <p:sldId id="277" r:id="rId9"/>
    <p:sldId id="360" r:id="rId10"/>
    <p:sldId id="299" r:id="rId11"/>
    <p:sldId id="300" r:id="rId12"/>
    <p:sldId id="301" r:id="rId13"/>
    <p:sldId id="361" r:id="rId14"/>
    <p:sldId id="362" r:id="rId15"/>
    <p:sldId id="363" r:id="rId16"/>
    <p:sldId id="364" r:id="rId17"/>
    <p:sldId id="365" r:id="rId18"/>
    <p:sldId id="302" r:id="rId19"/>
    <p:sldId id="303" r:id="rId20"/>
    <p:sldId id="366" r:id="rId21"/>
    <p:sldId id="312" r:id="rId22"/>
    <p:sldId id="367" r:id="rId23"/>
    <p:sldId id="313" r:id="rId24"/>
    <p:sldId id="368" r:id="rId25"/>
    <p:sldId id="357" r:id="rId26"/>
    <p:sldId id="343" r:id="rId27"/>
    <p:sldId id="356" r:id="rId2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3CFCE3-5421-41E6-84B3-B818DC0BF3E2}" type="datetimeFigureOut">
              <a:rPr lang="es-ES" smtClean="0"/>
              <a:pPr/>
              <a:t>03/06/2024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70FB0B-AD1A-4642-8E96-093F13F0AA83}" type="slidenum">
              <a:rPr lang="es-ES" smtClean="0"/>
              <a:pPr/>
              <a:t>‹Nº›</a:t>
            </a:fld>
            <a:endParaRPr lang="es-ES"/>
          </a:p>
        </p:txBody>
      </p:sp>
    </p:spTree>
    <p:extLst>
      <p:ext uri="{BB962C8B-B14F-4D97-AF65-F5344CB8AC3E}">
        <p14:creationId xmlns="" xmlns:p14="http://schemas.microsoft.com/office/powerpoint/2010/main" val="3189126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685800" y="1143000"/>
            <a:ext cx="5486400" cy="3086100"/>
          </a:xfrm>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E58E5E85-1B06-4AC5-A966-88D426438967}" type="slidenum">
              <a:rPr lang="es-ES_tradnl" smtClean="0"/>
              <a:pPr/>
              <a:t>1</a:t>
            </a:fld>
            <a:endParaRPr lang="es-ES_tradnl"/>
          </a:p>
        </p:txBody>
      </p:sp>
      <p:sp>
        <p:nvSpPr>
          <p:cNvPr id="5" name="4 Marcador de encabezado"/>
          <p:cNvSpPr>
            <a:spLocks noGrp="1"/>
          </p:cNvSpPr>
          <p:nvPr>
            <p:ph type="hdr" sz="quarter" idx="11"/>
          </p:nvPr>
        </p:nvSpPr>
        <p:spPr/>
        <p:txBody>
          <a:bodyPr/>
          <a:lstStyle/>
          <a:p>
            <a:endParaRPr lang="es-ES_tradnl"/>
          </a:p>
        </p:txBody>
      </p:sp>
    </p:spTree>
    <p:extLst>
      <p:ext uri="{BB962C8B-B14F-4D97-AF65-F5344CB8AC3E}">
        <p14:creationId xmlns="" xmlns:p14="http://schemas.microsoft.com/office/powerpoint/2010/main" val="1046100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95235"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 smtClean="0">
              <a:latin typeface="Arial" pitchFamily="34" charset="0"/>
            </a:endParaRPr>
          </a:p>
        </p:txBody>
      </p:sp>
      <p:sp>
        <p:nvSpPr>
          <p:cNvPr id="52228" name="3 Marcador de número de diapositiva"/>
          <p:cNvSpPr>
            <a:spLocks noGrp="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36CEC796-4342-4BD2-B194-8CC8D8C08DA8}" type="slidenum">
              <a:rPr lang="es-ES" smtClean="0">
                <a:latin typeface="Times New Roman" pitchFamily="18" charset="0"/>
              </a:rPr>
              <a:pPr eaLnBrk="1" hangingPunct="1">
                <a:defRPr/>
              </a:pPr>
              <a:t>5</a:t>
            </a:fld>
            <a:endParaRPr lang="es-E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962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 smtClean="0">
              <a:latin typeface="Arial" pitchFamily="34" charset="0"/>
            </a:endParaRPr>
          </a:p>
        </p:txBody>
      </p:sp>
      <p:sp>
        <p:nvSpPr>
          <p:cNvPr id="54276" name="3 Marcador de número de diapositiva"/>
          <p:cNvSpPr>
            <a:spLocks noGrp="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DA14033D-7FC5-4CF5-81CB-729A9215643D}" type="slidenum">
              <a:rPr lang="es-ES" smtClean="0">
                <a:latin typeface="Times New Roman" pitchFamily="18" charset="0"/>
              </a:rPr>
              <a:pPr eaLnBrk="1" hangingPunct="1">
                <a:defRPr/>
              </a:pPr>
              <a:t>6</a:t>
            </a:fld>
            <a:endParaRPr lang="es-E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96259"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 smtClean="0">
              <a:latin typeface="Arial" pitchFamily="34" charset="0"/>
            </a:endParaRPr>
          </a:p>
        </p:txBody>
      </p:sp>
      <p:sp>
        <p:nvSpPr>
          <p:cNvPr id="54276" name="3 Marcador de número de diapositiva"/>
          <p:cNvSpPr>
            <a:spLocks noGrp="1"/>
          </p:cNvSpPr>
          <p:nvPr>
            <p:ph type="sldNum" sz="quarter" idx="5"/>
          </p:nvPr>
        </p:nvSpPr>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fld id="{DA14033D-7FC5-4CF5-81CB-729A9215643D}" type="slidenum">
              <a:rPr lang="es-ES" smtClean="0">
                <a:latin typeface="Times New Roman" pitchFamily="18" charset="0"/>
              </a:rPr>
              <a:pPr eaLnBrk="1" hangingPunct="1">
                <a:defRPr/>
              </a:pPr>
              <a:t>7</a:t>
            </a:fld>
            <a:endParaRPr lang="es-E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1236431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1105635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1321666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266324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1503931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3930965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4179278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4171894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168434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1400732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5686A2D-CCF7-42EF-B43F-6D1197625845}" type="datetimeFigureOut">
              <a:rPr lang="es-ES" smtClean="0"/>
              <a:pPr/>
              <a:t>03/06/2024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930406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686A2D-CCF7-42EF-B43F-6D1197625845}" type="datetimeFigureOut">
              <a:rPr lang="es-ES" smtClean="0"/>
              <a:pPr/>
              <a:t>03/06/2024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05D14-237C-462E-BCCC-E95C548D3232}" type="slidenum">
              <a:rPr lang="es-ES" smtClean="0"/>
              <a:pPr/>
              <a:t>‹Nº›</a:t>
            </a:fld>
            <a:endParaRPr lang="es-ES"/>
          </a:p>
        </p:txBody>
      </p:sp>
    </p:spTree>
    <p:extLst>
      <p:ext uri="{BB962C8B-B14F-4D97-AF65-F5344CB8AC3E}">
        <p14:creationId xmlns="" xmlns:p14="http://schemas.microsoft.com/office/powerpoint/2010/main" val="1793205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mailto:albertogg@uart.edu.cu"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I:\II EDICION\diseño logo.png"/>
          <p:cNvPicPr>
            <a:picLocks noChangeAspect="1" noChangeArrowheads="1"/>
          </p:cNvPicPr>
          <p:nvPr/>
        </p:nvPicPr>
        <p:blipFill>
          <a:blip r:embed="rId3"/>
          <a:srcRect/>
          <a:stretch>
            <a:fillRect/>
          </a:stretch>
        </p:blipFill>
        <p:spPr bwMode="auto">
          <a:xfrm>
            <a:off x="191344" y="0"/>
            <a:ext cx="2464610" cy="164307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4"/>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7" name="6 CuadroTexto"/>
          <p:cNvSpPr txBox="1"/>
          <p:nvPr/>
        </p:nvSpPr>
        <p:spPr>
          <a:xfrm>
            <a:off x="1524000" y="1923155"/>
            <a:ext cx="9144000" cy="1077218"/>
          </a:xfrm>
          <a:prstGeom prst="rect">
            <a:avLst/>
          </a:prstGeom>
          <a:noFill/>
        </p:spPr>
        <p:txBody>
          <a:bodyPr wrap="square" rtlCol="0">
            <a:spAutoFit/>
          </a:bodyPr>
          <a:lstStyle/>
          <a:p>
            <a:pPr algn="just"/>
            <a:r>
              <a:rPr lang="es-ES_tradnl" sz="3200" dirty="0" smtClean="0">
                <a:latin typeface="Arial Black" pitchFamily="34" charset="0"/>
              </a:rPr>
              <a:t>CURSO:</a:t>
            </a:r>
            <a:r>
              <a:rPr lang="es-ES" sz="3200" b="1" dirty="0" smtClean="0"/>
              <a:t> </a:t>
            </a:r>
            <a:r>
              <a:rPr lang="es-ES" sz="3200" b="1" dirty="0" smtClean="0">
                <a:latin typeface="Arial Black" pitchFamily="34" charset="0"/>
              </a:rPr>
              <a:t>Labor educativa del docente en        la atención a la diversidad</a:t>
            </a:r>
            <a:r>
              <a:rPr lang="es-ES_tradnl" sz="3200" dirty="0" smtClean="0">
                <a:latin typeface="Arial Black" pitchFamily="34" charset="0"/>
              </a:rPr>
              <a:t> </a:t>
            </a:r>
            <a:r>
              <a:rPr lang="es-ES" sz="2800" dirty="0" smtClean="0">
                <a:latin typeface="Arial Black" pitchFamily="34" charset="0"/>
              </a:rPr>
              <a:t> </a:t>
            </a:r>
            <a:endParaRPr lang="es-ES" sz="3200" dirty="0">
              <a:latin typeface="Arial Black" pitchFamily="34" charset="0"/>
            </a:endParaRPr>
          </a:p>
        </p:txBody>
      </p:sp>
      <p:sp>
        <p:nvSpPr>
          <p:cNvPr id="8" name="7 CuadroTexto"/>
          <p:cNvSpPr txBox="1"/>
          <p:nvPr/>
        </p:nvSpPr>
        <p:spPr>
          <a:xfrm>
            <a:off x="4881554" y="5786454"/>
            <a:ext cx="5678942" cy="707886"/>
          </a:xfrm>
          <a:prstGeom prst="rect">
            <a:avLst/>
          </a:prstGeom>
          <a:noFill/>
        </p:spPr>
        <p:txBody>
          <a:bodyPr wrap="square" rtlCol="0">
            <a:spAutoFit/>
          </a:bodyPr>
          <a:lstStyle/>
          <a:p>
            <a:pPr algn="r"/>
            <a:r>
              <a:rPr lang="es-ES" sz="2400" dirty="0">
                <a:latin typeface="Arial Black" pitchFamily="34" charset="0"/>
              </a:rPr>
              <a:t>Dr. C. </a:t>
            </a:r>
            <a:r>
              <a:rPr lang="es-ES" sz="2400" dirty="0" err="1" smtClean="0">
                <a:latin typeface="Arial Black" pitchFamily="34" charset="0"/>
              </a:rPr>
              <a:t>Nicolai</a:t>
            </a:r>
            <a:r>
              <a:rPr lang="es-ES" sz="2400" dirty="0" smtClean="0">
                <a:latin typeface="Arial Black" pitchFamily="34" charset="0"/>
              </a:rPr>
              <a:t> Martínez Cambón  </a:t>
            </a:r>
            <a:endParaRPr lang="es-ES" sz="2400" dirty="0">
              <a:latin typeface="Arial Black" pitchFamily="34" charset="0"/>
            </a:endParaRPr>
          </a:p>
          <a:p>
            <a:pPr algn="r"/>
            <a:r>
              <a:rPr lang="es-ES" sz="1600" dirty="0" smtClean="0">
                <a:latin typeface="Arial Black" pitchFamily="34" charset="0"/>
                <a:hlinkClick r:id="rId5"/>
              </a:rPr>
              <a:t>nicolai@uart.edu.cu</a:t>
            </a:r>
            <a:endParaRPr lang="es-ES" sz="2400" dirty="0">
              <a:latin typeface="Arial Black" pitchFamily="34" charset="0"/>
            </a:endParaRPr>
          </a:p>
        </p:txBody>
      </p:sp>
      <p:sp>
        <p:nvSpPr>
          <p:cNvPr id="10" name="9 CuadroTexto"/>
          <p:cNvSpPr txBox="1"/>
          <p:nvPr/>
        </p:nvSpPr>
        <p:spPr>
          <a:xfrm>
            <a:off x="2330079" y="3208474"/>
            <a:ext cx="9710670" cy="2062103"/>
          </a:xfrm>
          <a:prstGeom prst="rect">
            <a:avLst/>
          </a:prstGeom>
          <a:noFill/>
        </p:spPr>
        <p:txBody>
          <a:bodyPr wrap="square" rtlCol="0">
            <a:spAutoFit/>
          </a:bodyPr>
          <a:lstStyle/>
          <a:p>
            <a:pPr algn="ctr"/>
            <a:r>
              <a:rPr lang="es-ES_tradnl" sz="3200" dirty="0">
                <a:solidFill>
                  <a:srgbClr val="FF0000"/>
                </a:solidFill>
                <a:latin typeface="Arial Black" pitchFamily="34" charset="0"/>
              </a:rPr>
              <a:t>Tema: </a:t>
            </a:r>
            <a:r>
              <a:rPr lang="es-ES" sz="3200" dirty="0" smtClean="0">
                <a:solidFill>
                  <a:srgbClr val="FF0000"/>
                </a:solidFill>
                <a:latin typeface="Arial Black" pitchFamily="34" charset="0"/>
              </a:rPr>
              <a:t>La</a:t>
            </a:r>
            <a:r>
              <a:rPr lang="es-ES" sz="3200" b="1" dirty="0" smtClean="0">
                <a:solidFill>
                  <a:srgbClr val="FF0000"/>
                </a:solidFill>
                <a:latin typeface="Arial Black" pitchFamily="34" charset="0"/>
              </a:rPr>
              <a:t> Atención educativa a educandos primarios con dificultades en el aprendizaje </a:t>
            </a:r>
            <a:endParaRPr lang="es-ES" sz="3200" dirty="0" smtClean="0">
              <a:solidFill>
                <a:srgbClr val="FF0000"/>
              </a:solidFill>
              <a:latin typeface="Arial Black" pitchFamily="34" charset="0"/>
            </a:endParaRPr>
          </a:p>
          <a:p>
            <a:pPr algn="ctr"/>
            <a:r>
              <a:rPr lang="es-ES" sz="3200" dirty="0" smtClean="0">
                <a:solidFill>
                  <a:srgbClr val="FF0000"/>
                </a:solidFill>
                <a:latin typeface="Arial Black" pitchFamily="34" charset="0"/>
              </a:rPr>
              <a:t>  </a:t>
            </a:r>
            <a:endParaRPr lang="es-ES" sz="3200" dirty="0">
              <a:solidFill>
                <a:srgbClr val="FF0000"/>
              </a:solidFill>
              <a:latin typeface="Arial Black" pitchFamily="34" charset="0"/>
            </a:endParaRPr>
          </a:p>
        </p:txBody>
      </p:sp>
      <p:pic>
        <p:nvPicPr>
          <p:cNvPr id="9" name="Picture 7" descr="C:\Documents and Settings\Santiago Borges\Escritorio\2014 1 copia.png"/>
          <p:cNvPicPr>
            <a:picLocks noChangeAspect="1" noChangeArrowheads="1"/>
          </p:cNvPicPr>
          <p:nvPr/>
        </p:nvPicPr>
        <p:blipFill>
          <a:blip r:embed="rId6" cstate="print"/>
          <a:srcRect/>
          <a:stretch>
            <a:fillRect/>
          </a:stretch>
        </p:blipFill>
        <p:spPr bwMode="auto">
          <a:xfrm>
            <a:off x="530646" y="3002507"/>
            <a:ext cx="1389033" cy="2000582"/>
          </a:xfrm>
          <a:prstGeom prst="rect">
            <a:avLst/>
          </a:prstGeom>
          <a:noFill/>
          <a:ln w="9525">
            <a:noFill/>
            <a:miter lim="800000"/>
            <a:headEnd/>
            <a:tailEnd/>
          </a:ln>
        </p:spPr>
      </p:pic>
    </p:spTree>
    <p:extLst>
      <p:ext uri="{BB962C8B-B14F-4D97-AF65-F5344CB8AC3E}">
        <p14:creationId xmlns="" xmlns:p14="http://schemas.microsoft.com/office/powerpoint/2010/main" val="113997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11940" y="1937982"/>
            <a:ext cx="8093123" cy="3916908"/>
          </a:xfrm>
          <a:ln>
            <a:solidFill>
              <a:schemeClr val="accent1"/>
            </a:solidFill>
          </a:ln>
        </p:spPr>
        <p:txBody>
          <a:bodyPr>
            <a:noAutofit/>
          </a:bodyPr>
          <a:lstStyle/>
          <a:p>
            <a:pPr algn="ctr"/>
            <a:r>
              <a:rPr lang="es-US" sz="6000" b="1" i="1" dirty="0" smtClean="0">
                <a:solidFill>
                  <a:srgbClr val="C00000"/>
                </a:solidFill>
                <a:latin typeface="Arial" charset="0"/>
                <a:cs typeface="Arial" charset="0"/>
              </a:rPr>
              <a:t/>
            </a:r>
            <a:br>
              <a:rPr lang="es-US" sz="6000" b="1" i="1" dirty="0" smtClean="0">
                <a:solidFill>
                  <a:srgbClr val="C00000"/>
                </a:solidFill>
                <a:latin typeface="Arial" charset="0"/>
                <a:cs typeface="Arial" charset="0"/>
              </a:rPr>
            </a:br>
            <a:r>
              <a:rPr lang="es-US" b="1" i="1" dirty="0" smtClean="0">
                <a:latin typeface="Arial" charset="0"/>
                <a:cs typeface="Arial" charset="0"/>
              </a:rPr>
              <a:t>¿</a:t>
            </a:r>
            <a:r>
              <a:rPr lang="es-ES" b="1" dirty="0" smtClean="0"/>
              <a:t> Características de los educandos con necesidades educativas especiales asociadas a dificultades en el aprendizaje</a:t>
            </a:r>
            <a:r>
              <a:rPr lang="es-US" b="1" i="1" dirty="0" smtClean="0">
                <a:latin typeface="Arial" charset="0"/>
                <a:cs typeface="Arial" charset="0"/>
              </a:rPr>
              <a:t>?</a:t>
            </a:r>
            <a:r>
              <a:rPr lang="es-US" b="1" i="1" dirty="0" smtClean="0">
                <a:solidFill>
                  <a:srgbClr val="C00000"/>
                </a:solidFill>
                <a:latin typeface="Arial" charset="0"/>
                <a:cs typeface="Arial" charset="0"/>
              </a:rPr>
              <a:t/>
            </a:r>
            <a:br>
              <a:rPr lang="es-US" b="1" i="1" dirty="0" smtClean="0">
                <a:solidFill>
                  <a:srgbClr val="C00000"/>
                </a:solidFill>
                <a:latin typeface="Arial" charset="0"/>
                <a:cs typeface="Arial" charset="0"/>
              </a:rPr>
            </a:br>
            <a:endParaRPr lang="es-ES" b="1" dirty="0"/>
          </a:p>
        </p:txBody>
      </p:sp>
      <p:pic>
        <p:nvPicPr>
          <p:cNvPr id="7" name="Picture 2" descr="I:\II EDICION\diseño logo.png"/>
          <p:cNvPicPr>
            <a:picLocks noChangeAspect="1" noChangeArrowheads="1"/>
          </p:cNvPicPr>
          <p:nvPr/>
        </p:nvPicPr>
        <p:blipFill>
          <a:blip r:embed="rId3"/>
          <a:srcRect/>
          <a:stretch>
            <a:fillRect/>
          </a:stretch>
        </p:blipFill>
        <p:spPr bwMode="auto">
          <a:xfrm>
            <a:off x="191344" y="0"/>
            <a:ext cx="2464610" cy="1643073"/>
          </a:xfrm>
          <a:prstGeom prst="rect">
            <a:avLst/>
          </a:prstGeom>
          <a:noFill/>
        </p:spPr>
      </p:pic>
      <p:pic>
        <p:nvPicPr>
          <p:cNvPr id="8" name="Picture 14" descr="D:\COSAS NUESTRAS\Trabajo yosdey\Extensión Universitaria\Actividades extensionistas\Acto del Educador\Fac. CSH color.jpg"/>
          <p:cNvPicPr>
            <a:picLocks noChangeAspect="1" noChangeArrowheads="1"/>
          </p:cNvPicPr>
          <p:nvPr/>
        </p:nvPicPr>
        <p:blipFill>
          <a:blip r:embed="rId4"/>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9"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graphicFrame>
        <p:nvGraphicFramePr>
          <p:cNvPr id="46082" name="Object 2"/>
          <p:cNvGraphicFramePr>
            <a:graphicFrameLocks noChangeAspect="1"/>
          </p:cNvGraphicFramePr>
          <p:nvPr/>
        </p:nvGraphicFramePr>
        <p:xfrm>
          <a:off x="797257" y="2118815"/>
          <a:ext cx="2314433" cy="4200098"/>
        </p:xfrm>
        <a:graphic>
          <a:graphicData uri="http://schemas.openxmlformats.org/presentationml/2006/ole">
            <p:oleObj spid="_x0000_s46082" name="Imagen" r:id="rId5" imgW="3848100" imgH="5478463" progId="">
              <p:embed/>
            </p:oleObj>
          </a:graphicData>
        </a:graphic>
      </p:graphicFrame>
    </p:spTree>
    <p:extLst>
      <p:ext uri="{BB962C8B-B14F-4D97-AF65-F5344CB8AC3E}">
        <p14:creationId xmlns="" xmlns:p14="http://schemas.microsoft.com/office/powerpoint/2010/main" val="4097528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p:cTn id="7" dur="1000" fill="hold"/>
                                        <p:tgtEl>
                                          <p:spTgt spid="46082"/>
                                        </p:tgtEl>
                                        <p:attrNameLst>
                                          <p:attrName>ppt_w</p:attrName>
                                        </p:attrNameLst>
                                      </p:cBhvr>
                                      <p:tavLst>
                                        <p:tav tm="0">
                                          <p:val>
                                            <p:fltVal val="0"/>
                                          </p:val>
                                        </p:tav>
                                        <p:tav tm="100000">
                                          <p:val>
                                            <p:strVal val="#ppt_w"/>
                                          </p:val>
                                        </p:tav>
                                      </p:tavLst>
                                    </p:anim>
                                    <p:anim calcmode="lin" valueType="num">
                                      <p:cBhvr>
                                        <p:cTn id="8" dur="1000" fill="hold"/>
                                        <p:tgtEl>
                                          <p:spTgt spid="46082"/>
                                        </p:tgtEl>
                                        <p:attrNameLst>
                                          <p:attrName>ppt_h</p:attrName>
                                        </p:attrNameLst>
                                      </p:cBhvr>
                                      <p:tavLst>
                                        <p:tav tm="0">
                                          <p:val>
                                            <p:fltVal val="0"/>
                                          </p:val>
                                        </p:tav>
                                        <p:tav tm="100000">
                                          <p:val>
                                            <p:strVal val="#ppt_h"/>
                                          </p:val>
                                        </p:tav>
                                      </p:tavLst>
                                    </p:anim>
                                    <p:anim calcmode="lin" valueType="num">
                                      <p:cBhvr>
                                        <p:cTn id="9" dur="1000" fill="hold"/>
                                        <p:tgtEl>
                                          <p:spTgt spid="4608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608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II EDICION\diseño logo.png"/>
          <p:cNvPicPr>
            <a:picLocks noChangeAspect="1" noChangeArrowheads="1"/>
          </p:cNvPicPr>
          <p:nvPr/>
        </p:nvPicPr>
        <p:blipFill>
          <a:blip r:embed="rId2"/>
          <a:srcRect/>
          <a:stretch>
            <a:fillRect/>
          </a:stretch>
        </p:blipFill>
        <p:spPr bwMode="auto">
          <a:xfrm>
            <a:off x="191344" y="0"/>
            <a:ext cx="2464610" cy="1643073"/>
          </a:xfrm>
          <a:prstGeom prst="rect">
            <a:avLst/>
          </a:prstGeom>
          <a:noFill/>
        </p:spPr>
      </p:pic>
      <p:pic>
        <p:nvPicPr>
          <p:cNvPr id="6"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7"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10" name="9 CuadroTexto"/>
          <p:cNvSpPr txBox="1"/>
          <p:nvPr/>
        </p:nvSpPr>
        <p:spPr>
          <a:xfrm>
            <a:off x="259307" y="1910687"/>
            <a:ext cx="10972799" cy="4308872"/>
          </a:xfrm>
          <a:prstGeom prst="rect">
            <a:avLst/>
          </a:prstGeom>
          <a:noFill/>
          <a:ln>
            <a:solidFill>
              <a:schemeClr val="accent1"/>
            </a:solidFill>
          </a:ln>
        </p:spPr>
        <p:txBody>
          <a:bodyPr wrap="square" rtlCol="0">
            <a:spAutoFit/>
          </a:bodyPr>
          <a:lstStyle/>
          <a:p>
            <a:pPr algn="just">
              <a:buFont typeface="Arial" pitchFamily="34" charset="0"/>
              <a:buChar char="•"/>
              <a:defRPr/>
            </a:pPr>
            <a:r>
              <a:rPr lang="es-ES" sz="3200" dirty="0" smtClean="0"/>
              <a:t>Disminución o lenta asimilación de los conocimientos y habilidades que corresponden al aprendizaje de la lectura, escritura y cálculos matemáticos. </a:t>
            </a:r>
          </a:p>
          <a:p>
            <a:pPr algn="just">
              <a:buFont typeface="Arial" pitchFamily="34" charset="0"/>
              <a:buChar char="•"/>
              <a:defRPr/>
            </a:pPr>
            <a:endParaRPr lang="es-ES" sz="3200" dirty="0" smtClean="0"/>
          </a:p>
          <a:p>
            <a:pPr algn="just">
              <a:buFont typeface="Arial" pitchFamily="34" charset="0"/>
              <a:buChar char="•"/>
              <a:defRPr/>
            </a:pPr>
            <a:r>
              <a:rPr lang="es-ES" sz="3200" dirty="0" smtClean="0"/>
              <a:t>El fracaso persistente ante las tareas escolares con respecto a su grupo escolar.</a:t>
            </a:r>
          </a:p>
          <a:p>
            <a:pPr algn="just">
              <a:buFont typeface="Arial" pitchFamily="34" charset="0"/>
              <a:buChar char="•"/>
              <a:defRPr/>
            </a:pPr>
            <a:endParaRPr lang="es-ES" sz="3200" dirty="0" smtClean="0"/>
          </a:p>
          <a:p>
            <a:pPr algn="just">
              <a:defRPr/>
            </a:pPr>
            <a:endParaRPr lang="es-ES" sz="3200" dirty="0" smtClean="0"/>
          </a:p>
          <a:p>
            <a:pPr algn="just">
              <a:defRPr/>
            </a:pPr>
            <a:endParaRPr lang="es-ES" dirty="0" smtClean="0"/>
          </a:p>
        </p:txBody>
      </p:sp>
      <p:sp>
        <p:nvSpPr>
          <p:cNvPr id="11" name="1 Título"/>
          <p:cNvSpPr>
            <a:spLocks noGrp="1"/>
          </p:cNvSpPr>
          <p:nvPr>
            <p:ph type="title"/>
          </p:nvPr>
        </p:nvSpPr>
        <p:spPr>
          <a:xfrm>
            <a:off x="3125337" y="395784"/>
            <a:ext cx="6701050" cy="1173709"/>
          </a:xfrm>
          <a:ln>
            <a:solidFill>
              <a:schemeClr val="accent1"/>
            </a:solidFill>
          </a:ln>
        </p:spPr>
        <p:txBody>
          <a:bodyPr/>
          <a:lstStyle/>
          <a:p>
            <a:r>
              <a:rPr lang="es-US" sz="3200" b="1" i="1" dirty="0" smtClean="0">
                <a:solidFill>
                  <a:srgbClr val="C00000"/>
                </a:solidFill>
                <a:latin typeface="Arial" pitchFamily="34" charset="0"/>
                <a:cs typeface="Arial" pitchFamily="34" charset="0"/>
              </a:rPr>
              <a:t> </a:t>
            </a:r>
            <a:r>
              <a:rPr lang="es-ES" sz="3200" b="1" dirty="0" smtClean="0">
                <a:latin typeface="Arial" pitchFamily="34" charset="0"/>
                <a:cs typeface="Arial" pitchFamily="34" charset="0"/>
              </a:rPr>
              <a:t>Características</a:t>
            </a:r>
            <a:r>
              <a:rPr lang="es-ES" sz="3200" b="1" i="1" dirty="0" smtClean="0">
                <a:solidFill>
                  <a:srgbClr val="C00000"/>
                </a:solidFill>
                <a:latin typeface="Arial" pitchFamily="34" charset="0"/>
                <a:cs typeface="Arial" pitchFamily="34" charset="0"/>
              </a:rPr>
              <a:t> </a:t>
            </a:r>
            <a:r>
              <a:rPr lang="es-ES" sz="3200" b="1" dirty="0" smtClean="0">
                <a:latin typeface="Arial" pitchFamily="34" charset="0"/>
                <a:cs typeface="Arial" pitchFamily="34" charset="0"/>
              </a:rPr>
              <a:t>Generales </a:t>
            </a:r>
            <a:r>
              <a:rPr lang="es-US" sz="3200" b="1" dirty="0" smtClean="0">
                <a:latin typeface="Arial" pitchFamily="34" charset="0"/>
                <a:cs typeface="Arial" pitchFamily="34" charset="0"/>
              </a:rPr>
              <a:t>   </a:t>
            </a:r>
            <a:r>
              <a:rPr lang="es-US" sz="3200" b="1" i="1" dirty="0" smtClean="0">
                <a:solidFill>
                  <a:srgbClr val="C00000"/>
                </a:solidFill>
                <a:latin typeface="Arial" pitchFamily="34" charset="0"/>
                <a:cs typeface="Arial" pitchFamily="34" charset="0"/>
              </a:rPr>
              <a:t> </a:t>
            </a:r>
            <a:r>
              <a:rPr lang="es-US" sz="3200" b="1"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125337" y="395784"/>
            <a:ext cx="6701050" cy="1173709"/>
          </a:xfrm>
          <a:ln>
            <a:solidFill>
              <a:schemeClr val="accent1"/>
            </a:solidFill>
          </a:ln>
        </p:spPr>
        <p:txBody>
          <a:bodyPr/>
          <a:lstStyle/>
          <a:p>
            <a:r>
              <a:rPr lang="es-US" sz="3200" b="1" i="1" dirty="0" smtClean="0">
                <a:solidFill>
                  <a:srgbClr val="C00000"/>
                </a:solidFill>
                <a:latin typeface="Arial" pitchFamily="34" charset="0"/>
                <a:cs typeface="Arial" pitchFamily="34" charset="0"/>
              </a:rPr>
              <a:t> </a:t>
            </a:r>
            <a:r>
              <a:rPr lang="es-ES" sz="3200" b="1" dirty="0" smtClean="0">
                <a:latin typeface="Arial" pitchFamily="34" charset="0"/>
                <a:cs typeface="Arial" pitchFamily="34" charset="0"/>
              </a:rPr>
              <a:t>Características</a:t>
            </a:r>
            <a:r>
              <a:rPr lang="es-ES" sz="3200" b="1" i="1" dirty="0" smtClean="0">
                <a:solidFill>
                  <a:srgbClr val="C00000"/>
                </a:solidFill>
                <a:latin typeface="Arial" pitchFamily="34" charset="0"/>
                <a:cs typeface="Arial" pitchFamily="34" charset="0"/>
              </a:rPr>
              <a:t> </a:t>
            </a:r>
            <a:r>
              <a:rPr lang="es-ES" sz="3200" b="1" dirty="0" smtClean="0"/>
              <a:t>Pedagógicas</a:t>
            </a:r>
            <a:r>
              <a:rPr lang="es-US" sz="3200" b="1" i="1" dirty="0" smtClean="0">
                <a:solidFill>
                  <a:srgbClr val="C00000"/>
                </a:solidFill>
                <a:latin typeface="Arial" pitchFamily="34" charset="0"/>
                <a:cs typeface="Arial" pitchFamily="34" charset="0"/>
              </a:rPr>
              <a:t>    </a:t>
            </a:r>
            <a:r>
              <a:rPr lang="es-US" sz="3200" b="1" dirty="0" smtClean="0">
                <a:latin typeface="Arial" pitchFamily="34" charset="0"/>
                <a:cs typeface="Arial" pitchFamily="34" charset="0"/>
              </a:rPr>
              <a:t>  </a:t>
            </a:r>
          </a:p>
        </p:txBody>
      </p:sp>
      <p:sp>
        <p:nvSpPr>
          <p:cNvPr id="18435" name="2 Marcador de contenido"/>
          <p:cNvSpPr>
            <a:spLocks noGrp="1"/>
          </p:cNvSpPr>
          <p:nvPr>
            <p:ph idx="1"/>
          </p:nvPr>
        </p:nvSpPr>
        <p:spPr>
          <a:xfrm>
            <a:off x="354842" y="1825625"/>
            <a:ext cx="10998958" cy="4351338"/>
          </a:xfrm>
          <a:ln>
            <a:solidFill>
              <a:schemeClr val="accent1"/>
            </a:solidFill>
          </a:ln>
        </p:spPr>
        <p:txBody>
          <a:bodyPr>
            <a:normAutofit fontScale="70000" lnSpcReduction="20000"/>
          </a:bodyPr>
          <a:lstStyle/>
          <a:p>
            <a:pPr lvl="0" algn="just">
              <a:lnSpc>
                <a:spcPct val="150000"/>
              </a:lnSpc>
            </a:pPr>
            <a:r>
              <a:rPr lang="es-ES" sz="2400" dirty="0" smtClean="0">
                <a:latin typeface="Arial" pitchFamily="34" charset="0"/>
                <a:cs typeface="Arial" pitchFamily="34" charset="0"/>
              </a:rPr>
              <a:t>    </a:t>
            </a:r>
            <a:r>
              <a:rPr lang="es-ES" sz="3800" dirty="0" smtClean="0"/>
              <a:t>Existencia de “lagunas” en los conocimientos previos al grado que cursa.</a:t>
            </a:r>
          </a:p>
          <a:p>
            <a:pPr algn="just">
              <a:lnSpc>
                <a:spcPct val="150000"/>
              </a:lnSpc>
            </a:pPr>
            <a:r>
              <a:rPr lang="es-ES" sz="3800" dirty="0" smtClean="0"/>
              <a:t>   Predominio de un nivel reproductivo de los conocimientos.</a:t>
            </a:r>
          </a:p>
          <a:p>
            <a:pPr lvl="0">
              <a:lnSpc>
                <a:spcPct val="150000"/>
              </a:lnSpc>
            </a:pPr>
            <a:r>
              <a:rPr lang="es-ES" sz="3800" dirty="0" smtClean="0"/>
              <a:t>   Necesidad de aclaraciones y repeticiones con mayor frecuencia y casi siempre con necesidad de niveles de ayuda para la ejecución de la actividad.</a:t>
            </a:r>
          </a:p>
          <a:p>
            <a:pPr marL="360363" indent="-360363" algn="just">
              <a:lnSpc>
                <a:spcPct val="150000"/>
              </a:lnSpc>
            </a:pPr>
            <a:r>
              <a:rPr lang="es-ES" sz="3800" dirty="0" smtClean="0"/>
              <a:t>   Al realizar las tareas escolares, tiene dificultad para llevarlas hasta el final.</a:t>
            </a:r>
            <a:r>
              <a:rPr lang="es-ES" sz="3200" dirty="0" smtClean="0"/>
              <a:t> </a:t>
            </a:r>
            <a:r>
              <a:rPr lang="es-ES" sz="3900" dirty="0" smtClean="0"/>
              <a:t>su</a:t>
            </a:r>
            <a:r>
              <a:rPr lang="es-ES" sz="4000" dirty="0" smtClean="0"/>
              <a:t>  participación en clases se activa de forma inestable.</a:t>
            </a:r>
          </a:p>
          <a:p>
            <a:pPr algn="just">
              <a:lnSpc>
                <a:spcPct val="150000"/>
              </a:lnSpc>
              <a:buNone/>
            </a:pPr>
            <a:endParaRPr lang="es-US" sz="3800" dirty="0" smtClean="0">
              <a:cs typeface="Arial" pitchFamily="34" charset="0"/>
            </a:endParaRPr>
          </a:p>
        </p:txBody>
      </p:sp>
      <p:pic>
        <p:nvPicPr>
          <p:cNvPr id="4" name="Picture 2" descr="I:\II EDICION\diseño logo.png"/>
          <p:cNvPicPr>
            <a:picLocks noChangeAspect="1" noChangeArrowheads="1"/>
          </p:cNvPicPr>
          <p:nvPr/>
        </p:nvPicPr>
        <p:blipFill>
          <a:blip r:embed="rId2"/>
          <a:srcRect/>
          <a:stretch>
            <a:fillRect/>
          </a:stretch>
        </p:blipFill>
        <p:spPr bwMode="auto">
          <a:xfrm>
            <a:off x="191344" y="245660"/>
            <a:ext cx="2401731" cy="139741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057096" y="365126"/>
            <a:ext cx="7274259" cy="1204368"/>
          </a:xfrm>
          <a:ln>
            <a:solidFill>
              <a:schemeClr val="accent1"/>
            </a:solidFill>
          </a:ln>
        </p:spPr>
        <p:txBody>
          <a:bodyPr/>
          <a:lstStyle/>
          <a:p>
            <a:r>
              <a:rPr lang="es-ES" sz="3200" b="1" dirty="0" smtClean="0">
                <a:latin typeface="Arial" pitchFamily="34" charset="0"/>
                <a:cs typeface="Arial" pitchFamily="34" charset="0"/>
              </a:rPr>
              <a:t> Características </a:t>
            </a:r>
            <a:r>
              <a:rPr lang="es-ES" sz="3200" b="1" dirty="0" smtClean="0"/>
              <a:t>Pedagógicas (cont.)</a:t>
            </a:r>
            <a:r>
              <a:rPr lang="es-US" sz="3200" b="1" i="1" dirty="0" smtClean="0">
                <a:solidFill>
                  <a:srgbClr val="C00000"/>
                </a:solidFill>
                <a:latin typeface="Arial" pitchFamily="34" charset="0"/>
                <a:cs typeface="Arial" pitchFamily="34" charset="0"/>
              </a:rPr>
              <a:t>    </a:t>
            </a:r>
            <a:r>
              <a:rPr lang="es-US" sz="3200" b="1" dirty="0" smtClean="0">
                <a:latin typeface="Arial" pitchFamily="34" charset="0"/>
                <a:cs typeface="Arial" pitchFamily="34" charset="0"/>
              </a:rPr>
              <a:t>  </a:t>
            </a:r>
          </a:p>
        </p:txBody>
      </p:sp>
      <p:sp>
        <p:nvSpPr>
          <p:cNvPr id="18435" name="2 Marcador de contenido"/>
          <p:cNvSpPr>
            <a:spLocks noGrp="1"/>
          </p:cNvSpPr>
          <p:nvPr>
            <p:ph idx="1"/>
          </p:nvPr>
        </p:nvSpPr>
        <p:spPr>
          <a:xfrm>
            <a:off x="436728" y="1825625"/>
            <a:ext cx="10917072" cy="4015617"/>
          </a:xfrm>
          <a:ln>
            <a:solidFill>
              <a:schemeClr val="accent1"/>
            </a:solidFill>
          </a:ln>
        </p:spPr>
        <p:txBody>
          <a:bodyPr>
            <a:normAutofit/>
          </a:bodyPr>
          <a:lstStyle/>
          <a:p>
            <a:pPr lvl="0" algn="just">
              <a:lnSpc>
                <a:spcPct val="110000"/>
              </a:lnSpc>
            </a:pPr>
            <a:r>
              <a:rPr lang="es-ES" sz="2400" dirty="0" smtClean="0">
                <a:latin typeface="Arial" pitchFamily="34" charset="0"/>
                <a:cs typeface="Arial" pitchFamily="34" charset="0"/>
              </a:rPr>
              <a:t>    </a:t>
            </a:r>
            <a:r>
              <a:rPr lang="es-ES" dirty="0" smtClean="0"/>
              <a:t>Su nivel de creatividad, interés y asimilación se observa en actividades </a:t>
            </a:r>
            <a:r>
              <a:rPr lang="es-ES" dirty="0" err="1" smtClean="0"/>
              <a:t>extradocentes</a:t>
            </a:r>
            <a:r>
              <a:rPr lang="es-ES" dirty="0" smtClean="0"/>
              <a:t> y extraescolares de su agrado .</a:t>
            </a:r>
          </a:p>
          <a:p>
            <a:pPr lvl="0" algn="just">
              <a:lnSpc>
                <a:spcPct val="110000"/>
              </a:lnSpc>
            </a:pPr>
            <a:r>
              <a:rPr lang="es-ES" dirty="0" smtClean="0"/>
              <a:t>   Puede ser hábil para ayudar a organizar excursiones, paseos, áreas y tipos de juegos y actividades.</a:t>
            </a:r>
          </a:p>
          <a:p>
            <a:pPr algn="just">
              <a:lnSpc>
                <a:spcPct val="100000"/>
              </a:lnSpc>
            </a:pPr>
            <a:r>
              <a:rPr lang="es-ES" dirty="0" smtClean="0"/>
              <a:t>   Las estructuras de los sistemas sensoriales visuales y auditivos por lo general están conservadas</a:t>
            </a:r>
            <a:endParaRPr lang="es-US" dirty="0" smtClean="0">
              <a:cs typeface="Arial" pitchFamily="34" charset="0"/>
            </a:endParaRPr>
          </a:p>
        </p:txBody>
      </p:sp>
      <p:pic>
        <p:nvPicPr>
          <p:cNvPr id="4" name="Picture 2" descr="I:\II EDICION\diseño logo.png"/>
          <p:cNvPicPr>
            <a:picLocks noChangeAspect="1" noChangeArrowheads="1"/>
          </p:cNvPicPr>
          <p:nvPr/>
        </p:nvPicPr>
        <p:blipFill>
          <a:blip r:embed="rId2"/>
          <a:srcRect/>
          <a:stretch>
            <a:fillRect/>
          </a:stretch>
        </p:blipFill>
        <p:spPr bwMode="auto">
          <a:xfrm>
            <a:off x="191344" y="245660"/>
            <a:ext cx="2401731" cy="139741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057096" y="365126"/>
            <a:ext cx="7274259" cy="1204368"/>
          </a:xfrm>
          <a:ln>
            <a:solidFill>
              <a:schemeClr val="accent1"/>
            </a:solidFill>
          </a:ln>
        </p:spPr>
        <p:txBody>
          <a:bodyPr/>
          <a:lstStyle/>
          <a:p>
            <a:r>
              <a:rPr lang="es-ES" sz="3200" b="1" dirty="0" smtClean="0">
                <a:latin typeface="Arial" pitchFamily="34" charset="0"/>
                <a:cs typeface="Arial" pitchFamily="34" charset="0"/>
              </a:rPr>
              <a:t> Características </a:t>
            </a:r>
            <a:r>
              <a:rPr lang="es-ES" sz="3200" b="1" dirty="0" smtClean="0"/>
              <a:t>Psicológicas </a:t>
            </a:r>
            <a:r>
              <a:rPr lang="es-US" sz="3200" b="1" i="1" dirty="0" smtClean="0">
                <a:solidFill>
                  <a:srgbClr val="C00000"/>
                </a:solidFill>
                <a:latin typeface="Arial" pitchFamily="34" charset="0"/>
                <a:cs typeface="Arial" pitchFamily="34" charset="0"/>
              </a:rPr>
              <a:t>    </a:t>
            </a:r>
            <a:r>
              <a:rPr lang="es-US" sz="3200" b="1" dirty="0" smtClean="0">
                <a:latin typeface="Arial" pitchFamily="34" charset="0"/>
                <a:cs typeface="Arial" pitchFamily="34" charset="0"/>
              </a:rPr>
              <a:t>  </a:t>
            </a:r>
          </a:p>
        </p:txBody>
      </p:sp>
      <p:sp>
        <p:nvSpPr>
          <p:cNvPr id="18435" name="2 Marcador de contenido"/>
          <p:cNvSpPr>
            <a:spLocks noGrp="1"/>
          </p:cNvSpPr>
          <p:nvPr>
            <p:ph idx="1"/>
          </p:nvPr>
        </p:nvSpPr>
        <p:spPr>
          <a:xfrm>
            <a:off x="436728" y="1825625"/>
            <a:ext cx="10917072" cy="4015617"/>
          </a:xfrm>
          <a:ln>
            <a:solidFill>
              <a:schemeClr val="accent1"/>
            </a:solidFill>
          </a:ln>
        </p:spPr>
        <p:txBody>
          <a:bodyPr>
            <a:normAutofit/>
          </a:bodyPr>
          <a:lstStyle/>
          <a:p>
            <a:pPr lvl="0" algn="just">
              <a:lnSpc>
                <a:spcPct val="110000"/>
              </a:lnSpc>
              <a:buNone/>
            </a:pPr>
            <a:r>
              <a:rPr lang="es-ES" dirty="0" smtClean="0"/>
              <a:t>   Los trastornos de la atención “Déficit de atención”</a:t>
            </a:r>
          </a:p>
          <a:p>
            <a:pPr lvl="0" algn="just">
              <a:lnSpc>
                <a:spcPct val="110000"/>
              </a:lnSpc>
              <a:buNone/>
            </a:pPr>
            <a:r>
              <a:rPr lang="es-ES" dirty="0" smtClean="0"/>
              <a:t>   Los trastornos de la memoria se expresa en las dificultades que presentan estos educandos para asimilar, almacenar y recuperar y actualizar la información.</a:t>
            </a:r>
          </a:p>
          <a:p>
            <a:pPr lvl="0" algn="just">
              <a:lnSpc>
                <a:spcPct val="110000"/>
              </a:lnSpc>
              <a:buNone/>
            </a:pPr>
            <a:r>
              <a:rPr lang="es-ES" dirty="0" smtClean="0"/>
              <a:t>   Presentan también  una reducida capacidad de trabajo ante la actividad intelectual. </a:t>
            </a:r>
            <a:endParaRPr lang="es-US" dirty="0" smtClean="0">
              <a:cs typeface="Arial" pitchFamily="34" charset="0"/>
            </a:endParaRPr>
          </a:p>
        </p:txBody>
      </p:sp>
      <p:pic>
        <p:nvPicPr>
          <p:cNvPr id="4" name="Picture 2" descr="I:\II EDICION\diseño logo.png"/>
          <p:cNvPicPr>
            <a:picLocks noChangeAspect="1" noChangeArrowheads="1"/>
          </p:cNvPicPr>
          <p:nvPr/>
        </p:nvPicPr>
        <p:blipFill>
          <a:blip r:embed="rId2"/>
          <a:srcRect/>
          <a:stretch>
            <a:fillRect/>
          </a:stretch>
        </p:blipFill>
        <p:spPr bwMode="auto">
          <a:xfrm>
            <a:off x="191344" y="245660"/>
            <a:ext cx="2401731" cy="139741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057096" y="365126"/>
            <a:ext cx="7274259" cy="1204368"/>
          </a:xfrm>
          <a:ln>
            <a:solidFill>
              <a:schemeClr val="accent1"/>
            </a:solidFill>
          </a:ln>
        </p:spPr>
        <p:txBody>
          <a:bodyPr/>
          <a:lstStyle/>
          <a:p>
            <a:r>
              <a:rPr lang="es-ES" sz="3200" b="1" dirty="0" smtClean="0">
                <a:latin typeface="Arial" pitchFamily="34" charset="0"/>
                <a:cs typeface="Arial" pitchFamily="34" charset="0"/>
              </a:rPr>
              <a:t> </a:t>
            </a:r>
            <a:r>
              <a:rPr lang="es-ES" sz="3200" dirty="0" smtClean="0"/>
              <a:t>Desarrollo cognitivo- afectivo</a:t>
            </a:r>
            <a:endParaRPr lang="es-ES" sz="3200" dirty="0"/>
          </a:p>
        </p:txBody>
      </p:sp>
      <p:sp>
        <p:nvSpPr>
          <p:cNvPr id="18435" name="2 Marcador de contenido"/>
          <p:cNvSpPr>
            <a:spLocks noGrp="1"/>
          </p:cNvSpPr>
          <p:nvPr>
            <p:ph idx="1"/>
          </p:nvPr>
        </p:nvSpPr>
        <p:spPr>
          <a:xfrm>
            <a:off x="436728" y="1825625"/>
            <a:ext cx="10917072" cy="4015617"/>
          </a:xfrm>
          <a:ln>
            <a:solidFill>
              <a:schemeClr val="accent1"/>
            </a:solidFill>
          </a:ln>
        </p:spPr>
        <p:txBody>
          <a:bodyPr>
            <a:normAutofit/>
          </a:bodyPr>
          <a:lstStyle/>
          <a:p>
            <a:pPr lvl="0" algn="just">
              <a:lnSpc>
                <a:spcPct val="110000"/>
              </a:lnSpc>
            </a:pPr>
            <a:r>
              <a:rPr lang="es-ES" dirty="0" smtClean="0"/>
              <a:t>  Predominio de intereses lúdicos sobre los cognoscitivos.</a:t>
            </a:r>
          </a:p>
          <a:p>
            <a:pPr lvl="0" algn="just">
              <a:lnSpc>
                <a:spcPct val="110000"/>
              </a:lnSpc>
            </a:pPr>
            <a:r>
              <a:rPr lang="es-MX" dirty="0" smtClean="0"/>
              <a:t> Presentan dificultades para ejercer la autorregulación y corregir sus sentimientos acordes con la situación.</a:t>
            </a:r>
          </a:p>
          <a:p>
            <a:pPr lvl="0" algn="just">
              <a:lnSpc>
                <a:spcPct val="110000"/>
              </a:lnSpc>
            </a:pPr>
            <a:r>
              <a:rPr lang="es-ES" dirty="0" smtClean="0"/>
              <a:t> Dificultades de fijación y memorización en la identificación del rol y de las reglas principales de los juegos</a:t>
            </a:r>
          </a:p>
          <a:p>
            <a:pPr lvl="0" algn="just">
              <a:lnSpc>
                <a:spcPct val="110000"/>
              </a:lnSpc>
            </a:pPr>
            <a:r>
              <a:rPr lang="es-MX" dirty="0" smtClean="0"/>
              <a:t> Carecen de independencia e iniciativa, así como de voluntad frente a la tarea escolar</a:t>
            </a:r>
            <a:endParaRPr lang="es-US" dirty="0" smtClean="0">
              <a:cs typeface="Arial" pitchFamily="34" charset="0"/>
            </a:endParaRPr>
          </a:p>
        </p:txBody>
      </p:sp>
      <p:pic>
        <p:nvPicPr>
          <p:cNvPr id="4" name="Picture 2" descr="I:\II EDICION\diseño logo.png"/>
          <p:cNvPicPr>
            <a:picLocks noChangeAspect="1" noChangeArrowheads="1"/>
          </p:cNvPicPr>
          <p:nvPr/>
        </p:nvPicPr>
        <p:blipFill>
          <a:blip r:embed="rId2"/>
          <a:srcRect/>
          <a:stretch>
            <a:fillRect/>
          </a:stretch>
        </p:blipFill>
        <p:spPr bwMode="auto">
          <a:xfrm>
            <a:off x="191344" y="245660"/>
            <a:ext cx="2401731" cy="139741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pic>
        <p:nvPicPr>
          <p:cNvPr id="7" name="6 Imagen" descr="C:\Users\Carreño\AppData\Local\Microsoft\Windows\Temporary Internet Files\Content.Word\Taare.Zameen.2.jpg"/>
          <p:cNvPicPr/>
          <p:nvPr/>
        </p:nvPicPr>
        <p:blipFill>
          <a:blip r:embed="rId4"/>
          <a:srcRect/>
          <a:stretch>
            <a:fillRect/>
          </a:stretch>
        </p:blipFill>
        <p:spPr bwMode="auto">
          <a:xfrm>
            <a:off x="9563460" y="5279141"/>
            <a:ext cx="2209080" cy="132209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057096" y="365126"/>
            <a:ext cx="7274259" cy="1204368"/>
          </a:xfrm>
          <a:ln>
            <a:solidFill>
              <a:schemeClr val="accent1"/>
            </a:solidFill>
          </a:ln>
        </p:spPr>
        <p:txBody>
          <a:bodyPr>
            <a:normAutofit fontScale="90000"/>
          </a:bodyPr>
          <a:lstStyle/>
          <a:p>
            <a:r>
              <a:rPr lang="es-ES" sz="3200" dirty="0" smtClean="0"/>
              <a:t> Desarrollo del lenguaje y la comunicación</a:t>
            </a:r>
            <a:br>
              <a:rPr lang="es-ES" sz="3200" dirty="0" smtClean="0"/>
            </a:br>
            <a:endParaRPr lang="es-ES" sz="3200" dirty="0"/>
          </a:p>
        </p:txBody>
      </p:sp>
      <p:sp>
        <p:nvSpPr>
          <p:cNvPr id="18435" name="2 Marcador de contenido"/>
          <p:cNvSpPr>
            <a:spLocks noGrp="1"/>
          </p:cNvSpPr>
          <p:nvPr>
            <p:ph idx="1"/>
          </p:nvPr>
        </p:nvSpPr>
        <p:spPr>
          <a:xfrm>
            <a:off x="436728" y="1825625"/>
            <a:ext cx="10917072" cy="4015617"/>
          </a:xfrm>
          <a:ln>
            <a:solidFill>
              <a:schemeClr val="accent1"/>
            </a:solidFill>
          </a:ln>
        </p:spPr>
        <p:txBody>
          <a:bodyPr>
            <a:normAutofit fontScale="92500" lnSpcReduction="10000"/>
          </a:bodyPr>
          <a:lstStyle/>
          <a:p>
            <a:pPr lvl="0" algn="just">
              <a:lnSpc>
                <a:spcPct val="110000"/>
              </a:lnSpc>
            </a:pPr>
            <a:r>
              <a:rPr lang="es-ES" dirty="0" smtClean="0"/>
              <a:t>La comprensión lectora se les dificulta a consecuencia del pobre desarrollo del vocabulario, escaso desarrollo de las habilidades lectoras, que los conllevan a la fragmentación de los párrafos en oraciones, pausas prolongadas y pérdida de integridad del texto. </a:t>
            </a:r>
          </a:p>
          <a:p>
            <a:pPr lvl="0" algn="just">
              <a:lnSpc>
                <a:spcPct val="110000"/>
              </a:lnSpc>
            </a:pPr>
            <a:r>
              <a:rPr lang="es-ES" dirty="0" smtClean="0"/>
              <a:t> Las dificultades en la escritura están dadas fundamentalmente</a:t>
            </a:r>
            <a:r>
              <a:rPr lang="es-MX" dirty="0" smtClean="0"/>
              <a:t> en el dictado, por falta de discriminación de los sonidos ante la afectación del oído fonemático, del análisis y la síntesis sonora, así como del insuficiente desarrollo de las relaciones espaciales y de la estructura léxico-gramatical del lenguaje.</a:t>
            </a:r>
            <a:endParaRPr lang="es-US" dirty="0" smtClean="0">
              <a:cs typeface="Arial" pitchFamily="34" charset="0"/>
            </a:endParaRPr>
          </a:p>
        </p:txBody>
      </p:sp>
      <p:pic>
        <p:nvPicPr>
          <p:cNvPr id="4" name="Picture 2" descr="I:\II EDICION\diseño logo.png"/>
          <p:cNvPicPr>
            <a:picLocks noChangeAspect="1" noChangeArrowheads="1"/>
          </p:cNvPicPr>
          <p:nvPr/>
        </p:nvPicPr>
        <p:blipFill>
          <a:blip r:embed="rId2"/>
          <a:srcRect/>
          <a:stretch>
            <a:fillRect/>
          </a:stretch>
        </p:blipFill>
        <p:spPr bwMode="auto">
          <a:xfrm>
            <a:off x="191344" y="245660"/>
            <a:ext cx="2401731" cy="139741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057096" y="365126"/>
            <a:ext cx="7274259" cy="1204368"/>
          </a:xfrm>
          <a:ln>
            <a:solidFill>
              <a:schemeClr val="accent1"/>
            </a:solidFill>
          </a:ln>
        </p:spPr>
        <p:txBody>
          <a:bodyPr>
            <a:normAutofit fontScale="90000"/>
          </a:bodyPr>
          <a:lstStyle/>
          <a:p>
            <a:r>
              <a:rPr lang="es-ES" sz="3200" dirty="0" smtClean="0"/>
              <a:t> Desarrollo del lenguaje y la comunicación</a:t>
            </a:r>
            <a:br>
              <a:rPr lang="es-ES" sz="3200" dirty="0" smtClean="0"/>
            </a:br>
            <a:endParaRPr lang="es-ES" sz="3200" dirty="0"/>
          </a:p>
        </p:txBody>
      </p:sp>
      <p:sp>
        <p:nvSpPr>
          <p:cNvPr id="18435" name="2 Marcador de contenido"/>
          <p:cNvSpPr>
            <a:spLocks noGrp="1"/>
          </p:cNvSpPr>
          <p:nvPr>
            <p:ph idx="1"/>
          </p:nvPr>
        </p:nvSpPr>
        <p:spPr>
          <a:xfrm>
            <a:off x="436728" y="1825625"/>
            <a:ext cx="10917072" cy="4015617"/>
          </a:xfrm>
          <a:ln>
            <a:solidFill>
              <a:schemeClr val="accent1"/>
            </a:solidFill>
          </a:ln>
        </p:spPr>
        <p:txBody>
          <a:bodyPr>
            <a:normAutofit fontScale="92500" lnSpcReduction="10000"/>
          </a:bodyPr>
          <a:lstStyle/>
          <a:p>
            <a:pPr lvl="0" algn="just">
              <a:lnSpc>
                <a:spcPct val="110000"/>
              </a:lnSpc>
            </a:pPr>
            <a:r>
              <a:rPr lang="es-ES" dirty="0" smtClean="0"/>
              <a:t>La comprensión lectora se les dificulta a consecuencia del pobre desarrollo del vocabulario, escaso desarrollo de las habilidades lectoras, que los conllevan a la fragmentación de los párrafos en oraciones, pausas prolongadas y pérdida de integridad del texto. </a:t>
            </a:r>
          </a:p>
          <a:p>
            <a:pPr lvl="0" algn="just">
              <a:lnSpc>
                <a:spcPct val="110000"/>
              </a:lnSpc>
            </a:pPr>
            <a:r>
              <a:rPr lang="es-ES" dirty="0" smtClean="0"/>
              <a:t> Las dificultades en la escritura están dadas fundamentalmente</a:t>
            </a:r>
            <a:r>
              <a:rPr lang="es-MX" dirty="0" smtClean="0"/>
              <a:t> en el dictado, por falta de discriminación de los sonidos ante la afectación del oído fonemático, del análisis y la síntesis sonora, así como del insuficiente desarrollo de las relaciones espaciales y de la estructura léxico-gramatical del lenguaje.</a:t>
            </a:r>
            <a:endParaRPr lang="es-US" dirty="0" smtClean="0">
              <a:cs typeface="Arial" pitchFamily="34" charset="0"/>
            </a:endParaRPr>
          </a:p>
        </p:txBody>
      </p:sp>
      <p:pic>
        <p:nvPicPr>
          <p:cNvPr id="4" name="Picture 2" descr="I:\II EDICION\diseño logo.png"/>
          <p:cNvPicPr>
            <a:picLocks noChangeAspect="1" noChangeArrowheads="1"/>
          </p:cNvPicPr>
          <p:nvPr/>
        </p:nvPicPr>
        <p:blipFill>
          <a:blip r:embed="rId2"/>
          <a:srcRect/>
          <a:stretch>
            <a:fillRect/>
          </a:stretch>
        </p:blipFill>
        <p:spPr bwMode="auto">
          <a:xfrm>
            <a:off x="191344" y="245660"/>
            <a:ext cx="2401731" cy="139741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II EDICION\diseño logo.png"/>
          <p:cNvPicPr>
            <a:picLocks noChangeAspect="1" noChangeArrowheads="1"/>
          </p:cNvPicPr>
          <p:nvPr/>
        </p:nvPicPr>
        <p:blipFill>
          <a:blip r:embed="rId2"/>
          <a:srcRect/>
          <a:stretch>
            <a:fillRect/>
          </a:stretch>
        </p:blipFill>
        <p:spPr bwMode="auto">
          <a:xfrm>
            <a:off x="191344" y="27296"/>
            <a:ext cx="2464610" cy="1643073"/>
          </a:xfrm>
          <a:prstGeom prst="rect">
            <a:avLst/>
          </a:prstGeom>
          <a:noFill/>
        </p:spPr>
      </p:pic>
      <p:pic>
        <p:nvPicPr>
          <p:cNvPr id="4"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5"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110593" name="Text Box 1"/>
          <p:cNvSpPr txBox="1">
            <a:spLocks noChangeArrowheads="1"/>
          </p:cNvSpPr>
          <p:nvPr/>
        </p:nvSpPr>
        <p:spPr bwMode="auto">
          <a:xfrm>
            <a:off x="436728" y="2060811"/>
            <a:ext cx="11354938" cy="3712192"/>
          </a:xfrm>
          <a:prstGeom prst="rect">
            <a:avLst/>
          </a:prstGeom>
          <a:solidFill>
            <a:srgbClr val="FBFD9D"/>
          </a:solidFill>
          <a:ln w="28575">
            <a:solidFill>
              <a:srgbClr val="FFC000"/>
            </a:solidFill>
            <a:miter lim="800000"/>
            <a:headEnd/>
            <a:tailEnd/>
          </a:ln>
        </p:spPr>
        <p:txBody>
          <a:bodyPr vert="horz" wrap="square" lIns="137160" tIns="91440" rIns="137160" bIns="91440" numCol="1" anchor="ctr" anchorCtr="0" compatLnSpc="1">
            <a:prstTxWarp prst="textNoShape">
              <a:avLst/>
            </a:prstTxWarp>
          </a:bodyPr>
          <a:lstStyle/>
          <a:p>
            <a:pPr marL="0" lvl="0" indent="0" eaLnBrk="1" fontAlgn="base" latinLnBrk="0" hangingPunct="1">
              <a:lnSpc>
                <a:spcPct val="100000"/>
              </a:lnSpc>
              <a:spcBef>
                <a:spcPct val="0"/>
              </a:spcBef>
              <a:spcAft>
                <a:spcPts val="600"/>
              </a:spcAft>
              <a:tabLst/>
            </a:pPr>
            <a:r>
              <a:rPr kumimoji="0" lang="es-MX" altLang="zh-CN" sz="3200" b="0" i="0" u="none" strike="noStrike" cap="none" normalizeH="0" baseline="0" dirty="0" smtClean="0">
                <a:ln>
                  <a:noFill/>
                </a:ln>
                <a:solidFill>
                  <a:schemeClr val="tx1"/>
                </a:solidFill>
                <a:effectLst/>
                <a:cs typeface="Arial" pitchFamily="34" charset="0"/>
              </a:rPr>
              <a:t>A pesar de las características señaladas, el aprendizaje de estos educandos posee altas posibilidades potenciales de éxito y de lograr la asimilación a diferentes niveles, así como de evolución en su desarrollo; cuando se les da una atención educativa integral, desarrolladora, de carácter correctivo-compensatorio e individualizada.</a:t>
            </a:r>
            <a:r>
              <a:rPr kumimoji="0" lang="es-MX" altLang="zh-CN" sz="1200" b="0" i="0" u="none" strike="noStrike" cap="none" normalizeH="0" baseline="0" dirty="0" smtClean="0">
                <a:ln>
                  <a:noFill/>
                </a:ln>
                <a:solidFill>
                  <a:schemeClr val="tx1"/>
                </a:solidFill>
                <a:effectLst/>
                <a:latin typeface="Arial" pitchFamily="34" charset="0"/>
                <a:cs typeface="Arial" pitchFamily="34" charset="0"/>
              </a:rPr>
              <a:t>.  </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3002507" y="259312"/>
            <a:ext cx="7410734" cy="1266691"/>
          </a:xfrm>
          <a:ln>
            <a:solidFill>
              <a:schemeClr val="accent1"/>
            </a:solidFill>
          </a:ln>
        </p:spPr>
        <p:txBody>
          <a:bodyPr>
            <a:normAutofit fontScale="90000"/>
          </a:bodyPr>
          <a:lstStyle/>
          <a:p>
            <a:pPr algn="just"/>
            <a:r>
              <a:rPr lang="es-ES" sz="3600" b="1" i="1" dirty="0" smtClean="0">
                <a:solidFill>
                  <a:srgbClr val="C00000"/>
                </a:solidFill>
                <a:latin typeface="Arial" pitchFamily="34" charset="0"/>
                <a:cs typeface="Arial" pitchFamily="34" charset="0"/>
              </a:rPr>
              <a:t>  </a:t>
            </a:r>
            <a:r>
              <a:rPr lang="es-ES" sz="3600" dirty="0" smtClean="0">
                <a:solidFill>
                  <a:srgbClr val="C00000"/>
                </a:solidFill>
              </a:rPr>
              <a:t> </a:t>
            </a:r>
            <a:r>
              <a:rPr lang="es-ES" sz="3600" dirty="0" smtClean="0"/>
              <a:t> </a:t>
            </a:r>
            <a:r>
              <a:rPr lang="es-ES" sz="3100" b="1" dirty="0" smtClean="0"/>
              <a:t>Alternativas organizativas en el aula para atender a los educandos con dificultades en el aprendizaje </a:t>
            </a:r>
            <a:endParaRPr lang="es-ES" sz="3100" b="1" i="1" dirty="0" smtClean="0">
              <a:latin typeface="Arial" pitchFamily="34" charset="0"/>
              <a:cs typeface="Arial" pitchFamily="34" charset="0"/>
            </a:endParaRPr>
          </a:p>
        </p:txBody>
      </p:sp>
      <p:sp>
        <p:nvSpPr>
          <p:cNvPr id="35843" name="Text Box 4"/>
          <p:cNvSpPr txBox="1">
            <a:spLocks noChangeArrowheads="1"/>
          </p:cNvSpPr>
          <p:nvPr/>
        </p:nvSpPr>
        <p:spPr bwMode="auto">
          <a:xfrm>
            <a:off x="1583267" y="3500438"/>
            <a:ext cx="9025467" cy="366712"/>
          </a:xfrm>
          <a:prstGeom prst="rect">
            <a:avLst/>
          </a:prstGeom>
          <a:noFill/>
          <a:ln w="9525">
            <a:noFill/>
            <a:miter lim="800000"/>
            <a:headEnd/>
            <a:tailEnd/>
          </a:ln>
        </p:spPr>
        <p:txBody>
          <a:bodyPr>
            <a:spAutoFit/>
          </a:bodyPr>
          <a:lstStyle/>
          <a:p>
            <a:pPr>
              <a:spcBef>
                <a:spcPct val="50000"/>
              </a:spcBef>
            </a:pPr>
            <a:endParaRPr lang="es-US"/>
          </a:p>
        </p:txBody>
      </p:sp>
      <p:sp>
        <p:nvSpPr>
          <p:cNvPr id="35844" name="Text Box 5"/>
          <p:cNvSpPr txBox="1">
            <a:spLocks noChangeArrowheads="1"/>
          </p:cNvSpPr>
          <p:nvPr/>
        </p:nvSpPr>
        <p:spPr bwMode="auto">
          <a:xfrm>
            <a:off x="1295401" y="3429001"/>
            <a:ext cx="8928100" cy="366713"/>
          </a:xfrm>
          <a:prstGeom prst="rect">
            <a:avLst/>
          </a:prstGeom>
          <a:noFill/>
          <a:ln w="9525">
            <a:noFill/>
            <a:miter lim="800000"/>
            <a:headEnd/>
            <a:tailEnd/>
          </a:ln>
        </p:spPr>
        <p:txBody>
          <a:bodyPr>
            <a:spAutoFit/>
          </a:bodyPr>
          <a:lstStyle/>
          <a:p>
            <a:pPr>
              <a:spcBef>
                <a:spcPct val="50000"/>
              </a:spcBef>
            </a:pPr>
            <a:endParaRPr lang="es-US"/>
          </a:p>
        </p:txBody>
      </p:sp>
      <p:sp>
        <p:nvSpPr>
          <p:cNvPr id="35846" name="5 CuadroTexto"/>
          <p:cNvSpPr txBox="1">
            <a:spLocks noChangeArrowheads="1"/>
          </p:cNvSpPr>
          <p:nvPr/>
        </p:nvSpPr>
        <p:spPr bwMode="auto">
          <a:xfrm>
            <a:off x="573206" y="1419367"/>
            <a:ext cx="10952046" cy="933309"/>
          </a:xfrm>
          <a:prstGeom prst="rect">
            <a:avLst/>
          </a:prstGeom>
          <a:noFill/>
          <a:ln w="9525">
            <a:noFill/>
            <a:miter lim="800000"/>
            <a:headEnd/>
            <a:tailEnd/>
          </a:ln>
        </p:spPr>
        <p:txBody>
          <a:bodyPr wrap="square">
            <a:spAutoFit/>
          </a:bodyPr>
          <a:lstStyle/>
          <a:p>
            <a:endParaRPr lang="es-ES" b="0" i="1">
              <a:solidFill>
                <a:srgbClr val="FF0000"/>
              </a:solidFill>
            </a:endParaRPr>
          </a:p>
          <a:p>
            <a:endParaRPr lang="es-ES"/>
          </a:p>
          <a:p>
            <a:endParaRPr lang="es-ES"/>
          </a:p>
        </p:txBody>
      </p:sp>
      <p:sp>
        <p:nvSpPr>
          <p:cNvPr id="35847" name="10 CuadroTexto"/>
          <p:cNvSpPr txBox="1">
            <a:spLocks noChangeArrowheads="1"/>
          </p:cNvSpPr>
          <p:nvPr/>
        </p:nvSpPr>
        <p:spPr bwMode="auto">
          <a:xfrm>
            <a:off x="368489" y="1720273"/>
            <a:ext cx="11450472" cy="4955203"/>
          </a:xfrm>
          <a:prstGeom prst="rect">
            <a:avLst/>
          </a:prstGeom>
          <a:noFill/>
          <a:ln w="19050">
            <a:solidFill>
              <a:schemeClr val="tx1"/>
            </a:solidFill>
            <a:prstDash val="sysDash"/>
            <a:miter lim="800000"/>
            <a:headEnd/>
            <a:tailEnd/>
          </a:ln>
        </p:spPr>
        <p:txBody>
          <a:bodyPr wrap="square">
            <a:spAutoFit/>
          </a:bodyPr>
          <a:lstStyle/>
          <a:p>
            <a:pPr algn="just">
              <a:buFont typeface="Arial" pitchFamily="34" charset="0"/>
              <a:buNone/>
            </a:pPr>
            <a:r>
              <a:rPr lang="es-ES" sz="2800" dirty="0" smtClean="0">
                <a:solidFill>
                  <a:srgbClr val="C00000"/>
                </a:solidFill>
              </a:rPr>
              <a:t> </a:t>
            </a:r>
            <a:endParaRPr lang="es-ES" sz="3200" dirty="0" smtClean="0"/>
          </a:p>
          <a:p>
            <a:pPr lvl="0">
              <a:buFont typeface="Arial" pitchFamily="34" charset="0"/>
              <a:buChar char="•"/>
            </a:pPr>
            <a:r>
              <a:rPr lang="es-ES" sz="3200" dirty="0" smtClean="0"/>
              <a:t>Siente al educando en las primeras filas para poder observar y valorar la realización de las tareas.</a:t>
            </a:r>
          </a:p>
          <a:p>
            <a:pPr lvl="0">
              <a:buFont typeface="Arial" pitchFamily="34" charset="0"/>
              <a:buChar char="•"/>
            </a:pPr>
            <a:endParaRPr lang="es-ES" sz="3200" dirty="0" smtClean="0"/>
          </a:p>
          <a:p>
            <a:pPr lvl="0">
              <a:buFont typeface="Arial" pitchFamily="34" charset="0"/>
              <a:buChar char="•"/>
            </a:pPr>
            <a:r>
              <a:rPr lang="es-ES" sz="3200" dirty="0" smtClean="0"/>
              <a:t>Compruebe que comprendió la orden que usted dio para la realización de las actividades.</a:t>
            </a:r>
          </a:p>
          <a:p>
            <a:pPr lvl="0"/>
            <a:endParaRPr lang="es-ES" sz="3200" dirty="0" smtClean="0"/>
          </a:p>
          <a:p>
            <a:pPr lvl="0">
              <a:buFont typeface="Arial" pitchFamily="34" charset="0"/>
              <a:buChar char="•"/>
            </a:pPr>
            <a:r>
              <a:rPr lang="es-ES" sz="3200" dirty="0" smtClean="0"/>
              <a:t> Mantenga en su puesto de trabajo sólo los materiales que necesita para la clase y así reduzca las distracciones.</a:t>
            </a:r>
          </a:p>
          <a:p>
            <a:pPr algn="r">
              <a:buFont typeface="Arial" pitchFamily="34" charset="0"/>
              <a:buNone/>
            </a:pPr>
            <a:r>
              <a:rPr lang="es-ES" sz="3200" dirty="0" smtClean="0"/>
              <a:t> </a:t>
            </a:r>
            <a:endParaRPr lang="es-ES" sz="3200" dirty="0"/>
          </a:p>
        </p:txBody>
      </p:sp>
      <p:pic>
        <p:nvPicPr>
          <p:cNvPr id="9" name="Picture 2" descr="I:\II EDICION\diseño logo.png"/>
          <p:cNvPicPr>
            <a:picLocks noChangeAspect="1" noChangeArrowheads="1"/>
          </p:cNvPicPr>
          <p:nvPr/>
        </p:nvPicPr>
        <p:blipFill>
          <a:blip r:embed="rId2"/>
          <a:srcRect/>
          <a:stretch>
            <a:fillRect/>
          </a:stretch>
        </p:blipFill>
        <p:spPr bwMode="auto">
          <a:xfrm>
            <a:off x="191344" y="13648"/>
            <a:ext cx="2464610" cy="1643073"/>
          </a:xfrm>
          <a:prstGeom prst="rect">
            <a:avLst/>
          </a:prstGeom>
          <a:noFill/>
        </p:spPr>
      </p:pic>
      <p:pic>
        <p:nvPicPr>
          <p:cNvPr id="10"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11"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52926" y="274638"/>
            <a:ext cx="4286280" cy="1143000"/>
          </a:xfrm>
          <a:ln>
            <a:solidFill>
              <a:schemeClr val="accent1"/>
            </a:solidFill>
          </a:ln>
        </p:spPr>
        <p:txBody>
          <a:bodyPr/>
          <a:lstStyle/>
          <a:p>
            <a:r>
              <a:rPr lang="es-ES" b="1" dirty="0" smtClean="0"/>
              <a:t>OBJETIVOS</a:t>
            </a:r>
            <a:endParaRPr lang="es-ES" b="1" dirty="0"/>
          </a:p>
        </p:txBody>
      </p:sp>
      <p:sp>
        <p:nvSpPr>
          <p:cNvPr id="3" name="2 Marcador de contenido"/>
          <p:cNvSpPr>
            <a:spLocks noGrp="1"/>
          </p:cNvSpPr>
          <p:nvPr>
            <p:ph idx="1"/>
          </p:nvPr>
        </p:nvSpPr>
        <p:spPr>
          <a:xfrm>
            <a:off x="156651" y="2169994"/>
            <a:ext cx="11809312" cy="4377387"/>
          </a:xfrm>
          <a:ln>
            <a:solidFill>
              <a:schemeClr val="accent1"/>
            </a:solidFill>
          </a:ln>
        </p:spPr>
        <p:txBody>
          <a:bodyPr>
            <a:normAutofit/>
          </a:bodyPr>
          <a:lstStyle/>
          <a:p>
            <a:pPr>
              <a:buNone/>
            </a:pPr>
            <a:endParaRPr lang="es-ES" sz="3600" dirty="0" smtClean="0"/>
          </a:p>
          <a:p>
            <a:r>
              <a:rPr lang="es-ES" sz="3600" dirty="0" smtClean="0"/>
              <a:t>Caracterizar a los educandos que presentan  dificultades en el aprendizaje.</a:t>
            </a:r>
          </a:p>
          <a:p>
            <a:pPr>
              <a:buNone/>
            </a:pPr>
            <a:endParaRPr lang="es-ES" sz="3600" dirty="0" smtClean="0"/>
          </a:p>
          <a:p>
            <a:r>
              <a:rPr lang="es-ES" sz="3600" dirty="0" smtClean="0"/>
              <a:t> </a:t>
            </a:r>
          </a:p>
        </p:txBody>
      </p:sp>
      <p:pic>
        <p:nvPicPr>
          <p:cNvPr id="7" name="Picture 2" descr="I:\II EDICION\diseño logo.png"/>
          <p:cNvPicPr>
            <a:picLocks noChangeAspect="1" noChangeArrowheads="1"/>
          </p:cNvPicPr>
          <p:nvPr/>
        </p:nvPicPr>
        <p:blipFill>
          <a:blip r:embed="rId2"/>
          <a:srcRect/>
          <a:stretch>
            <a:fillRect/>
          </a:stretch>
        </p:blipFill>
        <p:spPr bwMode="auto">
          <a:xfrm>
            <a:off x="191344" y="0"/>
            <a:ext cx="2464610" cy="1643073"/>
          </a:xfrm>
          <a:prstGeom prst="rect">
            <a:avLst/>
          </a:prstGeom>
          <a:noFill/>
        </p:spPr>
      </p:pic>
      <p:pic>
        <p:nvPicPr>
          <p:cNvPr id="8"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9"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extLst>
      <p:ext uri="{BB962C8B-B14F-4D97-AF65-F5344CB8AC3E}">
        <p14:creationId xmlns="" xmlns:p14="http://schemas.microsoft.com/office/powerpoint/2010/main" val="1234555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3002507" y="259312"/>
            <a:ext cx="7410734" cy="1266691"/>
          </a:xfrm>
          <a:ln>
            <a:solidFill>
              <a:schemeClr val="accent1"/>
            </a:solidFill>
          </a:ln>
        </p:spPr>
        <p:txBody>
          <a:bodyPr>
            <a:normAutofit fontScale="90000"/>
          </a:bodyPr>
          <a:lstStyle/>
          <a:p>
            <a:pPr algn="just"/>
            <a:r>
              <a:rPr lang="es-ES" sz="3600" b="1" i="1" dirty="0" smtClean="0">
                <a:solidFill>
                  <a:srgbClr val="C00000"/>
                </a:solidFill>
                <a:latin typeface="Arial" pitchFamily="34" charset="0"/>
                <a:cs typeface="Arial" pitchFamily="34" charset="0"/>
              </a:rPr>
              <a:t>  </a:t>
            </a:r>
            <a:r>
              <a:rPr lang="es-ES" sz="3600" dirty="0" smtClean="0">
                <a:solidFill>
                  <a:srgbClr val="C00000"/>
                </a:solidFill>
              </a:rPr>
              <a:t> </a:t>
            </a:r>
            <a:r>
              <a:rPr lang="es-ES" sz="3600" dirty="0" smtClean="0"/>
              <a:t> </a:t>
            </a:r>
            <a:r>
              <a:rPr lang="es-ES" sz="3100" b="1" dirty="0" smtClean="0"/>
              <a:t>Alternativas organizativas en el aula para atender a los educandos con dificultades en el aprendizaje </a:t>
            </a:r>
            <a:endParaRPr lang="es-ES" sz="3100" b="1" i="1" dirty="0" smtClean="0">
              <a:latin typeface="Arial" pitchFamily="34" charset="0"/>
              <a:cs typeface="Arial" pitchFamily="34" charset="0"/>
            </a:endParaRPr>
          </a:p>
        </p:txBody>
      </p:sp>
      <p:sp>
        <p:nvSpPr>
          <p:cNvPr id="35843" name="Text Box 4"/>
          <p:cNvSpPr txBox="1">
            <a:spLocks noChangeArrowheads="1"/>
          </p:cNvSpPr>
          <p:nvPr/>
        </p:nvSpPr>
        <p:spPr bwMode="auto">
          <a:xfrm>
            <a:off x="1583267" y="3500438"/>
            <a:ext cx="9025467" cy="366712"/>
          </a:xfrm>
          <a:prstGeom prst="rect">
            <a:avLst/>
          </a:prstGeom>
          <a:noFill/>
          <a:ln w="9525">
            <a:noFill/>
            <a:miter lim="800000"/>
            <a:headEnd/>
            <a:tailEnd/>
          </a:ln>
        </p:spPr>
        <p:txBody>
          <a:bodyPr>
            <a:spAutoFit/>
          </a:bodyPr>
          <a:lstStyle/>
          <a:p>
            <a:pPr>
              <a:spcBef>
                <a:spcPct val="50000"/>
              </a:spcBef>
            </a:pPr>
            <a:endParaRPr lang="es-US"/>
          </a:p>
        </p:txBody>
      </p:sp>
      <p:sp>
        <p:nvSpPr>
          <p:cNvPr id="35844" name="Text Box 5"/>
          <p:cNvSpPr txBox="1">
            <a:spLocks noChangeArrowheads="1"/>
          </p:cNvSpPr>
          <p:nvPr/>
        </p:nvSpPr>
        <p:spPr bwMode="auto">
          <a:xfrm>
            <a:off x="1295401" y="3429001"/>
            <a:ext cx="8928100" cy="366713"/>
          </a:xfrm>
          <a:prstGeom prst="rect">
            <a:avLst/>
          </a:prstGeom>
          <a:noFill/>
          <a:ln w="9525">
            <a:noFill/>
            <a:miter lim="800000"/>
            <a:headEnd/>
            <a:tailEnd/>
          </a:ln>
        </p:spPr>
        <p:txBody>
          <a:bodyPr>
            <a:spAutoFit/>
          </a:bodyPr>
          <a:lstStyle/>
          <a:p>
            <a:pPr>
              <a:spcBef>
                <a:spcPct val="50000"/>
              </a:spcBef>
            </a:pPr>
            <a:endParaRPr lang="es-US"/>
          </a:p>
        </p:txBody>
      </p:sp>
      <p:sp>
        <p:nvSpPr>
          <p:cNvPr id="35846" name="5 CuadroTexto"/>
          <p:cNvSpPr txBox="1">
            <a:spLocks noChangeArrowheads="1"/>
          </p:cNvSpPr>
          <p:nvPr/>
        </p:nvSpPr>
        <p:spPr bwMode="auto">
          <a:xfrm>
            <a:off x="573206" y="1419367"/>
            <a:ext cx="10952046" cy="933309"/>
          </a:xfrm>
          <a:prstGeom prst="rect">
            <a:avLst/>
          </a:prstGeom>
          <a:noFill/>
          <a:ln w="9525">
            <a:noFill/>
            <a:miter lim="800000"/>
            <a:headEnd/>
            <a:tailEnd/>
          </a:ln>
        </p:spPr>
        <p:txBody>
          <a:bodyPr wrap="square">
            <a:spAutoFit/>
          </a:bodyPr>
          <a:lstStyle/>
          <a:p>
            <a:endParaRPr lang="es-ES" b="0" i="1">
              <a:solidFill>
                <a:srgbClr val="FF0000"/>
              </a:solidFill>
            </a:endParaRPr>
          </a:p>
          <a:p>
            <a:endParaRPr lang="es-ES"/>
          </a:p>
          <a:p>
            <a:endParaRPr lang="es-ES"/>
          </a:p>
        </p:txBody>
      </p:sp>
      <p:sp>
        <p:nvSpPr>
          <p:cNvPr id="35847" name="10 CuadroTexto"/>
          <p:cNvSpPr txBox="1">
            <a:spLocks noChangeArrowheads="1"/>
          </p:cNvSpPr>
          <p:nvPr/>
        </p:nvSpPr>
        <p:spPr bwMode="auto">
          <a:xfrm>
            <a:off x="368489" y="1720273"/>
            <a:ext cx="11450472" cy="5016758"/>
          </a:xfrm>
          <a:prstGeom prst="rect">
            <a:avLst/>
          </a:prstGeom>
          <a:noFill/>
          <a:ln w="19050">
            <a:solidFill>
              <a:schemeClr val="tx1"/>
            </a:solidFill>
            <a:prstDash val="sysDash"/>
            <a:miter lim="800000"/>
            <a:headEnd/>
            <a:tailEnd/>
          </a:ln>
        </p:spPr>
        <p:txBody>
          <a:bodyPr wrap="square">
            <a:spAutoFit/>
          </a:bodyPr>
          <a:lstStyle/>
          <a:p>
            <a:pPr algn="just">
              <a:buFont typeface="Arial" pitchFamily="34" charset="0"/>
              <a:buChar char="•"/>
            </a:pPr>
            <a:r>
              <a:rPr lang="es-ES" sz="3200" dirty="0" smtClean="0"/>
              <a:t>Siéntelo al lado de un compañero que mantenga buena concentración y que pueda compartir algunas tareas y le ofrezca ayuda en caso necesario.</a:t>
            </a:r>
          </a:p>
          <a:p>
            <a:pPr lvl="0">
              <a:buFont typeface="Arial" pitchFamily="34" charset="0"/>
              <a:buChar char="•"/>
            </a:pPr>
            <a:endParaRPr lang="es-ES" sz="3200" dirty="0" smtClean="0"/>
          </a:p>
          <a:p>
            <a:pPr lvl="0" algn="just">
              <a:buFont typeface="Arial" pitchFamily="34" charset="0"/>
              <a:buChar char="•"/>
            </a:pPr>
            <a:r>
              <a:rPr lang="es-ES" sz="3200" dirty="0" smtClean="0"/>
              <a:t>No coloque cerca de él, objeto permanente de la decoración, láminas, afiches, cuadros, que desvíen su atención, ni lo ubique cerca de puertas o ventanas.</a:t>
            </a:r>
          </a:p>
          <a:p>
            <a:pPr lvl="0">
              <a:buFont typeface="Arial" pitchFamily="34" charset="0"/>
              <a:buChar char="•"/>
            </a:pPr>
            <a:endParaRPr lang="es-ES" sz="3200" dirty="0" smtClean="0"/>
          </a:p>
          <a:p>
            <a:pPr>
              <a:buFont typeface="Arial" pitchFamily="34" charset="0"/>
              <a:buChar char="•"/>
            </a:pPr>
            <a:r>
              <a:rPr lang="es-ES" sz="3200" dirty="0" smtClean="0"/>
              <a:t>Esté atento a lo que dice y estimule su participación activa.</a:t>
            </a:r>
          </a:p>
          <a:p>
            <a:pPr algn="r">
              <a:buFont typeface="Arial" pitchFamily="34" charset="0"/>
              <a:buNone/>
            </a:pPr>
            <a:r>
              <a:rPr lang="es-ES" sz="3200" dirty="0" smtClean="0"/>
              <a:t> </a:t>
            </a:r>
            <a:endParaRPr lang="es-ES" sz="3200" dirty="0"/>
          </a:p>
        </p:txBody>
      </p:sp>
      <p:pic>
        <p:nvPicPr>
          <p:cNvPr id="9" name="Picture 2" descr="I:\II EDICION\diseño logo.png"/>
          <p:cNvPicPr>
            <a:picLocks noChangeAspect="1" noChangeArrowheads="1"/>
          </p:cNvPicPr>
          <p:nvPr/>
        </p:nvPicPr>
        <p:blipFill>
          <a:blip r:embed="rId2"/>
          <a:srcRect/>
          <a:stretch>
            <a:fillRect/>
          </a:stretch>
        </p:blipFill>
        <p:spPr bwMode="auto">
          <a:xfrm>
            <a:off x="191344" y="13648"/>
            <a:ext cx="2464610" cy="1643073"/>
          </a:xfrm>
          <a:prstGeom prst="rect">
            <a:avLst/>
          </a:prstGeom>
          <a:noFill/>
        </p:spPr>
      </p:pic>
      <p:pic>
        <p:nvPicPr>
          <p:cNvPr id="10"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11"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Marcador de contenido"/>
          <p:cNvSpPr>
            <a:spLocks noGrp="1"/>
          </p:cNvSpPr>
          <p:nvPr>
            <p:ph idx="1"/>
          </p:nvPr>
        </p:nvSpPr>
        <p:spPr>
          <a:xfrm>
            <a:off x="286604" y="1815156"/>
            <a:ext cx="11532358" cy="4838124"/>
          </a:xfrm>
          <a:ln>
            <a:solidFill>
              <a:schemeClr val="accent1"/>
            </a:solidFill>
          </a:ln>
        </p:spPr>
        <p:txBody>
          <a:bodyPr>
            <a:noAutofit/>
          </a:bodyPr>
          <a:lstStyle/>
          <a:p>
            <a:pPr algn="just"/>
            <a:r>
              <a:rPr lang="es-ES" sz="3200" dirty="0" smtClean="0"/>
              <a:t>La estrategia educativa individual tiene que estimular una participación activa, debe apoyarse necesariamente en el supuesto de que cada educando aprende de forma diferente</a:t>
            </a:r>
            <a:r>
              <a:rPr lang="es-US" sz="3200" dirty="0" smtClean="0">
                <a:cs typeface="Arial" charset="0"/>
              </a:rPr>
              <a:t>.</a:t>
            </a:r>
          </a:p>
          <a:p>
            <a:pPr algn="just">
              <a:buNone/>
            </a:pPr>
            <a:endParaRPr lang="es-US" sz="3200" dirty="0" smtClean="0">
              <a:cs typeface="Arial" charset="0"/>
            </a:endParaRPr>
          </a:p>
          <a:p>
            <a:pPr lvl="0" algn="just"/>
            <a:r>
              <a:rPr lang="es-ES" sz="3200" dirty="0" smtClean="0"/>
              <a:t>El carácter diferenciado de la enseñanza frontal y el plan correctivo específico e individual, debe concebirlo basado en las diferencias de los niveles de desarrollo de los educandos, las características típico-individuales para asimilar una estrategia u otra de enseñanza, distribuir el volumen y los niveles de complejidad de las tareas, entre otras.</a:t>
            </a:r>
          </a:p>
          <a:p>
            <a:pPr algn="just"/>
            <a:endParaRPr lang="es-US" sz="3200" dirty="0" smtClean="0">
              <a:cs typeface="Arial" charset="0"/>
            </a:endParaRPr>
          </a:p>
          <a:p>
            <a:pPr>
              <a:buFont typeface="Arial" charset="0"/>
              <a:buNone/>
            </a:pPr>
            <a:r>
              <a:rPr lang="es-US" sz="3200" dirty="0" smtClean="0">
                <a:cs typeface="Arial" charset="0"/>
              </a:rPr>
              <a:t> </a:t>
            </a:r>
            <a:r>
              <a:rPr lang="es-ES_tradnl" sz="3200" b="1" i="1" dirty="0" smtClean="0"/>
              <a:t> </a:t>
            </a:r>
          </a:p>
          <a:p>
            <a:pPr>
              <a:buFont typeface="Arial" charset="0"/>
              <a:buNone/>
            </a:pPr>
            <a:endParaRPr lang="es-US" b="1" i="1" dirty="0" smtClean="0">
              <a:cs typeface="Arial" charset="0"/>
            </a:endParaRPr>
          </a:p>
        </p:txBody>
      </p:sp>
      <p:sp>
        <p:nvSpPr>
          <p:cNvPr id="14339" name="3 CuadroTexto"/>
          <p:cNvSpPr txBox="1">
            <a:spLocks noChangeArrowheads="1"/>
          </p:cNvSpPr>
          <p:nvPr/>
        </p:nvSpPr>
        <p:spPr bwMode="auto">
          <a:xfrm>
            <a:off x="2729552" y="218364"/>
            <a:ext cx="7670042" cy="1200329"/>
          </a:xfrm>
          <a:prstGeom prst="rect">
            <a:avLst/>
          </a:prstGeom>
          <a:noFill/>
          <a:ln w="9525">
            <a:solidFill>
              <a:schemeClr val="accent1"/>
            </a:solidFill>
            <a:miter lim="800000"/>
            <a:headEnd/>
            <a:tailEnd/>
          </a:ln>
        </p:spPr>
        <p:txBody>
          <a:bodyPr wrap="square">
            <a:spAutoFit/>
          </a:bodyPr>
          <a:lstStyle/>
          <a:p>
            <a:r>
              <a:rPr lang="es-US" sz="3600" dirty="0" smtClean="0"/>
              <a:t> </a:t>
            </a:r>
            <a:r>
              <a:rPr lang="es-ES" sz="3600" b="1" dirty="0" smtClean="0"/>
              <a:t>Sugerencias para un adecuado enfoque individual de la atención</a:t>
            </a:r>
            <a:endParaRPr lang="es-US" sz="3600" b="1" dirty="0"/>
          </a:p>
        </p:txBody>
      </p:sp>
      <p:pic>
        <p:nvPicPr>
          <p:cNvPr id="8" name="Picture 2" descr="I:\II EDICION\diseño logo.png"/>
          <p:cNvPicPr>
            <a:picLocks noChangeAspect="1" noChangeArrowheads="1"/>
          </p:cNvPicPr>
          <p:nvPr/>
        </p:nvPicPr>
        <p:blipFill>
          <a:blip r:embed="rId2"/>
          <a:srcRect/>
          <a:stretch>
            <a:fillRect/>
          </a:stretch>
        </p:blipFill>
        <p:spPr bwMode="auto">
          <a:xfrm>
            <a:off x="191344" y="27296"/>
            <a:ext cx="2464610" cy="1643073"/>
          </a:xfrm>
          <a:prstGeom prst="rect">
            <a:avLst/>
          </a:prstGeom>
          <a:noFill/>
        </p:spPr>
      </p:pic>
      <p:pic>
        <p:nvPicPr>
          <p:cNvPr id="9"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10"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Marcador de contenido"/>
          <p:cNvSpPr>
            <a:spLocks noGrp="1"/>
          </p:cNvSpPr>
          <p:nvPr>
            <p:ph idx="1"/>
          </p:nvPr>
        </p:nvSpPr>
        <p:spPr>
          <a:xfrm>
            <a:off x="286604" y="1815156"/>
            <a:ext cx="11532358" cy="4838124"/>
          </a:xfrm>
          <a:ln>
            <a:solidFill>
              <a:schemeClr val="accent1"/>
            </a:solidFill>
          </a:ln>
        </p:spPr>
        <p:txBody>
          <a:bodyPr>
            <a:noAutofit/>
          </a:bodyPr>
          <a:lstStyle/>
          <a:p>
            <a:pPr algn="just"/>
            <a:r>
              <a:rPr lang="es-ES" sz="3200" dirty="0" smtClean="0"/>
              <a:t>Crear subgrupos en dependencia de las características de los educandos.</a:t>
            </a:r>
          </a:p>
          <a:p>
            <a:pPr algn="just">
              <a:buNone/>
            </a:pPr>
            <a:r>
              <a:rPr lang="es-ES" sz="3200" dirty="0" smtClean="0"/>
              <a:t>       - según la correspondencia del tipo de dificultad de uno, con las posibilidades del otro</a:t>
            </a:r>
          </a:p>
          <a:p>
            <a:pPr algn="just">
              <a:buNone/>
            </a:pPr>
            <a:r>
              <a:rPr lang="es-ES" sz="3200" dirty="0" smtClean="0">
                <a:cs typeface="Arial" charset="0"/>
              </a:rPr>
              <a:t>        -L</a:t>
            </a:r>
            <a:r>
              <a:rPr lang="es-ES" sz="3200" dirty="0" smtClean="0"/>
              <a:t>a capacidad de trabajo.</a:t>
            </a:r>
          </a:p>
          <a:p>
            <a:pPr algn="just">
              <a:buNone/>
            </a:pPr>
            <a:r>
              <a:rPr lang="es-ES" sz="3200" dirty="0" smtClean="0"/>
              <a:t>        -Las características de la atención.</a:t>
            </a:r>
          </a:p>
          <a:p>
            <a:pPr algn="just">
              <a:buNone/>
            </a:pPr>
            <a:r>
              <a:rPr lang="es-ES" sz="3200" dirty="0" smtClean="0">
                <a:cs typeface="Arial" charset="0"/>
              </a:rPr>
              <a:t>        -L</a:t>
            </a:r>
            <a:r>
              <a:rPr lang="es-ES" sz="3200" dirty="0" smtClean="0"/>
              <a:t>a empatía entre ambos.</a:t>
            </a:r>
            <a:endParaRPr lang="es-US" sz="3200" dirty="0" smtClean="0">
              <a:cs typeface="Arial" charset="0"/>
            </a:endParaRPr>
          </a:p>
          <a:p>
            <a:pPr>
              <a:buFont typeface="Arial" charset="0"/>
              <a:buNone/>
            </a:pPr>
            <a:r>
              <a:rPr lang="es-US" sz="3200" dirty="0" smtClean="0">
                <a:cs typeface="Arial" charset="0"/>
              </a:rPr>
              <a:t> </a:t>
            </a:r>
            <a:r>
              <a:rPr lang="es-ES_tradnl" sz="3200" b="1" i="1" dirty="0" smtClean="0"/>
              <a:t> </a:t>
            </a:r>
          </a:p>
          <a:p>
            <a:pPr>
              <a:buFont typeface="Arial" charset="0"/>
              <a:buNone/>
            </a:pPr>
            <a:endParaRPr lang="es-US" b="1" i="1" dirty="0" smtClean="0">
              <a:cs typeface="Arial" charset="0"/>
            </a:endParaRPr>
          </a:p>
        </p:txBody>
      </p:sp>
      <p:sp>
        <p:nvSpPr>
          <p:cNvPr id="14339" name="3 CuadroTexto"/>
          <p:cNvSpPr txBox="1">
            <a:spLocks noChangeArrowheads="1"/>
          </p:cNvSpPr>
          <p:nvPr/>
        </p:nvSpPr>
        <p:spPr bwMode="auto">
          <a:xfrm>
            <a:off x="2729552" y="218364"/>
            <a:ext cx="7670042" cy="1200329"/>
          </a:xfrm>
          <a:prstGeom prst="rect">
            <a:avLst/>
          </a:prstGeom>
          <a:noFill/>
          <a:ln w="9525">
            <a:solidFill>
              <a:schemeClr val="accent1"/>
            </a:solidFill>
            <a:miter lim="800000"/>
            <a:headEnd/>
            <a:tailEnd/>
          </a:ln>
        </p:spPr>
        <p:txBody>
          <a:bodyPr wrap="square">
            <a:spAutoFit/>
          </a:bodyPr>
          <a:lstStyle/>
          <a:p>
            <a:r>
              <a:rPr lang="es-US" sz="3600" dirty="0" smtClean="0"/>
              <a:t> </a:t>
            </a:r>
            <a:r>
              <a:rPr lang="es-ES" sz="3600" b="1" dirty="0" smtClean="0"/>
              <a:t>Sugerencias para un adecuado enfoque individual de la atención</a:t>
            </a:r>
            <a:endParaRPr lang="es-US" sz="3600" b="1" dirty="0"/>
          </a:p>
        </p:txBody>
      </p:sp>
      <p:pic>
        <p:nvPicPr>
          <p:cNvPr id="8" name="Picture 2" descr="I:\II EDICION\diseño logo.png"/>
          <p:cNvPicPr>
            <a:picLocks noChangeAspect="1" noChangeArrowheads="1"/>
          </p:cNvPicPr>
          <p:nvPr/>
        </p:nvPicPr>
        <p:blipFill>
          <a:blip r:embed="rId2"/>
          <a:srcRect/>
          <a:stretch>
            <a:fillRect/>
          </a:stretch>
        </p:blipFill>
        <p:spPr bwMode="auto">
          <a:xfrm>
            <a:off x="191344" y="27296"/>
            <a:ext cx="2464610" cy="1643073"/>
          </a:xfrm>
          <a:prstGeom prst="rect">
            <a:avLst/>
          </a:prstGeom>
          <a:noFill/>
        </p:spPr>
      </p:pic>
      <p:pic>
        <p:nvPicPr>
          <p:cNvPr id="9"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10"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1243" y="1881679"/>
            <a:ext cx="11296691" cy="4519122"/>
          </a:xfrm>
          <a:ln>
            <a:solidFill>
              <a:schemeClr val="accent1"/>
            </a:solidFill>
          </a:ln>
        </p:spPr>
        <p:txBody>
          <a:bodyPr>
            <a:normAutofit lnSpcReduction="10000"/>
          </a:bodyPr>
          <a:lstStyle/>
          <a:p>
            <a:pPr lvl="0" algn="just"/>
            <a:r>
              <a:rPr lang="es-ES" dirty="0" smtClean="0"/>
              <a:t> </a:t>
            </a:r>
            <a:r>
              <a:rPr lang="es-ES" sz="3200" dirty="0" smtClean="0"/>
              <a:t>Estudio y tratamiento cuidadoso, sensible y analítico de cada educando.</a:t>
            </a:r>
          </a:p>
          <a:p>
            <a:pPr lvl="0" algn="just">
              <a:buNone/>
            </a:pPr>
            <a:endParaRPr lang="es-ES" sz="3200" dirty="0" smtClean="0"/>
          </a:p>
          <a:p>
            <a:pPr lvl="0" algn="just"/>
            <a:r>
              <a:rPr lang="es-ES" sz="3200" dirty="0" smtClean="0"/>
              <a:t>Consideración de los rasgos específicos de la edad y de la individualidad. Precisión de los componentes o procesos que están afectados, grado de afectación, causas y potencialidades para el desarrollo y la corrección.</a:t>
            </a:r>
          </a:p>
          <a:p>
            <a:pPr lvl="0" algn="just">
              <a:buNone/>
            </a:pPr>
            <a:endParaRPr lang="es-ES" sz="3200" dirty="0" smtClean="0"/>
          </a:p>
          <a:p>
            <a:pPr algn="just"/>
            <a:r>
              <a:rPr lang="es-ES" sz="3200" dirty="0" smtClean="0"/>
              <a:t> Unidad y concordancia en un mismo fin de todas las influencias: colectivo escolar, docente, familiares  y sociales</a:t>
            </a:r>
            <a:endParaRPr lang="es-ES" sz="3200" dirty="0"/>
          </a:p>
        </p:txBody>
      </p:sp>
      <p:sp>
        <p:nvSpPr>
          <p:cNvPr id="7" name="6 Rectángulo"/>
          <p:cNvSpPr/>
          <p:nvPr/>
        </p:nvSpPr>
        <p:spPr>
          <a:xfrm>
            <a:off x="2838734" y="187182"/>
            <a:ext cx="7519917" cy="1569660"/>
          </a:xfrm>
          <a:prstGeom prst="rect">
            <a:avLst/>
          </a:prstGeom>
          <a:ln>
            <a:solidFill>
              <a:schemeClr val="accent1"/>
            </a:solidFill>
          </a:ln>
        </p:spPr>
        <p:txBody>
          <a:bodyPr wrap="square">
            <a:spAutoFit/>
          </a:bodyPr>
          <a:lstStyle/>
          <a:p>
            <a:r>
              <a:rPr lang="es-ES" sz="3200" dirty="0" smtClean="0"/>
              <a:t> </a:t>
            </a:r>
            <a:r>
              <a:rPr lang="es-ES" sz="3200" b="1" dirty="0" smtClean="0"/>
              <a:t>La Requisitos básicos para la elaboración y ejecución de la estrategia educativa individual  </a:t>
            </a:r>
            <a:endParaRPr lang="es-ES" sz="3200" b="1" dirty="0"/>
          </a:p>
        </p:txBody>
      </p:sp>
      <p:pic>
        <p:nvPicPr>
          <p:cNvPr id="8" name="Picture 2" descr="I:\II EDICION\diseño logo.png"/>
          <p:cNvPicPr>
            <a:picLocks noChangeAspect="1" noChangeArrowheads="1"/>
          </p:cNvPicPr>
          <p:nvPr/>
        </p:nvPicPr>
        <p:blipFill>
          <a:blip r:embed="rId2"/>
          <a:srcRect/>
          <a:stretch>
            <a:fillRect/>
          </a:stretch>
        </p:blipFill>
        <p:spPr bwMode="auto">
          <a:xfrm>
            <a:off x="191344" y="27296"/>
            <a:ext cx="2464610" cy="1643073"/>
          </a:xfrm>
          <a:prstGeom prst="rect">
            <a:avLst/>
          </a:prstGeom>
          <a:noFill/>
        </p:spPr>
      </p:pic>
      <p:pic>
        <p:nvPicPr>
          <p:cNvPr id="9"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10"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1243" y="1881679"/>
            <a:ext cx="11296691" cy="4519122"/>
          </a:xfrm>
          <a:ln>
            <a:solidFill>
              <a:schemeClr val="accent1"/>
            </a:solidFill>
          </a:ln>
        </p:spPr>
        <p:txBody>
          <a:bodyPr>
            <a:normAutofit/>
          </a:bodyPr>
          <a:lstStyle/>
          <a:p>
            <a:pPr lvl="0"/>
            <a:r>
              <a:rPr lang="es-ES" dirty="0" smtClean="0"/>
              <a:t> </a:t>
            </a:r>
            <a:r>
              <a:rPr lang="es-ES" sz="3200" dirty="0" smtClean="0"/>
              <a:t>Utilización de las diferentes vías para llevar a cabo el programa correctivo:</a:t>
            </a:r>
          </a:p>
          <a:p>
            <a:pPr lvl="0">
              <a:buNone/>
            </a:pPr>
            <a:r>
              <a:rPr lang="es-ES" sz="3200" dirty="0" smtClean="0"/>
              <a:t> -acción directa del educador sobre el educando.</a:t>
            </a:r>
          </a:p>
          <a:p>
            <a:pPr lvl="0">
              <a:buNone/>
            </a:pPr>
            <a:r>
              <a:rPr lang="es-ES" sz="3200" dirty="0" smtClean="0"/>
              <a:t> - acción mediata del educador a través del medio circundante (familia, colectividad escolar, comunidad).</a:t>
            </a:r>
          </a:p>
          <a:p>
            <a:pPr lvl="0">
              <a:buNone/>
            </a:pPr>
            <a:r>
              <a:rPr lang="es-ES" sz="3200" dirty="0" smtClean="0"/>
              <a:t> - autocorrección del propio educando a partir de la creación de mecanismos que le permitan por sí mismo resolver determinadas dificultades.</a:t>
            </a:r>
          </a:p>
          <a:p>
            <a:pPr lvl="0" algn="just">
              <a:buNone/>
            </a:pPr>
            <a:endParaRPr lang="es-ES" sz="3200" dirty="0"/>
          </a:p>
        </p:txBody>
      </p:sp>
      <p:sp>
        <p:nvSpPr>
          <p:cNvPr id="7" name="6 Rectángulo"/>
          <p:cNvSpPr/>
          <p:nvPr/>
        </p:nvSpPr>
        <p:spPr>
          <a:xfrm>
            <a:off x="2838734" y="187182"/>
            <a:ext cx="7519917" cy="1569660"/>
          </a:xfrm>
          <a:prstGeom prst="rect">
            <a:avLst/>
          </a:prstGeom>
          <a:ln>
            <a:solidFill>
              <a:schemeClr val="accent1"/>
            </a:solidFill>
          </a:ln>
        </p:spPr>
        <p:txBody>
          <a:bodyPr wrap="square">
            <a:spAutoFit/>
          </a:bodyPr>
          <a:lstStyle/>
          <a:p>
            <a:r>
              <a:rPr lang="es-ES" sz="3200" dirty="0" smtClean="0"/>
              <a:t> </a:t>
            </a:r>
            <a:r>
              <a:rPr lang="es-ES" sz="3200" b="1" dirty="0" smtClean="0"/>
              <a:t>La Requisitos básicos para la elaboración y ejecución de la estrategia educativa individual  </a:t>
            </a:r>
            <a:endParaRPr lang="es-ES" sz="3200" b="1" dirty="0"/>
          </a:p>
        </p:txBody>
      </p:sp>
      <p:pic>
        <p:nvPicPr>
          <p:cNvPr id="8" name="Picture 2" descr="I:\II EDICION\diseño logo.png"/>
          <p:cNvPicPr>
            <a:picLocks noChangeAspect="1" noChangeArrowheads="1"/>
          </p:cNvPicPr>
          <p:nvPr/>
        </p:nvPicPr>
        <p:blipFill>
          <a:blip r:embed="rId2"/>
          <a:srcRect/>
          <a:stretch>
            <a:fillRect/>
          </a:stretch>
        </p:blipFill>
        <p:spPr bwMode="auto">
          <a:xfrm>
            <a:off x="191344" y="27296"/>
            <a:ext cx="2464610" cy="1643073"/>
          </a:xfrm>
          <a:prstGeom prst="rect">
            <a:avLst/>
          </a:prstGeom>
          <a:noFill/>
        </p:spPr>
      </p:pic>
      <p:pic>
        <p:nvPicPr>
          <p:cNvPr id="9"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10"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25087" y="423081"/>
            <a:ext cx="7451676" cy="1267607"/>
          </a:xfrm>
          <a:ln>
            <a:solidFill>
              <a:schemeClr val="accent1"/>
            </a:solidFill>
          </a:ln>
        </p:spPr>
        <p:txBody>
          <a:bodyPr>
            <a:normAutofit/>
          </a:bodyPr>
          <a:lstStyle/>
          <a:p>
            <a:r>
              <a:rPr lang="es-ES" sz="3200" b="1" dirty="0" smtClean="0"/>
              <a:t>Contrastes desde una perspectiva teórico-metodológica</a:t>
            </a:r>
            <a:endParaRPr lang="es-ES" sz="3200" b="1" dirty="0"/>
          </a:p>
        </p:txBody>
      </p:sp>
      <p:sp>
        <p:nvSpPr>
          <p:cNvPr id="3" name="2 Marcador de contenido"/>
          <p:cNvSpPr>
            <a:spLocks noGrp="1"/>
          </p:cNvSpPr>
          <p:nvPr>
            <p:ph idx="1"/>
          </p:nvPr>
        </p:nvSpPr>
        <p:spPr>
          <a:xfrm>
            <a:off x="354842" y="1975750"/>
            <a:ext cx="11395880" cy="4351338"/>
          </a:xfrm>
          <a:ln>
            <a:solidFill>
              <a:schemeClr val="accent1"/>
            </a:solidFill>
          </a:ln>
        </p:spPr>
        <p:txBody>
          <a:bodyPr>
            <a:normAutofit/>
          </a:bodyPr>
          <a:lstStyle/>
          <a:p>
            <a:r>
              <a:rPr lang="es-ES" dirty="0" smtClean="0"/>
              <a:t>Frente a una visión que asocia el concepto de diversidad exclusivamente a los colectivos que tienen unas peculiaridades tales que requieren </a:t>
            </a:r>
            <a:r>
              <a:rPr lang="es-ES" dirty="0" smtClean="0">
                <a:solidFill>
                  <a:schemeClr val="tx1">
                    <a:lumMod val="65000"/>
                    <a:lumOff val="35000"/>
                  </a:schemeClr>
                </a:solidFill>
              </a:rPr>
              <a:t>un diagnóstico y una atención por parte de profesionales especializados</a:t>
            </a:r>
          </a:p>
          <a:p>
            <a:r>
              <a:rPr lang="es-ES" dirty="0" smtClean="0"/>
              <a:t>En este sentido, los sistemas educativos deben responder a la expectativas y necesidades de los niños y jóvenes teniendo en cuenta que la capacidad de ofrecer oportunidades reales de aprendizaje sobre la base de un esquema “rígido” de integración,  es muy limitada</a:t>
            </a:r>
          </a:p>
          <a:p>
            <a:r>
              <a:rPr lang="es-ES" b="1" dirty="0" smtClean="0">
                <a:solidFill>
                  <a:schemeClr val="tx1">
                    <a:lumMod val="65000"/>
                    <a:lumOff val="35000"/>
                  </a:schemeClr>
                </a:solidFill>
              </a:rPr>
              <a:t>Consideramos que en los grupos educativos existe una variabilidad natural, a la que se debe ofrecer una atención educativa de calidad a lo largo de toda la escolaridad…</a:t>
            </a:r>
          </a:p>
          <a:p>
            <a:endParaRPr lang="es-ES" dirty="0" smtClean="0"/>
          </a:p>
          <a:p>
            <a:endParaRPr lang="es-ES" dirty="0"/>
          </a:p>
        </p:txBody>
      </p:sp>
      <p:pic>
        <p:nvPicPr>
          <p:cNvPr id="4" name="Picture 2" descr="I:\II EDICION\diseño logo.png"/>
          <p:cNvPicPr>
            <a:picLocks noChangeAspect="1" noChangeArrowheads="1"/>
          </p:cNvPicPr>
          <p:nvPr/>
        </p:nvPicPr>
        <p:blipFill>
          <a:blip r:embed="rId2"/>
          <a:srcRect/>
          <a:stretch>
            <a:fillRect/>
          </a:stretch>
        </p:blipFill>
        <p:spPr bwMode="auto">
          <a:xfrm>
            <a:off x="191344" y="27296"/>
            <a:ext cx="2142423" cy="1643073"/>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68983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238307"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2 Marcador de contenido"/>
          <p:cNvSpPr>
            <a:spLocks noGrp="1"/>
          </p:cNvSpPr>
          <p:nvPr>
            <p:ph idx="1"/>
          </p:nvPr>
        </p:nvSpPr>
        <p:spPr>
          <a:xfrm>
            <a:off x="668739" y="2047173"/>
            <a:ext cx="10951761" cy="3485725"/>
          </a:xfrm>
          <a:ln>
            <a:solidFill>
              <a:schemeClr val="accent1"/>
            </a:solidFill>
          </a:ln>
        </p:spPr>
        <p:txBody>
          <a:bodyPr>
            <a:normAutofit/>
          </a:bodyPr>
          <a:lstStyle/>
          <a:p>
            <a:pPr algn="just">
              <a:buNone/>
            </a:pPr>
            <a:r>
              <a:rPr lang="es-ES" dirty="0" smtClean="0"/>
              <a:t>   </a:t>
            </a:r>
            <a:r>
              <a:rPr lang="es-ES" sz="3600" dirty="0" smtClean="0"/>
              <a:t>No se debe valorar la efectividad a partir del registro, comparación o contabilidad de los errores del educando, sino a partir de las tareas que comiencen a salirle bien, lo que logre hacer con ayuda y por sí mismo. Los errores solo deben emplearse para demostrarle cómo él puede llegar a resolver la tarea.</a:t>
            </a:r>
            <a:r>
              <a:rPr lang="es-US" sz="3600" b="1" i="1" dirty="0" smtClean="0">
                <a:solidFill>
                  <a:srgbClr val="C00000"/>
                </a:solidFill>
                <a:latin typeface="Arial" pitchFamily="34" charset="0"/>
                <a:cs typeface="Arial" pitchFamily="34" charset="0"/>
              </a:rPr>
              <a:t> </a:t>
            </a:r>
            <a:endParaRPr lang="es-US" sz="3600" b="1" dirty="0" smtClean="0">
              <a:latin typeface="Arial" pitchFamily="34" charset="0"/>
              <a:cs typeface="Arial" pitchFamily="34" charset="0"/>
            </a:endParaRPr>
          </a:p>
        </p:txBody>
      </p:sp>
      <p:pic>
        <p:nvPicPr>
          <p:cNvPr id="3" name="Picture 2" descr="I:\II EDICION\diseño logo.png"/>
          <p:cNvPicPr>
            <a:picLocks noChangeAspect="1" noChangeArrowheads="1"/>
          </p:cNvPicPr>
          <p:nvPr/>
        </p:nvPicPr>
        <p:blipFill>
          <a:blip r:embed="rId2"/>
          <a:srcRect/>
          <a:stretch>
            <a:fillRect/>
          </a:stretch>
        </p:blipFill>
        <p:spPr bwMode="auto">
          <a:xfrm>
            <a:off x="191344" y="27296"/>
            <a:ext cx="2464610" cy="1643073"/>
          </a:xfrm>
          <a:prstGeom prst="rect">
            <a:avLst/>
          </a:prstGeom>
          <a:noFill/>
        </p:spPr>
      </p:pic>
      <p:pic>
        <p:nvPicPr>
          <p:cNvPr id="4"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5"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a:spLocks noGrp="1"/>
          </p:cNvSpPr>
          <p:nvPr>
            <p:ph type="title"/>
          </p:nvPr>
        </p:nvSpPr>
        <p:spPr>
          <a:xfrm>
            <a:off x="3493827" y="351478"/>
            <a:ext cx="5745706" cy="835878"/>
          </a:xfrm>
          <a:ln>
            <a:solidFill>
              <a:schemeClr val="accent1"/>
            </a:solidFill>
          </a:ln>
        </p:spPr>
        <p:txBody>
          <a:bodyPr>
            <a:normAutofit/>
          </a:bodyPr>
          <a:lstStyle/>
          <a:p>
            <a:r>
              <a:rPr lang="es-ES" dirty="0" smtClean="0"/>
              <a:t>       Conclusiones   </a:t>
            </a:r>
            <a:endParaRPr lang="es-ES" dirty="0"/>
          </a:p>
        </p:txBody>
      </p:sp>
      <p:pic>
        <p:nvPicPr>
          <p:cNvPr id="8" name="Picture 2" descr="I:\II EDICION\diseño logo.png"/>
          <p:cNvPicPr>
            <a:picLocks noChangeAspect="1" noChangeArrowheads="1"/>
          </p:cNvPicPr>
          <p:nvPr/>
        </p:nvPicPr>
        <p:blipFill>
          <a:blip r:embed="rId2"/>
          <a:srcRect/>
          <a:stretch>
            <a:fillRect/>
          </a:stretch>
        </p:blipFill>
        <p:spPr bwMode="auto">
          <a:xfrm>
            <a:off x="191344" y="27296"/>
            <a:ext cx="2464610" cy="1643073"/>
          </a:xfrm>
          <a:prstGeom prst="rect">
            <a:avLst/>
          </a:prstGeom>
          <a:noFill/>
        </p:spPr>
      </p:pic>
      <p:pic>
        <p:nvPicPr>
          <p:cNvPr id="9"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10"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12" name="11 Rectángulo"/>
          <p:cNvSpPr/>
          <p:nvPr/>
        </p:nvSpPr>
        <p:spPr>
          <a:xfrm>
            <a:off x="395785" y="1910687"/>
            <a:ext cx="11450472" cy="4493538"/>
          </a:xfrm>
          <a:prstGeom prst="rect">
            <a:avLst/>
          </a:prstGeom>
          <a:ln>
            <a:solidFill>
              <a:schemeClr val="accent1"/>
            </a:solidFill>
          </a:ln>
        </p:spPr>
        <p:txBody>
          <a:bodyPr wrap="square">
            <a:spAutoFit/>
          </a:bodyPr>
          <a:lstStyle/>
          <a:p>
            <a:r>
              <a:rPr lang="es-ES" sz="2600" dirty="0" smtClean="0"/>
              <a:t>Para el éxito del aprendizaje del grupo de educandos con necesidades educativas especiales asociadas o no a discapacidad es ineludible profundizar en</a:t>
            </a:r>
          </a:p>
          <a:p>
            <a:r>
              <a:rPr lang="es-ES" sz="2600" b="1" dirty="0" smtClean="0"/>
              <a:t>¿Cómo aprenden? </a:t>
            </a:r>
            <a:endParaRPr lang="es-ES" sz="2600" dirty="0" smtClean="0"/>
          </a:p>
          <a:p>
            <a:pPr lvl="0"/>
            <a:r>
              <a:rPr lang="es-ES" sz="2600" dirty="0" smtClean="0"/>
              <a:t>Bajo las mismas leyes que sustentan el proceso para todos, pero requieren de condiciones diferentes y provisión de apoyos.</a:t>
            </a:r>
          </a:p>
          <a:p>
            <a:pPr lvl="0"/>
            <a:r>
              <a:rPr lang="es-ES" sz="2600" dirty="0" smtClean="0"/>
              <a:t>A diferentes ritmos y bajo diversos estilos</a:t>
            </a:r>
          </a:p>
          <a:p>
            <a:r>
              <a:rPr lang="es-ES" sz="2600" b="1" dirty="0" smtClean="0"/>
              <a:t>¿Qué necesitan?</a:t>
            </a:r>
            <a:endParaRPr lang="es-ES" sz="2600" dirty="0" smtClean="0"/>
          </a:p>
          <a:p>
            <a:pPr lvl="0"/>
            <a:r>
              <a:rPr lang="es-ES" sz="2600" dirty="0" smtClean="0"/>
              <a:t>Requieren otros métodos, procederes, recursos, medios de enseñanza y estrategias didácticas  no habituales para su grupo.</a:t>
            </a:r>
          </a:p>
          <a:p>
            <a:pPr lvl="0"/>
            <a:r>
              <a:rPr lang="es-ES" sz="2600" dirty="0" smtClean="0"/>
              <a:t>Demandan mayor: nivel de motivación, diapasón de complejidad de las tareas didácticas que requieran de todos los niveles de asimilación.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66275" y="365125"/>
            <a:ext cx="5773010" cy="1325563"/>
          </a:xfrm>
          <a:ln>
            <a:solidFill>
              <a:schemeClr val="accent1"/>
            </a:solidFill>
          </a:ln>
        </p:spPr>
        <p:txBody>
          <a:bodyPr/>
          <a:lstStyle/>
          <a:p>
            <a:pPr algn="ctr"/>
            <a:r>
              <a:rPr lang="es-ES_tradnl" b="1" dirty="0" smtClean="0"/>
              <a:t>Sumario</a:t>
            </a:r>
            <a:endParaRPr lang="es-ES_tradnl" b="1" dirty="0"/>
          </a:p>
        </p:txBody>
      </p:sp>
      <p:sp>
        <p:nvSpPr>
          <p:cNvPr id="3" name="Marcador de contenido 2"/>
          <p:cNvSpPr>
            <a:spLocks noGrp="1"/>
          </p:cNvSpPr>
          <p:nvPr>
            <p:ph idx="1"/>
          </p:nvPr>
        </p:nvSpPr>
        <p:spPr>
          <a:ln>
            <a:solidFill>
              <a:schemeClr val="accent1"/>
            </a:solidFill>
          </a:ln>
        </p:spPr>
        <p:txBody>
          <a:bodyPr>
            <a:normAutofit lnSpcReduction="10000"/>
          </a:bodyPr>
          <a:lstStyle/>
          <a:p>
            <a:r>
              <a:rPr lang="es-ES" dirty="0" smtClean="0"/>
              <a:t> Definición  de educandos con dificultades en el aprendizaje. </a:t>
            </a:r>
          </a:p>
          <a:p>
            <a:r>
              <a:rPr lang="es-ES" dirty="0" smtClean="0"/>
              <a:t>Causas de las dificultades de aprendizaje.</a:t>
            </a:r>
          </a:p>
          <a:p>
            <a:r>
              <a:rPr lang="es-ES" dirty="0" smtClean="0"/>
              <a:t>Características de los educandos con necesidades educativas especiales asociadas a dificultades en el aprendizaje.</a:t>
            </a:r>
          </a:p>
          <a:p>
            <a:r>
              <a:rPr lang="es-ES" dirty="0" smtClean="0"/>
              <a:t>Atención Educativa a los educandos con necesidades educativas especiales asociadas a dificultades en el aprendizaje.</a:t>
            </a:r>
          </a:p>
          <a:p>
            <a:r>
              <a:rPr lang="es-ES" dirty="0" smtClean="0"/>
              <a:t> Alternativas organizativas en el aula para atender más directamente a los educandos con dificultades en el aprendizaje. </a:t>
            </a:r>
          </a:p>
          <a:p>
            <a:r>
              <a:rPr lang="es-ES" dirty="0" smtClean="0"/>
              <a:t>Sugerencias para un adecuado enfoque diferenciado o individual de la atención.</a:t>
            </a:r>
          </a:p>
          <a:p>
            <a:pPr>
              <a:buNone/>
            </a:pPr>
            <a:endParaRPr lang="es-ES" dirty="0" smtClean="0"/>
          </a:p>
          <a:p>
            <a:endParaRPr lang="es-ES_tradnl" sz="3600" dirty="0"/>
          </a:p>
        </p:txBody>
      </p:sp>
      <p:pic>
        <p:nvPicPr>
          <p:cNvPr id="5" name="Picture 2" descr="I:\II EDICION\diseño logo.png"/>
          <p:cNvPicPr>
            <a:picLocks noChangeAspect="1" noChangeArrowheads="1"/>
          </p:cNvPicPr>
          <p:nvPr/>
        </p:nvPicPr>
        <p:blipFill>
          <a:blip r:embed="rId2"/>
          <a:srcRect/>
          <a:stretch>
            <a:fillRect/>
          </a:stretch>
        </p:blipFill>
        <p:spPr bwMode="auto">
          <a:xfrm>
            <a:off x="109455" y="14625"/>
            <a:ext cx="2483618" cy="1655745"/>
          </a:xfrm>
          <a:prstGeom prst="rect">
            <a:avLst/>
          </a:prstGeom>
          <a:noFill/>
        </p:spPr>
      </p:pic>
      <p:pic>
        <p:nvPicPr>
          <p:cNvPr id="6"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7"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Tree>
    <p:extLst>
      <p:ext uri="{BB962C8B-B14F-4D97-AF65-F5344CB8AC3E}">
        <p14:creationId xmlns="" xmlns:p14="http://schemas.microsoft.com/office/powerpoint/2010/main" val="1977104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657600" y="2101755"/>
            <a:ext cx="7751928" cy="3111690"/>
          </a:xfrm>
          <a:ln>
            <a:solidFill>
              <a:schemeClr val="accent1"/>
            </a:solidFill>
          </a:ln>
        </p:spPr>
        <p:txBody>
          <a:bodyPr>
            <a:noAutofit/>
          </a:bodyPr>
          <a:lstStyle/>
          <a:p>
            <a:r>
              <a:rPr lang="es-US" sz="6000" b="1" i="1" dirty="0" smtClean="0">
                <a:solidFill>
                  <a:srgbClr val="C00000"/>
                </a:solidFill>
                <a:latin typeface="Arial" charset="0"/>
                <a:cs typeface="Arial" charset="0"/>
              </a:rPr>
              <a:t/>
            </a:r>
            <a:br>
              <a:rPr lang="es-US" sz="6000" b="1" i="1" dirty="0" smtClean="0">
                <a:solidFill>
                  <a:srgbClr val="C00000"/>
                </a:solidFill>
                <a:latin typeface="Arial" charset="0"/>
                <a:cs typeface="Arial" charset="0"/>
              </a:rPr>
            </a:br>
            <a:r>
              <a:rPr lang="es-US" sz="6000" b="1" i="1" dirty="0" smtClean="0">
                <a:latin typeface="Arial" charset="0"/>
                <a:cs typeface="Arial" charset="0"/>
              </a:rPr>
              <a:t>¿ QUÉ SON LAS DIFICULTADES DE APRENDIZAJE ?</a:t>
            </a:r>
            <a:r>
              <a:rPr lang="es-US" sz="6000" b="1" i="1" dirty="0" smtClean="0">
                <a:solidFill>
                  <a:srgbClr val="C00000"/>
                </a:solidFill>
                <a:latin typeface="Arial" charset="0"/>
                <a:cs typeface="Arial" charset="0"/>
              </a:rPr>
              <a:t/>
            </a:r>
            <a:br>
              <a:rPr lang="es-US" sz="6000" b="1" i="1" dirty="0" smtClean="0">
                <a:solidFill>
                  <a:srgbClr val="C00000"/>
                </a:solidFill>
                <a:latin typeface="Arial" charset="0"/>
                <a:cs typeface="Arial" charset="0"/>
              </a:rPr>
            </a:br>
            <a:endParaRPr lang="es-ES" sz="6000" b="1" dirty="0"/>
          </a:p>
        </p:txBody>
      </p:sp>
      <p:pic>
        <p:nvPicPr>
          <p:cNvPr id="7" name="Picture 2" descr="I:\II EDICION\diseño logo.png"/>
          <p:cNvPicPr>
            <a:picLocks noChangeAspect="1" noChangeArrowheads="1"/>
          </p:cNvPicPr>
          <p:nvPr/>
        </p:nvPicPr>
        <p:blipFill>
          <a:blip r:embed="rId3"/>
          <a:srcRect/>
          <a:stretch>
            <a:fillRect/>
          </a:stretch>
        </p:blipFill>
        <p:spPr bwMode="auto">
          <a:xfrm>
            <a:off x="191344" y="0"/>
            <a:ext cx="2464610" cy="1643073"/>
          </a:xfrm>
          <a:prstGeom prst="rect">
            <a:avLst/>
          </a:prstGeom>
          <a:noFill/>
        </p:spPr>
      </p:pic>
      <p:pic>
        <p:nvPicPr>
          <p:cNvPr id="8" name="Picture 14" descr="D:\COSAS NUESTRAS\Trabajo yosdey\Extensión Universitaria\Actividades extensionistas\Acto del Educador\Fac. CSH color.jpg"/>
          <p:cNvPicPr>
            <a:picLocks noChangeAspect="1" noChangeArrowheads="1"/>
          </p:cNvPicPr>
          <p:nvPr/>
        </p:nvPicPr>
        <p:blipFill>
          <a:blip r:embed="rId4"/>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9"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graphicFrame>
        <p:nvGraphicFramePr>
          <p:cNvPr id="10241" name="Object 1"/>
          <p:cNvGraphicFramePr>
            <a:graphicFrameLocks noChangeAspect="1"/>
          </p:cNvGraphicFramePr>
          <p:nvPr/>
        </p:nvGraphicFramePr>
        <p:xfrm>
          <a:off x="388084" y="1828792"/>
          <a:ext cx="3228582" cy="4592472"/>
        </p:xfrm>
        <a:graphic>
          <a:graphicData uri="http://schemas.openxmlformats.org/presentationml/2006/ole">
            <p:oleObj spid="_x0000_s10241" name="Imagen" r:id="rId5" imgW="3848100" imgH="5478463" progId="">
              <p:embed/>
            </p:oleObj>
          </a:graphicData>
        </a:graphic>
      </p:graphicFrame>
    </p:spTree>
    <p:extLst>
      <p:ext uri="{BB962C8B-B14F-4D97-AF65-F5344CB8AC3E}">
        <p14:creationId xmlns="" xmlns:p14="http://schemas.microsoft.com/office/powerpoint/2010/main" val="4097528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10241"/>
                                        </p:tgtEl>
                                        <p:attrNameLst>
                                          <p:attrName>style.visibility</p:attrName>
                                        </p:attrNameLst>
                                      </p:cBhvr>
                                      <p:to>
                                        <p:strVal val="visible"/>
                                      </p:to>
                                    </p:set>
                                    <p:anim calcmode="lin" valueType="num">
                                      <p:cBhvr>
                                        <p:cTn id="7" dur="1000" fill="hold"/>
                                        <p:tgtEl>
                                          <p:spTgt spid="10241"/>
                                        </p:tgtEl>
                                        <p:attrNameLst>
                                          <p:attrName>ppt_w</p:attrName>
                                        </p:attrNameLst>
                                      </p:cBhvr>
                                      <p:tavLst>
                                        <p:tav tm="0">
                                          <p:val>
                                            <p:fltVal val="0"/>
                                          </p:val>
                                        </p:tav>
                                        <p:tav tm="100000">
                                          <p:val>
                                            <p:strVal val="#ppt_w"/>
                                          </p:val>
                                        </p:tav>
                                      </p:tavLst>
                                    </p:anim>
                                    <p:anim calcmode="lin" valueType="num">
                                      <p:cBhvr>
                                        <p:cTn id="8" dur="1000" fill="hold"/>
                                        <p:tgtEl>
                                          <p:spTgt spid="10241"/>
                                        </p:tgtEl>
                                        <p:attrNameLst>
                                          <p:attrName>ppt_h</p:attrName>
                                        </p:attrNameLst>
                                      </p:cBhvr>
                                      <p:tavLst>
                                        <p:tav tm="0">
                                          <p:val>
                                            <p:fltVal val="0"/>
                                          </p:val>
                                        </p:tav>
                                        <p:tav tm="100000">
                                          <p:val>
                                            <p:strVal val="#ppt_h"/>
                                          </p:val>
                                        </p:tav>
                                      </p:tavLst>
                                    </p:anim>
                                    <p:anim calcmode="lin" valueType="num">
                                      <p:cBhvr>
                                        <p:cTn id="9" dur="1000" fill="hold"/>
                                        <p:tgtEl>
                                          <p:spTgt spid="1024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24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34434" y="1850651"/>
            <a:ext cx="11396133" cy="4168016"/>
          </a:xfrm>
          <a:ln>
            <a:solidFill>
              <a:schemeClr val="accent1"/>
            </a:solidFill>
          </a:ln>
        </p:spPr>
        <p:txBody>
          <a:bodyPr/>
          <a:lstStyle/>
          <a:p>
            <a:pPr eaLnBrk="1" hangingPunct="1">
              <a:lnSpc>
                <a:spcPct val="90000"/>
              </a:lnSpc>
              <a:buFontTx/>
              <a:buNone/>
            </a:pPr>
            <a:r>
              <a:rPr lang="es-ES" b="1" dirty="0" smtClean="0"/>
              <a:t> </a:t>
            </a:r>
          </a:p>
          <a:p>
            <a:pPr algn="just">
              <a:buNone/>
            </a:pPr>
            <a:r>
              <a:rPr lang="es-ES" sz="4000" dirty="0" smtClean="0"/>
              <a:t>  Se refiere a los </a:t>
            </a:r>
            <a:r>
              <a:rPr lang="es-ES" sz="4000" b="1" dirty="0" smtClean="0"/>
              <a:t>problemas</a:t>
            </a:r>
            <a:r>
              <a:rPr lang="es-ES" sz="4000" dirty="0" smtClean="0"/>
              <a:t> persistentes en la </a:t>
            </a:r>
            <a:r>
              <a:rPr lang="es-ES" sz="4000" b="1" dirty="0" smtClean="0"/>
              <a:t>adquisición</a:t>
            </a:r>
            <a:r>
              <a:rPr lang="es-ES" sz="4000" dirty="0" smtClean="0"/>
              <a:t> de </a:t>
            </a:r>
            <a:r>
              <a:rPr lang="es-ES" sz="4000" b="1" dirty="0" smtClean="0"/>
              <a:t>habilidades</a:t>
            </a:r>
            <a:r>
              <a:rPr lang="es-ES" sz="4000" dirty="0" smtClean="0"/>
              <a:t> </a:t>
            </a:r>
            <a:r>
              <a:rPr lang="es-ES" sz="4000" b="1" dirty="0" smtClean="0"/>
              <a:t>para  leer, escribir, la aritmética, o las habilidades matemáticas de razonamiento </a:t>
            </a:r>
            <a:r>
              <a:rPr lang="es-ES" sz="4000" dirty="0" smtClean="0"/>
              <a:t>durante los años correspondientes al </a:t>
            </a:r>
            <a:r>
              <a:rPr lang="es-ES" sz="4000" b="1" dirty="0" smtClean="0"/>
              <a:t>nivel primario</a:t>
            </a:r>
            <a:r>
              <a:rPr lang="es-ES" sz="4000" dirty="0" smtClean="0"/>
              <a:t>, o sea, durante el período  sensitivo para el desarrollo básico  académico.</a:t>
            </a:r>
            <a:endParaRPr lang="es-ES" sz="4000" dirty="0" smtClean="0">
              <a:cs typeface="Calibri" pitchFamily="34" charset="0"/>
            </a:endParaRPr>
          </a:p>
        </p:txBody>
      </p:sp>
      <p:pic>
        <p:nvPicPr>
          <p:cNvPr id="4" name="Picture 2" descr="I:\II EDICION\diseño logo.png"/>
          <p:cNvPicPr>
            <a:picLocks noChangeAspect="1" noChangeArrowheads="1"/>
          </p:cNvPicPr>
          <p:nvPr/>
        </p:nvPicPr>
        <p:blipFill>
          <a:blip r:embed="rId3"/>
          <a:srcRect/>
          <a:stretch>
            <a:fillRect/>
          </a:stretch>
        </p:blipFill>
        <p:spPr bwMode="auto">
          <a:xfrm>
            <a:off x="109455" y="14625"/>
            <a:ext cx="2483618" cy="1655745"/>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4"/>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7" name="6 CuadroTexto"/>
          <p:cNvSpPr txBox="1"/>
          <p:nvPr/>
        </p:nvSpPr>
        <p:spPr>
          <a:xfrm>
            <a:off x="3316406" y="600496"/>
            <a:ext cx="5445457" cy="646331"/>
          </a:xfrm>
          <a:prstGeom prst="rect">
            <a:avLst/>
          </a:prstGeom>
          <a:noFill/>
          <a:ln>
            <a:solidFill>
              <a:schemeClr val="accent1"/>
            </a:solidFill>
          </a:ln>
        </p:spPr>
        <p:txBody>
          <a:bodyPr wrap="square" rtlCol="0">
            <a:spAutoFit/>
          </a:bodyPr>
          <a:lstStyle/>
          <a:p>
            <a:r>
              <a:rPr lang="es-ES" sz="3600" b="1" dirty="0" smtClean="0"/>
              <a:t>Dificultades de Aprendizaje </a:t>
            </a:r>
            <a:endParaRPr lang="es-ES" sz="36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770496" y="450376"/>
            <a:ext cx="7206017" cy="1240312"/>
          </a:xfrm>
        </p:spPr>
        <p:txBody>
          <a:bodyPr>
            <a:normAutofit fontScale="90000"/>
          </a:bodyPr>
          <a:lstStyle/>
          <a:p>
            <a:r>
              <a:rPr lang="es-ES" dirty="0" smtClean="0"/>
              <a:t> Se aprecia al menos uno de los siguientes problemas</a:t>
            </a:r>
          </a:p>
        </p:txBody>
      </p:sp>
      <p:sp>
        <p:nvSpPr>
          <p:cNvPr id="7171" name="Rectangle 3"/>
          <p:cNvSpPr>
            <a:spLocks noGrp="1" noChangeArrowheads="1"/>
          </p:cNvSpPr>
          <p:nvPr>
            <p:ph type="body" idx="1"/>
          </p:nvPr>
        </p:nvSpPr>
        <p:spPr>
          <a:xfrm>
            <a:off x="573206" y="1856095"/>
            <a:ext cx="11349978" cy="4496951"/>
          </a:xfrm>
          <a:ln>
            <a:solidFill>
              <a:schemeClr val="accent1"/>
            </a:solidFill>
          </a:ln>
        </p:spPr>
        <p:txBody>
          <a:bodyPr>
            <a:normAutofit fontScale="92500" lnSpcReduction="10000"/>
          </a:bodyPr>
          <a:lstStyle/>
          <a:p>
            <a:pPr eaLnBrk="1" hangingPunct="1">
              <a:lnSpc>
                <a:spcPct val="90000"/>
              </a:lnSpc>
              <a:buFontTx/>
              <a:buNone/>
              <a:defRPr/>
            </a:pPr>
            <a:endParaRPr lang="es-ES" b="1" dirty="0" smtClean="0"/>
          </a:p>
          <a:p>
            <a:pPr lvl="0"/>
            <a:r>
              <a:rPr lang="es-ES" sz="3000" dirty="0" smtClean="0"/>
              <a:t>Lectura inexacta, lenta o con mucho esfuerzo.</a:t>
            </a:r>
          </a:p>
          <a:p>
            <a:pPr lvl="0"/>
            <a:r>
              <a:rPr lang="es-ES" sz="3000" dirty="0" smtClean="0"/>
              <a:t>Dificultad en  comprender el significado de lo leído (ej., puede leer el texto  escrito exactamente pero no comprende la secuencia, las relaciones, las inferencias, o los significados más profundos de la lectura.</a:t>
            </a:r>
          </a:p>
          <a:p>
            <a:pPr lvl="0"/>
            <a:r>
              <a:rPr lang="es-ES" sz="3000" dirty="0" smtClean="0"/>
              <a:t>Pobre ortografía (Ej. Puede añadir, omitir, o sustituir grafías, vocales o consonantes) </a:t>
            </a:r>
          </a:p>
          <a:p>
            <a:pPr lvl="0"/>
            <a:r>
              <a:rPr lang="es-ES" sz="3000" dirty="0" smtClean="0"/>
              <a:t>La expresión escrita pobre (ej., comete múltiples errores gramaticales o  de puntuación dentro de las frases, la expresión escrita carece de ideas claras o completas, es decir, pobreza de contenido, organización pobre del párrafo, o excesivamente mala caligrafía). </a:t>
            </a:r>
          </a:p>
          <a:p>
            <a:pPr eaLnBrk="1" hangingPunct="1">
              <a:lnSpc>
                <a:spcPct val="90000"/>
              </a:lnSpc>
              <a:buFontTx/>
              <a:buNone/>
              <a:defRPr/>
            </a:pPr>
            <a:endParaRPr lang="es-ES" dirty="0" smtClean="0">
              <a:cs typeface="Calibri" pitchFamily="34" charset="0"/>
            </a:endParaRPr>
          </a:p>
        </p:txBody>
      </p:sp>
      <p:pic>
        <p:nvPicPr>
          <p:cNvPr id="4" name="Picture 2" descr="I:\II EDICION\diseño logo.png"/>
          <p:cNvPicPr>
            <a:picLocks noChangeAspect="1" noChangeArrowheads="1"/>
          </p:cNvPicPr>
          <p:nvPr/>
        </p:nvPicPr>
        <p:blipFill>
          <a:blip r:embed="rId3"/>
          <a:srcRect/>
          <a:stretch>
            <a:fillRect/>
          </a:stretch>
        </p:blipFill>
        <p:spPr bwMode="auto">
          <a:xfrm>
            <a:off x="109455" y="14625"/>
            <a:ext cx="2483618" cy="1655745"/>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4"/>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7" name="Rectangle 2"/>
          <p:cNvSpPr txBox="1">
            <a:spLocks noChangeArrowheads="1"/>
          </p:cNvSpPr>
          <p:nvPr/>
        </p:nvSpPr>
        <p:spPr>
          <a:xfrm>
            <a:off x="2743200" y="337829"/>
            <a:ext cx="7206018" cy="1325563"/>
          </a:xfrm>
          <a:prstGeom prst="rect">
            <a:avLst/>
          </a:prstGeom>
          <a:ln>
            <a:solidFill>
              <a:schemeClr val="accent1"/>
            </a:solidFill>
          </a:ln>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s-ES" sz="4000" b="1" i="0" u="none" strike="noStrike" kern="1200" cap="none" spc="0" normalizeH="0" baseline="0" noProof="0" dirty="0" smtClean="0">
                <a:ln>
                  <a:noFill/>
                </a:ln>
                <a:solidFill>
                  <a:schemeClr val="tx1"/>
                </a:solidFill>
                <a:effectLst/>
                <a:uLnTx/>
                <a:uFillTx/>
                <a:latin typeface="Calibri" pitchFamily="34" charset="0"/>
                <a:ea typeface="+mj-ea"/>
                <a:cs typeface="Calibri" pitchFamily="34"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770496" y="450376"/>
            <a:ext cx="7751928" cy="1240312"/>
          </a:xfrm>
        </p:spPr>
        <p:txBody>
          <a:bodyPr>
            <a:normAutofit fontScale="90000"/>
          </a:bodyPr>
          <a:lstStyle/>
          <a:p>
            <a:r>
              <a:rPr lang="es-ES" dirty="0" smtClean="0"/>
              <a:t> Se aprecia al menos uno de los siguientes problemas (cont.)</a:t>
            </a:r>
          </a:p>
        </p:txBody>
      </p:sp>
      <p:sp>
        <p:nvSpPr>
          <p:cNvPr id="7171" name="Rectangle 3"/>
          <p:cNvSpPr>
            <a:spLocks noGrp="1" noChangeArrowheads="1"/>
          </p:cNvSpPr>
          <p:nvPr>
            <p:ph type="body" idx="1"/>
          </p:nvPr>
        </p:nvSpPr>
        <p:spPr>
          <a:xfrm>
            <a:off x="573206" y="1856095"/>
            <a:ext cx="11349978" cy="4496951"/>
          </a:xfrm>
          <a:ln>
            <a:solidFill>
              <a:schemeClr val="accent1"/>
            </a:solidFill>
          </a:ln>
        </p:spPr>
        <p:txBody>
          <a:bodyPr>
            <a:normAutofit/>
          </a:bodyPr>
          <a:lstStyle/>
          <a:p>
            <a:pPr lvl="0">
              <a:buNone/>
            </a:pPr>
            <a:endParaRPr lang="es-ES" dirty="0" smtClean="0"/>
          </a:p>
          <a:p>
            <a:pPr lvl="0"/>
            <a:r>
              <a:rPr lang="es-ES" sz="4000" dirty="0" smtClean="0"/>
              <a:t>Dificultades recordando factores numéricos</a:t>
            </a:r>
          </a:p>
          <a:p>
            <a:pPr lvl="0"/>
            <a:r>
              <a:rPr lang="es-ES" sz="4000" dirty="0" smtClean="0"/>
              <a:t>Cálculo aritmético inexacto o lento </a:t>
            </a:r>
          </a:p>
          <a:p>
            <a:pPr lvl="0"/>
            <a:r>
              <a:rPr lang="es-ES" sz="4000" dirty="0" smtClean="0"/>
              <a:t>Razonamiento matemático  ineficaz o inexacto.</a:t>
            </a:r>
          </a:p>
          <a:p>
            <a:pPr lvl="0"/>
            <a:r>
              <a:rPr lang="es-ES" sz="4000" dirty="0" smtClean="0"/>
              <a:t>Evitación de actividades que requieran  lectura, deletrear, escribir, o la aritmética.</a:t>
            </a:r>
          </a:p>
          <a:p>
            <a:pPr eaLnBrk="1" hangingPunct="1">
              <a:lnSpc>
                <a:spcPct val="90000"/>
              </a:lnSpc>
              <a:buFontTx/>
              <a:buNone/>
              <a:defRPr/>
            </a:pPr>
            <a:endParaRPr lang="es-ES" dirty="0" smtClean="0">
              <a:cs typeface="Calibri" pitchFamily="34" charset="0"/>
            </a:endParaRPr>
          </a:p>
        </p:txBody>
      </p:sp>
      <p:pic>
        <p:nvPicPr>
          <p:cNvPr id="4" name="Picture 2" descr="I:\II EDICION\diseño logo.png"/>
          <p:cNvPicPr>
            <a:picLocks noChangeAspect="1" noChangeArrowheads="1"/>
          </p:cNvPicPr>
          <p:nvPr/>
        </p:nvPicPr>
        <p:blipFill>
          <a:blip r:embed="rId3"/>
          <a:srcRect/>
          <a:stretch>
            <a:fillRect/>
          </a:stretch>
        </p:blipFill>
        <p:spPr bwMode="auto">
          <a:xfrm>
            <a:off x="109455" y="14625"/>
            <a:ext cx="2483618" cy="1655745"/>
          </a:xfrm>
          <a:prstGeom prst="rect">
            <a:avLst/>
          </a:prstGeom>
          <a:noFill/>
        </p:spPr>
      </p:pic>
      <p:pic>
        <p:nvPicPr>
          <p:cNvPr id="5" name="Picture 14" descr="D:\COSAS NUESTRAS\Trabajo yosdey\Extensión Universitaria\Actividades extensionistas\Acto del Educador\Fac. CSH color.jpg"/>
          <p:cNvPicPr>
            <a:picLocks noChangeAspect="1" noChangeArrowheads="1"/>
          </p:cNvPicPr>
          <p:nvPr/>
        </p:nvPicPr>
        <p:blipFill>
          <a:blip r:embed="rId4"/>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6"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7" name="Rectangle 2"/>
          <p:cNvSpPr txBox="1">
            <a:spLocks noChangeArrowheads="1"/>
          </p:cNvSpPr>
          <p:nvPr/>
        </p:nvSpPr>
        <p:spPr>
          <a:xfrm>
            <a:off x="2743200" y="337829"/>
            <a:ext cx="7206018" cy="1325563"/>
          </a:xfrm>
          <a:prstGeom prst="rect">
            <a:avLst/>
          </a:prstGeom>
          <a:ln>
            <a:solidFill>
              <a:schemeClr val="accent1"/>
            </a:solidFill>
          </a:ln>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s-ES" sz="4000" b="1" i="0" u="none" strike="noStrike" kern="1200" cap="none" spc="0" normalizeH="0" baseline="0" noProof="0" dirty="0" smtClean="0">
                <a:ln>
                  <a:noFill/>
                </a:ln>
                <a:solidFill>
                  <a:schemeClr val="tx1"/>
                </a:solidFill>
                <a:effectLst/>
                <a:uLnTx/>
                <a:uFillTx/>
                <a:latin typeface="Calibri" pitchFamily="34" charset="0"/>
                <a:ea typeface="+mj-ea"/>
                <a:cs typeface="Calibri" pitchFamily="34" charset="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45661" y="1705971"/>
            <a:ext cx="11610980" cy="4967784"/>
          </a:xfrm>
          <a:ln>
            <a:solidFill>
              <a:schemeClr val="accent1"/>
            </a:solidFill>
          </a:ln>
        </p:spPr>
        <p:txBody>
          <a:bodyPr rtlCol="0">
            <a:normAutofit fontScale="25000" lnSpcReduction="20000"/>
          </a:bodyPr>
          <a:lstStyle/>
          <a:p>
            <a:pPr algn="just">
              <a:buNone/>
              <a:defRPr/>
            </a:pPr>
            <a:r>
              <a:rPr lang="es-CO" sz="3900" dirty="0" smtClean="0">
                <a:latin typeface="Arial" panose="020B0604020202020204" pitchFamily="34" charset="0"/>
                <a:cs typeface="Arial" panose="020B0604020202020204" pitchFamily="34" charset="0"/>
              </a:rPr>
              <a:t>  </a:t>
            </a:r>
          </a:p>
          <a:p>
            <a:pPr algn="just"/>
            <a:r>
              <a:rPr lang="es-CO" sz="9800" dirty="0" smtClean="0">
                <a:cs typeface="Arial" panose="020B0604020202020204" pitchFamily="34" charset="0"/>
              </a:rPr>
              <a:t> </a:t>
            </a:r>
            <a:r>
              <a:rPr lang="es-ES" sz="14400" b="1" dirty="0" smtClean="0"/>
              <a:t>Madurativas</a:t>
            </a:r>
            <a:r>
              <a:rPr lang="es-ES" sz="14400" dirty="0" smtClean="0"/>
              <a:t>: se incluyen en este grupo las dificultades </a:t>
            </a:r>
            <a:r>
              <a:rPr lang="es-ES" sz="14400" dirty="0" err="1" smtClean="0"/>
              <a:t>neuropsicológicas</a:t>
            </a:r>
            <a:r>
              <a:rPr lang="es-ES" sz="14400" dirty="0" smtClean="0"/>
              <a:t>, la lateralidad contrariada, el insuficiente desarrollo del esquema corporal, de las capacidades perceptivas motrices, del oído verbal y del lenguaje oral.</a:t>
            </a:r>
          </a:p>
          <a:p>
            <a:pPr>
              <a:buNone/>
            </a:pPr>
            <a:endParaRPr lang="es-ES" sz="14400" dirty="0" smtClean="0"/>
          </a:p>
          <a:p>
            <a:pPr algn="just"/>
            <a:r>
              <a:rPr lang="es-ES" sz="14400" dirty="0" smtClean="0"/>
              <a:t> </a:t>
            </a:r>
            <a:r>
              <a:rPr lang="es-ES" sz="14400" b="1" dirty="0" err="1" smtClean="0"/>
              <a:t>Caracteriales</a:t>
            </a:r>
            <a:r>
              <a:rPr lang="es-ES" sz="14400" dirty="0" smtClean="0"/>
              <a:t>: están en relación con los conflictos del educando (con sus coetáneos, padres, familiares y maestros) que originan situaciones de stress y ansiedad en el proceso de aprendizaje y condicionan el surgimiento de perturbaciones psicológicas que afectan el rendimiento escolar y la conducta del escolar.</a:t>
            </a:r>
          </a:p>
          <a:p>
            <a:pPr algn="just">
              <a:lnSpc>
                <a:spcPct val="170000"/>
              </a:lnSpc>
              <a:buNone/>
              <a:defRPr/>
            </a:pPr>
            <a:r>
              <a:rPr lang="es-CO" sz="14400" dirty="0" smtClean="0">
                <a:cs typeface="Arial" panose="020B0604020202020204" pitchFamily="34" charset="0"/>
              </a:rPr>
              <a:t> </a:t>
            </a:r>
            <a:endParaRPr lang="es-CO" sz="14400" b="1" u="sng" dirty="0" smtClean="0">
              <a:cs typeface="Arial" panose="020B0604020202020204" pitchFamily="34" charset="0"/>
            </a:endParaRPr>
          </a:p>
          <a:p>
            <a:pPr algn="just">
              <a:defRPr/>
            </a:pPr>
            <a:endParaRPr lang="es-CO" sz="11200" dirty="0">
              <a:latin typeface="Arial" panose="020B0604020202020204" pitchFamily="34" charset="0"/>
              <a:cs typeface="Arial" panose="020B0604020202020204" pitchFamily="34" charset="0"/>
            </a:endParaRPr>
          </a:p>
          <a:p>
            <a:pPr>
              <a:defRPr/>
            </a:pPr>
            <a:endParaRPr lang="es-CO" sz="11200" dirty="0" smtClean="0">
              <a:latin typeface="Arial" panose="020B0604020202020204" pitchFamily="34" charset="0"/>
              <a:cs typeface="Arial" panose="020B0604020202020204" pitchFamily="34" charset="0"/>
            </a:endParaRPr>
          </a:p>
          <a:p>
            <a:pPr algn="r">
              <a:buNone/>
              <a:defRPr/>
            </a:pPr>
            <a:r>
              <a:rPr lang="es-CO" dirty="0" smtClean="0">
                <a:latin typeface="Arial" panose="020B0604020202020204" pitchFamily="34" charset="0"/>
                <a:cs typeface="Arial" panose="020B0604020202020204" pitchFamily="34" charset="0"/>
              </a:rPr>
              <a:t>    </a:t>
            </a:r>
          </a:p>
        </p:txBody>
      </p:sp>
      <p:pic>
        <p:nvPicPr>
          <p:cNvPr id="7" name="Picture 2" descr="I:\II EDICION\diseño logo.png"/>
          <p:cNvPicPr>
            <a:picLocks noChangeAspect="1" noChangeArrowheads="1"/>
          </p:cNvPicPr>
          <p:nvPr/>
        </p:nvPicPr>
        <p:blipFill>
          <a:blip r:embed="rId2"/>
          <a:srcRect/>
          <a:stretch>
            <a:fillRect/>
          </a:stretch>
        </p:blipFill>
        <p:spPr bwMode="auto">
          <a:xfrm>
            <a:off x="300526" y="0"/>
            <a:ext cx="2464610" cy="1643073"/>
          </a:xfrm>
          <a:prstGeom prst="rect">
            <a:avLst/>
          </a:prstGeom>
          <a:noFill/>
        </p:spPr>
      </p:pic>
      <p:pic>
        <p:nvPicPr>
          <p:cNvPr id="8"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9"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51201" name="Rectangle 1"/>
          <p:cNvSpPr>
            <a:spLocks noChangeArrowheads="1"/>
          </p:cNvSpPr>
          <p:nvPr/>
        </p:nvSpPr>
        <p:spPr bwMode="auto">
          <a:xfrm>
            <a:off x="3002506" y="232012"/>
            <a:ext cx="7383440" cy="1200329"/>
          </a:xfrm>
          <a:prstGeom prst="rect">
            <a:avLst/>
          </a:prstGeom>
          <a:no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zh-CN" sz="3600" b="1" i="0" u="none" strike="noStrike" cap="none" normalizeH="0" baseline="0" dirty="0" smtClean="0">
                <a:ln>
                  <a:noFill/>
                </a:ln>
                <a:solidFill>
                  <a:schemeClr val="tx1"/>
                </a:solidFill>
                <a:effectLst/>
                <a:latin typeface="+mj-lt"/>
                <a:ea typeface="Calibri" pitchFamily="34" charset="0"/>
                <a:cs typeface="Arial" pitchFamily="34" charset="0"/>
              </a:rPr>
              <a:t>Causas de las dificultades de aprendizaje</a:t>
            </a:r>
            <a:r>
              <a:rPr kumimoji="0" lang="es-ES" altLang="zh-CN"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ES"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690681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0251" y="1624084"/>
            <a:ext cx="11655188" cy="5049671"/>
          </a:xfrm>
          <a:ln>
            <a:solidFill>
              <a:schemeClr val="accent1"/>
            </a:solidFill>
          </a:ln>
        </p:spPr>
        <p:txBody>
          <a:bodyPr rtlCol="0">
            <a:normAutofit fontScale="25000" lnSpcReduction="20000"/>
          </a:bodyPr>
          <a:lstStyle/>
          <a:p>
            <a:pPr algn="just">
              <a:buNone/>
              <a:defRPr/>
            </a:pPr>
            <a:r>
              <a:rPr lang="es-CO" sz="3900" dirty="0" smtClean="0">
                <a:latin typeface="Arial" panose="020B0604020202020204" pitchFamily="34" charset="0"/>
                <a:cs typeface="Arial" panose="020B0604020202020204" pitchFamily="34" charset="0"/>
              </a:rPr>
              <a:t>  </a:t>
            </a:r>
          </a:p>
          <a:p>
            <a:r>
              <a:rPr lang="es-ES" sz="12800" b="1" dirty="0" smtClean="0"/>
              <a:t>Pedagógicas: </a:t>
            </a:r>
            <a:r>
              <a:rPr lang="es-ES" sz="12800" dirty="0" smtClean="0"/>
              <a:t>enseñanza inflexible, rígida, aplicada a todos los educandos por igual sin tener en cuenta las particularidades individualidades, las vías de acceso para el aprendizaje, el diseño de objetivos ambiciosos sin tener en cuenta las potencialidades de los educandos, así como la selección de los métodos, medios y evaluación de la enseñanza en relación con las particularidades de los sujetos que aprenden.</a:t>
            </a:r>
          </a:p>
          <a:p>
            <a:r>
              <a:rPr lang="es-ES" sz="12800" dirty="0" smtClean="0"/>
              <a:t> </a:t>
            </a:r>
            <a:r>
              <a:rPr lang="es-ES" sz="12800" b="1" dirty="0" smtClean="0"/>
              <a:t>Motivacionales</a:t>
            </a:r>
            <a:r>
              <a:rPr lang="es-ES" sz="12800" dirty="0" smtClean="0"/>
              <a:t>: la insuficiente preparación y motivación familiar por la adaptación del educando al proceso escolar, puede provocar inadaptación escolar. Los métodos educativos incorrectos y la desorganización en el régimen de vida del educando puede obstaculizan el desarrollo de la personalidad y madurativo general, lo cual repercute negativamente en el aprendizaje.</a:t>
            </a:r>
            <a:endParaRPr lang="es-CO" sz="12800" b="1" u="sng" dirty="0" smtClean="0">
              <a:cs typeface="Arial" panose="020B0604020202020204" pitchFamily="34" charset="0"/>
            </a:endParaRPr>
          </a:p>
          <a:p>
            <a:pPr>
              <a:defRPr/>
            </a:pPr>
            <a:endParaRPr lang="es-CO" sz="12800" dirty="0">
              <a:cs typeface="Arial" panose="020B0604020202020204" pitchFamily="34" charset="0"/>
            </a:endParaRPr>
          </a:p>
          <a:p>
            <a:pPr>
              <a:defRPr/>
            </a:pPr>
            <a:endParaRPr lang="es-CO" sz="11200" dirty="0" smtClean="0">
              <a:latin typeface="Arial" panose="020B0604020202020204" pitchFamily="34" charset="0"/>
              <a:cs typeface="Arial" panose="020B0604020202020204" pitchFamily="34" charset="0"/>
            </a:endParaRPr>
          </a:p>
          <a:p>
            <a:pPr algn="r">
              <a:buNone/>
              <a:defRPr/>
            </a:pPr>
            <a:r>
              <a:rPr lang="es-CO" dirty="0" smtClean="0">
                <a:latin typeface="Arial" panose="020B0604020202020204" pitchFamily="34" charset="0"/>
                <a:cs typeface="Arial" panose="020B0604020202020204" pitchFamily="34" charset="0"/>
              </a:rPr>
              <a:t>    </a:t>
            </a:r>
          </a:p>
        </p:txBody>
      </p:sp>
      <p:pic>
        <p:nvPicPr>
          <p:cNvPr id="7" name="Picture 2" descr="I:\II EDICION\diseño logo.png"/>
          <p:cNvPicPr>
            <a:picLocks noChangeAspect="1" noChangeArrowheads="1"/>
          </p:cNvPicPr>
          <p:nvPr/>
        </p:nvPicPr>
        <p:blipFill>
          <a:blip r:embed="rId2"/>
          <a:srcRect/>
          <a:stretch>
            <a:fillRect/>
          </a:stretch>
        </p:blipFill>
        <p:spPr bwMode="auto">
          <a:xfrm>
            <a:off x="300526" y="0"/>
            <a:ext cx="2464610" cy="1643073"/>
          </a:xfrm>
          <a:prstGeom prst="rect">
            <a:avLst/>
          </a:prstGeom>
          <a:noFill/>
        </p:spPr>
      </p:pic>
      <p:pic>
        <p:nvPicPr>
          <p:cNvPr id="8" name="Picture 14" descr="D:\COSAS NUESTRAS\Trabajo yosdey\Extensión Universitaria\Actividades extensionistas\Acto del Educador\Fac. CSH color.jpg"/>
          <p:cNvPicPr>
            <a:picLocks noChangeAspect="1" noChangeArrowheads="1"/>
          </p:cNvPicPr>
          <p:nvPr/>
        </p:nvPicPr>
        <p:blipFill>
          <a:blip r:embed="rId3"/>
          <a:srcRect l="4140" t="3519" r="63310" b="31303"/>
          <a:stretch>
            <a:fillRect/>
          </a:stretch>
        </p:blipFill>
        <p:spPr bwMode="auto">
          <a:xfrm>
            <a:off x="10956930" y="67185"/>
            <a:ext cx="793574" cy="857256"/>
          </a:xfrm>
          <a:prstGeom prst="rect">
            <a:avLst/>
          </a:prstGeom>
          <a:noFill/>
          <a:ln w="9525">
            <a:noFill/>
            <a:miter lim="800000"/>
            <a:headEnd/>
            <a:tailEnd/>
          </a:ln>
        </p:spPr>
      </p:pic>
      <p:sp>
        <p:nvSpPr>
          <p:cNvPr id="9" name="Rectangle 3"/>
          <p:cNvSpPr txBox="1">
            <a:spLocks noChangeArrowheads="1"/>
          </p:cNvSpPr>
          <p:nvPr/>
        </p:nvSpPr>
        <p:spPr bwMode="gray">
          <a:xfrm>
            <a:off x="10066260" y="1027506"/>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51201" name="Rectangle 1"/>
          <p:cNvSpPr>
            <a:spLocks noChangeArrowheads="1"/>
          </p:cNvSpPr>
          <p:nvPr/>
        </p:nvSpPr>
        <p:spPr bwMode="auto">
          <a:xfrm>
            <a:off x="3002506" y="232012"/>
            <a:ext cx="738344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zh-CN" sz="3600" b="1" i="0" u="none" strike="noStrike" cap="none" normalizeH="0" baseline="0" dirty="0" smtClean="0">
                <a:ln>
                  <a:noFill/>
                </a:ln>
                <a:solidFill>
                  <a:schemeClr val="tx1"/>
                </a:solidFill>
                <a:effectLst/>
                <a:latin typeface="+mj-lt"/>
                <a:ea typeface="Calibri" pitchFamily="34" charset="0"/>
                <a:cs typeface="Arial" pitchFamily="34" charset="0"/>
              </a:rPr>
              <a:t>Causas de las dificultades de aprendizaje</a:t>
            </a:r>
            <a:r>
              <a:rPr kumimoji="0" lang="es-ES" altLang="zh-CN"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ES"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690681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1755</TotalTime>
  <Words>1962</Words>
  <Application>Microsoft Office PowerPoint</Application>
  <PresentationFormat>Personalizado</PresentationFormat>
  <Paragraphs>167</Paragraphs>
  <Slides>27</Slides>
  <Notes>4</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27</vt:i4>
      </vt:variant>
    </vt:vector>
  </HeadingPairs>
  <TitlesOfParts>
    <vt:vector size="29" baseType="lpstr">
      <vt:lpstr>Tema de Office</vt:lpstr>
      <vt:lpstr>Imagen</vt:lpstr>
      <vt:lpstr>Diapositiva 1</vt:lpstr>
      <vt:lpstr>OBJETIVOS</vt:lpstr>
      <vt:lpstr>Sumario</vt:lpstr>
      <vt:lpstr> ¿ QUÉ SON LAS DIFICULTADES DE APRENDIZAJE ? </vt:lpstr>
      <vt:lpstr>Diapositiva 5</vt:lpstr>
      <vt:lpstr> Se aprecia al menos uno de los siguientes problemas</vt:lpstr>
      <vt:lpstr> Se aprecia al menos uno de los siguientes problemas (cont.)</vt:lpstr>
      <vt:lpstr>Diapositiva 8</vt:lpstr>
      <vt:lpstr>Diapositiva 9</vt:lpstr>
      <vt:lpstr> ¿ Características de los educandos con necesidades educativas especiales asociadas a dificultades en el aprendizaje? </vt:lpstr>
      <vt:lpstr> Características Generales       </vt:lpstr>
      <vt:lpstr> Características Pedagógicas      </vt:lpstr>
      <vt:lpstr> Características Pedagógicas (cont.)      </vt:lpstr>
      <vt:lpstr> Características Psicológicas       </vt:lpstr>
      <vt:lpstr> Desarrollo cognitivo- afectivo</vt:lpstr>
      <vt:lpstr> Desarrollo del lenguaje y la comunicación </vt:lpstr>
      <vt:lpstr> Desarrollo del lenguaje y la comunicación </vt:lpstr>
      <vt:lpstr>Diapositiva 18</vt:lpstr>
      <vt:lpstr>    Alternativas organizativas en el aula para atender a los educandos con dificultades en el aprendizaje </vt:lpstr>
      <vt:lpstr>    Alternativas organizativas en el aula para atender a los educandos con dificultades en el aprendizaje </vt:lpstr>
      <vt:lpstr>Diapositiva 21</vt:lpstr>
      <vt:lpstr>Diapositiva 22</vt:lpstr>
      <vt:lpstr>Diapositiva 23</vt:lpstr>
      <vt:lpstr>Diapositiva 24</vt:lpstr>
      <vt:lpstr>Contrastes desde una perspectiva teórico-metodológica</vt:lpstr>
      <vt:lpstr>Diapositiva 26</vt:lpstr>
      <vt:lpstr>       Conclusiones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Alberto</dc:creator>
  <cp:lastModifiedBy>Nico</cp:lastModifiedBy>
  <cp:revision>193</cp:revision>
  <dcterms:created xsi:type="dcterms:W3CDTF">2018-02-07T11:10:13Z</dcterms:created>
  <dcterms:modified xsi:type="dcterms:W3CDTF">2024-06-04T03:59:13Z</dcterms:modified>
</cp:coreProperties>
</file>