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type="screen4x3" cy="6858000" cx="9144000"/>
  <p:notesSz cx="6858000" cy="9144000"/>
  <p:defaultTextStyle>
    <a:defPPr>
      <a:defRPr lang="es-E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p:restoredLeft sz="15620"/>
    <p:restoredTop sz="94660"/>
  </p:normalViewPr>
  <p:slideViewPr>
    <p:cSldViewPr>
      <p:cViewPr varScale="1">
        <p:scale>
          <a:sx n="103" d="100"/>
          <a:sy n="103" d="100"/>
        </p:scale>
        <p:origin x="23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tableStyles" Target="tableStyles.xml"/><Relationship Id="rId24" Type="http://schemas.openxmlformats.org/officeDocument/2006/relationships/presProps" Target="presProps.xml"/><Relationship Id="rId2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65" name=""/>
        <p:cNvGrpSpPr/>
        <p:nvPr/>
      </p:nvGrpSpPr>
      <p:grpSpPr>
        <a:xfrm>
          <a:off x="0" y="0"/>
          <a:ext cx="0" cy="0"/>
          <a:chOff x="0" y="0"/>
          <a:chExt cx="0" cy="0"/>
        </a:xfrm>
      </p:grpSpPr>
      <p:sp>
        <p:nvSpPr>
          <p:cNvPr id="1048678"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79"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80"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81"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82"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83"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Diapositiva de título">
    <p:spTree>
      <p:nvGrpSpPr>
        <p:cNvPr id="33" name=""/>
        <p:cNvGrpSpPr/>
        <p:nvPr/>
      </p:nvGrpSpPr>
      <p:grpSpPr>
        <a:xfrm>
          <a:off x="0" y="0"/>
          <a:ext cx="0" cy="0"/>
          <a:chOff x="0" y="0"/>
          <a:chExt cx="0" cy="0"/>
        </a:xfrm>
      </p:grpSpPr>
      <p:sp>
        <p:nvSpPr>
          <p:cNvPr id="1048581" name="1 Título"/>
          <p:cNvSpPr>
            <a:spLocks noGrp="1"/>
          </p:cNvSpPr>
          <p:nvPr>
            <p:ph type="ctrTitle"/>
          </p:nvPr>
        </p:nvSpPr>
        <p:spPr>
          <a:xfrm>
            <a:off x="685800" y="2130425"/>
            <a:ext cx="7772400" cy="1470025"/>
          </a:xfrm>
        </p:spPr>
        <p:txBody>
          <a:bodyPr/>
          <a:p>
            <a:r>
              <a:rPr lang="es-ES" smtClean="0"/>
              <a:t>Haga clic para modificar el estilo de título del patrón</a:t>
            </a:r>
            <a:endParaRPr lang="es-ES"/>
          </a:p>
        </p:txBody>
      </p:sp>
      <p:sp>
        <p:nvSpPr>
          <p:cNvPr id="1048582" name="2 Subtítulo"/>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s-ES" smtClean="0"/>
              <a:t>Haga clic para modificar el estilo de subtítulo del patrón</a:t>
            </a:r>
            <a:endParaRPr lang="es-ES"/>
          </a:p>
        </p:txBody>
      </p:sp>
      <p:sp>
        <p:nvSpPr>
          <p:cNvPr id="1048583" name="3 Marcador de fecha"/>
          <p:cNvSpPr>
            <a:spLocks noGrp="1"/>
          </p:cNvSpPr>
          <p:nvPr>
            <p:ph type="dt" sz="half" idx="10"/>
          </p:nvPr>
        </p:nvSpPr>
        <p:spPr/>
        <p:txBody>
          <a:bodyPr/>
          <a:p>
            <a:fld id="{7A847CFC-816F-41D0-AAC0-9BF4FEBC753E}" type="datetimeFigureOut">
              <a:rPr lang="es-ES" smtClean="0"/>
            </a:fld>
            <a:endParaRPr lang="es-ES"/>
          </a:p>
        </p:txBody>
      </p:sp>
      <p:sp>
        <p:nvSpPr>
          <p:cNvPr id="1048584" name="4 Marcador de pie de página"/>
          <p:cNvSpPr>
            <a:spLocks noGrp="1"/>
          </p:cNvSpPr>
          <p:nvPr>
            <p:ph type="ftr" sz="quarter" idx="11"/>
          </p:nvPr>
        </p:nvSpPr>
        <p:spPr/>
        <p:txBody>
          <a:bodyPr/>
          <a:p>
            <a:endParaRPr lang="es-ES"/>
          </a:p>
        </p:txBody>
      </p:sp>
      <p:sp>
        <p:nvSpPr>
          <p:cNvPr id="1048585" name="5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ítulo y texto vertical">
    <p:spTree>
      <p:nvGrpSpPr>
        <p:cNvPr id="58" name=""/>
        <p:cNvGrpSpPr/>
        <p:nvPr/>
      </p:nvGrpSpPr>
      <p:grpSpPr>
        <a:xfrm>
          <a:off x="0" y="0"/>
          <a:ext cx="0" cy="0"/>
          <a:chOff x="0" y="0"/>
          <a:chExt cx="0" cy="0"/>
        </a:xfrm>
      </p:grpSpPr>
      <p:sp>
        <p:nvSpPr>
          <p:cNvPr id="1048645" name="1 Título"/>
          <p:cNvSpPr>
            <a:spLocks noGrp="1"/>
          </p:cNvSpPr>
          <p:nvPr>
            <p:ph type="title"/>
          </p:nvPr>
        </p:nvSpPr>
        <p:spPr/>
        <p:txBody>
          <a:bodyPr/>
          <a:p>
            <a:r>
              <a:rPr lang="es-ES" smtClean="0"/>
              <a:t>Haga clic para modificar el estilo de título del patrón</a:t>
            </a:r>
            <a:endParaRPr lang="es-ES"/>
          </a:p>
        </p:txBody>
      </p:sp>
      <p:sp>
        <p:nvSpPr>
          <p:cNvPr id="1048646" name="2 Marcador de texto vertical"/>
          <p:cNvSpPr>
            <a:spLocks noGrp="1"/>
          </p:cNvSpPr>
          <p:nvPr>
            <p:ph type="body" orient="vert" idx="1"/>
          </p:nvPr>
        </p:nvSpPr>
        <p:spPr/>
        <p:txBody>
          <a:bodyPr vert="eaVert"/>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47" name="3 Marcador de fecha"/>
          <p:cNvSpPr>
            <a:spLocks noGrp="1"/>
          </p:cNvSpPr>
          <p:nvPr>
            <p:ph type="dt" sz="half" idx="10"/>
          </p:nvPr>
        </p:nvSpPr>
        <p:spPr/>
        <p:txBody>
          <a:bodyPr/>
          <a:p>
            <a:fld id="{7A847CFC-816F-41D0-AAC0-9BF4FEBC753E}" type="datetimeFigureOut">
              <a:rPr lang="es-ES" smtClean="0"/>
            </a:fld>
            <a:endParaRPr lang="es-ES"/>
          </a:p>
        </p:txBody>
      </p:sp>
      <p:sp>
        <p:nvSpPr>
          <p:cNvPr id="1048648" name="4 Marcador de pie de página"/>
          <p:cNvSpPr>
            <a:spLocks noGrp="1"/>
          </p:cNvSpPr>
          <p:nvPr>
            <p:ph type="ftr" sz="quarter" idx="11"/>
          </p:nvPr>
        </p:nvSpPr>
        <p:spPr/>
        <p:txBody>
          <a:bodyPr/>
          <a:p>
            <a:endParaRPr lang="es-ES"/>
          </a:p>
        </p:txBody>
      </p:sp>
      <p:sp>
        <p:nvSpPr>
          <p:cNvPr id="1048649" name="5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Título vertical y texto">
    <p:spTree>
      <p:nvGrpSpPr>
        <p:cNvPr id="56" name=""/>
        <p:cNvGrpSpPr/>
        <p:nvPr/>
      </p:nvGrpSpPr>
      <p:grpSpPr>
        <a:xfrm>
          <a:off x="0" y="0"/>
          <a:ext cx="0" cy="0"/>
          <a:chOff x="0" y="0"/>
          <a:chExt cx="0" cy="0"/>
        </a:xfrm>
      </p:grpSpPr>
      <p:sp>
        <p:nvSpPr>
          <p:cNvPr id="1048634" name="1 Título vertical"/>
          <p:cNvSpPr>
            <a:spLocks noGrp="1"/>
          </p:cNvSpPr>
          <p:nvPr>
            <p:ph type="title" orient="vert"/>
          </p:nvPr>
        </p:nvSpPr>
        <p:spPr>
          <a:xfrm>
            <a:off x="6629400" y="274638"/>
            <a:ext cx="2057400" cy="5851525"/>
          </a:xfrm>
        </p:spPr>
        <p:txBody>
          <a:bodyPr vert="eaVert"/>
          <a:p>
            <a:r>
              <a:rPr lang="es-ES" smtClean="0"/>
              <a:t>Haga clic para modificar el estilo de título del patrón</a:t>
            </a:r>
            <a:endParaRPr lang="es-ES"/>
          </a:p>
        </p:txBody>
      </p:sp>
      <p:sp>
        <p:nvSpPr>
          <p:cNvPr id="1048635" name="2 Marcador de texto vertical"/>
          <p:cNvSpPr>
            <a:spLocks noGrp="1"/>
          </p:cNvSpPr>
          <p:nvPr>
            <p:ph type="body" orient="vert" idx="1"/>
          </p:nvPr>
        </p:nvSpPr>
        <p:spPr>
          <a:xfrm>
            <a:off x="457200" y="274638"/>
            <a:ext cx="6019800" cy="5851525"/>
          </a:xfrm>
        </p:spPr>
        <p:txBody>
          <a:bodyPr vert="eaVert"/>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36" name="3 Marcador de fecha"/>
          <p:cNvSpPr>
            <a:spLocks noGrp="1"/>
          </p:cNvSpPr>
          <p:nvPr>
            <p:ph type="dt" sz="half" idx="10"/>
          </p:nvPr>
        </p:nvSpPr>
        <p:spPr/>
        <p:txBody>
          <a:bodyPr/>
          <a:p>
            <a:fld id="{7A847CFC-816F-41D0-AAC0-9BF4FEBC753E}" type="datetimeFigureOut">
              <a:rPr lang="es-ES" smtClean="0"/>
            </a:fld>
            <a:endParaRPr lang="es-ES"/>
          </a:p>
        </p:txBody>
      </p:sp>
      <p:sp>
        <p:nvSpPr>
          <p:cNvPr id="1048637" name="4 Marcador de pie de página"/>
          <p:cNvSpPr>
            <a:spLocks noGrp="1"/>
          </p:cNvSpPr>
          <p:nvPr>
            <p:ph type="ftr" sz="quarter" idx="11"/>
          </p:nvPr>
        </p:nvSpPr>
        <p:spPr/>
        <p:txBody>
          <a:bodyPr/>
          <a:p>
            <a:endParaRPr lang="es-ES"/>
          </a:p>
        </p:txBody>
      </p:sp>
      <p:sp>
        <p:nvSpPr>
          <p:cNvPr id="1048638" name="5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ítulo y objetos">
    <p:spTree>
      <p:nvGrpSpPr>
        <p:cNvPr id="35" name=""/>
        <p:cNvGrpSpPr/>
        <p:nvPr/>
      </p:nvGrpSpPr>
      <p:grpSpPr>
        <a:xfrm>
          <a:off x="0" y="0"/>
          <a:ext cx="0" cy="0"/>
          <a:chOff x="0" y="0"/>
          <a:chExt cx="0" cy="0"/>
        </a:xfrm>
      </p:grpSpPr>
      <p:sp>
        <p:nvSpPr>
          <p:cNvPr id="1048589" name="1 Título"/>
          <p:cNvSpPr>
            <a:spLocks noGrp="1"/>
          </p:cNvSpPr>
          <p:nvPr>
            <p:ph type="title"/>
          </p:nvPr>
        </p:nvSpPr>
        <p:spPr/>
        <p:txBody>
          <a:bodyPr/>
          <a:p>
            <a:r>
              <a:rPr lang="es-ES" smtClean="0"/>
              <a:t>Haga clic para modificar el estilo de título del patrón</a:t>
            </a:r>
            <a:endParaRPr lang="es-ES"/>
          </a:p>
        </p:txBody>
      </p:sp>
      <p:sp>
        <p:nvSpPr>
          <p:cNvPr id="1048590" name="2 Marcador de contenido"/>
          <p:cNvSpPr>
            <a:spLocks noGrp="1"/>
          </p:cNvSpPr>
          <p:nvPr>
            <p:ph idx="1"/>
          </p:nvPr>
        </p:nvSpPr>
        <p:spPr/>
        <p:txBody>
          <a:bodyPr/>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591" name="3 Marcador de fecha"/>
          <p:cNvSpPr>
            <a:spLocks noGrp="1"/>
          </p:cNvSpPr>
          <p:nvPr>
            <p:ph type="dt" sz="half" idx="10"/>
          </p:nvPr>
        </p:nvSpPr>
        <p:spPr/>
        <p:txBody>
          <a:bodyPr/>
          <a:p>
            <a:fld id="{7A847CFC-816F-41D0-AAC0-9BF4FEBC753E}" type="datetimeFigureOut">
              <a:rPr lang="es-ES" smtClean="0"/>
            </a:fld>
            <a:endParaRPr lang="es-ES"/>
          </a:p>
        </p:txBody>
      </p:sp>
      <p:sp>
        <p:nvSpPr>
          <p:cNvPr id="1048592" name="4 Marcador de pie de página"/>
          <p:cNvSpPr>
            <a:spLocks noGrp="1"/>
          </p:cNvSpPr>
          <p:nvPr>
            <p:ph type="ftr" sz="quarter" idx="11"/>
          </p:nvPr>
        </p:nvSpPr>
        <p:spPr/>
        <p:txBody>
          <a:bodyPr/>
          <a:p>
            <a:endParaRPr lang="es-ES"/>
          </a:p>
        </p:txBody>
      </p:sp>
      <p:sp>
        <p:nvSpPr>
          <p:cNvPr id="1048593" name="5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Encabezado de sección">
    <p:spTree>
      <p:nvGrpSpPr>
        <p:cNvPr id="59" name=""/>
        <p:cNvGrpSpPr/>
        <p:nvPr/>
      </p:nvGrpSpPr>
      <p:grpSpPr>
        <a:xfrm>
          <a:off x="0" y="0"/>
          <a:ext cx="0" cy="0"/>
          <a:chOff x="0" y="0"/>
          <a:chExt cx="0" cy="0"/>
        </a:xfrm>
      </p:grpSpPr>
      <p:sp>
        <p:nvSpPr>
          <p:cNvPr id="1048650" name="1 Título"/>
          <p:cNvSpPr>
            <a:spLocks noGrp="1"/>
          </p:cNvSpPr>
          <p:nvPr>
            <p:ph type="title"/>
          </p:nvPr>
        </p:nvSpPr>
        <p:spPr>
          <a:xfrm>
            <a:off x="722313" y="4406900"/>
            <a:ext cx="7772400" cy="1362075"/>
          </a:xfrm>
        </p:spPr>
        <p:txBody>
          <a:bodyPr anchor="t"/>
          <a:lstStyle>
            <a:lvl1pPr algn="l">
              <a:defRPr b="1" cap="all" sz="4000"/>
            </a:lvl1pPr>
          </a:lstStyle>
          <a:p>
            <a:r>
              <a:rPr lang="es-ES" smtClean="0"/>
              <a:t>Haga clic para modificar el estilo de título del patrón</a:t>
            </a:r>
            <a:endParaRPr lang="es-ES"/>
          </a:p>
        </p:txBody>
      </p:sp>
      <p:sp>
        <p:nvSpPr>
          <p:cNvPr id="1048651" name="2 Marcador de texto"/>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s-ES" smtClean="0"/>
              <a:t>Haga clic para modificar el estilo de texto del patrón</a:t>
            </a:r>
          </a:p>
        </p:txBody>
      </p:sp>
      <p:sp>
        <p:nvSpPr>
          <p:cNvPr id="1048652" name="3 Marcador de fecha"/>
          <p:cNvSpPr>
            <a:spLocks noGrp="1"/>
          </p:cNvSpPr>
          <p:nvPr>
            <p:ph type="dt" sz="half" idx="10"/>
          </p:nvPr>
        </p:nvSpPr>
        <p:spPr/>
        <p:txBody>
          <a:bodyPr/>
          <a:p>
            <a:fld id="{7A847CFC-816F-41D0-AAC0-9BF4FEBC753E}" type="datetimeFigureOut">
              <a:rPr lang="es-ES" smtClean="0"/>
            </a:fld>
            <a:endParaRPr lang="es-ES"/>
          </a:p>
        </p:txBody>
      </p:sp>
      <p:sp>
        <p:nvSpPr>
          <p:cNvPr id="1048653" name="4 Marcador de pie de página"/>
          <p:cNvSpPr>
            <a:spLocks noGrp="1"/>
          </p:cNvSpPr>
          <p:nvPr>
            <p:ph type="ftr" sz="quarter" idx="11"/>
          </p:nvPr>
        </p:nvSpPr>
        <p:spPr/>
        <p:txBody>
          <a:bodyPr/>
          <a:p>
            <a:endParaRPr lang="es-ES"/>
          </a:p>
        </p:txBody>
      </p:sp>
      <p:sp>
        <p:nvSpPr>
          <p:cNvPr id="1048654" name="5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Dos objetos">
    <p:spTree>
      <p:nvGrpSpPr>
        <p:cNvPr id="60" name=""/>
        <p:cNvGrpSpPr/>
        <p:nvPr/>
      </p:nvGrpSpPr>
      <p:grpSpPr>
        <a:xfrm>
          <a:off x="0" y="0"/>
          <a:ext cx="0" cy="0"/>
          <a:chOff x="0" y="0"/>
          <a:chExt cx="0" cy="0"/>
        </a:xfrm>
      </p:grpSpPr>
      <p:sp>
        <p:nvSpPr>
          <p:cNvPr id="1048655" name="1 Título"/>
          <p:cNvSpPr>
            <a:spLocks noGrp="1"/>
          </p:cNvSpPr>
          <p:nvPr>
            <p:ph type="title"/>
          </p:nvPr>
        </p:nvSpPr>
        <p:spPr/>
        <p:txBody>
          <a:bodyPr/>
          <a:p>
            <a:r>
              <a:rPr lang="es-ES" smtClean="0"/>
              <a:t>Haga clic para modificar el estilo de título del patrón</a:t>
            </a:r>
            <a:endParaRPr lang="es-ES"/>
          </a:p>
        </p:txBody>
      </p:sp>
      <p:sp>
        <p:nvSpPr>
          <p:cNvPr id="1048656"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57"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58" name="4 Marcador de fecha"/>
          <p:cNvSpPr>
            <a:spLocks noGrp="1"/>
          </p:cNvSpPr>
          <p:nvPr>
            <p:ph type="dt" sz="half" idx="10"/>
          </p:nvPr>
        </p:nvSpPr>
        <p:spPr/>
        <p:txBody>
          <a:bodyPr/>
          <a:p>
            <a:fld id="{7A847CFC-816F-41D0-AAC0-9BF4FEBC753E}" type="datetimeFigureOut">
              <a:rPr lang="es-ES" smtClean="0"/>
            </a:fld>
            <a:endParaRPr lang="es-ES"/>
          </a:p>
        </p:txBody>
      </p:sp>
      <p:sp>
        <p:nvSpPr>
          <p:cNvPr id="1048659" name="5 Marcador de pie de página"/>
          <p:cNvSpPr>
            <a:spLocks noGrp="1"/>
          </p:cNvSpPr>
          <p:nvPr>
            <p:ph type="ftr" sz="quarter" idx="11"/>
          </p:nvPr>
        </p:nvSpPr>
        <p:spPr/>
        <p:txBody>
          <a:bodyPr/>
          <a:p>
            <a:endParaRPr lang="es-ES"/>
          </a:p>
        </p:txBody>
      </p:sp>
      <p:sp>
        <p:nvSpPr>
          <p:cNvPr id="1048660" name="6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ación">
    <p:spTree>
      <p:nvGrpSpPr>
        <p:cNvPr id="61" name=""/>
        <p:cNvGrpSpPr/>
        <p:nvPr/>
      </p:nvGrpSpPr>
      <p:grpSpPr>
        <a:xfrm>
          <a:off x="0" y="0"/>
          <a:ext cx="0" cy="0"/>
          <a:chOff x="0" y="0"/>
          <a:chExt cx="0" cy="0"/>
        </a:xfrm>
      </p:grpSpPr>
      <p:sp>
        <p:nvSpPr>
          <p:cNvPr id="1048661" name="1 Título"/>
          <p:cNvSpPr>
            <a:spLocks noGrp="1"/>
          </p:cNvSpPr>
          <p:nvPr>
            <p:ph type="title"/>
          </p:nvPr>
        </p:nvSpPr>
        <p:spPr/>
        <p:txBody>
          <a:bodyPr/>
          <a:p>
            <a:r>
              <a:rPr lang="es-ES" smtClean="0"/>
              <a:t>Haga clic para modificar el estilo de título del patrón</a:t>
            </a:r>
            <a:endParaRPr lang="es-ES"/>
          </a:p>
        </p:txBody>
      </p:sp>
      <p:sp>
        <p:nvSpPr>
          <p:cNvPr id="1048662" name="2 Marcador de texto"/>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s-ES" smtClean="0"/>
              <a:t>Haga clic para modificar el estilo de texto del patrón</a:t>
            </a:r>
          </a:p>
        </p:txBody>
      </p:sp>
      <p:sp>
        <p:nvSpPr>
          <p:cNvPr id="1048663"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64" name="4 Marcador de texto"/>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s-ES" smtClean="0"/>
              <a:t>Haga clic para modificar el estilo de texto del patrón</a:t>
            </a:r>
          </a:p>
        </p:txBody>
      </p:sp>
      <p:sp>
        <p:nvSpPr>
          <p:cNvPr id="1048665"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66" name="6 Marcador de fecha"/>
          <p:cNvSpPr>
            <a:spLocks noGrp="1"/>
          </p:cNvSpPr>
          <p:nvPr>
            <p:ph type="dt" sz="half" idx="10"/>
          </p:nvPr>
        </p:nvSpPr>
        <p:spPr/>
        <p:txBody>
          <a:bodyPr/>
          <a:p>
            <a:fld id="{7A847CFC-816F-41D0-AAC0-9BF4FEBC753E}" type="datetimeFigureOut">
              <a:rPr lang="es-ES" smtClean="0"/>
            </a:fld>
            <a:endParaRPr lang="es-ES"/>
          </a:p>
        </p:txBody>
      </p:sp>
      <p:sp>
        <p:nvSpPr>
          <p:cNvPr id="1048667" name="7 Marcador de pie de página"/>
          <p:cNvSpPr>
            <a:spLocks noGrp="1"/>
          </p:cNvSpPr>
          <p:nvPr>
            <p:ph type="ftr" sz="quarter" idx="11"/>
          </p:nvPr>
        </p:nvSpPr>
        <p:spPr/>
        <p:txBody>
          <a:bodyPr/>
          <a:p>
            <a:endParaRPr lang="es-ES"/>
          </a:p>
        </p:txBody>
      </p:sp>
      <p:sp>
        <p:nvSpPr>
          <p:cNvPr id="1048668" name="8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Sólo el título">
    <p:spTree>
      <p:nvGrpSpPr>
        <p:cNvPr id="55" name=""/>
        <p:cNvGrpSpPr/>
        <p:nvPr/>
      </p:nvGrpSpPr>
      <p:grpSpPr>
        <a:xfrm>
          <a:off x="0" y="0"/>
          <a:ext cx="0" cy="0"/>
          <a:chOff x="0" y="0"/>
          <a:chExt cx="0" cy="0"/>
        </a:xfrm>
      </p:grpSpPr>
      <p:sp>
        <p:nvSpPr>
          <p:cNvPr id="1048630" name="1 Título"/>
          <p:cNvSpPr>
            <a:spLocks noGrp="1"/>
          </p:cNvSpPr>
          <p:nvPr>
            <p:ph type="title"/>
          </p:nvPr>
        </p:nvSpPr>
        <p:spPr/>
        <p:txBody>
          <a:bodyPr/>
          <a:p>
            <a:r>
              <a:rPr lang="es-ES" smtClean="0"/>
              <a:t>Haga clic para modificar el estilo de título del patrón</a:t>
            </a:r>
            <a:endParaRPr lang="es-ES"/>
          </a:p>
        </p:txBody>
      </p:sp>
      <p:sp>
        <p:nvSpPr>
          <p:cNvPr id="1048631" name="2 Marcador de fecha"/>
          <p:cNvSpPr>
            <a:spLocks noGrp="1"/>
          </p:cNvSpPr>
          <p:nvPr>
            <p:ph type="dt" sz="half" idx="10"/>
          </p:nvPr>
        </p:nvSpPr>
        <p:spPr/>
        <p:txBody>
          <a:bodyPr/>
          <a:p>
            <a:fld id="{7A847CFC-816F-41D0-AAC0-9BF4FEBC753E}" type="datetimeFigureOut">
              <a:rPr lang="es-ES" smtClean="0"/>
            </a:fld>
            <a:endParaRPr lang="es-ES"/>
          </a:p>
        </p:txBody>
      </p:sp>
      <p:sp>
        <p:nvSpPr>
          <p:cNvPr id="1048632" name="3 Marcador de pie de página"/>
          <p:cNvSpPr>
            <a:spLocks noGrp="1"/>
          </p:cNvSpPr>
          <p:nvPr>
            <p:ph type="ftr" sz="quarter" idx="11"/>
          </p:nvPr>
        </p:nvSpPr>
        <p:spPr/>
        <p:txBody>
          <a:bodyPr/>
          <a:p>
            <a:endParaRPr lang="es-ES"/>
          </a:p>
        </p:txBody>
      </p:sp>
      <p:sp>
        <p:nvSpPr>
          <p:cNvPr id="1048633" name="4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En blanco">
    <p:spTree>
      <p:nvGrpSpPr>
        <p:cNvPr id="62" name=""/>
        <p:cNvGrpSpPr/>
        <p:nvPr/>
      </p:nvGrpSpPr>
      <p:grpSpPr>
        <a:xfrm>
          <a:off x="0" y="0"/>
          <a:ext cx="0" cy="0"/>
          <a:chOff x="0" y="0"/>
          <a:chExt cx="0" cy="0"/>
        </a:xfrm>
      </p:grpSpPr>
      <p:sp>
        <p:nvSpPr>
          <p:cNvPr id="1048669" name="1 Marcador de fecha"/>
          <p:cNvSpPr>
            <a:spLocks noGrp="1"/>
          </p:cNvSpPr>
          <p:nvPr>
            <p:ph type="dt" sz="half" idx="10"/>
          </p:nvPr>
        </p:nvSpPr>
        <p:spPr/>
        <p:txBody>
          <a:bodyPr/>
          <a:p>
            <a:fld id="{7A847CFC-816F-41D0-AAC0-9BF4FEBC753E}" type="datetimeFigureOut">
              <a:rPr lang="es-ES" smtClean="0"/>
            </a:fld>
            <a:endParaRPr lang="es-ES"/>
          </a:p>
        </p:txBody>
      </p:sp>
      <p:sp>
        <p:nvSpPr>
          <p:cNvPr id="1048670" name="2 Marcador de pie de página"/>
          <p:cNvSpPr>
            <a:spLocks noGrp="1"/>
          </p:cNvSpPr>
          <p:nvPr>
            <p:ph type="ftr" sz="quarter" idx="11"/>
          </p:nvPr>
        </p:nvSpPr>
        <p:spPr/>
        <p:txBody>
          <a:bodyPr/>
          <a:p>
            <a:endParaRPr lang="es-ES"/>
          </a:p>
        </p:txBody>
      </p:sp>
      <p:sp>
        <p:nvSpPr>
          <p:cNvPr id="1048671" name="3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ido con título">
    <p:spTree>
      <p:nvGrpSpPr>
        <p:cNvPr id="63" name=""/>
        <p:cNvGrpSpPr/>
        <p:nvPr/>
      </p:nvGrpSpPr>
      <p:grpSpPr>
        <a:xfrm>
          <a:off x="0" y="0"/>
          <a:ext cx="0" cy="0"/>
          <a:chOff x="0" y="0"/>
          <a:chExt cx="0" cy="0"/>
        </a:xfrm>
      </p:grpSpPr>
      <p:sp>
        <p:nvSpPr>
          <p:cNvPr id="1048672" name="1 Título"/>
          <p:cNvSpPr>
            <a:spLocks noGrp="1"/>
          </p:cNvSpPr>
          <p:nvPr>
            <p:ph type="title"/>
          </p:nvPr>
        </p:nvSpPr>
        <p:spPr>
          <a:xfrm>
            <a:off x="457200" y="273050"/>
            <a:ext cx="3008313" cy="1162050"/>
          </a:xfrm>
        </p:spPr>
        <p:txBody>
          <a:bodyPr anchor="b"/>
          <a:lstStyle>
            <a:lvl1pPr algn="l">
              <a:defRPr b="1" sz="2000"/>
            </a:lvl1pPr>
          </a:lstStyle>
          <a:p>
            <a:r>
              <a:rPr lang="es-ES" smtClean="0"/>
              <a:t>Haga clic para modificar el estilo de título del patrón</a:t>
            </a:r>
            <a:endParaRPr lang="es-ES"/>
          </a:p>
        </p:txBody>
      </p:sp>
      <p:sp>
        <p:nvSpPr>
          <p:cNvPr id="104867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674" name="3 Marcador de texto"/>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s-ES" smtClean="0"/>
              <a:t>Haga clic para modificar el estilo de texto del patrón</a:t>
            </a:r>
          </a:p>
        </p:txBody>
      </p:sp>
      <p:sp>
        <p:nvSpPr>
          <p:cNvPr id="1048675" name="4 Marcador de fecha"/>
          <p:cNvSpPr>
            <a:spLocks noGrp="1"/>
          </p:cNvSpPr>
          <p:nvPr>
            <p:ph type="dt" sz="half" idx="10"/>
          </p:nvPr>
        </p:nvSpPr>
        <p:spPr/>
        <p:txBody>
          <a:bodyPr/>
          <a:p>
            <a:fld id="{7A847CFC-816F-41D0-AAC0-9BF4FEBC753E}" type="datetimeFigureOut">
              <a:rPr lang="es-ES" smtClean="0"/>
            </a:fld>
            <a:endParaRPr lang="es-ES"/>
          </a:p>
        </p:txBody>
      </p:sp>
      <p:sp>
        <p:nvSpPr>
          <p:cNvPr id="1048676" name="5 Marcador de pie de página"/>
          <p:cNvSpPr>
            <a:spLocks noGrp="1"/>
          </p:cNvSpPr>
          <p:nvPr>
            <p:ph type="ftr" sz="quarter" idx="11"/>
          </p:nvPr>
        </p:nvSpPr>
        <p:spPr/>
        <p:txBody>
          <a:bodyPr/>
          <a:p>
            <a:endParaRPr lang="es-ES"/>
          </a:p>
        </p:txBody>
      </p:sp>
      <p:sp>
        <p:nvSpPr>
          <p:cNvPr id="1048677" name="6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Imagen con título">
    <p:spTree>
      <p:nvGrpSpPr>
        <p:cNvPr id="57" name=""/>
        <p:cNvGrpSpPr/>
        <p:nvPr/>
      </p:nvGrpSpPr>
      <p:grpSpPr>
        <a:xfrm>
          <a:off x="0" y="0"/>
          <a:ext cx="0" cy="0"/>
          <a:chOff x="0" y="0"/>
          <a:chExt cx="0" cy="0"/>
        </a:xfrm>
      </p:grpSpPr>
      <p:sp>
        <p:nvSpPr>
          <p:cNvPr id="1048639" name="1 Título"/>
          <p:cNvSpPr>
            <a:spLocks noGrp="1"/>
          </p:cNvSpPr>
          <p:nvPr>
            <p:ph type="title"/>
          </p:nvPr>
        </p:nvSpPr>
        <p:spPr>
          <a:xfrm>
            <a:off x="1792288" y="4800600"/>
            <a:ext cx="5486400" cy="566738"/>
          </a:xfrm>
        </p:spPr>
        <p:txBody>
          <a:bodyPr anchor="b"/>
          <a:lstStyle>
            <a:lvl1pPr algn="l">
              <a:defRPr b="1" sz="2000"/>
            </a:lvl1pPr>
          </a:lstStyle>
          <a:p>
            <a:r>
              <a:rPr lang="es-ES" smtClean="0"/>
              <a:t>Haga clic para modificar el estilo de título del patrón</a:t>
            </a:r>
            <a:endParaRPr lang="es-ES"/>
          </a:p>
        </p:txBody>
      </p:sp>
      <p:sp>
        <p:nvSpPr>
          <p:cNvPr id="1048640" name="2 Marcador de posición de imagen"/>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s-ES"/>
          </a:p>
        </p:txBody>
      </p:sp>
      <p:sp>
        <p:nvSpPr>
          <p:cNvPr id="1048641" name="3 Marcador de texto"/>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s-ES" smtClean="0"/>
              <a:t>Haga clic para modificar el estilo de texto del patrón</a:t>
            </a:r>
          </a:p>
        </p:txBody>
      </p:sp>
      <p:sp>
        <p:nvSpPr>
          <p:cNvPr id="1048642" name="4 Marcador de fecha"/>
          <p:cNvSpPr>
            <a:spLocks noGrp="1"/>
          </p:cNvSpPr>
          <p:nvPr>
            <p:ph type="dt" sz="half" idx="10"/>
          </p:nvPr>
        </p:nvSpPr>
        <p:spPr/>
        <p:txBody>
          <a:bodyPr/>
          <a:p>
            <a:fld id="{7A847CFC-816F-41D0-AAC0-9BF4FEBC753E}" type="datetimeFigureOut">
              <a:rPr lang="es-ES" smtClean="0"/>
            </a:fld>
            <a:endParaRPr lang="es-ES"/>
          </a:p>
        </p:txBody>
      </p:sp>
      <p:sp>
        <p:nvSpPr>
          <p:cNvPr id="1048643" name="5 Marcador de pie de página"/>
          <p:cNvSpPr>
            <a:spLocks noGrp="1"/>
          </p:cNvSpPr>
          <p:nvPr>
            <p:ph type="ftr" sz="quarter" idx="11"/>
          </p:nvPr>
        </p:nvSpPr>
        <p:spPr/>
        <p:txBody>
          <a:bodyPr/>
          <a:p>
            <a:endParaRPr lang="es-ES"/>
          </a:p>
        </p:txBody>
      </p:sp>
      <p:sp>
        <p:nvSpPr>
          <p:cNvPr id="1048644" name="6 Marcador de número de diapositiva"/>
          <p:cNvSpPr>
            <a:spLocks noGrp="1"/>
          </p:cNvSpPr>
          <p:nvPr>
            <p:ph type="sldNum" sz="quarter" idx="12"/>
          </p:nvPr>
        </p:nvSpPr>
        <p:spPr/>
        <p:txBody>
          <a:bodyPr/>
          <a:p>
            <a:fld id="{132FADFE-3B8F-471C-ABF0-DBC7717ECBBC}" type="slidenum">
              <a:rPr lang="es-ES" smtClean="0"/>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21" name=""/>
        <p:cNvGrpSpPr/>
        <p:nvPr/>
      </p:nvGrpSpPr>
      <p:grpSpPr>
        <a:xfrm>
          <a:off x="0" y="0"/>
          <a:ext cx="0" cy="0"/>
          <a:chOff x="0" y="0"/>
          <a:chExt cx="0" cy="0"/>
        </a:xfrm>
      </p:grpSpPr>
      <p:sp>
        <p:nvSpPr>
          <p:cNvPr id="1048576" name="1 Marcador de título"/>
          <p:cNvSpPr>
            <a:spLocks noGrp="1"/>
          </p:cNvSpPr>
          <p:nvPr>
            <p:ph type="title"/>
          </p:nvPr>
        </p:nvSpPr>
        <p:spPr>
          <a:xfrm>
            <a:off x="457200" y="274638"/>
            <a:ext cx="8229600" cy="1143000"/>
          </a:xfrm>
          <a:prstGeom prst="rect"/>
        </p:spPr>
        <p:txBody>
          <a:bodyPr anchor="ctr" bIns="45720" lIns="91440" rIns="91440" rtlCol="0" tIns="45720" vert="horz">
            <a:normAutofit/>
          </a:bodyPr>
          <a:p>
            <a:r>
              <a:rPr lang="es-ES" smtClean="0"/>
              <a:t>Haga clic para modificar el estilo de título del patrón</a:t>
            </a:r>
            <a:endParaRPr lang="es-ES"/>
          </a:p>
        </p:txBody>
      </p:sp>
      <p:sp>
        <p:nvSpPr>
          <p:cNvPr id="1048577" name="2 Marcador de texto"/>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1048578" name="3 Marcador de fecha"/>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7A847CFC-816F-41D0-AAC0-9BF4FEBC753E}" type="datetimeFigureOut">
              <a:rPr lang="es-ES" smtClean="0"/>
            </a:fld>
            <a:endParaRPr lang="es-ES"/>
          </a:p>
        </p:txBody>
      </p:sp>
      <p:sp>
        <p:nvSpPr>
          <p:cNvPr id="1048579" name="4 Marcador de pie de página"/>
          <p:cNvSpPr>
            <a:spLocks noGrp="1"/>
          </p:cNvSpPr>
          <p:nvPr>
            <p:ph type="ftr" sz="quarter" idx="3"/>
          </p:nvPr>
        </p:nvSpPr>
        <p:spPr>
          <a:xfrm>
            <a:off x="3124200" y="6356350"/>
            <a:ext cx="28956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s-ES"/>
          </a:p>
        </p:txBody>
      </p:sp>
      <p:sp>
        <p:nvSpPr>
          <p:cNvPr id="1048580" name="5 Marcador de número de diapositiva"/>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132FADFE-3B8F-471C-ABF0-DBC7717ECBBC}" type="slidenum">
              <a:rPr lang="es-ES" smtClean="0"/>
            </a:fld>
            <a:endParaRPr lang="es-E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eaLnBrk="1" hangingPunct="1" latinLnBrk="0" rtl="0">
        <a:spcBef>
          <a:spcPct val="0"/>
        </a:spcBef>
        <a:buNone/>
        <a:defRPr sz="4400" kern="1200">
          <a:solidFill>
            <a:schemeClr val="tx1"/>
          </a:solidFill>
          <a:latin typeface="+mj-lt"/>
          <a:ea typeface="+mj-ea"/>
          <a:cs typeface="+mj-cs"/>
        </a:defRPr>
      </a:lvl1pPr>
    </p:titleStyle>
    <p:bodyStyle>
      <a:lvl1pPr algn="l" defTabSz="914400" eaLnBrk="1" hangingPunct="1" indent="-342900" latinLnBrk="0" marL="342900" rtl="0">
        <a:spcBef>
          <a:spcPct val="20000"/>
        </a:spcBef>
        <a:buFont typeface="Arial" pitchFamily="34" charset="0"/>
        <a:buChar char="•"/>
        <a:defRPr sz="3200" kern="1200">
          <a:solidFill>
            <a:schemeClr val="tx1"/>
          </a:solidFill>
          <a:latin typeface="+mn-lt"/>
          <a:ea typeface="+mn-ea"/>
          <a:cs typeface="+mn-cs"/>
        </a:defRPr>
      </a:lvl1pPr>
      <a:lvl2pPr algn="l" defTabSz="914400" eaLnBrk="1" hangingPunct="1" indent="-285750" latinLnBrk="0" marL="742950" rtl="0">
        <a:spcBef>
          <a:spcPct val="20000"/>
        </a:spcBef>
        <a:buFont typeface="Arial" pitchFamily="34" charset="0"/>
        <a:buChar char="–"/>
        <a:defRPr sz="2800" kern="1200">
          <a:solidFill>
            <a:schemeClr val="tx1"/>
          </a:solidFill>
          <a:latin typeface="+mn-lt"/>
          <a:ea typeface="+mn-ea"/>
          <a:cs typeface="+mn-cs"/>
        </a:defRPr>
      </a:lvl2pPr>
      <a:lvl3pPr algn="l" defTabSz="914400" eaLnBrk="1" hangingPunct="1" indent="-228600" latinLnBrk="0" marL="1143000" rtl="0">
        <a:spcBef>
          <a:spcPct val="20000"/>
        </a:spcBef>
        <a:buFont typeface="Arial" pitchFamily="34" charset="0"/>
        <a:buChar char="•"/>
        <a:defRPr sz="2400" kern="1200">
          <a:solidFill>
            <a:schemeClr val="tx1"/>
          </a:solidFill>
          <a:latin typeface="+mn-lt"/>
          <a:ea typeface="+mn-ea"/>
          <a:cs typeface="+mn-cs"/>
        </a:defRPr>
      </a:lvl3pPr>
      <a:lvl4pPr algn="l" defTabSz="914400" eaLnBrk="1" hangingPunct="1" indent="-228600" latinLnBrk="0" marL="1600200" rtl="0">
        <a:spcBef>
          <a:spcPct val="20000"/>
        </a:spcBef>
        <a:buFont typeface="Arial" pitchFamily="34" charset="0"/>
        <a:buChar char="–"/>
        <a:defRPr sz="2000" kern="1200">
          <a:solidFill>
            <a:schemeClr val="tx1"/>
          </a:solidFill>
          <a:latin typeface="+mn-lt"/>
          <a:ea typeface="+mn-ea"/>
          <a:cs typeface="+mn-cs"/>
        </a:defRPr>
      </a:lvl4pPr>
      <a:lvl5pPr algn="l" defTabSz="914400" eaLnBrk="1" hangingPunct="1" indent="-228600" latinLnBrk="0" marL="2057400" rtl="0">
        <a:spcBef>
          <a:spcPct val="20000"/>
        </a:spcBef>
        <a:buFont typeface="Arial" pitchFamily="34"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hyperlink" Target="ebcid:com.britannica.oec2.identifier.ArticleIdentifier?articleId=74344&amp;library=EB&amp;query=null&amp;title=American%20Revolutionary%20War%239074344.toc" TargetMode="External"/><Relationship Id="rId2"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86" name="1 Título"/>
          <p:cNvSpPr>
            <a:spLocks noGrp="1"/>
          </p:cNvSpPr>
          <p:nvPr>
            <p:ph type="ctrTitle"/>
          </p:nvPr>
        </p:nvSpPr>
        <p:spPr>
          <a:xfrm>
            <a:off x="-180528" y="0"/>
            <a:ext cx="9324528" cy="6858000"/>
          </a:xfrm>
        </p:spPr>
        <p:style>
          <a:lnRef idx="1">
            <a:schemeClr val="accent5"/>
          </a:lnRef>
          <a:fillRef idx="2">
            <a:schemeClr val="accent5"/>
          </a:fillRef>
          <a:effectRef idx="1">
            <a:schemeClr val="accent5"/>
          </a:effectRef>
          <a:fontRef idx="minor">
            <a:schemeClr val="dk1"/>
          </a:fontRef>
        </p:style>
        <p:txBody>
          <a:bodyPr>
            <a:normAutofit/>
          </a:bodyPr>
          <a:p>
            <a:r>
              <a:rPr dirty="0" lang="en-US"/>
              <a:t>History of the Culture of English Speaking Countries</a:t>
            </a:r>
            <a:br>
              <a:rPr dirty="0" lang="en-US"/>
            </a:br>
            <a:endParaRPr dirty="0" lang="en-US"/>
          </a:p>
        </p:txBody>
      </p:sp>
      <p:sp>
        <p:nvSpPr>
          <p:cNvPr id="1048587" name="2 Subtítulo"/>
          <p:cNvSpPr>
            <a:spLocks noGrp="1"/>
          </p:cNvSpPr>
          <p:nvPr>
            <p:ph type="subTitle" idx="1"/>
          </p:nvPr>
        </p:nvSpPr>
        <p:spPr>
          <a:xfrm>
            <a:off x="0" y="3886200"/>
            <a:ext cx="9144000" cy="2971800"/>
          </a:xfrm>
        </p:spPr>
        <p:txBody>
          <a:bodyPr>
            <a:normAutofit/>
          </a:bodyPr>
          <a:p>
            <a:r>
              <a:rPr dirty="0" lang="en-US" smtClean="0"/>
              <a:t>Theme: </a:t>
            </a:r>
            <a:r>
              <a:rPr dirty="0" lang="en-US">
                <a:latin typeface="Calibri" panose="020F0502020204030204" pitchFamily="34" charset="0"/>
                <a:ea typeface="Calibri" panose="020F0502020204030204" pitchFamily="34" charset="0"/>
                <a:cs typeface="Times New Roman" panose="02020603050405020304" pitchFamily="18" charset="0"/>
              </a:rPr>
              <a:t>The sources </a:t>
            </a:r>
            <a:r>
              <a:rPr dirty="0" lang="en-US" smtClean="0"/>
              <a:t>of the </a:t>
            </a:r>
            <a:r>
              <a:rPr lang="en-US"/>
              <a:t>American </a:t>
            </a:r>
            <a:r>
              <a:rPr lang="en-US" smtClean="0"/>
              <a:t>Revolution</a:t>
            </a:r>
            <a:endParaRPr dirty="0" lang="en-US"/>
          </a:p>
        </p:txBody>
      </p:sp>
      <p:sp>
        <p:nvSpPr>
          <p:cNvPr id="1048588" name="3 CuadroTexto"/>
          <p:cNvSpPr txBox="1"/>
          <p:nvPr/>
        </p:nvSpPr>
        <p:spPr>
          <a:xfrm>
            <a:off x="0" y="260648"/>
            <a:ext cx="9144000" cy="646331"/>
          </a:xfrm>
          <a:prstGeom prst="rect"/>
          <a:noFill/>
        </p:spPr>
        <p:txBody>
          <a:bodyPr rtlCol="0" wrap="square">
            <a:spAutoFit/>
          </a:bodyPr>
          <a:p>
            <a:r>
              <a:rPr dirty="0" sz="3600" lang="en-US" smtClean="0"/>
              <a:t>Wednesday, February </a:t>
            </a:r>
            <a:r>
              <a:rPr dirty="0" sz="3600" lang="en-US"/>
              <a:t>3</a:t>
            </a:r>
            <a:r>
              <a:rPr dirty="0" sz="3600" lang="en-US" smtClean="0"/>
              <a:t> </a:t>
            </a:r>
            <a:r>
              <a:rPr baseline="30000" dirty="0" sz="3200" lang="en-US" err="1" smtClean="0"/>
              <a:t>rd</a:t>
            </a:r>
            <a:r>
              <a:rPr dirty="0" sz="3200" lang="en-US" smtClean="0"/>
              <a:t>, </a:t>
            </a:r>
            <a:r>
              <a:rPr dirty="0" sz="3200" lang="en-US" smtClean="0"/>
              <a:t>2017</a:t>
            </a:r>
            <a:endParaRPr dirty="0" sz="3600"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44" name=""/>
        <p:cNvGrpSpPr/>
        <p:nvPr/>
      </p:nvGrpSpPr>
      <p:grpSpPr>
        <a:xfrm>
          <a:off x="0" y="0"/>
          <a:ext cx="0" cy="0"/>
          <a:chOff x="0" y="0"/>
          <a:chExt cx="0" cy="0"/>
        </a:xfrm>
      </p:grpSpPr>
      <p:sp>
        <p:nvSpPr>
          <p:cNvPr id="1048610" name="1 Título"/>
          <p:cNvSpPr>
            <a:spLocks noGrp="1"/>
          </p:cNvSpPr>
          <p:nvPr>
            <p:ph type="title"/>
          </p:nvPr>
        </p:nvSpPr>
        <p:spPr/>
        <p:txBody>
          <a:bodyPr>
            <a:normAutofit/>
          </a:bodyPr>
          <a:p>
            <a:endParaRPr lang="en-US"/>
          </a:p>
        </p:txBody>
      </p:sp>
      <p:sp>
        <p:nvSpPr>
          <p:cNvPr id="1048611"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4844" lnSpcReduction="20000"/>
          </a:bodyPr>
          <a:p>
            <a:r>
              <a:rPr dirty="0" lang="en-US"/>
              <a:t>The Revolution became a mass endeavor actively </a:t>
            </a:r>
            <a:r>
              <a:rPr dirty="0" lang="en-US" u="sng"/>
              <a:t>involving the workers and the farmers </a:t>
            </a:r>
            <a:r>
              <a:rPr dirty="0" lang="en-US"/>
              <a:t>of the colonies. </a:t>
            </a:r>
            <a:endParaRPr dirty="0" lang="en-US" smtClean="0"/>
          </a:p>
          <a:p>
            <a:r>
              <a:rPr dirty="0" lang="en-US" err="1" smtClean="0"/>
              <a:t>Aptheker</a:t>
            </a:r>
            <a:r>
              <a:rPr dirty="0" lang="en-US" smtClean="0"/>
              <a:t> </a:t>
            </a:r>
            <a:r>
              <a:rPr dirty="0" lang="en-US"/>
              <a:t>points out that “...the progressive and democratic content of the effort attracted the masses; the participation of the masses helped guarantee and enhance the democratic content of the effort”. </a:t>
            </a:r>
            <a:endParaRPr dirty="0" lang="en-US" smtClean="0"/>
          </a:p>
          <a:p>
            <a:r>
              <a:rPr dirty="0" lang="en-US" smtClean="0"/>
              <a:t>This </a:t>
            </a:r>
            <a:r>
              <a:rPr dirty="0" lang="en-US"/>
              <a:t>author also makes emphasis on the fact that the conflict resulted from profound socioeconomic contradictions which could not be resolved by compromise; that only the elimination of antagonism at the root of the contradiction could remove it; that transformation, not reformation was needed</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45" name=""/>
        <p:cNvGrpSpPr/>
        <p:nvPr/>
      </p:nvGrpSpPr>
      <p:grpSpPr>
        <a:xfrm>
          <a:off x="0" y="0"/>
          <a:ext cx="0" cy="0"/>
          <a:chOff x="0" y="0"/>
          <a:chExt cx="0" cy="0"/>
        </a:xfrm>
      </p:grpSpPr>
      <p:sp>
        <p:nvSpPr>
          <p:cNvPr id="1048612" name="1 Título"/>
          <p:cNvSpPr>
            <a:spLocks noGrp="1"/>
          </p:cNvSpPr>
          <p:nvPr>
            <p:ph type="title"/>
          </p:nvPr>
        </p:nvSpPr>
        <p:spPr/>
        <p:txBody>
          <a:bodyPr>
            <a:normAutofit/>
          </a:bodyPr>
          <a:p>
            <a:endParaRPr lang="en-US"/>
          </a:p>
        </p:txBody>
      </p:sp>
      <p:sp>
        <p:nvSpPr>
          <p:cNvPr id="1048613"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4844" lnSpcReduction="10000"/>
          </a:bodyPr>
          <a:p>
            <a:r>
              <a:rPr dirty="0" lang="en-US"/>
              <a:t>The </a:t>
            </a:r>
            <a:r>
              <a:rPr dirty="0" lang="en-US">
                <a:hlinkClick r:id="rId1"/>
              </a:rPr>
              <a:t>American Revolutionary War</a:t>
            </a:r>
            <a:r>
              <a:rPr dirty="0" lang="en-US"/>
              <a:t> thus began as a civil conflict within the British Empire over colonial affairs, but, with America being joined by France in 1778, Spain in 1779, and the Netherlands in 1780, it became an international war. </a:t>
            </a:r>
            <a:endParaRPr dirty="0" lang="en-US" smtClean="0"/>
          </a:p>
          <a:p>
            <a:r>
              <a:rPr dirty="0" lang="en-US" smtClean="0"/>
              <a:t>On </a:t>
            </a:r>
            <a:r>
              <a:rPr dirty="0" lang="en-US"/>
              <a:t>land the </a:t>
            </a:r>
            <a:r>
              <a:rPr dirty="0" lang="en-US" u="sng"/>
              <a:t>Americans</a:t>
            </a:r>
            <a:r>
              <a:rPr dirty="0" lang="en-US"/>
              <a:t> </a:t>
            </a:r>
            <a:r>
              <a:rPr dirty="0" lang="en-US" u="sng">
                <a:solidFill>
                  <a:schemeClr val="accent2"/>
                </a:solidFill>
              </a:rPr>
              <a:t>assembled</a:t>
            </a:r>
            <a:r>
              <a:rPr dirty="0" lang="en-US"/>
              <a:t> both state militias and the Continental (national) Army, with approximately 20,000 men, mostly farmers, fighting at any given time. By contrast, </a:t>
            </a:r>
            <a:r>
              <a:rPr dirty="0" lang="en-US" u="sng" smtClean="0"/>
              <a:t>the </a:t>
            </a:r>
            <a:r>
              <a:rPr dirty="0" lang="en-US" u="sng"/>
              <a:t>British </a:t>
            </a:r>
            <a:r>
              <a:rPr dirty="0" lang="en-US"/>
              <a:t>army was composed of reliable and well-trained professionals, numbering about 42,000 regulars, supplemented by about 30,000 German (Hessian) mercenaries.</a:t>
            </a:r>
            <a:endParaRPr dirty="0" lang="es-MX"/>
          </a:p>
          <a:p>
            <a:r>
              <a:rPr dirty="0" lang="en-US" smtClean="0">
                <a:solidFill>
                  <a:schemeClr val="accent2"/>
                </a:solidFill>
              </a:rPr>
              <a:t>[</a:t>
            </a:r>
            <a:r>
              <a:rPr dirty="0" lang="en-US" err="1" smtClean="0">
                <a:solidFill>
                  <a:schemeClr val="accent2"/>
                </a:solidFill>
              </a:rPr>
              <a:t>reunieron,agruparon</a:t>
            </a:r>
            <a:r>
              <a:rPr dirty="0" lang="en-US" smtClean="0">
                <a:solidFill>
                  <a:schemeClr val="accent2"/>
                </a:solidFill>
              </a:rPr>
              <a:t>]</a:t>
            </a:r>
            <a:endParaRPr dirty="0" lang="en-US">
              <a:solidFill>
                <a:schemeClr val="accent2"/>
              </a:solidFill>
            </a:endParaRPr>
          </a:p>
        </p:txBody>
      </p:sp>
    </p:spTree>
  </p:cSld>
  <p:clrMapOvr>
    <a:masterClrMapping/>
  </p:clrMapOvr>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46" name=""/>
        <p:cNvGrpSpPr/>
        <p:nvPr/>
      </p:nvGrpSpPr>
      <p:grpSpPr>
        <a:xfrm>
          <a:off x="0" y="0"/>
          <a:ext cx="0" cy="0"/>
          <a:chOff x="0" y="0"/>
          <a:chExt cx="0" cy="0"/>
        </a:xfrm>
      </p:grpSpPr>
      <p:sp>
        <p:nvSpPr>
          <p:cNvPr id="1048614" name="1 Título"/>
          <p:cNvSpPr>
            <a:spLocks noGrp="1"/>
          </p:cNvSpPr>
          <p:nvPr>
            <p:ph type="title"/>
          </p:nvPr>
        </p:nvSpPr>
        <p:spPr/>
        <p:txBody>
          <a:bodyPr>
            <a:normAutofit fontScale="90000"/>
          </a:bodyPr>
          <a:p>
            <a:endParaRPr lang="en-US"/>
          </a:p>
        </p:txBody>
      </p:sp>
      <p:sp>
        <p:nvSpPr>
          <p:cNvPr id="1048615" name="2 Marcador de contenido"/>
          <p:cNvSpPr>
            <a:spLocks noGrp="1"/>
          </p:cNvSpPr>
          <p:nvPr>
            <p:ph idx="1"/>
          </p:nvPr>
        </p:nvSpPr>
        <p:spPr>
          <a:xfrm>
            <a:off x="0" y="116632"/>
            <a:ext cx="9036496" cy="6741368"/>
          </a:xfrm>
        </p:spPr>
        <p:style>
          <a:lnRef idx="1">
            <a:schemeClr val="accent5"/>
          </a:lnRef>
          <a:fillRef idx="2">
            <a:schemeClr val="accent5"/>
          </a:fillRef>
          <a:effectRef idx="1">
            <a:schemeClr val="accent5"/>
          </a:effectRef>
          <a:fontRef idx="minor">
            <a:schemeClr val="dk1"/>
          </a:fontRef>
        </p:style>
        <p:txBody>
          <a:bodyPr>
            <a:normAutofit fontScale="94844" lnSpcReduction="10000"/>
          </a:bodyPr>
          <a:p>
            <a:pPr indent="0" marL="0">
              <a:buNone/>
            </a:pPr>
            <a:r>
              <a:rPr dirty="0" lang="en-US"/>
              <a:t>When the war began, an American victory seemed impossible to many people because of Britain’s </a:t>
            </a:r>
            <a:r>
              <a:rPr dirty="0" lang="en-US" smtClean="0">
                <a:solidFill>
                  <a:schemeClr val="accent2"/>
                </a:solidFill>
              </a:rPr>
              <a:t>overwhelming </a:t>
            </a:r>
            <a:r>
              <a:rPr dirty="0" lang="en-US"/>
              <a:t>superiority</a:t>
            </a:r>
            <a:r>
              <a:rPr dirty="0" lang="en-US" smtClean="0"/>
              <a:t>. Why?</a:t>
            </a:r>
          </a:p>
          <a:p>
            <a:pPr>
              <a:buFont typeface="Wingdings" pitchFamily="2" charset="2"/>
              <a:buChar char="Ø"/>
            </a:pPr>
            <a:r>
              <a:rPr dirty="0" lang="en-US"/>
              <a:t>At that time, there were 9,000,000 inhabitants in Great Britain, against less than 3,000,000 in the Thirteen Colonies, of which 600,000 were slaves. </a:t>
            </a:r>
            <a:endParaRPr dirty="0" lang="en-US" smtClean="0"/>
          </a:p>
          <a:p>
            <a:pPr>
              <a:buFont typeface="Wingdings" pitchFamily="2" charset="2"/>
              <a:buChar char="Ø"/>
            </a:pPr>
            <a:r>
              <a:rPr dirty="0" lang="en-US"/>
              <a:t>Great Britain had the greatest navy of the world and a numerous, well-equipped and trained army which was </a:t>
            </a:r>
            <a:r>
              <a:rPr dirty="0" lang="en-US">
                <a:solidFill>
                  <a:schemeClr val="accent2"/>
                </a:solidFill>
              </a:rPr>
              <a:t>regarded</a:t>
            </a:r>
            <a:r>
              <a:rPr dirty="0" lang="en-US"/>
              <a:t> as invincible; the colonies only had a few thousand ill-trained militiamen to </a:t>
            </a:r>
            <a:r>
              <a:rPr dirty="0" lang="en-US" smtClean="0"/>
              <a:t>oppose </a:t>
            </a:r>
            <a:r>
              <a:rPr dirty="0" lang="en-US"/>
              <a:t>British formidable war machine</a:t>
            </a:r>
            <a:r>
              <a:rPr dirty="0" lang="en-US" smtClean="0"/>
              <a:t>.</a:t>
            </a:r>
          </a:p>
          <a:p>
            <a:pPr indent="0" marL="0">
              <a:buNone/>
            </a:pPr>
            <a:r>
              <a:rPr dirty="0" lang="en-US" smtClean="0">
                <a:solidFill>
                  <a:schemeClr val="accent2"/>
                </a:solidFill>
              </a:rPr>
              <a:t> [</a:t>
            </a:r>
            <a:r>
              <a:rPr dirty="0" lang="en-US" err="1" smtClean="0">
                <a:solidFill>
                  <a:schemeClr val="accent2"/>
                </a:solidFill>
              </a:rPr>
              <a:t>aplastante,abrumador</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considerados</a:t>
            </a:r>
            <a:r>
              <a:rPr dirty="0" lang="en-US" smtClean="0">
                <a:solidFill>
                  <a:schemeClr val="accent2"/>
                </a:solidFill>
              </a:rPr>
              <a:t>]</a:t>
            </a:r>
            <a:endParaRPr dirty="0" lang="en-US">
              <a:solidFill>
                <a:schemeClr val="accent2"/>
              </a:solidFill>
            </a:endParaRPr>
          </a:p>
        </p:txBody>
      </p:sp>
    </p:spTree>
  </p:cSld>
  <p:clrMapOvr>
    <a:masterClrMapping/>
  </p:clrMapOvr>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47" name=""/>
        <p:cNvGrpSpPr/>
        <p:nvPr/>
      </p:nvGrpSpPr>
      <p:grpSpPr>
        <a:xfrm>
          <a:off x="0" y="0"/>
          <a:ext cx="0" cy="0"/>
          <a:chOff x="0" y="0"/>
          <a:chExt cx="0" cy="0"/>
        </a:xfrm>
      </p:grpSpPr>
      <p:sp>
        <p:nvSpPr>
          <p:cNvPr id="1048616" name="1 Título"/>
          <p:cNvSpPr>
            <a:spLocks noGrp="1"/>
          </p:cNvSpPr>
          <p:nvPr>
            <p:ph type="title"/>
          </p:nvPr>
        </p:nvSpPr>
        <p:spPr/>
        <p:txBody>
          <a:bodyPr>
            <a:normAutofit/>
          </a:bodyPr>
          <a:p>
            <a:endParaRPr lang="en-US"/>
          </a:p>
        </p:txBody>
      </p:sp>
      <p:sp>
        <p:nvSpPr>
          <p:cNvPr id="1048617" name="2 Marcador de contenido"/>
          <p:cNvSpPr>
            <a:spLocks noGrp="1"/>
          </p:cNvSpPr>
          <p:nvPr>
            <p:ph idx="1"/>
          </p:nvPr>
        </p:nvSpPr>
        <p:spPr>
          <a:xfrm>
            <a:off x="0" y="0"/>
            <a:ext cx="9140489" cy="6858000"/>
          </a:xfrm>
        </p:spPr>
        <p:style>
          <a:lnRef idx="1">
            <a:schemeClr val="accent5"/>
          </a:lnRef>
          <a:fillRef idx="2">
            <a:schemeClr val="accent5"/>
          </a:fillRef>
          <a:effectRef idx="1">
            <a:schemeClr val="accent5"/>
          </a:effectRef>
          <a:fontRef idx="minor">
            <a:schemeClr val="dk1"/>
          </a:fontRef>
        </p:style>
        <p:txBody>
          <a:bodyPr/>
          <a:p>
            <a:pPr>
              <a:buFont typeface="Wingdings" pitchFamily="2" charset="2"/>
              <a:buChar char="Ø"/>
            </a:pPr>
            <a:r>
              <a:rPr dirty="0" lang="en-US"/>
              <a:t>. Great Britain was a stable, well-knit governmental unit; the colonies were thirteen hurriedly formed, conflicting states</a:t>
            </a:r>
            <a:r>
              <a:rPr dirty="0" lang="en-US" smtClean="0"/>
              <a:t>;</a:t>
            </a:r>
          </a:p>
          <a:p>
            <a:pPr>
              <a:buFont typeface="Wingdings" pitchFamily="2" charset="2"/>
              <a:buChar char="Ø"/>
            </a:pPr>
            <a:r>
              <a:rPr dirty="0" lang="en-US"/>
              <a:t>Great Britain was the center of the greatest empire of the world, with colonies to the North and South of the rebels, which could serve as bases for attack, and with a stable </a:t>
            </a:r>
            <a:r>
              <a:rPr dirty="0" lang="en-US">
                <a:solidFill>
                  <a:schemeClr val="accent2"/>
                </a:solidFill>
              </a:rPr>
              <a:t>currency</a:t>
            </a:r>
            <a:r>
              <a:rPr dirty="0" lang="en-US"/>
              <a:t> and unlimited credit; the colonies had none</a:t>
            </a:r>
            <a:r>
              <a:rPr dirty="0" lang="en-US" smtClean="0"/>
              <a:t>.</a:t>
            </a:r>
          </a:p>
          <a:p>
            <a:pPr>
              <a:buFont typeface="Wingdings" pitchFamily="2" charset="2"/>
              <a:buChar char="Ø"/>
            </a:pPr>
            <a:r>
              <a:rPr dirty="0" lang="en-US"/>
              <a:t>On top of everything, Great Britain had the greatest merchant fleet and the most powerful </a:t>
            </a:r>
            <a:r>
              <a:rPr dirty="0" lang="en-US" smtClean="0"/>
              <a:t>industry </a:t>
            </a:r>
            <a:r>
              <a:rPr dirty="0" lang="en-US"/>
              <a:t>in the </a:t>
            </a:r>
            <a:r>
              <a:rPr dirty="0" lang="en-US" smtClean="0"/>
              <a:t>world</a:t>
            </a:r>
          </a:p>
          <a:p>
            <a:pPr indent="0" marL="0">
              <a:buNone/>
            </a:pPr>
            <a:r>
              <a:rPr dirty="0" lang="en-US" smtClean="0">
                <a:solidFill>
                  <a:schemeClr val="accent2"/>
                </a:solidFill>
              </a:rPr>
              <a:t>[</a:t>
            </a:r>
            <a:r>
              <a:rPr dirty="0" lang="en-US" err="1" smtClean="0">
                <a:solidFill>
                  <a:schemeClr val="accent2"/>
                </a:solidFill>
              </a:rPr>
              <a:t>moneda</a:t>
            </a:r>
            <a:r>
              <a:rPr dirty="0" lang="en-US" smtClean="0">
                <a:solidFill>
                  <a:schemeClr val="accent2"/>
                </a:solidFill>
              </a:rPr>
              <a:t>]</a:t>
            </a:r>
            <a:endParaRPr dirty="0" lang="en-US">
              <a:solidFill>
                <a:schemeClr val="accent2"/>
              </a:solidFill>
            </a:endParaRPr>
          </a:p>
        </p:txBody>
      </p:sp>
    </p:spTree>
  </p:cSld>
  <p:clrMapOvr>
    <a:masterClrMapping/>
  </p:clrMapOvr>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48" name=""/>
        <p:cNvGrpSpPr/>
        <p:nvPr/>
      </p:nvGrpSpPr>
      <p:grpSpPr>
        <a:xfrm>
          <a:off x="0" y="0"/>
          <a:ext cx="0" cy="0"/>
          <a:chOff x="0" y="0"/>
          <a:chExt cx="0" cy="0"/>
        </a:xfrm>
      </p:grpSpPr>
      <p:sp>
        <p:nvSpPr>
          <p:cNvPr id="1048618" name="1 Título"/>
          <p:cNvSpPr>
            <a:spLocks noGrp="1"/>
          </p:cNvSpPr>
          <p:nvPr>
            <p:ph type="title"/>
          </p:nvPr>
        </p:nvSpPr>
        <p:spPr/>
        <p:txBody>
          <a:bodyPr>
            <a:normAutofit/>
          </a:bodyPr>
          <a:p>
            <a:endParaRPr lang="en-US"/>
          </a:p>
        </p:txBody>
      </p:sp>
      <p:sp>
        <p:nvSpPr>
          <p:cNvPr id="1048619"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p>
            <a:r>
              <a:rPr dirty="0" lang="en-US"/>
              <a:t>Such superiority led many British officers to treat the rebels with </a:t>
            </a:r>
            <a:r>
              <a:rPr dirty="0" lang="en-US">
                <a:solidFill>
                  <a:schemeClr val="accent2"/>
                </a:solidFill>
              </a:rPr>
              <a:t>contempt and scorn</a:t>
            </a:r>
            <a:r>
              <a:rPr dirty="0" lang="en-US"/>
              <a:t>. They also supposed the rebels to be a minority in the population. </a:t>
            </a:r>
            <a:endParaRPr dirty="0" lang="en-US" smtClean="0"/>
          </a:p>
          <a:p>
            <a:r>
              <a:rPr dirty="0" lang="en-US" smtClean="0"/>
              <a:t>Very </a:t>
            </a:r>
            <a:r>
              <a:rPr dirty="0" lang="en-US"/>
              <a:t>soon, they had to acknowledge the near universal hostility of the American people toward Great Britain and the outstanding braveness of the continental soldiers. In fact, popular support and morale constituted decisive advantages on the part of the rebels.</a:t>
            </a:r>
            <a:endParaRPr dirty="0" lang="es-MX"/>
          </a:p>
          <a:p>
            <a:pPr indent="0" marL="0">
              <a:buNone/>
            </a:pPr>
            <a:r>
              <a:rPr dirty="0" lang="en-US" smtClean="0">
                <a:solidFill>
                  <a:schemeClr val="accent2"/>
                </a:solidFill>
              </a:rPr>
              <a:t>[</a:t>
            </a:r>
            <a:r>
              <a:rPr dirty="0" lang="en-US" err="1" smtClean="0">
                <a:solidFill>
                  <a:schemeClr val="accent2"/>
                </a:solidFill>
              </a:rPr>
              <a:t>desprecio,desdén</a:t>
            </a:r>
            <a:r>
              <a:rPr dirty="0" lang="en-US" smtClean="0">
                <a:solidFill>
                  <a:schemeClr val="accent2"/>
                </a:solidFill>
              </a:rPr>
              <a:t>]</a:t>
            </a:r>
            <a:endParaRPr dirty="0" lang="en-US">
              <a:solidFill>
                <a:schemeClr val="accent2"/>
              </a:solidFill>
            </a:endParaRPr>
          </a:p>
        </p:txBody>
      </p:sp>
    </p:spTree>
  </p:cSld>
  <p:clrMapOvr>
    <a:masterClrMapping/>
  </p:clrMapOvr>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49" name=""/>
        <p:cNvGrpSpPr/>
        <p:nvPr/>
      </p:nvGrpSpPr>
      <p:grpSpPr>
        <a:xfrm>
          <a:off x="0" y="0"/>
          <a:ext cx="0" cy="0"/>
          <a:chOff x="0" y="0"/>
          <a:chExt cx="0" cy="0"/>
        </a:xfrm>
      </p:grpSpPr>
      <p:sp>
        <p:nvSpPr>
          <p:cNvPr id="1048620" name="1 Título"/>
          <p:cNvSpPr>
            <a:spLocks noGrp="1"/>
          </p:cNvSpPr>
          <p:nvPr>
            <p:ph type="title"/>
          </p:nvPr>
        </p:nvSpPr>
        <p:spPr/>
        <p:txBody>
          <a:bodyPr>
            <a:normAutofit fontScale="90000"/>
          </a:bodyPr>
          <a:p>
            <a:endParaRPr lang="en-US"/>
          </a:p>
        </p:txBody>
      </p:sp>
      <p:sp>
        <p:nvSpPr>
          <p:cNvPr id="1048621" name="2 Marcador de contenido"/>
          <p:cNvSpPr>
            <a:spLocks noGrp="1"/>
          </p:cNvSpPr>
          <p:nvPr>
            <p:ph idx="1"/>
          </p:nvPr>
        </p:nvSpPr>
        <p:spPr>
          <a:xfrm>
            <a:off x="179512" y="0"/>
            <a:ext cx="8964488" cy="6858000"/>
          </a:xfrm>
        </p:spPr>
        <p:style>
          <a:lnRef idx="1">
            <a:schemeClr val="accent5"/>
          </a:lnRef>
          <a:fillRef idx="2">
            <a:schemeClr val="accent5"/>
          </a:fillRef>
          <a:effectRef idx="1">
            <a:schemeClr val="accent5"/>
          </a:effectRef>
          <a:fontRef idx="minor">
            <a:schemeClr val="dk1"/>
          </a:fontRef>
        </p:style>
        <p:txBody>
          <a:bodyPr>
            <a:normAutofit/>
          </a:bodyPr>
          <a:p>
            <a:r>
              <a:rPr dirty="0" lang="en-US"/>
              <a:t>George Washington soon realized that he was commanding a new-type army. His understanding of this fact and of the qualities and needs of that army was very important for the organization and development of the fight. </a:t>
            </a:r>
            <a:endParaRPr dirty="0" lang="en-US" smtClean="0"/>
          </a:p>
          <a:p>
            <a:r>
              <a:rPr dirty="0" lang="en-US" smtClean="0">
                <a:solidFill>
                  <a:schemeClr val="accent2"/>
                </a:solidFill>
              </a:rPr>
              <a:t>Actually</a:t>
            </a:r>
            <a:r>
              <a:rPr dirty="0" lang="en-US">
                <a:solidFill>
                  <a:schemeClr val="accent2"/>
                </a:solidFill>
              </a:rPr>
              <a:t>, </a:t>
            </a:r>
            <a:r>
              <a:rPr dirty="0" lang="en-US"/>
              <a:t>as the American Army was not a conventional one but a people in arms. Its resources came from the will and the determination of the masses and were, as a result, </a:t>
            </a:r>
            <a:r>
              <a:rPr dirty="0" lang="en-US">
                <a:solidFill>
                  <a:schemeClr val="accent2"/>
                </a:solidFill>
              </a:rPr>
              <a:t>inexhaustible.</a:t>
            </a:r>
            <a:endParaRPr dirty="0" lang="es-MX">
              <a:solidFill>
                <a:schemeClr val="accent2"/>
              </a:solidFill>
            </a:endParaRPr>
          </a:p>
          <a:p>
            <a:r>
              <a:rPr dirty="0" lang="en-US" smtClean="0">
                <a:solidFill>
                  <a:schemeClr val="accent2"/>
                </a:solidFill>
              </a:rPr>
              <a:t>[de </a:t>
            </a:r>
            <a:r>
              <a:rPr dirty="0" lang="en-US" err="1" smtClean="0">
                <a:solidFill>
                  <a:schemeClr val="accent2"/>
                </a:solidFill>
              </a:rPr>
              <a:t>hecho</a:t>
            </a:r>
            <a:r>
              <a:rPr dirty="0" lang="en-US" smtClean="0">
                <a:solidFill>
                  <a:schemeClr val="accent2"/>
                </a:solidFill>
              </a:rPr>
              <a:t>, </a:t>
            </a:r>
            <a:r>
              <a:rPr dirty="0" lang="en-US" err="1" smtClean="0">
                <a:solidFill>
                  <a:schemeClr val="accent2"/>
                </a:solidFill>
              </a:rPr>
              <a:t>realmente</a:t>
            </a:r>
            <a:r>
              <a:rPr dirty="0" lang="en-US" smtClean="0">
                <a:solidFill>
                  <a:schemeClr val="accent2"/>
                </a:solidFill>
              </a:rPr>
              <a:t>]</a:t>
            </a:r>
          </a:p>
          <a:p>
            <a:r>
              <a:rPr dirty="0" lang="en-US" smtClean="0">
                <a:solidFill>
                  <a:schemeClr val="accent2"/>
                </a:solidFill>
              </a:rPr>
              <a:t>[</a:t>
            </a:r>
            <a:r>
              <a:rPr dirty="0" lang="en-US" err="1" smtClean="0">
                <a:solidFill>
                  <a:schemeClr val="accent2"/>
                </a:solidFill>
              </a:rPr>
              <a:t>inagotable</a:t>
            </a:r>
            <a:r>
              <a:rPr dirty="0" lang="en-US" smtClean="0">
                <a:solidFill>
                  <a:schemeClr val="accent2"/>
                </a:solidFill>
              </a:rPr>
              <a:t>]</a:t>
            </a:r>
            <a:endParaRPr dirty="0" lang="en-US">
              <a:solidFill>
                <a:schemeClr val="accent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50" name=""/>
        <p:cNvGrpSpPr/>
        <p:nvPr/>
      </p:nvGrpSpPr>
      <p:grpSpPr>
        <a:xfrm>
          <a:off x="0" y="0"/>
          <a:ext cx="0" cy="0"/>
          <a:chOff x="0" y="0"/>
          <a:chExt cx="0" cy="0"/>
        </a:xfrm>
      </p:grpSpPr>
      <p:sp>
        <p:nvSpPr>
          <p:cNvPr id="1048622" name="1 Título"/>
          <p:cNvSpPr>
            <a:spLocks noGrp="1"/>
          </p:cNvSpPr>
          <p:nvPr>
            <p:ph type="title"/>
          </p:nvPr>
        </p:nvSpPr>
        <p:spPr/>
        <p:txBody>
          <a:bodyPr>
            <a:normAutofit/>
          </a:bodyPr>
          <a:p>
            <a:endParaRPr lang="en-US"/>
          </a:p>
        </p:txBody>
      </p:sp>
      <p:sp>
        <p:nvSpPr>
          <p:cNvPr id="1048623" name="2 Marcador de contenido"/>
          <p:cNvSpPr>
            <a:spLocks noGrp="1"/>
          </p:cNvSpPr>
          <p:nvPr>
            <p:ph idx="1"/>
          </p:nvPr>
        </p:nvSpPr>
        <p:spPr>
          <a:xfrm>
            <a:off x="0" y="0"/>
            <a:ext cx="9144000" cy="6741368"/>
          </a:xfrm>
        </p:spPr>
        <p:style>
          <a:lnRef idx="1">
            <a:schemeClr val="accent5"/>
          </a:lnRef>
          <a:fillRef idx="2">
            <a:schemeClr val="accent5"/>
          </a:fillRef>
          <a:effectRef idx="1">
            <a:schemeClr val="accent5"/>
          </a:effectRef>
          <a:fontRef idx="minor">
            <a:schemeClr val="dk1"/>
          </a:fontRef>
        </p:style>
        <p:txBody>
          <a:bodyPr>
            <a:normAutofit fontScale="85469" lnSpcReduction="20000"/>
          </a:bodyPr>
          <a:p>
            <a:r>
              <a:rPr dirty="0" lang="en-US"/>
              <a:t>The Colonials developed guerrilla-like tactics learned from the Native Americans that proved very effective. They always marched rapidly, prepared </a:t>
            </a:r>
            <a:r>
              <a:rPr dirty="0" lang="en-US">
                <a:solidFill>
                  <a:schemeClr val="accent2"/>
                </a:solidFill>
              </a:rPr>
              <a:t>ambushes</a:t>
            </a:r>
            <a:r>
              <a:rPr dirty="0" lang="en-US"/>
              <a:t> and attacked by surprise. When the enemy </a:t>
            </a:r>
            <a:r>
              <a:rPr dirty="0" lang="en-US">
                <a:solidFill>
                  <a:schemeClr val="accent2"/>
                </a:solidFill>
              </a:rPr>
              <a:t>overwhelmed them</a:t>
            </a:r>
            <a:r>
              <a:rPr dirty="0" lang="en-US"/>
              <a:t>, they left the field and </a:t>
            </a:r>
            <a:r>
              <a:rPr dirty="0" lang="en-US">
                <a:solidFill>
                  <a:schemeClr val="accent2"/>
                </a:solidFill>
              </a:rPr>
              <a:t>avoided</a:t>
            </a:r>
            <a:r>
              <a:rPr dirty="0" lang="en-US">
                <a:solidFill>
                  <a:srgbClr val="FFFF00"/>
                </a:solidFill>
              </a:rPr>
              <a:t> </a:t>
            </a:r>
            <a:r>
              <a:rPr dirty="0" lang="en-US"/>
              <a:t>destruction. </a:t>
            </a:r>
            <a:endParaRPr dirty="0" lang="en-US" smtClean="0"/>
          </a:p>
          <a:p>
            <a:r>
              <a:rPr dirty="0" lang="en-US" smtClean="0"/>
              <a:t>Small </a:t>
            </a:r>
            <a:r>
              <a:rPr dirty="0" lang="en-US"/>
              <a:t>groups of guerrilla fighters attacked the enemy at night and fought in whatever climatic conditions. Continental militiamen organized armed resistance when the British entered their territory and returned to produce food for the combatants when the enemy left. The British, following conventional tactics, could not stand such kind of </a:t>
            </a:r>
            <a:r>
              <a:rPr dirty="0" lang="en-US">
                <a:solidFill>
                  <a:schemeClr val="accent2"/>
                </a:solidFill>
              </a:rPr>
              <a:t>warfare</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emboscadas</a:t>
            </a:r>
            <a:r>
              <a:rPr dirty="0" lang="en-US" smtClean="0">
                <a:solidFill>
                  <a:schemeClr val="accent2"/>
                </a:solidFill>
              </a:rPr>
              <a:t>]</a:t>
            </a:r>
          </a:p>
          <a:p>
            <a:pPr indent="0" marL="0">
              <a:buNone/>
            </a:pPr>
            <a:r>
              <a:rPr dirty="0" lang="en-US" smtClean="0">
                <a:solidFill>
                  <a:schemeClr val="accent2"/>
                </a:solidFill>
              </a:rPr>
              <a:t>[ se </a:t>
            </a:r>
            <a:r>
              <a:rPr dirty="0" lang="en-US" err="1" smtClean="0">
                <a:solidFill>
                  <a:schemeClr val="accent2"/>
                </a:solidFill>
              </a:rPr>
              <a:t>agobiaban</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evitaban</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guera</a:t>
            </a:r>
            <a:r>
              <a:rPr dirty="0" lang="en-US" smtClean="0">
                <a:solidFill>
                  <a:schemeClr val="accent2"/>
                </a:solidFill>
              </a:rPr>
              <a:t>]</a:t>
            </a:r>
            <a:endParaRPr dirty="0" lang="es-MX">
              <a:solidFill>
                <a:schemeClr val="accent2"/>
              </a:solidFill>
            </a:endParaRPr>
          </a:p>
          <a:p>
            <a:endParaRPr dirty="0" lang="en-US"/>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51" name=""/>
        <p:cNvGrpSpPr/>
        <p:nvPr/>
      </p:nvGrpSpPr>
      <p:grpSpPr>
        <a:xfrm>
          <a:off x="0" y="0"/>
          <a:ext cx="0" cy="0"/>
          <a:chOff x="0" y="0"/>
          <a:chExt cx="0" cy="0"/>
        </a:xfrm>
      </p:grpSpPr>
      <p:sp>
        <p:nvSpPr>
          <p:cNvPr id="1048624" name="2 Marcador de contenido"/>
          <p:cNvSpPr>
            <a:spLocks noGrp="1"/>
          </p:cNvSpPr>
          <p:nvPr>
            <p:ph idx="1"/>
          </p:nvPr>
        </p:nvSpPr>
        <p:spPr>
          <a:xfrm>
            <a:off x="0" y="116632"/>
            <a:ext cx="9144000" cy="6624736"/>
          </a:xfrm>
        </p:spPr>
        <p:style>
          <a:lnRef idx="1">
            <a:schemeClr val="accent5"/>
          </a:lnRef>
          <a:fillRef idx="2">
            <a:schemeClr val="accent5"/>
          </a:fillRef>
          <a:effectRef idx="1">
            <a:schemeClr val="accent5"/>
          </a:effectRef>
          <a:fontRef idx="minor">
            <a:schemeClr val="dk1"/>
          </a:fontRef>
        </p:style>
        <p:txBody>
          <a:bodyPr>
            <a:normAutofit fontScale="90000" lnSpcReduction="10000"/>
          </a:bodyPr>
          <a:p>
            <a:r>
              <a:rPr dirty="0" lang="en-US" err="1"/>
              <a:t>Aptheker</a:t>
            </a:r>
            <a:r>
              <a:rPr dirty="0" lang="en-US"/>
              <a:t> points out that the most important advantage of the Americans was morale. The American revolutionists fought for a just cause and because they wanted to fight. </a:t>
            </a:r>
            <a:endParaRPr dirty="0" lang="en-US" smtClean="0"/>
          </a:p>
          <a:p>
            <a:r>
              <a:rPr dirty="0" lang="en-US" smtClean="0"/>
              <a:t>They </a:t>
            </a:r>
            <a:r>
              <a:rPr dirty="0" lang="en-US"/>
              <a:t>defended their houses, their families, and their land against a foreign enemy who tried to enslave them. </a:t>
            </a:r>
            <a:endParaRPr dirty="0" lang="en-US" smtClean="0"/>
          </a:p>
          <a:p>
            <a:r>
              <a:rPr dirty="0" lang="en-US" smtClean="0"/>
              <a:t>These </a:t>
            </a:r>
            <a:r>
              <a:rPr dirty="0" lang="en-US"/>
              <a:t>moral factors made of the Continentals outstanding soldiers who </a:t>
            </a:r>
            <a:r>
              <a:rPr dirty="0" lang="en-US">
                <a:solidFill>
                  <a:schemeClr val="accent2"/>
                </a:solidFill>
              </a:rPr>
              <a:t>endured</a:t>
            </a:r>
            <a:r>
              <a:rPr dirty="0" lang="en-US"/>
              <a:t> greater</a:t>
            </a:r>
            <a:r>
              <a:rPr dirty="0" lang="en-US">
                <a:solidFill>
                  <a:srgbClr val="FF0000"/>
                </a:solidFill>
              </a:rPr>
              <a:t> </a:t>
            </a:r>
            <a:r>
              <a:rPr dirty="0" lang="en-US">
                <a:solidFill>
                  <a:schemeClr val="accent2"/>
                </a:solidFill>
              </a:rPr>
              <a:t>hardships</a:t>
            </a:r>
            <a:r>
              <a:rPr dirty="0" lang="en-US"/>
              <a:t>, fought more courageously, and </a:t>
            </a:r>
            <a:r>
              <a:rPr dirty="0" lang="en-US">
                <a:solidFill>
                  <a:schemeClr val="accent2"/>
                </a:solidFill>
              </a:rPr>
              <a:t>displayed</a:t>
            </a:r>
            <a:r>
              <a:rPr dirty="0" lang="en-US">
                <a:solidFill>
                  <a:srgbClr val="FFFF00"/>
                </a:solidFill>
              </a:rPr>
              <a:t> </a:t>
            </a:r>
            <a:r>
              <a:rPr dirty="0" lang="en-US"/>
              <a:t>more individual initiative than their adversaries did.</a:t>
            </a:r>
            <a:endParaRPr dirty="0" lang="es-MX"/>
          </a:p>
          <a:p>
            <a:pPr indent="0" marL="0">
              <a:buNone/>
            </a:pPr>
            <a:r>
              <a:rPr dirty="0" lang="en-US" smtClean="0">
                <a:solidFill>
                  <a:schemeClr val="accent2"/>
                </a:solidFill>
              </a:rPr>
              <a:t>[A </a:t>
            </a:r>
            <a:r>
              <a:rPr dirty="0" lang="en-US" err="1" smtClean="0">
                <a:solidFill>
                  <a:schemeClr val="accent2"/>
                </a:solidFill>
              </a:rPr>
              <a:t>pesar</a:t>
            </a:r>
            <a:r>
              <a:rPr dirty="0" lang="en-US" smtClean="0">
                <a:solidFill>
                  <a:schemeClr val="accent2"/>
                </a:solidFill>
              </a:rPr>
              <a:t> de]</a:t>
            </a:r>
          </a:p>
          <a:p>
            <a:pPr indent="0" marL="0">
              <a:buNone/>
            </a:pPr>
            <a:r>
              <a:rPr dirty="0" lang="en-US" smtClean="0">
                <a:solidFill>
                  <a:schemeClr val="accent2"/>
                </a:solidFill>
              </a:rPr>
              <a:t>[</a:t>
            </a:r>
            <a:r>
              <a:rPr dirty="0" lang="en-US" err="1" smtClean="0">
                <a:solidFill>
                  <a:schemeClr val="accent2"/>
                </a:solidFill>
              </a:rPr>
              <a:t>dificultades</a:t>
            </a:r>
            <a:r>
              <a:rPr dirty="0" lang="en-US" smtClean="0">
                <a:solidFill>
                  <a:schemeClr val="accent2"/>
                </a:solidFill>
              </a:rPr>
              <a:t>, </a:t>
            </a:r>
            <a:r>
              <a:rPr dirty="0" lang="en-US" err="1" smtClean="0">
                <a:solidFill>
                  <a:schemeClr val="accent2"/>
                </a:solidFill>
              </a:rPr>
              <a:t>problemas</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Mostraron</a:t>
            </a:r>
            <a:r>
              <a:rPr dirty="0" lang="en-US" smtClean="0">
                <a:solidFill>
                  <a:schemeClr val="accent2"/>
                </a:solidFill>
              </a:rPr>
              <a:t>]</a:t>
            </a:r>
            <a:endParaRPr dirty="0" lang="en-US">
              <a:solidFill>
                <a:schemeClr val="accent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52" name=""/>
        <p:cNvGrpSpPr/>
        <p:nvPr/>
      </p:nvGrpSpPr>
      <p:grpSpPr>
        <a:xfrm>
          <a:off x="0" y="0"/>
          <a:ext cx="0" cy="0"/>
          <a:chOff x="0" y="0"/>
          <a:chExt cx="0" cy="0"/>
        </a:xfrm>
      </p:grpSpPr>
      <p:sp>
        <p:nvSpPr>
          <p:cNvPr id="1048625"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0000" lnSpcReduction="10000"/>
          </a:bodyPr>
          <a:p>
            <a:pPr indent="0" marL="0">
              <a:buNone/>
            </a:pPr>
            <a:r>
              <a:rPr dirty="0" lang="en-US"/>
              <a:t>The Crown</a:t>
            </a:r>
            <a:r>
              <a:rPr dirty="0" lang="en-US">
                <a:solidFill>
                  <a:srgbClr val="FF0000"/>
                </a:solidFill>
              </a:rPr>
              <a:t> </a:t>
            </a:r>
            <a:r>
              <a:rPr dirty="0" lang="en-US">
                <a:solidFill>
                  <a:schemeClr val="accent2"/>
                </a:solidFill>
              </a:rPr>
              <a:t>waged</a:t>
            </a:r>
            <a:r>
              <a:rPr dirty="0" lang="en-US">
                <a:solidFill>
                  <a:srgbClr val="FF0000"/>
                </a:solidFill>
              </a:rPr>
              <a:t> </a:t>
            </a:r>
            <a:r>
              <a:rPr dirty="0" lang="en-US"/>
              <a:t>a war of deliberate destruction that resulted in increased </a:t>
            </a:r>
            <a:r>
              <a:rPr dirty="0" lang="en-US" smtClean="0"/>
              <a:t>continental hostility.</a:t>
            </a:r>
          </a:p>
          <a:p>
            <a:pPr indent="0" marL="0">
              <a:buNone/>
            </a:pPr>
            <a:r>
              <a:rPr dirty="0" lang="en-US"/>
              <a:t>Another factor that provided for the radicalization of the anti-British movement was the use of mercenary troops by the Crown. Because of popular opposition to the war in Great Britain, the British government </a:t>
            </a:r>
            <a:r>
              <a:rPr dirty="0" lang="en-US">
                <a:solidFill>
                  <a:schemeClr val="accent2"/>
                </a:solidFill>
              </a:rPr>
              <a:t>purchased</a:t>
            </a:r>
            <a:r>
              <a:rPr dirty="0" lang="en-US"/>
              <a:t> several thousands of German mercenaries. It did not work well for the British. </a:t>
            </a:r>
            <a:endParaRPr dirty="0" lang="en-US" smtClean="0"/>
          </a:p>
          <a:p>
            <a:pPr indent="0" marL="0">
              <a:buNone/>
            </a:pPr>
            <a:r>
              <a:rPr dirty="0" lang="en-US" smtClean="0"/>
              <a:t>Among </a:t>
            </a:r>
            <a:r>
              <a:rPr dirty="0" lang="en-US"/>
              <a:t>the </a:t>
            </a:r>
            <a:r>
              <a:rPr dirty="0" lang="en-US">
                <a:solidFill>
                  <a:schemeClr val="accent2"/>
                </a:solidFill>
              </a:rPr>
              <a:t>ranks</a:t>
            </a:r>
            <a:r>
              <a:rPr dirty="0" lang="en-US">
                <a:solidFill>
                  <a:srgbClr val="FFFF00"/>
                </a:solidFill>
              </a:rPr>
              <a:t> </a:t>
            </a:r>
            <a:r>
              <a:rPr dirty="0" lang="en-US"/>
              <a:t>of the mercenaries, desertions were common. Several thousand went over to the rebels. </a:t>
            </a:r>
            <a:endParaRPr dirty="0" lang="en-US" smtClean="0"/>
          </a:p>
          <a:p>
            <a:pPr indent="0" marL="0">
              <a:buNone/>
            </a:pPr>
            <a:r>
              <a:rPr dirty="0" lang="en-US" smtClean="0">
                <a:solidFill>
                  <a:schemeClr val="accent2"/>
                </a:solidFill>
              </a:rPr>
              <a:t>[</a:t>
            </a:r>
            <a:r>
              <a:rPr dirty="0" lang="en-US" err="1" smtClean="0">
                <a:solidFill>
                  <a:schemeClr val="accent2"/>
                </a:solidFill>
              </a:rPr>
              <a:t>sostuvo</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compraron</a:t>
            </a:r>
            <a:r>
              <a:rPr dirty="0" lang="en-US" smtClean="0">
                <a:solidFill>
                  <a:schemeClr val="accent2"/>
                </a:solidFill>
              </a:rPr>
              <a:t>]</a:t>
            </a:r>
          </a:p>
          <a:p>
            <a:pPr indent="0" marL="0">
              <a:buNone/>
            </a:pPr>
            <a:r>
              <a:rPr dirty="0" lang="en-US" smtClean="0">
                <a:solidFill>
                  <a:schemeClr val="accent2"/>
                </a:solidFill>
              </a:rPr>
              <a:t>[</a:t>
            </a:r>
            <a:r>
              <a:rPr dirty="0" lang="en-US" err="1" smtClean="0">
                <a:solidFill>
                  <a:schemeClr val="accent2"/>
                </a:solidFill>
              </a:rPr>
              <a:t>filas</a:t>
            </a:r>
            <a:r>
              <a:rPr dirty="0" lang="en-US" smtClean="0">
                <a:solidFill>
                  <a:schemeClr val="accent2"/>
                </a:solidFill>
              </a:rPr>
              <a:t>]</a:t>
            </a:r>
            <a:endParaRPr dirty="0" lang="en-US">
              <a:solidFill>
                <a:schemeClr val="accent2"/>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53" name=""/>
        <p:cNvGrpSpPr/>
        <p:nvPr/>
      </p:nvGrpSpPr>
      <p:grpSpPr>
        <a:xfrm>
          <a:off x="0" y="0"/>
          <a:ext cx="0" cy="0"/>
          <a:chOff x="0" y="0"/>
          <a:chExt cx="0" cy="0"/>
        </a:xfrm>
      </p:grpSpPr>
      <p:sp>
        <p:nvSpPr>
          <p:cNvPr id="1048626" name="1 Título"/>
          <p:cNvSpPr>
            <a:spLocks noGrp="1"/>
          </p:cNvSpPr>
          <p:nvPr>
            <p:ph type="title"/>
          </p:nvPr>
        </p:nvSpPr>
        <p:spPr/>
        <p:txBody>
          <a:bodyPr>
            <a:normAutofit fontScale="90000"/>
          </a:bodyPr>
          <a:p>
            <a:endParaRPr lang="en-US"/>
          </a:p>
        </p:txBody>
      </p:sp>
      <p:sp>
        <p:nvSpPr>
          <p:cNvPr id="1048627" name="2 Marcador de contenido"/>
          <p:cNvSpPr>
            <a:spLocks noGrp="1"/>
          </p:cNvSpPr>
          <p:nvPr>
            <p:ph idx="1"/>
          </p:nvPr>
        </p:nvSpPr>
        <p:spPr>
          <a:xfrm>
            <a:off x="0" y="0"/>
            <a:ext cx="9144000" cy="6957392"/>
          </a:xfrm>
        </p:spPr>
        <p:style>
          <a:lnRef idx="1">
            <a:schemeClr val="accent5"/>
          </a:lnRef>
          <a:fillRef idx="2">
            <a:schemeClr val="accent5"/>
          </a:fillRef>
          <a:effectRef idx="1">
            <a:schemeClr val="accent5"/>
          </a:effectRef>
          <a:fontRef idx="minor">
            <a:schemeClr val="dk1"/>
          </a:fontRef>
        </p:style>
        <p:txBody>
          <a:bodyPr>
            <a:normAutofit fontScale="94844" lnSpcReduction="20000"/>
          </a:bodyPr>
          <a:p>
            <a:r>
              <a:rPr dirty="0" lang="en-US"/>
              <a:t>In the Second Continental Congress, despite the opposition of many conservatives, the pressure of the people and the representative bodies of the different colonies moved the body towards independence. Besides, many realized that foreign support would not be found in Europe if the goal of the rebels was merely to improve their relations with Great Britain.</a:t>
            </a:r>
            <a:endParaRPr dirty="0" lang="es-MX"/>
          </a:p>
          <a:p>
            <a:r>
              <a:rPr dirty="0" lang="en-US"/>
              <a:t>Finally, Congress created a committee who work for several days and finally presented a draft document that, after debate, was adopted in July 4, 1776 as </a:t>
            </a:r>
            <a:r>
              <a:rPr dirty="0" lang="en-US">
                <a:solidFill>
                  <a:srgbClr val="FF0000"/>
                </a:solidFill>
              </a:rPr>
              <a:t>the Declaration of Independence </a:t>
            </a:r>
            <a:r>
              <a:rPr dirty="0" lang="en-US"/>
              <a:t>of the people of the colonies. </a:t>
            </a:r>
            <a:endParaRPr dirty="0" lang="es-MX"/>
          </a:p>
          <a:p>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94" name="Marcador de contenido 2"/>
          <p:cNvSpPr>
            <a:spLocks noGrp="1"/>
          </p:cNvSpPr>
          <p:nvPr>
            <p:ph idx="1"/>
          </p:nvPr>
        </p:nvSpPr>
        <p:spPr>
          <a:xfrm>
            <a:off x="0" y="1600200"/>
            <a:ext cx="9144000" cy="4525963"/>
          </a:xfrm>
        </p:spPr>
        <p:style>
          <a:lnRef idx="1">
            <a:schemeClr val="accent5"/>
          </a:lnRef>
          <a:fillRef idx="2">
            <a:schemeClr val="accent5"/>
          </a:fillRef>
          <a:effectRef idx="1">
            <a:schemeClr val="accent5"/>
          </a:effectRef>
          <a:fontRef idx="minor">
            <a:schemeClr val="dk1"/>
          </a:fontRef>
        </p:style>
        <p:txBody>
          <a:bodyPr/>
          <a:p>
            <a:pPr algn="just">
              <a:spcAft>
                <a:spcPts val="0"/>
              </a:spcAft>
            </a:pPr>
            <a:r>
              <a:rPr dirty="0" lang="en-US">
                <a:latin typeface="Times New Roman" panose="02020603050405020304" pitchFamily="18" charset="0"/>
                <a:ea typeface="Calibri" panose="020F0502020204030204" pitchFamily="34" charset="0"/>
              </a:rPr>
              <a:t>Objective: the students will explain the factors of  the Colonials had and contrast them with the British advantages and draw conclusions about Cuba today.</a:t>
            </a:r>
            <a:endParaRPr dirty="0" lang="es-ES">
              <a:latin typeface="Times New Roman" panose="02020603050405020304" pitchFamily="18" charset="0"/>
              <a:ea typeface="Calibri" panose="020F0502020204030204" pitchFamily="34" charset="0"/>
            </a:endParaRPr>
          </a:p>
          <a:p>
            <a:endParaRPr dirty="0" lang="es-E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54" name=""/>
        <p:cNvGrpSpPr/>
        <p:nvPr/>
      </p:nvGrpSpPr>
      <p:grpSpPr>
        <a:xfrm>
          <a:off x="0" y="0"/>
          <a:ext cx="0" cy="0"/>
          <a:chOff x="0" y="0"/>
          <a:chExt cx="0" cy="0"/>
        </a:xfrm>
      </p:grpSpPr>
      <p:sp>
        <p:nvSpPr>
          <p:cNvPr id="1048628" name="1 Título"/>
          <p:cNvSpPr>
            <a:spLocks noGrp="1"/>
          </p:cNvSpPr>
          <p:nvPr>
            <p:ph type="title"/>
          </p:nvPr>
        </p:nvSpPr>
        <p:spPr/>
        <p:txBody>
          <a:bodyPr/>
          <a:p>
            <a:r>
              <a:rPr dirty="0" lang="en-US" smtClean="0"/>
              <a:t>Homework</a:t>
            </a:r>
            <a:endParaRPr dirty="0" lang="en-US"/>
          </a:p>
        </p:txBody>
      </p:sp>
      <p:sp>
        <p:nvSpPr>
          <p:cNvPr id="1048629" name="2 Marcador de contenido"/>
          <p:cNvSpPr>
            <a:spLocks noGrp="1"/>
          </p:cNvSpPr>
          <p:nvPr>
            <p:ph idx="1"/>
          </p:nvPr>
        </p:nvSpPr>
        <p:spPr>
          <a:xfrm>
            <a:off x="0" y="1268760"/>
            <a:ext cx="9144000" cy="5589240"/>
          </a:xfrm>
        </p:spPr>
        <p:txBody>
          <a:bodyPr>
            <a:normAutofit/>
          </a:bodyPr>
          <a:p>
            <a:pPr lvl="0"/>
            <a:r>
              <a:rPr dirty="0" lang="en-US"/>
              <a:t>Mention two advantages of the Continentals over the British</a:t>
            </a:r>
            <a:r>
              <a:rPr dirty="0" lang="en-US" smtClean="0"/>
              <a:t>.(oral question)</a:t>
            </a:r>
            <a:endParaRPr dirty="0" lang="es-ES"/>
          </a:p>
          <a:p>
            <a:r>
              <a:rPr dirty="0" lang="en-US"/>
              <a:t>1. Compare the conditions of the British with those of the Americans. How could the "ragged Continentals" defeat Great Britain? What does it tell you of the character of the Revolution? What does it tell you about us</a:t>
            </a:r>
            <a:r>
              <a:rPr dirty="0" lang="en-US" smtClean="0"/>
              <a:t>?</a:t>
            </a:r>
          </a:p>
          <a:p>
            <a:r>
              <a:rPr dirty="0" lang="en-US" smtClean="0"/>
              <a:t>Investigate about the declaration of independence</a:t>
            </a:r>
            <a:endParaRPr dirty="0"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37" name=""/>
        <p:cNvGrpSpPr/>
        <p:nvPr/>
      </p:nvGrpSpPr>
      <p:grpSpPr>
        <a:xfrm>
          <a:off x="0" y="0"/>
          <a:ext cx="0" cy="0"/>
          <a:chOff x="0" y="0"/>
          <a:chExt cx="0" cy="0"/>
        </a:xfrm>
      </p:grpSpPr>
      <p:sp>
        <p:nvSpPr>
          <p:cNvPr id="1048595" name="1 Título"/>
          <p:cNvSpPr>
            <a:spLocks noGrp="1"/>
          </p:cNvSpPr>
          <p:nvPr>
            <p:ph type="ctrTitle"/>
          </p:nvPr>
        </p:nvSpPr>
        <p:spPr>
          <a:xfrm>
            <a:off x="755576" y="2708920"/>
            <a:ext cx="7702624" cy="891530"/>
          </a:xfrm>
        </p:spPr>
        <p:txBody>
          <a:bodyPr>
            <a:normAutofit fontScale="90000"/>
          </a:bodyPr>
          <a:p>
            <a:pPr algn="just"/>
            <a:r>
              <a:rPr dirty="0" sz="4000" lang="es-MX"/>
              <a:t/>
            </a:r>
            <a:br>
              <a:rPr dirty="0" sz="4000" lang="es-MX"/>
            </a:br>
            <a:endParaRPr dirty="0" sz="4000" lang="en-US"/>
          </a:p>
        </p:txBody>
      </p:sp>
      <p:sp>
        <p:nvSpPr>
          <p:cNvPr id="1048596" name="2 Subtítulo"/>
          <p:cNvSpPr>
            <a:spLocks noGrp="1"/>
          </p:cNvSpPr>
          <p:nvPr>
            <p:ph type="subTitle"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p>
            <a:r>
              <a:rPr dirty="0" lang="en-US"/>
              <a:t>The Nature of the Revolution</a:t>
            </a:r>
            <a:br>
              <a:rPr dirty="0" lang="en-US"/>
            </a:br>
            <a:r>
              <a:rPr dirty="0" lang="es-MX"/>
              <a:t/>
            </a:r>
            <a:br>
              <a:rPr dirty="0" lang="es-MX"/>
            </a:br>
            <a:r>
              <a:rPr dirty="0" lang="en-US"/>
              <a:t>According to </a:t>
            </a:r>
            <a:r>
              <a:rPr dirty="0" i="1" lang="en-US"/>
              <a:t>Wikipedia:</a:t>
            </a:r>
            <a:r>
              <a:rPr dirty="0" lang="en-US"/>
              <a:t> </a:t>
            </a:r>
            <a:r>
              <a:rPr dirty="0" lang="es-MX"/>
              <a:t/>
            </a:r>
            <a:br>
              <a:rPr dirty="0" lang="es-MX"/>
            </a:br>
            <a:r>
              <a:rPr dirty="0" lang="en-US"/>
              <a:t>The American Revolution is the political upheaval during the last half of the 18th century in which thirteen of Britain's colonies in North America at first rejected the governance of the Parliament of Great Britain, and later the British monarchy itself, to become the sovereign United States of America.</a:t>
            </a:r>
          </a:p>
        </p:txBody>
      </p:sp>
      <p:sp>
        <p:nvSpPr>
          <p:cNvPr id="1048597" name="3 Rectángulo"/>
          <p:cNvSpPr/>
          <p:nvPr/>
        </p:nvSpPr>
        <p:spPr>
          <a:xfrm>
            <a:off x="2286000" y="474345"/>
            <a:ext cx="4572000" cy="369332"/>
          </a:xfrm>
          <a:prstGeom prst="rect"/>
        </p:spPr>
        <p:txBody>
          <a:bodyPr>
            <a:spAutoFit/>
          </a:bodyPr>
          <a:p>
            <a:r>
              <a:rPr dirty="0" lang="en-US" smtClean="0"/>
              <a:t>.</a:t>
            </a:r>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38" name=""/>
        <p:cNvGrpSpPr/>
        <p:nvPr/>
      </p:nvGrpSpPr>
      <p:grpSpPr>
        <a:xfrm>
          <a:off x="0" y="0"/>
          <a:ext cx="0" cy="0"/>
          <a:chOff x="0" y="0"/>
          <a:chExt cx="0" cy="0"/>
        </a:xfrm>
      </p:grpSpPr>
      <p:sp>
        <p:nvSpPr>
          <p:cNvPr id="1048598" name="1 Título"/>
          <p:cNvSpPr>
            <a:spLocks noGrp="1"/>
          </p:cNvSpPr>
          <p:nvPr>
            <p:ph type="title"/>
          </p:nvPr>
        </p:nvSpPr>
        <p:spPr/>
        <p:txBody>
          <a:bodyPr/>
          <a:p>
            <a:endParaRPr lang="en-US"/>
          </a:p>
        </p:txBody>
      </p:sp>
      <p:sp>
        <p:nvSpPr>
          <p:cNvPr id="1048599"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a:bodyPr>
          <a:p>
            <a:r>
              <a:rPr dirty="0" lang="en-US"/>
              <a:t>From A </a:t>
            </a:r>
            <a:r>
              <a:rPr dirty="0" i="1" lang="en-US"/>
              <a:t>Textbook on the History of the USA</a:t>
            </a:r>
            <a:endParaRPr dirty="0" lang="es-MX"/>
          </a:p>
          <a:p>
            <a:pPr indent="0" marL="0">
              <a:buNone/>
            </a:pPr>
            <a:r>
              <a:rPr dirty="0" lang="en-US"/>
              <a:t>W. Foster considers that the American Revolution was the first one of the American hemispheric revolutions that continued into the next century, a revolt for colonial national liberation against burdensome domestic conditions and pressing grievances. This hemispheric revolution was part of the worldwide bourgeois revolution, the general movement from feudalism to capitalism.</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9" name=""/>
        <p:cNvGrpSpPr/>
        <p:nvPr/>
      </p:nvGrpSpPr>
      <p:grpSpPr>
        <a:xfrm>
          <a:off x="0" y="0"/>
          <a:ext cx="0" cy="0"/>
          <a:chOff x="0" y="0"/>
          <a:chExt cx="0" cy="0"/>
        </a:xfrm>
      </p:grpSpPr>
      <p:sp>
        <p:nvSpPr>
          <p:cNvPr id="1048600" name="1 Título"/>
          <p:cNvSpPr>
            <a:spLocks noGrp="1"/>
          </p:cNvSpPr>
          <p:nvPr>
            <p:ph type="title"/>
          </p:nvPr>
        </p:nvSpPr>
        <p:spPr/>
        <p:txBody>
          <a:bodyPr/>
          <a:p>
            <a:endParaRPr lang="en-US"/>
          </a:p>
        </p:txBody>
      </p:sp>
      <p:sp>
        <p:nvSpPr>
          <p:cNvPr id="1048601" name="2 Marcador de contenido"/>
          <p:cNvSpPr>
            <a:spLocks noGrp="1"/>
          </p:cNvSpPr>
          <p:nvPr>
            <p:ph idx="1"/>
          </p:nvPr>
        </p:nvSpPr>
        <p:spPr>
          <a:xfrm>
            <a:off x="0" y="0"/>
            <a:ext cx="9144000" cy="6741368"/>
          </a:xfrm>
        </p:spPr>
        <p:style>
          <a:lnRef idx="1">
            <a:schemeClr val="accent5"/>
          </a:lnRef>
          <a:fillRef idx="2">
            <a:schemeClr val="accent5"/>
          </a:fillRef>
          <a:effectRef idx="1">
            <a:schemeClr val="accent5"/>
          </a:effectRef>
          <a:fontRef idx="minor">
            <a:schemeClr val="dk1"/>
          </a:fontRef>
        </p:style>
        <p:txBody>
          <a:bodyPr>
            <a:normAutofit/>
          </a:bodyPr>
          <a:p>
            <a:r>
              <a:rPr dirty="0" lang="en-US"/>
              <a:t>He wrote in his book </a:t>
            </a:r>
            <a:r>
              <a:rPr dirty="0" i="1" lang="en-US"/>
              <a:t>The Negro People in American History</a:t>
            </a:r>
            <a:r>
              <a:rPr dirty="0" lang="en-US"/>
              <a:t> (1954),</a:t>
            </a:r>
            <a:endParaRPr dirty="0" lang="es-MX"/>
          </a:p>
          <a:p>
            <a:pPr indent="0" marL="0">
              <a:buNone/>
            </a:pPr>
            <a:r>
              <a:rPr dirty="0" lang="en-US"/>
              <a:t>The first American Revolution was a violent economic political and military collision between the young capitalism striving to grow and acquire independence and the dominant British capitalism, which sought to stifle and restrict it.</a:t>
            </a:r>
            <a:endParaRPr dirty="0" lang="es-MX"/>
          </a:p>
          <a:p>
            <a:pPr indent="0" marL="0">
              <a:buNone/>
            </a:pPr>
            <a:r>
              <a:rPr dirty="0" lang="en-US"/>
              <a:t>And he characterized it as a bourgeois revolution, with strong democratic currents within it.</a:t>
            </a:r>
            <a:endParaRPr dirty="0" lang="es-MX"/>
          </a:p>
          <a:p>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40" name=""/>
        <p:cNvGrpSpPr/>
        <p:nvPr/>
      </p:nvGrpSpPr>
      <p:grpSpPr>
        <a:xfrm>
          <a:off x="0" y="0"/>
          <a:ext cx="0" cy="0"/>
          <a:chOff x="0" y="0"/>
          <a:chExt cx="0" cy="0"/>
        </a:xfrm>
      </p:grpSpPr>
      <p:sp>
        <p:nvSpPr>
          <p:cNvPr id="1048602" name="1 Título"/>
          <p:cNvSpPr>
            <a:spLocks noGrp="1"/>
          </p:cNvSpPr>
          <p:nvPr>
            <p:ph type="title"/>
          </p:nvPr>
        </p:nvSpPr>
        <p:spPr/>
        <p:txBody>
          <a:bodyPr/>
          <a:p>
            <a:endParaRPr dirty="0" lang="en-US"/>
          </a:p>
        </p:txBody>
      </p:sp>
      <p:sp>
        <p:nvSpPr>
          <p:cNvPr id="1048603"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90000" lnSpcReduction="20000"/>
          </a:bodyPr>
          <a:p>
            <a:r>
              <a:rPr dirty="0" lang="en-US"/>
              <a:t>H.M. </a:t>
            </a:r>
            <a:r>
              <a:rPr dirty="0" lang="en-US" err="1"/>
              <a:t>Morais</a:t>
            </a:r>
            <a:r>
              <a:rPr dirty="0" lang="en-US"/>
              <a:t> summarized his analysis of the conflict in </a:t>
            </a:r>
            <a:r>
              <a:rPr dirty="0" i="1" lang="en-US"/>
              <a:t>The Struggle for American Freedom</a:t>
            </a:r>
            <a:r>
              <a:rPr dirty="0" lang="en-US"/>
              <a:t> (1944) as follows:</a:t>
            </a:r>
            <a:endParaRPr dirty="0" lang="es-MX"/>
          </a:p>
          <a:p>
            <a:pPr indent="0" marL="0">
              <a:buNone/>
            </a:pPr>
            <a:r>
              <a:rPr dirty="0" lang="en-US"/>
              <a:t>The first American Revolution was the product of two </a:t>
            </a:r>
            <a:r>
              <a:rPr dirty="0" lang="en-US" u="sng"/>
              <a:t>general movements</a:t>
            </a:r>
            <a:r>
              <a:rPr dirty="0" lang="en-US"/>
              <a:t>: The struggle for self-government and national independence and the struggle among American people themselves for a more democratic order. </a:t>
            </a:r>
            <a:endParaRPr dirty="0" lang="en-US" smtClean="0"/>
          </a:p>
          <a:p>
            <a:pPr indent="0" marL="0">
              <a:buNone/>
            </a:pPr>
            <a:r>
              <a:rPr dirty="0" lang="en-US" smtClean="0"/>
              <a:t>The </a:t>
            </a:r>
            <a:r>
              <a:rPr dirty="0" lang="en-US"/>
              <a:t>Revolution therefore had </a:t>
            </a:r>
            <a:r>
              <a:rPr dirty="0" lang="en-US" u="sng"/>
              <a:t>an external aspect</a:t>
            </a:r>
            <a:r>
              <a:rPr dirty="0" lang="en-US"/>
              <a:t>, the colonial war for liberation against Britain, and </a:t>
            </a:r>
            <a:r>
              <a:rPr dirty="0" lang="en-US" u="sng"/>
              <a:t>an internal aspect</a:t>
            </a:r>
            <a:r>
              <a:rPr dirty="0" lang="en-US"/>
              <a:t>, the mass’ upsurge against anti-democratic elements. It ushered in the modern era of revolutionary struggle and became the prototype of a whole series of bourgeois-democratic upheavals in Europe and colonial uprisings throughout the world.</a:t>
            </a:r>
            <a:endParaRPr dirty="0" lang="es-MX"/>
          </a:p>
          <a:p>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41" name=""/>
        <p:cNvGrpSpPr/>
        <p:nvPr/>
      </p:nvGrpSpPr>
      <p:grpSpPr>
        <a:xfrm>
          <a:off x="0" y="0"/>
          <a:ext cx="0" cy="0"/>
          <a:chOff x="0" y="0"/>
          <a:chExt cx="0" cy="0"/>
        </a:xfrm>
      </p:grpSpPr>
      <p:sp>
        <p:nvSpPr>
          <p:cNvPr id="1048604" name="1 Título"/>
          <p:cNvSpPr>
            <a:spLocks noGrp="1"/>
          </p:cNvSpPr>
          <p:nvPr>
            <p:ph type="title"/>
          </p:nvPr>
        </p:nvSpPr>
        <p:spPr/>
        <p:txBody>
          <a:bodyPr/>
          <a:p>
            <a:endParaRPr lang="en-US"/>
          </a:p>
        </p:txBody>
      </p:sp>
      <p:sp>
        <p:nvSpPr>
          <p:cNvPr id="1048605"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73125" lnSpcReduction="20000"/>
          </a:bodyPr>
          <a:p>
            <a:r>
              <a:rPr dirty="0" lang="en-US"/>
              <a:t>With a broader, more comprehensive approach, H. </a:t>
            </a:r>
            <a:r>
              <a:rPr dirty="0" lang="en-US" err="1"/>
              <a:t>Aptheker</a:t>
            </a:r>
            <a:r>
              <a:rPr dirty="0" lang="en-US"/>
              <a:t> writes that:</a:t>
            </a:r>
            <a:endParaRPr dirty="0" lang="es-MX"/>
          </a:p>
          <a:p>
            <a:pPr indent="0" marL="0">
              <a:buNone/>
            </a:pPr>
            <a:r>
              <a:rPr dirty="0" lang="en-US"/>
              <a:t>The American Revolution </a:t>
            </a:r>
            <a:r>
              <a:rPr dirty="0" lang="en-US" u="sng"/>
              <a:t>was the result of the interpenetration of three currents: </a:t>
            </a:r>
            <a:endParaRPr dirty="0" lang="en-US" u="sng" smtClean="0"/>
          </a:p>
          <a:p>
            <a:pPr indent="-514350" marL="514350">
              <a:buFont typeface="+mj-lt"/>
              <a:buAutoNum type="arabicPeriod"/>
            </a:pPr>
            <a:r>
              <a:rPr dirty="0" lang="en-US" smtClean="0"/>
              <a:t>The </a:t>
            </a:r>
            <a:r>
              <a:rPr dirty="0" lang="en-US"/>
              <a:t>fundamental conflict of interests between the rulers of the colonizing power and the vast majority of the </a:t>
            </a:r>
            <a:r>
              <a:rPr dirty="0" lang="en-US" smtClean="0"/>
              <a:t>colonists </a:t>
            </a:r>
          </a:p>
          <a:p>
            <a:pPr indent="-514350" marL="514350">
              <a:buFont typeface="+mj-lt"/>
              <a:buAutoNum type="arabicPeriod"/>
            </a:pPr>
            <a:r>
              <a:rPr dirty="0" lang="en-US" smtClean="0"/>
              <a:t>the </a:t>
            </a:r>
            <a:r>
              <a:rPr dirty="0" lang="en-US"/>
              <a:t>class stratification within the colonies themselves and the resulting class struggles that marked colonial history which almost always found the British imperial power as a bulwark of the reactionary or the conservative interests in such </a:t>
            </a:r>
            <a:r>
              <a:rPr dirty="0" lang="en-US" smtClean="0"/>
              <a:t>struggles</a:t>
            </a:r>
          </a:p>
          <a:p>
            <a:pPr indent="-514350" marL="514350">
              <a:buFont typeface="+mj-lt"/>
              <a:buAutoNum type="arabicPeriod"/>
            </a:pPr>
            <a:r>
              <a:rPr dirty="0" lang="en-US" smtClean="0"/>
              <a:t>the </a:t>
            </a:r>
            <a:r>
              <a:rPr dirty="0" lang="en-US"/>
              <a:t>developing sense of American nationality transcending class lines, which resulted from the varied origins of the colonies’ peoples, their physical separation </a:t>
            </a:r>
            <a:r>
              <a:rPr dirty="0" lang="en-US">
                <a:solidFill>
                  <a:prstClr val="black"/>
                </a:solidFill>
              </a:rPr>
              <a:t>from England, the different fauna and flora and climate of their surroundings, their different problems and interests, their own developing culture and psychology and even language; their own common history, and from their own experience of common hostility—varying in degree with place and time—towards the powers-that-be in England. </a:t>
            </a:r>
            <a:endParaRPr dirty="0" lang="en-US" smtClean="0">
              <a:solidFill>
                <a:prstClr val="black"/>
              </a:solidFill>
            </a:endParaRPr>
          </a:p>
          <a:p>
            <a:pPr lvl="0"/>
            <a:r>
              <a:rPr dirty="0" lang="en-US" smtClean="0">
                <a:solidFill>
                  <a:prstClr val="black"/>
                </a:solidFill>
              </a:rPr>
              <a:t>These </a:t>
            </a:r>
            <a:r>
              <a:rPr dirty="0" lang="en-US">
                <a:solidFill>
                  <a:prstClr val="black"/>
                </a:solidFill>
              </a:rPr>
              <a:t>currents were inter-related; each reacted upon the other.</a:t>
            </a:r>
            <a:endParaRPr dirty="0" lang="es-MX">
              <a:solidFill>
                <a:prstClr val="black"/>
              </a:solidFill>
            </a:endParaRPr>
          </a:p>
          <a:p>
            <a:pPr indent="0" marL="0">
              <a:buNone/>
            </a:pPr>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42" name=""/>
        <p:cNvGrpSpPr/>
        <p:nvPr/>
      </p:nvGrpSpPr>
      <p:grpSpPr>
        <a:xfrm>
          <a:off x="0" y="0"/>
          <a:ext cx="0" cy="0"/>
          <a:chOff x="0" y="0"/>
          <a:chExt cx="0" cy="0"/>
        </a:xfrm>
      </p:grpSpPr>
      <p:sp>
        <p:nvSpPr>
          <p:cNvPr id="1048606" name="1 Título"/>
          <p:cNvSpPr>
            <a:spLocks noGrp="1"/>
          </p:cNvSpPr>
          <p:nvPr>
            <p:ph type="title"/>
          </p:nvPr>
        </p:nvSpPr>
        <p:spPr/>
        <p:txBody>
          <a:bodyPr>
            <a:normAutofit/>
          </a:bodyPr>
          <a:p>
            <a:endParaRPr lang="en-US"/>
          </a:p>
        </p:txBody>
      </p:sp>
      <p:sp>
        <p:nvSpPr>
          <p:cNvPr id="1048607"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normAutofit fontScale="85469" lnSpcReduction="10000"/>
          </a:bodyPr>
          <a:p>
            <a:r>
              <a:rPr dirty="0" lang="en-US"/>
              <a:t>The Revolution of the Thirteen Colonies was chiefly an anti-colonial war resulting from antagonistic contradictions that developed between the ruling classes of Great Britain and most of the inhabitants of the colonies. In the main a colonial revolution, it did not bring about deep social transformations. Its chief limitation was its inability to abolish chattel slavery</a:t>
            </a:r>
            <a:r>
              <a:rPr dirty="0" lang="en-US" smtClean="0"/>
              <a:t>.</a:t>
            </a:r>
          </a:p>
          <a:p>
            <a:r>
              <a:rPr dirty="0" lang="en-US" smtClean="0"/>
              <a:t> </a:t>
            </a:r>
            <a:r>
              <a:rPr dirty="0" lang="en-US"/>
              <a:t>The conflict of interests between the British and the North American wealthy classes was central. The British bourgeoisie tried to preserve and extend their control of colonial economy, mainly by monopolizing its trade, and repress its growth. The young and rising colonial bourgeoisie, engaged in an effort to have power over their market as a necessary premise to its development, was forced to fight for political freedom.</a:t>
            </a:r>
            <a:endParaRPr dirty="0" lang="es-MX"/>
          </a:p>
          <a:p>
            <a:endParaRPr dirty="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43" name=""/>
        <p:cNvGrpSpPr/>
        <p:nvPr/>
      </p:nvGrpSpPr>
      <p:grpSpPr>
        <a:xfrm>
          <a:off x="0" y="0"/>
          <a:ext cx="0" cy="0"/>
          <a:chOff x="0" y="0"/>
          <a:chExt cx="0" cy="0"/>
        </a:xfrm>
      </p:grpSpPr>
      <p:sp>
        <p:nvSpPr>
          <p:cNvPr id="1048608" name="1 Título"/>
          <p:cNvSpPr>
            <a:spLocks noGrp="1"/>
          </p:cNvSpPr>
          <p:nvPr>
            <p:ph type="title"/>
          </p:nvPr>
        </p:nvSpPr>
        <p:spPr/>
        <p:txBody>
          <a:bodyPr>
            <a:normAutofit/>
          </a:bodyPr>
          <a:p>
            <a:endParaRPr lang="en-US"/>
          </a:p>
        </p:txBody>
      </p:sp>
      <p:sp>
        <p:nvSpPr>
          <p:cNvPr id="1048609" name="2 Marcador de contenido"/>
          <p:cNvSpPr>
            <a:spLocks noGrp="1"/>
          </p:cNvSpPr>
          <p:nvPr>
            <p:ph idx="1"/>
          </p:nvPr>
        </p:nvSpPr>
        <p:spPr>
          <a:xfrm>
            <a:off x="0" y="0"/>
            <a:ext cx="9144000" cy="6858000"/>
          </a:xfrm>
        </p:spPr>
        <p:style>
          <a:lnRef idx="1">
            <a:schemeClr val="accent5"/>
          </a:lnRef>
          <a:fillRef idx="2">
            <a:schemeClr val="accent5"/>
          </a:fillRef>
          <a:effectRef idx="1">
            <a:schemeClr val="accent5"/>
          </a:effectRef>
          <a:fontRef idx="minor">
            <a:schemeClr val="dk1"/>
          </a:fontRef>
        </p:style>
        <p:txBody>
          <a:bodyPr/>
          <a:p>
            <a:r>
              <a:rPr dirty="0" lang="en-US"/>
              <a:t>The fight against British rule was related to the efforts directed to the democratization of American society. </a:t>
            </a:r>
            <a:endParaRPr dirty="0" lang="en-US" smtClean="0"/>
          </a:p>
          <a:p>
            <a:r>
              <a:rPr dirty="0" lang="en-US" smtClean="0"/>
              <a:t>The </a:t>
            </a:r>
            <a:r>
              <a:rPr dirty="0" lang="en-US"/>
              <a:t>British power always stood in support of the reactionary forces and ways of life, as was the case of vestiges of feudalism on land tenure. Consequently, the struggle for independence and democracy was necessarily fought against British despotism and home based tyranny.</a:t>
            </a:r>
            <a:endParaRPr dirty="0" lang="es-MX"/>
          </a:p>
          <a:p>
            <a:endParaRPr dirty="0" lang="en-US"/>
          </a:p>
        </p:txBody>
      </p:sp>
    </p:spTree>
  </p:cSld>
  <p:clrMapOvr>
    <a:masterClrMapping/>
  </p:clrMapOvr>
</p:sld>
</file>

<file path=ppt/theme/theme1.xml><?xml version="1.0" encoding="utf-8"?>
<a:theme xmlns:a="http://schemas.openxmlformats.org/drawingml/2006/main" name="Tema de Office">
  <a:themeElements>
    <a:clrScheme name="Oficina">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cin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cin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15.0000</AppVersion>
</Properties>
</file>

<file path=docProps/core.xml><?xml version="1.0" encoding="utf-8"?>
<cp:coreProperties xmlns:cp="http://schemas.openxmlformats.org/package/2006/metadata/core-properties" xmlns:dc="http://purl.org/dc/elements/1.1/" xmlns:dcterms="http://purl.org/dc/terms/" xmlns:xsi="http://www.w3.org/2001/XMLSchema-instance">
  <dc:title>History of the Culture of English Speaking Countries </dc:title>
  <dc:creator>Lorna</dc:creator>
  <cp:lastModifiedBy>Lorn</cp:lastModifiedBy>
  <dcterms:created xsi:type="dcterms:W3CDTF">2016-02-11T06:31:29Z</dcterms:created>
  <dcterms:modified xsi:type="dcterms:W3CDTF">2024-03-03T17:53:56Z</dcterms:modified>
</cp:coreProperties>
</file>