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9"/>
  </p:notesMasterIdLst>
  <p:sldIdLst>
    <p:sldId id="276" r:id="rId2"/>
    <p:sldId id="266" r:id="rId3"/>
    <p:sldId id="256" r:id="rId4"/>
    <p:sldId id="275" r:id="rId5"/>
    <p:sldId id="277" r:id="rId6"/>
    <p:sldId id="322" r:id="rId7"/>
    <p:sldId id="323" r:id="rId8"/>
    <p:sldId id="329" r:id="rId9"/>
    <p:sldId id="324" r:id="rId10"/>
    <p:sldId id="325" r:id="rId11"/>
    <p:sldId id="326" r:id="rId12"/>
    <p:sldId id="32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92" r:id="rId24"/>
    <p:sldId id="293" r:id="rId25"/>
    <p:sldId id="294" r:id="rId26"/>
    <p:sldId id="295" r:id="rId27"/>
    <p:sldId id="288" r:id="rId28"/>
    <p:sldId id="331" r:id="rId29"/>
    <p:sldId id="290" r:id="rId30"/>
    <p:sldId id="273" r:id="rId31"/>
    <p:sldId id="296" r:id="rId32"/>
    <p:sldId id="291" r:id="rId33"/>
    <p:sldId id="260" r:id="rId34"/>
    <p:sldId id="274" r:id="rId35"/>
    <p:sldId id="270" r:id="rId36"/>
    <p:sldId id="297" r:id="rId37"/>
    <p:sldId id="298" r:id="rId38"/>
    <p:sldId id="299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20" r:id="rId48"/>
    <p:sldId id="309" r:id="rId49"/>
    <p:sldId id="310" r:id="rId50"/>
    <p:sldId id="311" r:id="rId51"/>
    <p:sldId id="333" r:id="rId52"/>
    <p:sldId id="334" r:id="rId53"/>
    <p:sldId id="335" r:id="rId54"/>
    <p:sldId id="336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271" r:id="rId64"/>
    <p:sldId id="332" r:id="rId65"/>
    <p:sldId id="267" r:id="rId66"/>
    <p:sldId id="330" r:id="rId67"/>
    <p:sldId id="272" r:id="rId6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-138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98550-A7A9-4963-B9F3-C5A1F6E665BC}" type="datetimeFigureOut">
              <a:rPr lang="es-ES" smtClean="0"/>
              <a:t>22/04/2026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75538-BD0C-4D02-97C8-ED4162583EC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08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75538-BD0C-4D02-97C8-ED4162583EC4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5400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75538-BD0C-4D02-97C8-ED4162583EC4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226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A454761-3871-4CFE-92D0-FE2361DF31A0}" type="slidenum">
              <a:rPr lang="es-ES"/>
              <a:pPr>
                <a:spcBef>
                  <a:spcPct val="0"/>
                </a:spcBef>
              </a:pPr>
              <a:t>54</a:t>
            </a:fld>
            <a:endParaRPr lang="es-ES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33241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021F6-D1F4-454C-994C-6C396DBCE2E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E3685-DBCD-4EC0-9182-5D83F6C0100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7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C5519-FD4C-468F-AE9A-3347C697A79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89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FED45E-32E5-4D78-99D0-923AF5CFA5B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20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D46DF9-B4E0-4366-8485-D631D0DCF9E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2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0D9C0-6597-4B11-889A-0B49FD267BC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2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E8DCE0-2098-482E-842D-C317587CF605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2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874F7-575E-4A3B-A97E-CBCB6B06CF9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5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3BBCB-F1C0-41A4-98D6-C82A32A41234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8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95516-8C11-4B52-9D0F-59EE11BDD80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8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1E6C7-EA45-4055-8965-7247BF7497F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71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ACA82D-05F6-44CE-A68B-7ADB85091072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3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68680" y="228600"/>
            <a:ext cx="10363200" cy="3429000"/>
          </a:xfrm>
        </p:spPr>
        <p:txBody>
          <a:bodyPr/>
          <a:lstStyle/>
          <a:p>
            <a:r>
              <a:rPr lang="es-E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s-ES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s-E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MAESTRÍA EN DIDÁCTICA</a:t>
            </a:r>
            <a:br>
              <a:rPr lang="es-ES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s-ES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s-ES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s-E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Curso</a:t>
            </a:r>
            <a:r>
              <a:rPr lang="es-ES" dirty="0">
                <a:solidFill>
                  <a:srgbClr val="FFFF00"/>
                </a:solidFill>
                <a:latin typeface="Arial Black" panose="020B0A04020102020204" pitchFamily="34" charset="0"/>
              </a:rPr>
              <a:t>: </a:t>
            </a:r>
            <a:r>
              <a:rPr lang="es-ES" dirty="0" err="1">
                <a:solidFill>
                  <a:srgbClr val="FFFF00"/>
                </a:solidFill>
                <a:latin typeface="Arial Black" panose="020B0A04020102020204" pitchFamily="34" charset="0"/>
              </a:rPr>
              <a:t>Neuroeducación</a:t>
            </a:r>
            <a:r>
              <a:rPr lang="es-ES" dirty="0">
                <a:solidFill>
                  <a:srgbClr val="FFFF00"/>
                </a:solidFill>
                <a:latin typeface="Arial Black" panose="020B0A04020102020204" pitchFamily="34" charset="0"/>
              </a:rPr>
              <a:t> en el P</a:t>
            </a:r>
            <a:r>
              <a:rPr lang="es-E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roceso </a:t>
            </a:r>
            <a:r>
              <a:rPr lang="es-ES" dirty="0">
                <a:solidFill>
                  <a:srgbClr val="FFFF00"/>
                </a:solidFill>
                <a:latin typeface="Arial Black" panose="020B0A04020102020204" pitchFamily="34" charset="0"/>
              </a:rPr>
              <a:t>de </a:t>
            </a:r>
            <a:br>
              <a:rPr lang="es-ES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s-E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Enseñanza-aprendizaje </a:t>
            </a:r>
            <a:r>
              <a:rPr lang="es-ES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s-ES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86840" y="4770120"/>
            <a:ext cx="8534400" cy="1752600"/>
          </a:xfrm>
        </p:spPr>
        <p:txBody>
          <a:bodyPr/>
          <a:lstStyle/>
          <a:p>
            <a:r>
              <a:rPr lang="es-E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Dr. C. Raúl Rodríguez Calzado</a:t>
            </a:r>
            <a:endParaRPr lang="es-ES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09935" y="304547"/>
            <a:ext cx="1013194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¿Por qué </a:t>
            </a:r>
            <a:r>
              <a:rPr lang="es-ES" sz="4000" b="1" dirty="0" smtClean="0">
                <a:solidFill>
                  <a:srgbClr val="FFFF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es importante para la educación</a:t>
            </a:r>
          </a:p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</a:t>
            </a:r>
            <a:r>
              <a:rPr lang="es-ES" sz="4000" b="1" dirty="0" smtClean="0">
                <a:solidFill>
                  <a:srgbClr val="FFFF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bordar la integración entre esos tres saberes: </a:t>
            </a:r>
          </a:p>
          <a:p>
            <a:r>
              <a:rPr lang="es-ES" sz="4000" b="1" dirty="0" smtClean="0">
                <a:solidFill>
                  <a:srgbClr val="FFFF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neurociencias, psicología y educación?</a:t>
            </a:r>
            <a:endParaRPr lang="es-ES" sz="4000" dirty="0">
              <a:solidFill>
                <a:srgbClr val="FFFF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630680" y="2896787"/>
            <a:ext cx="9265920" cy="3524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dirty="0" smtClean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¿Cómo fundamentar desde las neurociencias el principio de la unidad de lo cognitivo con lo afectivo, motivacional y volitivo</a:t>
            </a:r>
            <a:r>
              <a:rPr lang="es-ES" sz="2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2800" dirty="0">
              <a:solidFill>
                <a:srgbClr val="FFFF00"/>
              </a:solidFill>
              <a:latin typeface="Arial Black" panose="020B0A0402010202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¿Cómo fundamentar desde las neurociencias los mecanismos atencionales, su desarrollo y posibles afectaciones?</a:t>
            </a:r>
            <a:endParaRPr lang="es-ES" sz="2800" dirty="0">
              <a:solidFill>
                <a:srgbClr val="FFFF00"/>
              </a:solidFill>
              <a:latin typeface="Arial Black" panose="020B0A0402010202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943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09935" y="304547"/>
            <a:ext cx="1013194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¿Por qué </a:t>
            </a:r>
            <a:r>
              <a:rPr lang="es-ES" sz="4000" b="1" dirty="0" smtClean="0">
                <a:solidFill>
                  <a:srgbClr val="FFFF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es importante para la educación</a:t>
            </a:r>
          </a:p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</a:t>
            </a:r>
            <a:r>
              <a:rPr lang="es-ES" sz="4000" b="1" dirty="0" smtClean="0">
                <a:solidFill>
                  <a:srgbClr val="FFFF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bordar la integración entre esos tres saberes: </a:t>
            </a:r>
          </a:p>
          <a:p>
            <a:r>
              <a:rPr lang="es-ES" sz="4000" b="1" dirty="0" smtClean="0">
                <a:solidFill>
                  <a:srgbClr val="FFFF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neurociencias, psicología y educación?</a:t>
            </a:r>
            <a:endParaRPr lang="es-ES" sz="4000" dirty="0">
              <a:solidFill>
                <a:srgbClr val="FFFF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630680" y="2896787"/>
            <a:ext cx="9265920" cy="3524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dirty="0" smtClean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¿Cómo fundamentar desde las neurociencias el principio de la atención a las diferencias individuales</a:t>
            </a:r>
            <a:r>
              <a:rPr lang="es-ES" sz="2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2800" dirty="0">
              <a:solidFill>
                <a:srgbClr val="FFFF00"/>
              </a:solidFill>
              <a:latin typeface="Arial Black" panose="020B0A0402010202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¿Qué sustenta la existencia de </a:t>
            </a:r>
            <a:r>
              <a:rPr lang="es-ES" sz="2800" dirty="0" err="1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cronotipos</a:t>
            </a:r>
            <a:r>
              <a:rPr lang="es-ES" sz="2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en el ser humano y su relación con la higiene del sueño?</a:t>
            </a:r>
            <a:endParaRPr lang="es-ES" sz="2800" dirty="0">
              <a:solidFill>
                <a:srgbClr val="FFFF00"/>
              </a:solidFill>
              <a:effectLst/>
              <a:latin typeface="Arial Black" panose="020B0A0402010202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167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09935" y="304547"/>
            <a:ext cx="1013194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¿Por qué </a:t>
            </a:r>
            <a:r>
              <a:rPr lang="es-ES" sz="4000" b="1" dirty="0" smtClean="0">
                <a:solidFill>
                  <a:srgbClr val="FFFF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es importante para la educación</a:t>
            </a:r>
          </a:p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</a:t>
            </a:r>
            <a:r>
              <a:rPr lang="es-ES" sz="4000" b="1" dirty="0" smtClean="0">
                <a:solidFill>
                  <a:srgbClr val="FFFF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bordar la integración entre esos tres saberes: </a:t>
            </a:r>
          </a:p>
          <a:p>
            <a:r>
              <a:rPr lang="es-ES" sz="4000" b="1" dirty="0" smtClean="0">
                <a:solidFill>
                  <a:srgbClr val="FFFF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neurociencias, psicología y educación?</a:t>
            </a:r>
            <a:endParaRPr lang="es-ES" sz="4000" dirty="0">
              <a:solidFill>
                <a:srgbClr val="FFFF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47800" y="2774867"/>
            <a:ext cx="926592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dirty="0" smtClean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¿Cómo comprender los efectos del estrés y los mecanismos de </a:t>
            </a:r>
            <a:r>
              <a:rPr lang="es-ES" sz="2800" dirty="0" err="1" smtClean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resiliencia</a:t>
            </a:r>
            <a:r>
              <a:rPr lang="es-ES" sz="2800" dirty="0" smtClean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en el ser humano</a:t>
            </a:r>
            <a:r>
              <a:rPr lang="es-ES" sz="2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2800" dirty="0">
              <a:solidFill>
                <a:srgbClr val="FFFF00"/>
              </a:solidFill>
              <a:latin typeface="Arial Black" panose="020B0A0402010202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dirty="0" smtClean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¿Cuáles son los mecanismos cerebrales que permiten autorregular nuestra conducta, planificar las acciones y hacer valoraciones sobre sus resultados?</a:t>
            </a:r>
            <a:endParaRPr lang="es-ES" sz="2800" dirty="0">
              <a:solidFill>
                <a:srgbClr val="FFFF00"/>
              </a:solidFill>
              <a:effectLst/>
              <a:latin typeface="Arial Black" panose="020B0A0402010202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055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01861" y="181094"/>
            <a:ext cx="7081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Antecedentes importantes:</a:t>
            </a:r>
            <a:endParaRPr lang="es-ES" sz="3600" dirty="0"/>
          </a:p>
        </p:txBody>
      </p:sp>
      <p:sp>
        <p:nvSpPr>
          <p:cNvPr id="3" name="Rectángulo 2"/>
          <p:cNvSpPr/>
          <p:nvPr/>
        </p:nvSpPr>
        <p:spPr>
          <a:xfrm>
            <a:off x="219492" y="1452265"/>
            <a:ext cx="11972508" cy="55399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Hipócrates (460 </a:t>
            </a:r>
            <a:r>
              <a:rPr lang="es-ES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a.n.e</a:t>
            </a:r>
            <a:r>
              <a:rPr lang="es-E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.) : El cerebro como</a:t>
            </a:r>
          </a:p>
          <a:p>
            <a:r>
              <a:rPr lang="es-E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órgano del raciocinio y el espíritu</a:t>
            </a:r>
          </a:p>
          <a:p>
            <a:endParaRPr lang="es-ES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rgbClr val="FFFF00"/>
                </a:solidFill>
                <a:latin typeface="Arial Black" panose="020B0A04020102020204" pitchFamily="34" charset="0"/>
              </a:rPr>
              <a:t>Franz Joseph </a:t>
            </a:r>
            <a:r>
              <a:rPr lang="es-ES" sz="28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Gall</a:t>
            </a:r>
            <a:r>
              <a:rPr lang="es-ES" sz="2800" dirty="0">
                <a:solidFill>
                  <a:srgbClr val="FFFF00"/>
                </a:solidFill>
                <a:latin typeface="Arial Black" panose="020B0A04020102020204" pitchFamily="34" charset="0"/>
              </a:rPr>
              <a:t> (1758-1828</a:t>
            </a:r>
            <a:r>
              <a:rPr lang="es-ES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): </a:t>
            </a:r>
            <a:r>
              <a:rPr lang="es-ES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Localizacionismo</a:t>
            </a:r>
            <a:endParaRPr lang="es-ES" sz="28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K.S.Lasley</a:t>
            </a:r>
            <a:r>
              <a:rPr lang="es-ES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(1890-1895): </a:t>
            </a:r>
            <a:r>
              <a:rPr lang="es-ES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Antilocalizacionismo</a:t>
            </a:r>
            <a:endParaRPr lang="es-ES" sz="2800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P. Broca (1824-1880): </a:t>
            </a:r>
            <a:r>
              <a:rPr lang="es-ES" sz="2800" dirty="0">
                <a:solidFill>
                  <a:srgbClr val="FFFF00"/>
                </a:solidFill>
                <a:latin typeface="Arial Black" panose="020B0A04020102020204" pitchFamily="34" charset="0"/>
              </a:rPr>
              <a:t>Á</a:t>
            </a:r>
            <a:r>
              <a:rPr lang="es-ES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rea o centro motor de la palabra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K. Wernicke (1848-1905): Centro del lenguaje sensorial.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S.R. Cajal (1852-1934): La neurona como unidad funcional</a:t>
            </a:r>
            <a:endParaRPr lang="es-ES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endParaRPr lang="es-E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9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6240" y="476598"/>
            <a:ext cx="10713720" cy="639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ES" sz="2800" b="1" u="sng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Desarrollo de la neuropsicología </a:t>
            </a:r>
            <a:r>
              <a:rPr lang="es-ES" sz="2800" b="1" u="sng" dirty="0" smtClean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s-ES" sz="2800" b="1" u="sng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Mediados del Siglo XX)</a:t>
            </a:r>
            <a:endParaRPr lang="es-ES" sz="2800" u="sng" dirty="0">
              <a:solidFill>
                <a:srgbClr val="FFFF00"/>
              </a:solidFill>
              <a:latin typeface="Arial Black" panose="020B0A0402010202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ES" sz="2800" b="1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Alexander Luria</a:t>
            </a:r>
            <a:r>
              <a:rPr lang="es-ES" sz="28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(1902-1977): Estudió cómo lesiones cerebrales afectan funciones superiores (memoria, lenguaje), sentando bases para entender trastornos de aprendizaje.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ES" sz="2800" b="1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Jean Piaget</a:t>
            </a:r>
            <a:r>
              <a:rPr lang="es-ES" sz="28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(1896-1980): </a:t>
            </a:r>
            <a:r>
              <a:rPr lang="es-ES" sz="2800" dirty="0" smtClean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Sus </a:t>
            </a:r>
            <a:r>
              <a:rPr lang="es-ES" sz="28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estadios cognitivos coinciden con maduraciones neurológicas (ej. corteza </a:t>
            </a:r>
            <a:r>
              <a:rPr lang="es-ES" sz="2800" dirty="0" err="1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prefrontal</a:t>
            </a:r>
            <a:r>
              <a:rPr lang="es-ES" sz="28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).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s-ES" sz="2800" b="1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Donald </a:t>
            </a:r>
            <a:r>
              <a:rPr lang="es-ES" sz="2800" b="1" dirty="0" err="1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Hebb</a:t>
            </a:r>
            <a:r>
              <a:rPr lang="es-ES" sz="28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(1949): Propuso la regla </a:t>
            </a:r>
            <a:r>
              <a:rPr lang="es-ES" sz="2800" dirty="0" err="1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hebbiana</a:t>
            </a:r>
            <a:r>
              <a:rPr lang="es-ES" sz="28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("las neuronas que se activan juntas, se conectan"), explicando el aprendizaje a nivel sináptico.</a:t>
            </a:r>
            <a:endParaRPr lang="es-ES" sz="2800" dirty="0">
              <a:solidFill>
                <a:srgbClr val="FFFF00"/>
              </a:solidFill>
              <a:effectLst/>
              <a:latin typeface="Arial Black" panose="020B0A0402010202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82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92480" y="0"/>
            <a:ext cx="10927080" cy="6620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ES" sz="3200" b="1" u="sng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Consolidación de la </a:t>
            </a:r>
            <a:r>
              <a:rPr lang="es-ES" sz="3200" b="1" u="sng" dirty="0" err="1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neuroeducación</a:t>
            </a:r>
            <a:r>
              <a:rPr lang="es-ES" sz="3200" b="1" u="sng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(Décadas de 1990-2000)</a:t>
            </a:r>
            <a:endParaRPr lang="es-ES" sz="3200" u="sng" dirty="0">
              <a:solidFill>
                <a:srgbClr val="FFFF00"/>
              </a:solidFill>
              <a:latin typeface="Arial Black" panose="020B0A0402010202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S" sz="3200" b="1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Década del cerebro</a:t>
            </a: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(1990-2000, proclamada por el Congreso de EE. UU.): Avances en </a:t>
            </a:r>
            <a:r>
              <a:rPr lang="es-ES" sz="3200" dirty="0" err="1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neuroimagen</a:t>
            </a: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funcional (</a:t>
            </a:r>
            <a:r>
              <a:rPr lang="es-ES" sz="3200" dirty="0" err="1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fMRI</a:t>
            </a: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PET) permitieron observar cerebros aprendiendo en tiempo real.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S" sz="3200" b="1" dirty="0" err="1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Neuroeducación</a:t>
            </a:r>
            <a:r>
              <a:rPr lang="es-ES" sz="3200" b="1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formal</a:t>
            </a: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 Surgen programas como </a:t>
            </a:r>
            <a:r>
              <a:rPr lang="es-ES" sz="3200" i="1" dirty="0" err="1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Mind</a:t>
            </a:r>
            <a:r>
              <a:rPr lang="es-ES" sz="3200" i="1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es-ES" sz="3200" i="1" dirty="0" err="1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Brain</a:t>
            </a:r>
            <a:r>
              <a:rPr lang="es-ES" sz="3200" i="1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and </a:t>
            </a:r>
            <a:r>
              <a:rPr lang="es-ES" sz="3200" i="1" dirty="0" err="1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Education</a:t>
            </a: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en la Universidad de Harvard (2000) y revistas especializadas (</a:t>
            </a:r>
            <a:r>
              <a:rPr lang="es-ES" sz="3200" i="1" dirty="0" err="1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Trends</a:t>
            </a:r>
            <a:r>
              <a:rPr lang="es-ES" sz="3200" i="1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in </a:t>
            </a:r>
            <a:r>
              <a:rPr lang="es-ES" sz="3200" i="1" dirty="0" err="1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Neuroscience</a:t>
            </a:r>
            <a:r>
              <a:rPr lang="es-ES" sz="3200" i="1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and </a:t>
            </a:r>
            <a:r>
              <a:rPr lang="es-ES" sz="3200" i="1" dirty="0" err="1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Education</a:t>
            </a: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2012).</a:t>
            </a:r>
            <a:endParaRPr lang="es-ES" sz="3200" dirty="0">
              <a:solidFill>
                <a:srgbClr val="FFFF00"/>
              </a:solidFill>
              <a:effectLst/>
              <a:latin typeface="Arial Black" panose="020B0A0402010202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28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01861" y="181094"/>
            <a:ext cx="8772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Relación </a:t>
            </a:r>
            <a:r>
              <a:rPr lang="es-ES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nurociencias</a:t>
            </a:r>
            <a:r>
              <a:rPr lang="es-E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-tecnología:</a:t>
            </a:r>
            <a:endParaRPr lang="es-ES" sz="3600" dirty="0"/>
          </a:p>
        </p:txBody>
      </p:sp>
      <p:sp>
        <p:nvSpPr>
          <p:cNvPr id="3" name="Rectángulo 2"/>
          <p:cNvSpPr/>
          <p:nvPr/>
        </p:nvSpPr>
        <p:spPr>
          <a:xfrm>
            <a:off x="365760" y="995065"/>
            <a:ext cx="11186160" cy="5748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3200" b="1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Décadas de 1960-1970</a:t>
            </a:r>
            <a:r>
              <a:rPr lang="es-ES" sz="3200" b="1" dirty="0" smtClean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3200" dirty="0">
              <a:solidFill>
                <a:srgbClr val="FFFF00"/>
              </a:solidFill>
              <a:latin typeface="Arial Black" panose="020B0A0402010202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3200" b="1" dirty="0" err="1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Neuroeducación</a:t>
            </a:r>
            <a:r>
              <a:rPr lang="es-ES" sz="3200" b="1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</a:t>
            </a: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Primeros estudios sobre plasticidad cerebral y períodos críticos de aprendizaje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3200" b="1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Tecnología:</a:t>
            </a: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Surgimiento de los primeros ordenadores educativos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3200" b="1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Sinergia:</a:t>
            </a: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Los ordenadores permiten primeros registros sistemáticos de respuestas de aprendizaje</a:t>
            </a:r>
            <a:endParaRPr lang="es-ES" sz="3200" dirty="0">
              <a:solidFill>
                <a:srgbClr val="FFFF00"/>
              </a:solidFill>
              <a:effectLst/>
              <a:latin typeface="Arial Black" panose="020B0A0402010202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01861" y="181094"/>
            <a:ext cx="8772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Relación </a:t>
            </a:r>
            <a:r>
              <a:rPr lang="es-ES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nurociencias</a:t>
            </a:r>
            <a:r>
              <a:rPr lang="es-E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-tecnología:</a:t>
            </a:r>
            <a:endParaRPr lang="es-ES" sz="3600" dirty="0"/>
          </a:p>
        </p:txBody>
      </p:sp>
      <p:sp>
        <p:nvSpPr>
          <p:cNvPr id="3" name="Rectángulo 2"/>
          <p:cNvSpPr/>
          <p:nvPr/>
        </p:nvSpPr>
        <p:spPr>
          <a:xfrm>
            <a:off x="640080" y="1421785"/>
            <a:ext cx="10626861" cy="461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3200" b="1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Década de 1980:</a:t>
            </a:r>
            <a:endParaRPr lang="es-ES" sz="3200" dirty="0">
              <a:solidFill>
                <a:srgbClr val="FFFF00"/>
              </a:solidFill>
              <a:latin typeface="Arial Black" panose="020B0A0402010202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3200" b="1" dirty="0" err="1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Neuroeducación</a:t>
            </a:r>
            <a:r>
              <a:rPr lang="es-ES" sz="3200" b="1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</a:t>
            </a: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Investigación sobre memoria y atención; modelos de procesamiento de información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3200" b="1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Tecnología:</a:t>
            </a: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Computadoras personales en aulas; software educativo básico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3200" b="1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Sinergia:</a:t>
            </a: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El modelo computacional influye teorías cognitivas del aprendizaje</a:t>
            </a:r>
            <a:endParaRPr lang="es-ES" sz="3200" dirty="0">
              <a:solidFill>
                <a:srgbClr val="FFFF00"/>
              </a:solidFill>
              <a:effectLst/>
              <a:latin typeface="Arial Black" panose="020B0A0402010202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14400" y="1406545"/>
            <a:ext cx="10698479" cy="5142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3200" b="1" dirty="0" smtClean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Década de </a:t>
            </a:r>
            <a:r>
              <a:rPr lang="es-ES" sz="3200" b="1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1990 ("Década del Cerebro"):</a:t>
            </a:r>
            <a:endParaRPr lang="es-ES" sz="3200" dirty="0">
              <a:solidFill>
                <a:srgbClr val="FFFF00"/>
              </a:solidFill>
              <a:latin typeface="Arial Black" panose="020B0A0402010202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3200" b="1" dirty="0" err="1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Neuroeducación</a:t>
            </a:r>
            <a:r>
              <a:rPr lang="es-ES" sz="3200" b="1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</a:t>
            </a: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Popularización de </a:t>
            </a:r>
            <a:r>
              <a:rPr lang="es-ES" sz="3200" dirty="0" err="1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neuroimagen</a:t>
            </a: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(</a:t>
            </a:r>
            <a:r>
              <a:rPr lang="es-ES" sz="3200" dirty="0" err="1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fMRI</a:t>
            </a: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PET) para estudiar aprendizaje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3200" b="1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Tecnología:</a:t>
            </a: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Internet comercial, multimedia educativa, primeros entornos virtuales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3200" b="1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Sinergia:</a:t>
            </a: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Las </a:t>
            </a:r>
            <a:r>
              <a:rPr lang="es-ES" sz="3200" dirty="0" err="1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neuroimágenes</a:t>
            </a: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requieren tecnología avanzada de procesamiento digital</a:t>
            </a:r>
            <a:endParaRPr lang="es-ES" sz="3200" dirty="0">
              <a:solidFill>
                <a:srgbClr val="FFFF00"/>
              </a:solidFill>
              <a:effectLst/>
              <a:latin typeface="Arial Black" panose="020B0A0402010202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01861" y="181094"/>
            <a:ext cx="8772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Relación </a:t>
            </a:r>
            <a:r>
              <a:rPr lang="es-ES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nurociencias</a:t>
            </a:r>
            <a:r>
              <a:rPr lang="es-E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-tecnología: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9459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01861" y="1345585"/>
            <a:ext cx="10450059" cy="4088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3200" b="1" dirty="0" smtClean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Años 2000</a:t>
            </a:r>
            <a:r>
              <a:rPr lang="es-ES" sz="3200" b="1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</a:t>
            </a:r>
            <a:endParaRPr lang="es-ES" sz="3200" dirty="0">
              <a:solidFill>
                <a:srgbClr val="FFFF00"/>
              </a:solidFill>
              <a:latin typeface="Arial Black" panose="020B0A0402010202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3200" b="1" dirty="0" err="1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Neuroeducación</a:t>
            </a:r>
            <a:r>
              <a:rPr lang="es-ES" sz="3200" b="1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</a:t>
            </a: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Comprensión de diferencias individuales en aprendizaje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3200" b="1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Tecnología:</a:t>
            </a: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Plataformas LMS, dispositivos móviles, pizarras digitales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3200" b="1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Sinergia:</a:t>
            </a: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Adaptación tecnológica basada en perfiles </a:t>
            </a:r>
            <a:r>
              <a:rPr lang="es-ES" sz="3200" dirty="0" err="1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neurocognitivos</a:t>
            </a:r>
            <a:endParaRPr lang="es-ES" sz="3200" dirty="0">
              <a:solidFill>
                <a:srgbClr val="FFFF00"/>
              </a:solidFill>
              <a:effectLst/>
              <a:latin typeface="Arial Black" panose="020B0A0402010202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01861" y="181094"/>
            <a:ext cx="8772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Relación </a:t>
            </a:r>
            <a:r>
              <a:rPr lang="es-ES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nurociencias</a:t>
            </a:r>
            <a:r>
              <a:rPr lang="es-E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-tecnología: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677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594360" y="365419"/>
            <a:ext cx="10607040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Tema 1. Generalidades sobre la </a:t>
            </a:r>
            <a:r>
              <a:rPr lang="es-ES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Neuroeducación</a:t>
            </a:r>
            <a:r>
              <a:rPr lang="es-ES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en el proceso de enseñanza-aprendizaje (PEA)</a:t>
            </a:r>
            <a:r>
              <a:rPr lang="es-ES" dirty="0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s-ES" dirty="0" smtClean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Sumario: Antecedentes, enfoques, conceptos básicos. 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dirty="0">
                <a:solidFill>
                  <a:srgbClr val="FFFF00"/>
                </a:solidFill>
                <a:latin typeface="Arial Black" panose="020B0A04020102020204" pitchFamily="34" charset="0"/>
              </a:rPr>
              <a:t>Implicaciones de los conocimientos sobre </a:t>
            </a:r>
            <a:r>
              <a:rPr lang="es-ES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neuroeducación</a:t>
            </a:r>
            <a:r>
              <a:rPr lang="es-E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para la educación y el PEA.</a:t>
            </a:r>
          </a:p>
        </p:txBody>
      </p:sp>
    </p:spTree>
    <p:extLst>
      <p:ext uri="{BB962C8B-B14F-4D97-AF65-F5344CB8AC3E}">
        <p14:creationId xmlns:p14="http://schemas.microsoft.com/office/powerpoint/2010/main" val="175327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3840" y="1153997"/>
            <a:ext cx="11140440" cy="471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3200" b="1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Manifestaciones actuales de </a:t>
            </a:r>
            <a:r>
              <a:rPr lang="es-ES" sz="3200" b="1" dirty="0" smtClean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la relación:</a:t>
            </a:r>
            <a:endParaRPr lang="es-ES" sz="3200" dirty="0">
              <a:solidFill>
                <a:srgbClr val="FFFF00"/>
              </a:solidFill>
              <a:latin typeface="Arial Black" panose="020B0A0402010202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3200" b="1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Tecnologías que potencian la </a:t>
            </a:r>
            <a:r>
              <a:rPr lang="es-ES" sz="3200" b="1" dirty="0" err="1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neuroeducación</a:t>
            </a:r>
            <a:r>
              <a:rPr lang="es-ES" sz="3200" b="1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</a:t>
            </a:r>
            <a:endParaRPr lang="es-ES" sz="3200" dirty="0">
              <a:solidFill>
                <a:srgbClr val="FFFF00"/>
              </a:solidFill>
              <a:latin typeface="Arial Black" panose="020B0A0402010202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EEG portátiles y </a:t>
            </a:r>
            <a:r>
              <a:rPr lang="es-ES" sz="3200" dirty="0" err="1" smtClean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fNIRS</a:t>
            </a:r>
            <a:r>
              <a:rPr lang="es-ES" sz="3200" dirty="0" smtClean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para medir compromiso cognitivo en tiempo real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3200" dirty="0" err="1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Eye</a:t>
            </a: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-tracking para estudiar atención durante el aprendizaje digital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Algoritmos de IA que identifican patrones de dificultad de aprendizaje</a:t>
            </a:r>
            <a:endParaRPr lang="es-ES" sz="3200" dirty="0">
              <a:solidFill>
                <a:srgbClr val="FFFF00"/>
              </a:solidFill>
              <a:effectLst/>
              <a:latin typeface="Arial Black" panose="020B0A0402010202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01861" y="181094"/>
            <a:ext cx="8772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Relación </a:t>
            </a:r>
            <a:r>
              <a:rPr lang="es-ES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nurociencias</a:t>
            </a:r>
            <a:r>
              <a:rPr lang="es-E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-tecnología: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94481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71600" y="1379736"/>
            <a:ext cx="10469880" cy="461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3200" b="1" dirty="0" smtClean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Aplicaciones </a:t>
            </a:r>
            <a:r>
              <a:rPr lang="es-ES" sz="3200" b="1" dirty="0" err="1" smtClean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neuroeducativas</a:t>
            </a:r>
            <a:r>
              <a:rPr lang="es-ES" sz="3200" b="1" dirty="0" smtClean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s-ES" sz="3200" b="1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impulsadas por tecnología:</a:t>
            </a:r>
            <a:endParaRPr lang="es-ES" sz="3200" dirty="0">
              <a:solidFill>
                <a:srgbClr val="FFFF00"/>
              </a:solidFill>
              <a:latin typeface="Arial Black" panose="020B0A0402010202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Plataformas adaptativas que ajustan dificultad según respuesta cerebral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3200" dirty="0" err="1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Neurofeedback</a:t>
            </a: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para mejorar atención y autorregulación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Realidad virtual para estimular circuitos neuronales específicos</a:t>
            </a:r>
            <a:endParaRPr lang="es-ES" sz="3200" dirty="0">
              <a:solidFill>
                <a:srgbClr val="FFFF00"/>
              </a:solidFill>
              <a:effectLst/>
              <a:latin typeface="Arial Black" panose="020B0A0402010202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01861" y="181094"/>
            <a:ext cx="8772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Relación </a:t>
            </a:r>
            <a:r>
              <a:rPr lang="es-ES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nurociencias</a:t>
            </a:r>
            <a:r>
              <a:rPr lang="es-E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-tecnología: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0700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01861" y="181094"/>
            <a:ext cx="8772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Relación </a:t>
            </a:r>
            <a:r>
              <a:rPr lang="es-ES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nurociencias</a:t>
            </a:r>
            <a:r>
              <a:rPr lang="es-E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-tecnología:</a:t>
            </a:r>
            <a:endParaRPr lang="es-ES" sz="3600" dirty="0"/>
          </a:p>
        </p:txBody>
      </p:sp>
      <p:sp>
        <p:nvSpPr>
          <p:cNvPr id="3" name="Rectángulo 2"/>
          <p:cNvSpPr/>
          <p:nvPr/>
        </p:nvSpPr>
        <p:spPr>
          <a:xfrm>
            <a:off x="883920" y="1665625"/>
            <a:ext cx="10119360" cy="461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3200" b="1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Convergencia actual:</a:t>
            </a:r>
            <a:endParaRPr lang="es-ES" sz="3200" dirty="0">
              <a:solidFill>
                <a:srgbClr val="FFFF00"/>
              </a:solidFill>
              <a:latin typeface="Arial Black" panose="020B0A0402010202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La tecnología permite implementar principios </a:t>
            </a:r>
            <a:r>
              <a:rPr lang="es-ES" sz="3200" dirty="0" err="1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neuroeducativos</a:t>
            </a: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a escala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Los hallazgos </a:t>
            </a:r>
            <a:r>
              <a:rPr lang="es-ES" sz="3200" dirty="0" err="1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neurocientíficos</a:t>
            </a: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guían el diseño tecnológico educativo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Retroalimentación continua entre neurociencia, educación y desarrollo tecnológico</a:t>
            </a:r>
            <a:endParaRPr lang="es-ES" sz="3200" dirty="0">
              <a:solidFill>
                <a:srgbClr val="FFFF00"/>
              </a:solidFill>
              <a:effectLst/>
              <a:latin typeface="Arial Black" panose="020B0A0402010202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39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87380" y="424934"/>
            <a:ext cx="61937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Algunos Premios Nobel:</a:t>
            </a:r>
            <a:endParaRPr lang="es-ES" sz="3600" dirty="0"/>
          </a:p>
        </p:txBody>
      </p:sp>
      <p:sp>
        <p:nvSpPr>
          <p:cNvPr id="3" name="Rectángulo 2"/>
          <p:cNvSpPr/>
          <p:nvPr/>
        </p:nvSpPr>
        <p:spPr>
          <a:xfrm>
            <a:off x="853174" y="1944916"/>
            <a:ext cx="104701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1906: S.R. Cajal</a:t>
            </a:r>
            <a:r>
              <a:rPr lang="es-E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</a:rPr>
              <a:t>utilizó y mejoró el método de tinción de Golgi para estudiar y dibujar las </a:t>
            </a:r>
            <a:r>
              <a:rPr lang="es-ES" sz="3200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neuronas</a:t>
            </a:r>
            <a:r>
              <a:rPr lang="es-E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, </a:t>
            </a: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</a:rPr>
              <a:t>a las cuales definió como unidades embriológicas unicelulares con conexiones a través de </a:t>
            </a:r>
            <a:r>
              <a:rPr lang="es-E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sus ramificaciones.</a:t>
            </a:r>
            <a:endParaRPr lang="es-ES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020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87380" y="424934"/>
            <a:ext cx="61937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Algunos Premios Nobel:</a:t>
            </a:r>
            <a:endParaRPr lang="es-ES" sz="3600" dirty="0"/>
          </a:p>
        </p:txBody>
      </p:sp>
      <p:sp>
        <p:nvSpPr>
          <p:cNvPr id="4" name="Rectángulo 3"/>
          <p:cNvSpPr/>
          <p:nvPr/>
        </p:nvSpPr>
        <p:spPr>
          <a:xfrm>
            <a:off x="685800" y="1348800"/>
            <a:ext cx="110794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1981: R. W. </a:t>
            </a:r>
            <a:r>
              <a:rPr lang="es-ES" sz="3200" b="1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Sperry</a:t>
            </a:r>
            <a:r>
              <a:rPr lang="es-ES" sz="3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</a:rPr>
              <a:t>demostró que </a:t>
            </a:r>
            <a:r>
              <a:rPr lang="es-ES" sz="32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existe una especialización funcional respecto a los dos hemisferios;  </a:t>
            </a: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</a:rPr>
              <a:t>que al hemisferio izquierdo le corresponden el pensamiento abstracto, las relaciones simbólicas y el análisis lógico de los detalles, en especial de las relaciones temporales, mientras que el hemisferio derecho se ocupa del pensamiento concreto, la conciencia espacial y la comprensión de relaciones complejas.</a:t>
            </a:r>
          </a:p>
        </p:txBody>
      </p:sp>
    </p:spTree>
    <p:extLst>
      <p:ext uri="{BB962C8B-B14F-4D97-AF65-F5344CB8AC3E}">
        <p14:creationId xmlns:p14="http://schemas.microsoft.com/office/powerpoint/2010/main" val="825154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87380" y="424934"/>
            <a:ext cx="61937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Algunos Premios Nobel:</a:t>
            </a:r>
            <a:endParaRPr lang="es-ES" sz="3600" dirty="0"/>
          </a:p>
        </p:txBody>
      </p:sp>
      <p:sp>
        <p:nvSpPr>
          <p:cNvPr id="4" name="Rectángulo 3"/>
          <p:cNvSpPr/>
          <p:nvPr/>
        </p:nvSpPr>
        <p:spPr>
          <a:xfrm>
            <a:off x="685800" y="1348800"/>
            <a:ext cx="11079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FFFF00"/>
                </a:solidFill>
                <a:latin typeface="Arial Black" panose="020B0A04020102020204" pitchFamily="34" charset="0"/>
              </a:rPr>
              <a:t>1986: </a:t>
            </a:r>
            <a:r>
              <a:rPr lang="es-ES" sz="3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Rita Levi-</a:t>
            </a:r>
            <a:r>
              <a:rPr lang="es-ES" sz="3200" b="1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Montalcini</a:t>
            </a:r>
            <a:r>
              <a:rPr lang="es-ES" sz="3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s-ES" sz="3200" b="1" dirty="0">
                <a:solidFill>
                  <a:srgbClr val="FFFF00"/>
                </a:solidFill>
                <a:latin typeface="Arial Black" panose="020B0A04020102020204" pitchFamily="34" charset="0"/>
              </a:rPr>
              <a:t>descubrió sustancias promotoras del crecimiento de las células nerviosas, el factor de crecimiento nervioso: </a:t>
            </a:r>
            <a:r>
              <a:rPr lang="es-ES" sz="32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Nerve</a:t>
            </a:r>
            <a:r>
              <a:rPr lang="es-ES" sz="3200" b="1" dirty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es-ES" sz="320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Growth</a:t>
            </a:r>
            <a:r>
              <a:rPr lang="es-ES" sz="3200" b="1" dirty="0">
                <a:solidFill>
                  <a:srgbClr val="FFFF00"/>
                </a:solidFill>
                <a:latin typeface="Arial Black" panose="020B0A04020102020204" pitchFamily="34" charset="0"/>
              </a:rPr>
              <a:t> Factor (NGF). Estas células regulan el crecimiento, así como el mantenimiento, la proliferación y la sobrevivencia de las neuronas, además influyen en la regulación de la inmunidad innata y adquirida</a:t>
            </a:r>
            <a:r>
              <a:rPr lang="es-ES" sz="3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.</a:t>
            </a:r>
            <a:endParaRPr lang="es-ES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981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87380" y="424934"/>
            <a:ext cx="61937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Algunos Premios Nobel:</a:t>
            </a:r>
            <a:endParaRPr lang="es-ES" sz="3600" dirty="0"/>
          </a:p>
        </p:txBody>
      </p:sp>
      <p:sp>
        <p:nvSpPr>
          <p:cNvPr id="4" name="Rectángulo 3"/>
          <p:cNvSpPr/>
          <p:nvPr/>
        </p:nvSpPr>
        <p:spPr>
          <a:xfrm>
            <a:off x="746760" y="1684080"/>
            <a:ext cx="11079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2000: E.R. </a:t>
            </a:r>
            <a:r>
              <a:rPr lang="es-ES" sz="3200" b="1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Kandel</a:t>
            </a:r>
            <a:r>
              <a:rPr lang="es-ES" sz="3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descubrió </a:t>
            </a:r>
            <a:r>
              <a:rPr lang="es-ES" sz="3200" b="1" dirty="0">
                <a:solidFill>
                  <a:srgbClr val="FFFF00"/>
                </a:solidFill>
                <a:latin typeface="Arial Black" panose="020B0A04020102020204" pitchFamily="34" charset="0"/>
              </a:rPr>
              <a:t>el mecanismo molecular que modifica la eficiencia en el funcionamiento de las sinapsis y estudió el sistema nervioso de la </a:t>
            </a:r>
            <a:r>
              <a:rPr lang="es-ES" sz="3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liebre </a:t>
            </a:r>
            <a:r>
              <a:rPr lang="es-ES" sz="3200" b="1" dirty="0">
                <a:solidFill>
                  <a:srgbClr val="FFFF00"/>
                </a:solidFill>
                <a:latin typeface="Arial Black" panose="020B0A04020102020204" pitchFamily="34" charset="0"/>
              </a:rPr>
              <a:t>de mar </a:t>
            </a:r>
            <a:r>
              <a:rPr lang="es-ES" sz="3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(molusco) para </a:t>
            </a:r>
            <a:r>
              <a:rPr lang="es-ES" sz="3200" b="1" dirty="0">
                <a:solidFill>
                  <a:srgbClr val="FFFF00"/>
                </a:solidFill>
                <a:latin typeface="Arial Black" panose="020B0A04020102020204" pitchFamily="34" charset="0"/>
              </a:rPr>
              <a:t>establecer un modelo experimental de cómo la función sináptica afecta el aprendizaje y la memoria.</a:t>
            </a:r>
            <a:endParaRPr lang="es-ES" sz="32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048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01861" y="181094"/>
            <a:ext cx="10411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Neuroeducación</a:t>
            </a:r>
            <a:r>
              <a:rPr lang="es-E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- teorías de aprendizaje:</a:t>
            </a:r>
            <a:endParaRPr lang="es-ES" sz="3600" dirty="0"/>
          </a:p>
        </p:txBody>
      </p:sp>
      <p:sp>
        <p:nvSpPr>
          <p:cNvPr id="3" name="Rectángulo 2"/>
          <p:cNvSpPr/>
          <p:nvPr/>
        </p:nvSpPr>
        <p:spPr>
          <a:xfrm>
            <a:off x="1101861" y="1278374"/>
            <a:ext cx="5437579" cy="4161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Conductistas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Cognitivistas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Constructivistas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Humanistas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6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Histórico-cultural*</a:t>
            </a:r>
            <a:endParaRPr lang="es-ES" sz="36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12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0820" y="2123121"/>
            <a:ext cx="1157669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¿Cómo interpretar y explicar las teorías</a:t>
            </a:r>
          </a:p>
          <a:p>
            <a:r>
              <a:rPr lang="es-ES" sz="4000" dirty="0" err="1">
                <a:solidFill>
                  <a:srgbClr val="FFFF00"/>
                </a:solidFill>
                <a:latin typeface="Arial Black" panose="020B0A04020102020204" pitchFamily="34" charset="0"/>
              </a:rPr>
              <a:t>n</a:t>
            </a:r>
            <a:r>
              <a:rPr lang="es-ES" sz="40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euroeducativas</a:t>
            </a:r>
            <a:r>
              <a:rPr lang="es-ES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a la luz de la teoría del </a:t>
            </a:r>
          </a:p>
          <a:p>
            <a:r>
              <a:rPr lang="es-ES" sz="4000" dirty="0">
                <a:solidFill>
                  <a:srgbClr val="FFFF00"/>
                </a:solidFill>
                <a:latin typeface="Arial Black" panose="020B0A04020102020204" pitchFamily="34" charset="0"/>
              </a:rPr>
              <a:t>a</a:t>
            </a:r>
            <a:r>
              <a:rPr lang="es-ES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prendizaje desarrollador?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686805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01861" y="181094"/>
            <a:ext cx="56781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Conceptos básicos:</a:t>
            </a:r>
            <a:endParaRPr lang="es-ES" sz="4000" b="1" dirty="0"/>
          </a:p>
        </p:txBody>
      </p:sp>
      <p:sp>
        <p:nvSpPr>
          <p:cNvPr id="3" name="Rectángulo 2"/>
          <p:cNvSpPr/>
          <p:nvPr/>
        </p:nvSpPr>
        <p:spPr>
          <a:xfrm>
            <a:off x="1391421" y="2710934"/>
            <a:ext cx="962019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¿Cuál es la esencia de la relación</a:t>
            </a:r>
          </a:p>
          <a:p>
            <a:r>
              <a:rPr lang="es-ES" sz="4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cerebro-mente-educación?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60747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3000375" y="476251"/>
            <a:ext cx="624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sz="4000" dirty="0">
                <a:solidFill>
                  <a:srgbClr val="FFFF00"/>
                </a:solidFill>
                <a:latin typeface="Arial Black" panose="020B0A04020102020204" pitchFamily="34" charset="0"/>
              </a:rPr>
              <a:t>OBJETIVO: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2124075" y="2103121"/>
            <a:ext cx="80010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MX" sz="40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Reflexionar acerca de los principales </a:t>
            </a:r>
            <a:r>
              <a:rPr lang="es-ES" sz="40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s-E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fundamentos </a:t>
            </a:r>
            <a:r>
              <a:rPr lang="es-ES" sz="40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teóricos, epistemológicos, metodológicos </a:t>
            </a:r>
            <a:r>
              <a:rPr lang="es-E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y </a:t>
            </a:r>
            <a:r>
              <a:rPr lang="es-ES" sz="40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prácticos de la </a:t>
            </a:r>
            <a:r>
              <a:rPr lang="es-ES" sz="4000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Neuroeducación</a:t>
            </a:r>
            <a:endParaRPr lang="es-ES" sz="40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56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  <p:bldP spid="9728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8160" y="1454557"/>
            <a:ext cx="11186160" cy="3696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260475" algn="l"/>
                <a:tab pos="3060700" algn="r"/>
              </a:tabLst>
            </a:pPr>
            <a:r>
              <a:rPr lang="es-ES_tradnl" sz="32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Desarrollo</a:t>
            </a:r>
            <a:r>
              <a:rPr lang="es-ES_tradnl" sz="32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_tradnl" sz="32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humano</a:t>
            </a:r>
            <a:r>
              <a:rPr lang="es-ES_tradnl" sz="32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Conjunto </a:t>
            </a:r>
            <a:r>
              <a:rPr lang="es-ES_tradnl" sz="32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 transformaciones cuantitativas y cualitativas del  ser humano, como organismo y como personalidad, que se expresa en diferentes formas, que transcurre de forma integral desde la concepción hasta la muerte.</a:t>
            </a:r>
            <a:endParaRPr lang="es-ES" sz="32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1960" y="936397"/>
            <a:ext cx="1118616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260475" algn="l"/>
                <a:tab pos="3060700" algn="r"/>
              </a:tabLst>
            </a:pPr>
            <a:r>
              <a:rPr lang="es-ES_tradnl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Desarrollo</a:t>
            </a:r>
            <a:r>
              <a:rPr lang="es-ES_tradnl" sz="40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_tradnl" sz="40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humano</a:t>
            </a:r>
            <a:r>
              <a:rPr lang="es-ES_tradnl" sz="40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260475" algn="l"/>
                <a:tab pos="3060700" algn="r"/>
              </a:tabLst>
            </a:pPr>
            <a:endParaRPr lang="es-ES_tradnl" sz="4000" dirty="0" smtClean="0">
              <a:solidFill>
                <a:srgbClr val="FFFF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260475" algn="l"/>
                <a:tab pos="3060700" algn="r"/>
              </a:tabLst>
            </a:pPr>
            <a:r>
              <a:rPr lang="es-ES_tradnl" sz="36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Filogénesis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260475" algn="l"/>
                <a:tab pos="3060700" algn="r"/>
              </a:tabLst>
            </a:pPr>
            <a:endParaRPr lang="es-ES_tradnl" sz="3600" dirty="0" smtClean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1260475" algn="l"/>
                <a:tab pos="3060700" algn="r"/>
              </a:tabLst>
            </a:pPr>
            <a:r>
              <a:rPr lang="es-ES_tradnl" sz="36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Ontogénesis</a:t>
            </a:r>
            <a:endParaRPr lang="es-ES" sz="3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1220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662627" y="3487999"/>
            <a:ext cx="1869233" cy="745222"/>
          </a:xfrm>
          <a:prstGeom prst="rect">
            <a:avLst/>
          </a:prstGeom>
          <a:solidFill>
            <a:srgbClr val="C0C0C0"/>
          </a:solidFill>
          <a:ln w="57150" cmpd="thinThick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sz="12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sz="16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Lo biológico</a:t>
            </a:r>
            <a:endParaRPr lang="es-ES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7803017" y="3487999"/>
            <a:ext cx="1869233" cy="745222"/>
          </a:xfrm>
          <a:prstGeom prst="rect">
            <a:avLst/>
          </a:prstGeom>
          <a:solidFill>
            <a:srgbClr val="C0C0C0"/>
          </a:solidFill>
          <a:ln w="57150" cmpd="thinThick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sz="12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sz="16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Lo social</a:t>
            </a:r>
            <a:endParaRPr lang="es-ES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5170177" y="775279"/>
            <a:ext cx="1869233" cy="745222"/>
          </a:xfrm>
          <a:prstGeom prst="rect">
            <a:avLst/>
          </a:prstGeom>
          <a:solidFill>
            <a:srgbClr val="C0C0C0"/>
          </a:solidFill>
          <a:ln w="57150" cmpd="thinThick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sz="1200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sz="1600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Lo psicológico</a:t>
            </a:r>
            <a:endParaRPr lang="es-ES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Line 14"/>
          <p:cNvSpPr>
            <a:spLocks noChangeShapeType="1"/>
          </p:cNvSpPr>
          <p:nvPr/>
        </p:nvSpPr>
        <p:spPr bwMode="auto">
          <a:xfrm>
            <a:off x="4799438" y="3859843"/>
            <a:ext cx="2736000" cy="767"/>
          </a:xfrm>
          <a:prstGeom prst="line">
            <a:avLst/>
          </a:prstGeom>
          <a:noFill/>
          <a:ln w="44450">
            <a:solidFill>
              <a:srgbClr val="FFFF99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>
              <a:solidFill>
                <a:srgbClr val="000000"/>
              </a:solidFill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7039410" y="1881425"/>
            <a:ext cx="914400" cy="1296000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rot="5280000">
            <a:off x="4558177" y="1863425"/>
            <a:ext cx="1224000" cy="1332000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48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 noChangeAspect="1"/>
          </p:cNvGrpSpPr>
          <p:nvPr/>
        </p:nvGrpSpPr>
        <p:grpSpPr bwMode="auto">
          <a:xfrm>
            <a:off x="2351088" y="365126"/>
            <a:ext cx="7632700" cy="6492875"/>
            <a:chOff x="1701" y="2245"/>
            <a:chExt cx="8820" cy="8460"/>
          </a:xfrm>
        </p:grpSpPr>
        <p:sp>
          <p:nvSpPr>
            <p:cNvPr id="8195" name="AutoShape 3"/>
            <p:cNvSpPr>
              <a:spLocks noChangeAspect="1" noChangeArrowheads="1"/>
            </p:cNvSpPr>
            <p:nvPr/>
          </p:nvSpPr>
          <p:spPr bwMode="auto">
            <a:xfrm>
              <a:off x="1701" y="2245"/>
              <a:ext cx="8820" cy="8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sz="2400">
                <a:solidFill>
                  <a:srgbClr val="000000"/>
                </a:solidFill>
              </a:endParaRPr>
            </a:p>
          </p:txBody>
        </p:sp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4221" y="2425"/>
              <a:ext cx="3240" cy="720"/>
            </a:xfrm>
            <a:prstGeom prst="rect">
              <a:avLst/>
            </a:prstGeom>
            <a:solidFill>
              <a:srgbClr val="C0C0C0"/>
            </a:solidFill>
            <a:ln w="57150" cmpd="thinThick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sz="1600" b="1">
                  <a:solidFill>
                    <a:srgbClr val="000000"/>
                  </a:solidFill>
                  <a:latin typeface="Verdana" panose="020B0604030504040204" pitchFamily="34" charset="0"/>
                </a:rPr>
                <a:t>Desarrollo Humano</a:t>
              </a:r>
              <a:endParaRPr lang="es-ES" sz="16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97" name="Line 5"/>
            <p:cNvSpPr>
              <a:spLocks noChangeShapeType="1"/>
            </p:cNvSpPr>
            <p:nvPr/>
          </p:nvSpPr>
          <p:spPr bwMode="auto">
            <a:xfrm>
              <a:off x="5841" y="3325"/>
              <a:ext cx="0" cy="72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</a:endParaRPr>
            </a:p>
          </p:txBody>
        </p:sp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4581" y="4225"/>
              <a:ext cx="2700" cy="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sz="1200" b="1">
                  <a:solidFill>
                    <a:srgbClr val="000000"/>
                  </a:solidFill>
                  <a:latin typeface="Verdana" panose="020B0604030504040204" pitchFamily="34" charset="0"/>
                </a:rPr>
                <a:t>DIMENSIONES</a:t>
              </a:r>
              <a:endParaRPr lang="es-E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 flipH="1">
              <a:off x="4221" y="4765"/>
              <a:ext cx="900" cy="72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</a:endParaRPr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2061" y="6314"/>
              <a:ext cx="2160" cy="971"/>
            </a:xfrm>
            <a:prstGeom prst="rect">
              <a:avLst/>
            </a:prstGeom>
            <a:solidFill>
              <a:srgbClr val="C0C0C0"/>
            </a:solidFill>
            <a:ln w="57150" cmpd="thinThick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ES" sz="1200" b="1">
                <a:solidFill>
                  <a:srgbClr val="000000"/>
                </a:solidFill>
                <a:latin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sz="1200" b="1">
                  <a:solidFill>
                    <a:srgbClr val="000000"/>
                  </a:solidFill>
                  <a:latin typeface="Verdana" panose="020B0604030504040204" pitchFamily="34" charset="0"/>
                </a:rPr>
                <a:t>Biológica</a:t>
              </a:r>
              <a:endParaRPr lang="es-E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>
              <a:off x="5841" y="4765"/>
              <a:ext cx="1" cy="72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</a:endParaRPr>
            </a:p>
          </p:txBody>
        </p:sp>
        <p:sp>
          <p:nvSpPr>
            <p:cNvPr id="8202" name="Line 10"/>
            <p:cNvSpPr>
              <a:spLocks noChangeShapeType="1"/>
            </p:cNvSpPr>
            <p:nvPr/>
          </p:nvSpPr>
          <p:spPr bwMode="auto">
            <a:xfrm>
              <a:off x="6741" y="4765"/>
              <a:ext cx="900" cy="72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</a:endParaRPr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>
              <a:off x="2961" y="9445"/>
              <a:ext cx="540" cy="54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</a:endParaRPr>
            </a:p>
          </p:txBody>
        </p:sp>
        <p:sp>
          <p:nvSpPr>
            <p:cNvPr id="8204" name="Line 12"/>
            <p:cNvSpPr>
              <a:spLocks noChangeShapeType="1"/>
            </p:cNvSpPr>
            <p:nvPr/>
          </p:nvSpPr>
          <p:spPr bwMode="auto">
            <a:xfrm>
              <a:off x="6021" y="9265"/>
              <a:ext cx="1" cy="3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</a:endParaRPr>
            </a:p>
          </p:txBody>
        </p:sp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 flipH="1">
              <a:off x="8541" y="9265"/>
              <a:ext cx="720" cy="54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</a:endParaRPr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>
              <a:off x="4401" y="6745"/>
              <a:ext cx="360" cy="1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</a:endParaRPr>
            </a:p>
          </p:txBody>
        </p:sp>
        <p:sp>
          <p:nvSpPr>
            <p:cNvPr id="8207" name="Text Box 15"/>
            <p:cNvSpPr txBox="1">
              <a:spLocks noChangeArrowheads="1"/>
            </p:cNvSpPr>
            <p:nvPr/>
          </p:nvSpPr>
          <p:spPr bwMode="auto">
            <a:xfrm>
              <a:off x="3861" y="9907"/>
              <a:ext cx="4680" cy="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sz="1200" b="1">
                  <a:solidFill>
                    <a:srgbClr val="000000"/>
                  </a:solidFill>
                  <a:latin typeface="Verdana" panose="020B0604030504040204" pitchFamily="34" charset="0"/>
                </a:rPr>
                <a:t>Carácter biopsicosocial del ser humano</a:t>
              </a:r>
              <a:endParaRPr lang="es-E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8" name="Text Box 16"/>
            <p:cNvSpPr txBox="1">
              <a:spLocks noChangeArrowheads="1"/>
            </p:cNvSpPr>
            <p:nvPr/>
          </p:nvSpPr>
          <p:spPr bwMode="auto">
            <a:xfrm>
              <a:off x="4941" y="6314"/>
              <a:ext cx="2160" cy="971"/>
            </a:xfrm>
            <a:prstGeom prst="rect">
              <a:avLst/>
            </a:prstGeom>
            <a:solidFill>
              <a:srgbClr val="C0C0C0"/>
            </a:solidFill>
            <a:ln w="57150" cmpd="thinThick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ES" sz="1200" b="1">
                <a:solidFill>
                  <a:srgbClr val="000000"/>
                </a:solidFill>
                <a:latin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sz="1200" b="1">
                  <a:solidFill>
                    <a:srgbClr val="000000"/>
                  </a:solidFill>
                  <a:latin typeface="Verdana" panose="020B0604030504040204" pitchFamily="34" charset="0"/>
                </a:rPr>
                <a:t>Psicológica</a:t>
              </a:r>
              <a:endParaRPr lang="es-E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09" name="Text Box 17"/>
            <p:cNvSpPr txBox="1">
              <a:spLocks noChangeArrowheads="1"/>
            </p:cNvSpPr>
            <p:nvPr/>
          </p:nvSpPr>
          <p:spPr bwMode="auto">
            <a:xfrm>
              <a:off x="8001" y="6314"/>
              <a:ext cx="2160" cy="971"/>
            </a:xfrm>
            <a:prstGeom prst="rect">
              <a:avLst/>
            </a:prstGeom>
            <a:solidFill>
              <a:srgbClr val="C0C0C0"/>
            </a:solidFill>
            <a:ln w="57150" cmpd="thinThick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ES" sz="1200" b="1">
                <a:solidFill>
                  <a:srgbClr val="000000"/>
                </a:solidFill>
                <a:latin typeface="Verdana" panose="020B0604030504040204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sz="1200" b="1">
                  <a:solidFill>
                    <a:srgbClr val="000000"/>
                  </a:solidFill>
                  <a:latin typeface="Verdana" panose="020B0604030504040204" pitchFamily="34" charset="0"/>
                </a:rPr>
                <a:t>Social</a:t>
              </a:r>
              <a:endParaRPr lang="es-E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>
              <a:off x="7281" y="6745"/>
              <a:ext cx="360" cy="1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</a:endParaRPr>
            </a:p>
          </p:txBody>
        </p:sp>
        <p:sp>
          <p:nvSpPr>
            <p:cNvPr id="8211" name="Arc 19"/>
            <p:cNvSpPr>
              <a:spLocks/>
            </p:cNvSpPr>
            <p:nvPr/>
          </p:nvSpPr>
          <p:spPr bwMode="auto">
            <a:xfrm flipH="1" flipV="1">
              <a:off x="3681" y="7262"/>
              <a:ext cx="4988" cy="564"/>
            </a:xfrm>
            <a:custGeom>
              <a:avLst/>
              <a:gdLst>
                <a:gd name="T0" fmla="*/ 0 w 43200"/>
                <a:gd name="T1" fmla="*/ 0 h 22546"/>
                <a:gd name="T2" fmla="*/ 67 w 43200"/>
                <a:gd name="T3" fmla="*/ 0 h 22546"/>
                <a:gd name="T4" fmla="*/ 33 w 43200"/>
                <a:gd name="T5" fmla="*/ 0 h 225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2546" fill="none" extrusionOk="0">
                  <a:moveTo>
                    <a:pt x="20" y="22546"/>
                  </a:moveTo>
                  <a:cubicBezTo>
                    <a:pt x="6" y="22230"/>
                    <a:pt x="0" y="2191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546" stroke="0" extrusionOk="0">
                  <a:moveTo>
                    <a:pt x="20" y="22546"/>
                  </a:moveTo>
                  <a:cubicBezTo>
                    <a:pt x="6" y="22230"/>
                    <a:pt x="0" y="2191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lnTo>
                    <a:pt x="20" y="22546"/>
                  </a:lnTo>
                  <a:close/>
                </a:path>
              </a:pathLst>
            </a:custGeom>
            <a:noFill/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</a:endParaRPr>
            </a:p>
          </p:txBody>
        </p:sp>
        <p:sp>
          <p:nvSpPr>
            <p:cNvPr id="8212" name="Arc 20"/>
            <p:cNvSpPr>
              <a:spLocks/>
            </p:cNvSpPr>
            <p:nvPr/>
          </p:nvSpPr>
          <p:spPr bwMode="auto">
            <a:xfrm rot="10800000" flipH="1" flipV="1">
              <a:off x="3501" y="5665"/>
              <a:ext cx="5219" cy="580"/>
            </a:xfrm>
            <a:custGeom>
              <a:avLst/>
              <a:gdLst>
                <a:gd name="T0" fmla="*/ 0 w 43200"/>
                <a:gd name="T1" fmla="*/ 0 h 23173"/>
                <a:gd name="T2" fmla="*/ 76 w 43200"/>
                <a:gd name="T3" fmla="*/ 0 h 23173"/>
                <a:gd name="T4" fmla="*/ 38 w 43200"/>
                <a:gd name="T5" fmla="*/ 0 h 2317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200" h="23173" fill="none" extrusionOk="0">
                  <a:moveTo>
                    <a:pt x="20" y="22546"/>
                  </a:moveTo>
                  <a:cubicBezTo>
                    <a:pt x="6" y="22230"/>
                    <a:pt x="0" y="2191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124"/>
                    <a:pt x="43180" y="22649"/>
                    <a:pt x="43142" y="23172"/>
                  </a:cubicBezTo>
                </a:path>
                <a:path w="43200" h="23173" stroke="0" extrusionOk="0">
                  <a:moveTo>
                    <a:pt x="20" y="22546"/>
                  </a:moveTo>
                  <a:cubicBezTo>
                    <a:pt x="6" y="22230"/>
                    <a:pt x="0" y="2191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124"/>
                    <a:pt x="43180" y="22649"/>
                    <a:pt x="43142" y="23172"/>
                  </a:cubicBezTo>
                  <a:lnTo>
                    <a:pt x="21600" y="21600"/>
                  </a:lnTo>
                  <a:lnTo>
                    <a:pt x="20" y="22546"/>
                  </a:lnTo>
                  <a:close/>
                </a:path>
              </a:pathLst>
            </a:custGeom>
            <a:noFill/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</a:endParaRPr>
            </a:p>
          </p:txBody>
        </p:sp>
        <p:sp>
          <p:nvSpPr>
            <p:cNvPr id="8213" name="Text Box 21"/>
            <p:cNvSpPr txBox="1">
              <a:spLocks noChangeArrowheads="1"/>
            </p:cNvSpPr>
            <p:nvPr/>
          </p:nvSpPr>
          <p:spPr bwMode="auto">
            <a:xfrm>
              <a:off x="4941" y="8005"/>
              <a:ext cx="2520" cy="162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Conocimientos, hábitos, habilidades, procesos afectivos y volitivos, formaciones y configuraciones psicológicas, atención, lenguaje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E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4" name="Text Box 22"/>
            <p:cNvSpPr txBox="1">
              <a:spLocks noChangeArrowheads="1"/>
            </p:cNvSpPr>
            <p:nvPr/>
          </p:nvSpPr>
          <p:spPr bwMode="auto">
            <a:xfrm>
              <a:off x="1881" y="8005"/>
              <a:ext cx="2700" cy="162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ES" sz="1200" b="1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Programa genético,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características anotomofisiológicas</a:t>
              </a:r>
              <a:endParaRPr lang="es-E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5" name="Text Box 23"/>
            <p:cNvSpPr txBox="1">
              <a:spLocks noChangeArrowheads="1"/>
            </p:cNvSpPr>
            <p:nvPr/>
          </p:nvSpPr>
          <p:spPr bwMode="auto">
            <a:xfrm>
              <a:off x="8001" y="8005"/>
              <a:ext cx="2160" cy="126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ES" sz="1200" b="1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ES" sz="1200" b="1">
                  <a:solidFill>
                    <a:srgbClr val="000000"/>
                  </a:solidFill>
                  <a:latin typeface="Arial" panose="020B0604020202020204" pitchFamily="34" charset="0"/>
                </a:rPr>
                <a:t>conducta  social</a:t>
              </a:r>
              <a:endParaRPr lang="es-E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16" name="Line 24"/>
            <p:cNvSpPr>
              <a:spLocks noChangeShapeType="1"/>
            </p:cNvSpPr>
            <p:nvPr/>
          </p:nvSpPr>
          <p:spPr bwMode="auto">
            <a:xfrm>
              <a:off x="3141" y="7465"/>
              <a:ext cx="0" cy="54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</a:endParaRPr>
            </a:p>
          </p:txBody>
        </p:sp>
        <p:sp>
          <p:nvSpPr>
            <p:cNvPr id="8217" name="Line 25"/>
            <p:cNvSpPr>
              <a:spLocks noChangeShapeType="1"/>
            </p:cNvSpPr>
            <p:nvPr/>
          </p:nvSpPr>
          <p:spPr bwMode="auto">
            <a:xfrm>
              <a:off x="9081" y="7465"/>
              <a:ext cx="0" cy="54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</a:endParaRPr>
            </a:p>
          </p:txBody>
        </p:sp>
        <p:sp>
          <p:nvSpPr>
            <p:cNvPr id="8218" name="Line 26"/>
            <p:cNvSpPr>
              <a:spLocks noChangeShapeType="1"/>
            </p:cNvSpPr>
            <p:nvPr/>
          </p:nvSpPr>
          <p:spPr bwMode="auto">
            <a:xfrm flipH="1">
              <a:off x="6021" y="7465"/>
              <a:ext cx="1" cy="54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</a:endParaRPr>
            </a:p>
          </p:txBody>
        </p:sp>
        <p:sp>
          <p:nvSpPr>
            <p:cNvPr id="8219" name="Line 27"/>
            <p:cNvSpPr>
              <a:spLocks noChangeShapeType="1"/>
            </p:cNvSpPr>
            <p:nvPr/>
          </p:nvSpPr>
          <p:spPr bwMode="auto">
            <a:xfrm>
              <a:off x="6021" y="9625"/>
              <a:ext cx="0" cy="180"/>
            </a:xfrm>
            <a:prstGeom prst="line">
              <a:avLst/>
            </a:prstGeom>
            <a:noFill/>
            <a:ln w="9525">
              <a:solidFill>
                <a:srgbClr val="FF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2400">
                <a:solidFill>
                  <a:srgbClr val="000000"/>
                </a:solidFill>
              </a:endParaRPr>
            </a:p>
          </p:txBody>
        </p:sp>
      </p:grp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1426029" y="1776564"/>
            <a:ext cx="4572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sz="2000" b="1" dirty="0">
                <a:solidFill>
                  <a:srgbClr val="FFFF00"/>
                </a:solidFill>
                <a:latin typeface="Arial" panose="020B0604020202020204" pitchFamily="34" charset="0"/>
              </a:rPr>
              <a:t>A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sz="2000" b="1" dirty="0">
                <a:solidFill>
                  <a:srgbClr val="FFFF00"/>
                </a:solidFill>
                <a:latin typeface="Arial" panose="020B0604020202020204" pitchFamily="34" charset="0"/>
              </a:rPr>
              <a:t>M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sz="2000" b="1" dirty="0">
                <a:solidFill>
                  <a:srgbClr val="FFFF00"/>
                </a:solidFill>
                <a:latin typeface="Arial" panose="020B0604020202020204" pitchFamily="34" charset="0"/>
              </a:rPr>
              <a:t>B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sz="2000" b="1" dirty="0">
                <a:solidFill>
                  <a:srgbClr val="FFFF00"/>
                </a:solidFill>
                <a:latin typeface="Arial" panose="020B0604020202020204" pitchFamily="34" charset="0"/>
              </a:rPr>
              <a:t>I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sz="2000" b="1" dirty="0">
                <a:solidFill>
                  <a:srgbClr val="FFFF00"/>
                </a:solidFill>
                <a:latin typeface="Arial" panose="020B0604020202020204" pitchFamily="34" charset="0"/>
              </a:rPr>
              <a:t>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sz="2000" b="1" dirty="0">
                <a:solidFill>
                  <a:srgbClr val="FFFF00"/>
                </a:solidFill>
                <a:latin typeface="Arial" panose="020B0604020202020204" pitchFamily="34" charset="0"/>
              </a:rPr>
              <a:t>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sz="2000" b="1" dirty="0">
                <a:solidFill>
                  <a:srgbClr val="FFFF00"/>
                </a:solidFill>
                <a:latin typeface="Arial" panose="020B0604020202020204" pitchFamily="34" charset="0"/>
              </a:rPr>
              <a:t>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sz="2000" b="1" dirty="0">
                <a:solidFill>
                  <a:srgbClr val="FFFF00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10917538" y="1636405"/>
            <a:ext cx="4572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sz="2000" b="1" dirty="0">
                <a:solidFill>
                  <a:srgbClr val="FFFF00"/>
                </a:solidFill>
                <a:latin typeface="Arial" panose="020B0604020202020204" pitchFamily="34" charset="0"/>
              </a:rPr>
              <a:t>A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sz="2000" b="1" dirty="0">
                <a:solidFill>
                  <a:srgbClr val="FFFF00"/>
                </a:solidFill>
                <a:latin typeface="Arial" panose="020B0604020202020204" pitchFamily="34" charset="0"/>
              </a:rPr>
              <a:t>M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sz="2000" b="1" dirty="0">
                <a:solidFill>
                  <a:srgbClr val="FFFF00"/>
                </a:solidFill>
                <a:latin typeface="Arial" panose="020B0604020202020204" pitchFamily="34" charset="0"/>
              </a:rPr>
              <a:t>B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sz="2000" b="1" dirty="0">
                <a:solidFill>
                  <a:srgbClr val="FFFF00"/>
                </a:solidFill>
                <a:latin typeface="Arial" panose="020B0604020202020204" pitchFamily="34" charset="0"/>
              </a:rPr>
              <a:t>I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sz="2000" b="1" dirty="0">
                <a:solidFill>
                  <a:srgbClr val="FFFF00"/>
                </a:solidFill>
                <a:latin typeface="Arial" panose="020B0604020202020204" pitchFamily="34" charset="0"/>
              </a:rPr>
              <a:t>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sz="2000" b="1" dirty="0">
                <a:solidFill>
                  <a:srgbClr val="FFFF00"/>
                </a:solidFill>
                <a:latin typeface="Arial" panose="020B0604020202020204" pitchFamily="34" charset="0"/>
              </a:rPr>
              <a:t>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sz="2000" b="1" dirty="0">
                <a:solidFill>
                  <a:srgbClr val="FFFF00"/>
                </a:solidFill>
                <a:latin typeface="Arial" panose="020B0604020202020204" pitchFamily="34" charset="0"/>
              </a:rPr>
              <a:t>T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sz="2000" b="1" dirty="0">
                <a:solidFill>
                  <a:srgbClr val="FFFF00"/>
                </a:solidFill>
                <a:latin typeface="Arial" panose="020B0604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26870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41960" y="616357"/>
            <a:ext cx="111861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1260475" algn="l"/>
                <a:tab pos="3060700" algn="r"/>
              </a:tabLst>
            </a:pPr>
            <a:r>
              <a:rPr lang="es-ES_tradnl" sz="36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Desarrollo</a:t>
            </a:r>
            <a:r>
              <a:rPr lang="es-ES_tradnl" sz="36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s-ES_tradnl" sz="3600" b="1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físico</a:t>
            </a:r>
            <a:r>
              <a:rPr lang="es-ES_tradnl" sz="36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s-ES_tradnl" sz="32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Proceso biológico de transformaciones cuantitativas y cualitativas que ocurren en el organismo y que permiten alcanzar la pl</a:t>
            </a:r>
            <a:r>
              <a:rPr lang="es-ES_tradnl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 maduración. También el nivel </a:t>
            </a:r>
            <a:r>
              <a:rPr lang="es-ES_tradnl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morfofuncional</a:t>
            </a:r>
            <a:r>
              <a:rPr lang="es-ES_tradnl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_tradnl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 caracteriza a cada edad</a:t>
            </a:r>
            <a:r>
              <a:rPr lang="es-ES_tradnl" sz="32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_tradnl" sz="320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_tradnl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organismo </a:t>
            </a:r>
            <a:r>
              <a:rPr lang="es-ES_tradnl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dado. I</a:t>
            </a:r>
            <a:r>
              <a:rPr lang="es-ES" sz="32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ncluye</a:t>
            </a:r>
            <a:r>
              <a:rPr lang="es-E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división celular, su diferenciación, la histogénesis y </a:t>
            </a:r>
            <a:r>
              <a:rPr lang="es-E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organogénesis;  </a:t>
            </a:r>
            <a:r>
              <a:rPr lang="es-ES" sz="32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formación del nuevo ser desde su concepción </a:t>
            </a:r>
            <a:r>
              <a:rPr lang="es-ES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etapa prenatal.</a:t>
            </a:r>
            <a:endParaRPr lang="es-E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9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34000" y="300038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sz="3600" b="1">
                <a:solidFill>
                  <a:srgbClr val="FFFF00"/>
                </a:solidFill>
                <a:latin typeface="Arial Black" panose="020B0A04020102020204" pitchFamily="34" charset="0"/>
              </a:rPr>
              <a:t>GENES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581400" y="2244725"/>
            <a:ext cx="6019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sz="2800" b="1">
                <a:solidFill>
                  <a:srgbClr val="FFFF00"/>
                </a:solidFill>
                <a:latin typeface="Arial Black" panose="020B0A04020102020204" pitchFamily="34" charset="0"/>
              </a:rPr>
              <a:t>SÍNTESIS DE PROTEÍNAS ESTRUCTURALES Y ENZIMÁTICAS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362200" y="4924426"/>
            <a:ext cx="792480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sz="2400" b="1">
                <a:solidFill>
                  <a:srgbClr val="FFFF00"/>
                </a:solidFill>
                <a:latin typeface="Arial Black" panose="020B0A04020102020204" pitchFamily="34" charset="0"/>
              </a:rPr>
              <a:t>FORMACIÓN Y DESARROLLO DE TODOS LOS TEJIDOS Y ESTRUCTURAS CORPORALES, ASÍ COMO DE LOS  CIRCUITOS NEURALES, SÍNTESIS DE NEUROTRASMISORES Y NEUROMODULADORES, ETC</a:t>
            </a:r>
          </a:p>
        </p:txBody>
      </p:sp>
      <p:sp>
        <p:nvSpPr>
          <p:cNvPr id="10245" name="1 CuadroTexto"/>
          <p:cNvSpPr txBox="1">
            <a:spLocks noChangeArrowheads="1"/>
          </p:cNvSpPr>
          <p:nvPr/>
        </p:nvSpPr>
        <p:spPr bwMode="auto">
          <a:xfrm>
            <a:off x="2362201" y="1276351"/>
            <a:ext cx="2339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sz="2400" b="1">
                <a:solidFill>
                  <a:srgbClr val="FFFF00"/>
                </a:solidFill>
              </a:rPr>
              <a:t>EPIGENÉTICA</a:t>
            </a:r>
            <a:endParaRPr lang="es-MX" sz="2400" b="1">
              <a:solidFill>
                <a:srgbClr val="FFFF00"/>
              </a:solidFill>
            </a:endParaRPr>
          </a:p>
        </p:txBody>
      </p:sp>
      <p:sp>
        <p:nvSpPr>
          <p:cNvPr id="10246" name="2 Rectángulo"/>
          <p:cNvSpPr>
            <a:spLocks noChangeArrowheads="1"/>
          </p:cNvSpPr>
          <p:nvPr/>
        </p:nvSpPr>
        <p:spPr bwMode="auto">
          <a:xfrm>
            <a:off x="8277226" y="118586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MX" sz="2400" b="1">
                <a:solidFill>
                  <a:srgbClr val="FFFF00"/>
                </a:solidFill>
              </a:rPr>
              <a:t>EPIGENÉTICA</a:t>
            </a:r>
          </a:p>
        </p:txBody>
      </p:sp>
      <p:sp>
        <p:nvSpPr>
          <p:cNvPr id="4" name="Flecha abajo 3"/>
          <p:cNvSpPr/>
          <p:nvPr/>
        </p:nvSpPr>
        <p:spPr>
          <a:xfrm>
            <a:off x="6167439" y="987425"/>
            <a:ext cx="484187" cy="97948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2" name="Flecha abajo 11"/>
          <p:cNvSpPr/>
          <p:nvPr/>
        </p:nvSpPr>
        <p:spPr>
          <a:xfrm>
            <a:off x="6191250" y="3716338"/>
            <a:ext cx="484188" cy="9779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3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2438400" y="838200"/>
            <a:ext cx="7010400" cy="5715000"/>
          </a:xfrm>
          <a:prstGeom prst="ellipse">
            <a:avLst/>
          </a:prstGeom>
          <a:solidFill>
            <a:srgbClr val="FF99FF"/>
          </a:solidFill>
          <a:ln w="9525">
            <a:solidFill>
              <a:srgbClr val="FF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ES" sz="2400">
              <a:solidFill>
                <a:srgbClr val="FF99FF"/>
              </a:solidFill>
            </a:endParaRPr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3810000" y="1905000"/>
            <a:ext cx="4343400" cy="3810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4953000" y="2819400"/>
            <a:ext cx="2057400" cy="1981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2400">
              <a:solidFill>
                <a:srgbClr val="000000"/>
              </a:solidFill>
            </a:endParaRP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4267201" y="5791200"/>
            <a:ext cx="329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sz="2400">
              <a:solidFill>
                <a:srgbClr val="000000"/>
              </a:solidFill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5181600" y="5791201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000000"/>
                </a:solidFill>
              </a:rPr>
              <a:t>conciencia</a:t>
            </a:r>
            <a:endParaRPr lang="es-ES" sz="2800" b="1">
              <a:solidFill>
                <a:srgbClr val="000000"/>
              </a:solidFill>
            </a:endParaRP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5181600" y="3276601"/>
            <a:ext cx="1676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 mecánico          físico químico</a:t>
            </a:r>
            <a:endParaRPr lang="es-ES" sz="2400" b="1">
              <a:solidFill>
                <a:srgbClr val="000000"/>
              </a:solidFill>
            </a:endParaRP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5181600" y="22098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000000"/>
                </a:solidFill>
              </a:rPr>
              <a:t>irritabilidad</a:t>
            </a:r>
            <a:endParaRPr lang="es-ES" sz="2400" b="1">
              <a:solidFill>
                <a:srgbClr val="000000"/>
              </a:solidFill>
            </a:endParaRP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5105400" y="487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400" b="1">
                <a:solidFill>
                  <a:srgbClr val="FF0000"/>
                </a:solidFill>
              </a:rPr>
              <a:t>excitabilidad</a:t>
            </a:r>
            <a:endParaRPr lang="es-ES" sz="2400" b="1">
              <a:solidFill>
                <a:srgbClr val="FF00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810000" y="195263"/>
            <a:ext cx="58864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FFFF00"/>
                </a:solidFill>
              </a:rPr>
              <a:t>Diversas formas de reflejo</a:t>
            </a:r>
            <a:endParaRPr lang="es-ES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24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/>
      <p:bldP spid="59400" grpId="0"/>
      <p:bldP spid="59401" grpId="0"/>
      <p:bldP spid="59402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1"/>
          <p:cNvSpPr txBox="1">
            <a:spLocks noChangeArrowheads="1"/>
          </p:cNvSpPr>
          <p:nvPr/>
        </p:nvSpPr>
        <p:spPr bwMode="auto">
          <a:xfrm>
            <a:off x="1774826" y="404814"/>
            <a:ext cx="853916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s-ES" b="1">
                <a:solidFill>
                  <a:srgbClr val="FFFF00"/>
                </a:solidFill>
              </a:rPr>
              <a:t>IRRITABILIDAD: Propiedad de los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b="1">
                <a:solidFill>
                  <a:srgbClr val="FFFF00"/>
                </a:solidFill>
              </a:rPr>
              <a:t>organismos de responder a las variaciones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b="1">
                <a:solidFill>
                  <a:srgbClr val="FFFF00"/>
                </a:solidFill>
              </a:rPr>
              <a:t> energéticas del medio (estímulos). La magnitud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b="1">
                <a:solidFill>
                  <a:srgbClr val="FFFF00"/>
                </a:solidFill>
              </a:rPr>
              <a:t>energética de la respuesta es casi semejante a la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b="1">
                <a:solidFill>
                  <a:srgbClr val="FFFF00"/>
                </a:solidFill>
              </a:rPr>
              <a:t>del estímulo  que la provoca.</a:t>
            </a:r>
          </a:p>
        </p:txBody>
      </p:sp>
      <p:sp>
        <p:nvSpPr>
          <p:cNvPr id="8195" name="CuadroTexto 2"/>
          <p:cNvSpPr txBox="1">
            <a:spLocks noChangeArrowheads="1"/>
          </p:cNvSpPr>
          <p:nvPr/>
        </p:nvSpPr>
        <p:spPr bwMode="auto">
          <a:xfrm>
            <a:off x="1957388" y="3500438"/>
            <a:ext cx="87106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b="1">
                <a:solidFill>
                  <a:srgbClr val="FFFF00"/>
                </a:solidFill>
              </a:rPr>
              <a:t>EXCITABILIDAD: Propiedad de células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b="1">
                <a:solidFill>
                  <a:srgbClr val="FFFF00"/>
                </a:solidFill>
              </a:rPr>
              <a:t>y tejidos especializados de responder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b="1">
                <a:solidFill>
                  <a:srgbClr val="FFFF00"/>
                </a:solidFill>
              </a:rPr>
              <a:t>los estímulos del medio y donde la magnitud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b="1">
                <a:solidFill>
                  <a:srgbClr val="FFFF00"/>
                </a:solidFill>
              </a:rPr>
              <a:t>de energía de la respuesta 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b="1">
                <a:solidFill>
                  <a:srgbClr val="FFFF00"/>
                </a:solidFill>
              </a:rPr>
              <a:t> desproporcionalmente superior a la del estímulo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b="1">
                <a:solidFill>
                  <a:srgbClr val="FFFF00"/>
                </a:solidFill>
              </a:rPr>
              <a:t>que la provoca.</a:t>
            </a:r>
          </a:p>
        </p:txBody>
      </p:sp>
    </p:spTree>
    <p:extLst>
      <p:ext uri="{BB962C8B-B14F-4D97-AF65-F5344CB8AC3E}">
        <p14:creationId xmlns:p14="http://schemas.microsoft.com/office/powerpoint/2010/main" val="36842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uadroTexto 1"/>
          <p:cNvSpPr txBox="1">
            <a:spLocks noChangeArrowheads="1"/>
          </p:cNvSpPr>
          <p:nvPr/>
        </p:nvSpPr>
        <p:spPr bwMode="auto">
          <a:xfrm>
            <a:off x="2351089" y="404814"/>
            <a:ext cx="6073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sz="4000" b="1">
                <a:solidFill>
                  <a:srgbClr val="FFFF00"/>
                </a:solidFill>
              </a:rPr>
              <a:t>TEJIDOS  EXCITABLES: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143250" y="1989138"/>
            <a:ext cx="7156450" cy="3784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s-ES" sz="4000" b="1" dirty="0">
                <a:solidFill>
                  <a:srgbClr val="FFFF00"/>
                </a:solidFill>
              </a:rPr>
              <a:t>Tejido nervioso: neuronas y </a:t>
            </a:r>
          </a:p>
          <a:p>
            <a:pPr>
              <a:defRPr/>
            </a:pPr>
            <a:r>
              <a:rPr lang="es-ES" sz="4000" b="1" dirty="0">
                <a:solidFill>
                  <a:srgbClr val="FFFF00"/>
                </a:solidFill>
              </a:rPr>
              <a:t>células receptoras.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s-ES" sz="4000" b="1" dirty="0">
              <a:solidFill>
                <a:srgbClr val="FFFF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s-ES" sz="4000" b="1" dirty="0">
                <a:solidFill>
                  <a:srgbClr val="FFFF00"/>
                </a:solidFill>
              </a:rPr>
              <a:t>Tejido muscular: células </a:t>
            </a:r>
          </a:p>
          <a:p>
            <a:pPr>
              <a:defRPr/>
            </a:pPr>
            <a:r>
              <a:rPr lang="es-ES" sz="4000" b="1" dirty="0">
                <a:solidFill>
                  <a:srgbClr val="FFFF00"/>
                </a:solidFill>
              </a:rPr>
              <a:t>musculares esqueléticas, lisas</a:t>
            </a:r>
          </a:p>
          <a:p>
            <a:pPr>
              <a:defRPr/>
            </a:pPr>
            <a:r>
              <a:rPr lang="es-ES" sz="4000" b="1" dirty="0">
                <a:solidFill>
                  <a:srgbClr val="FFFF00"/>
                </a:solidFill>
              </a:rPr>
              <a:t>y cardiacas.</a:t>
            </a:r>
          </a:p>
        </p:txBody>
      </p:sp>
    </p:spTree>
    <p:extLst>
      <p:ext uri="{BB962C8B-B14F-4D97-AF65-F5344CB8AC3E}">
        <p14:creationId xmlns:p14="http://schemas.microsoft.com/office/powerpoint/2010/main" val="304413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ufs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942975"/>
            <a:ext cx="806450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6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40415" y="988814"/>
            <a:ext cx="88908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¿Por qué hablar de </a:t>
            </a:r>
            <a:r>
              <a:rPr lang="es-ES" sz="4000" b="1" dirty="0" err="1">
                <a:solidFill>
                  <a:srgbClr val="FFFF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neuroeducación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hoy?</a:t>
            </a:r>
            <a:endParaRPr lang="es-ES" sz="4000" dirty="0">
              <a:solidFill>
                <a:srgbClr val="FFFF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010077" y="3215640"/>
            <a:ext cx="8721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¿Qué entendemos por </a:t>
            </a:r>
            <a:r>
              <a:rPr lang="es-ES" sz="4000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neuroeducación</a:t>
            </a:r>
            <a:r>
              <a:rPr lang="es-ES" sz="4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?</a:t>
            </a:r>
            <a:endParaRPr lang="es-ES" sz="40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9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6" y="1125539"/>
            <a:ext cx="8213725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30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9" y="476250"/>
            <a:ext cx="7920037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15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60350"/>
            <a:ext cx="6840538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6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523875" y="-5365749"/>
            <a:ext cx="11144250" cy="4954588"/>
            <a:chOff x="0" y="11081"/>
            <a:chExt cx="7020" cy="3121"/>
          </a:xfrm>
        </p:grpSpPr>
        <p:sp>
          <p:nvSpPr>
            <p:cNvPr id="15365" name="Rectangle 3"/>
            <p:cNvSpPr>
              <a:spLocks noChangeArrowheads="1"/>
            </p:cNvSpPr>
            <p:nvPr/>
          </p:nvSpPr>
          <p:spPr bwMode="auto">
            <a:xfrm>
              <a:off x="0" y="11081"/>
              <a:ext cx="702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sz="2400">
                <a:solidFill>
                  <a:srgbClr val="000000"/>
                </a:solidFill>
              </a:endParaRPr>
            </a:p>
          </p:txBody>
        </p:sp>
        <p:grpSp>
          <p:nvGrpSpPr>
            <p:cNvPr id="15366" name="Group 4"/>
            <p:cNvGrpSpPr>
              <a:grpSpLocks/>
            </p:cNvGrpSpPr>
            <p:nvPr/>
          </p:nvGrpSpPr>
          <p:grpSpPr bwMode="auto">
            <a:xfrm>
              <a:off x="0" y="11081"/>
              <a:ext cx="5760" cy="3121"/>
              <a:chOff x="0" y="11081"/>
              <a:chExt cx="5760" cy="3121"/>
            </a:xfrm>
          </p:grpSpPr>
          <p:sp>
            <p:nvSpPr>
              <p:cNvPr id="15367" name="Rectangle 5"/>
              <p:cNvSpPr>
                <a:spLocks noChangeArrowheads="1"/>
              </p:cNvSpPr>
              <p:nvPr/>
            </p:nvSpPr>
            <p:spPr bwMode="auto">
              <a:xfrm>
                <a:off x="0" y="11081"/>
                <a:ext cx="5760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s-ES_tradnl" sz="600" b="1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la membrane présynaptique</a:t>
                </a:r>
                <a:r>
                  <a:rPr lang="es-ES_tradnl" sz="60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 [</a:t>
                </a:r>
                <a:r>
                  <a:rPr lang="es-ES_tradnl" sz="600" b="1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6</a:t>
                </a:r>
                <a:r>
                  <a:rPr lang="es-ES_tradnl" sz="60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] et </a:t>
                </a:r>
                <a:r>
                  <a:rPr lang="es-ES_tradnl" sz="600" b="1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la membrane elle-même est recyclée</a:t>
                </a:r>
                <a:r>
                  <a:rPr lang="es-ES_tradnl" sz="60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.</a:t>
                </a:r>
                <a:endParaRPr lang="es-ES_tradnl" sz="1400">
                  <a:solidFill>
                    <a:srgbClr val="000000"/>
                  </a:solidFill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s-ES_tradnl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68" name="Rectangle 6"/>
              <p:cNvSpPr>
                <a:spLocks noChangeArrowheads="1"/>
              </p:cNvSpPr>
              <p:nvPr/>
            </p:nvSpPr>
            <p:spPr bwMode="auto">
              <a:xfrm>
                <a:off x="0" y="11427"/>
                <a:ext cx="5760" cy="2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s-ES_tradnl" sz="600">
                    <a:solidFill>
                      <a:srgbClr val="000000"/>
                    </a:solidFill>
                    <a:hlinkClick r:id="" action="ppaction://noaction"/>
                  </a:rPr>
                  <a:t>  </a:t>
                </a:r>
                <a:r>
                  <a:rPr lang="es-ES_tradnl">
                    <a:solidFill>
                      <a:srgbClr val="000000"/>
                    </a:solidFill>
                  </a:rPr>
                  <a:t> </a:t>
                </a:r>
                <a:r>
                  <a:rPr lang="es-ES_tradnl" sz="600">
                    <a:solidFill>
                      <a:srgbClr val="000000"/>
                    </a:solidFill>
                  </a:rPr>
                  <a:t>                </a:t>
                </a:r>
                <a:r>
                  <a:rPr lang="es-ES_tradnl" sz="28300">
                    <a:solidFill>
                      <a:srgbClr val="000000"/>
                    </a:solidFill>
                  </a:rPr>
                  <a:t> </a:t>
                </a:r>
                <a:r>
                  <a:rPr lang="es-ES_tradnl" sz="600">
                    <a:solidFill>
                      <a:srgbClr val="000000"/>
                    </a:solidFill>
                  </a:rPr>
    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    </a:r>
              </a:p>
            </p:txBody>
          </p:sp>
        </p:grpSp>
      </p:grpSp>
      <p:sp>
        <p:nvSpPr>
          <p:cNvPr id="15363" name="AutoShape 7" descr="flechehaut">
            <a:hlinkClick r:id="" action="ppaction://noaction"/>
          </p:cNvPr>
          <p:cNvSpPr>
            <a:spLocks noChangeAspect="1" noChangeArrowheads="1"/>
          </p:cNvSpPr>
          <p:nvPr/>
        </p:nvSpPr>
        <p:spPr bwMode="auto">
          <a:xfrm>
            <a:off x="2557463" y="-4770438"/>
            <a:ext cx="29686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2400">
              <a:solidFill>
                <a:srgbClr val="000000"/>
              </a:solidFill>
            </a:endParaRPr>
          </a:p>
        </p:txBody>
      </p:sp>
      <p:pic>
        <p:nvPicPr>
          <p:cNvPr id="15364" name="Picture 8" descr="synap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0"/>
            <a:ext cx="6553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390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synani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0"/>
            <a:ext cx="662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6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2351088" y="2536975"/>
            <a:ext cx="97202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sz="240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2205039"/>
            <a:ext cx="7577137" cy="36036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24113" y="609600"/>
            <a:ext cx="7632700" cy="922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ESQUEMA DE UN ARCO REFLEJO</a:t>
            </a:r>
          </a:p>
        </p:txBody>
      </p:sp>
    </p:spTree>
    <p:extLst>
      <p:ext uri="{BB962C8B-B14F-4D97-AF65-F5344CB8AC3E}">
        <p14:creationId xmlns:p14="http://schemas.microsoft.com/office/powerpoint/2010/main" val="210081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424113" y="609600"/>
            <a:ext cx="7632700" cy="922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NIVELES FUNCIONALES DEL CONTROL NERVIOSO: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028032" y="2255839"/>
            <a:ext cx="8424862" cy="38877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514350" indent="-514350" eaLnBrk="1" hangingPunct="1">
              <a:buFontTx/>
              <a:buAutoNum type="arabicPeriod"/>
              <a:defRPr/>
            </a:pPr>
            <a:r>
              <a:rPr lang="en-US" sz="32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Nivel</a:t>
            </a:r>
            <a:r>
              <a:rPr lang="en-US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medular</a:t>
            </a:r>
            <a:r>
              <a:rPr lang="en-US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sz="32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órgano</a:t>
            </a:r>
            <a:r>
              <a:rPr lang="en-US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sz="32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médula</a:t>
            </a:r>
            <a:r>
              <a:rPr lang="en-US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espinal</a:t>
            </a:r>
            <a:r>
              <a:rPr lang="en-US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).</a:t>
            </a:r>
          </a:p>
          <a:p>
            <a:pPr eaLnBrk="1" hangingPunct="1">
              <a:defRPr/>
            </a:pPr>
            <a:endParaRPr lang="en-US" sz="32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32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 </a:t>
            </a:r>
            <a:r>
              <a:rPr lang="en-US" sz="32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Nivel</a:t>
            </a:r>
            <a:r>
              <a:rPr lang="en-US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encefálico</a:t>
            </a:r>
            <a:r>
              <a:rPr lang="en-US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bajo</a:t>
            </a:r>
            <a:r>
              <a:rPr lang="en-US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en-US" sz="32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órganos</a:t>
            </a:r>
            <a:r>
              <a:rPr lang="en-US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sz="32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tallo</a:t>
            </a:r>
            <a:r>
              <a:rPr lang="en-US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cerebral, </a:t>
            </a:r>
            <a:r>
              <a:rPr lang="en-US" sz="32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cerebelo</a:t>
            </a:r>
            <a:r>
              <a:rPr lang="en-US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lamina </a:t>
            </a:r>
            <a:r>
              <a:rPr lang="en-US" sz="32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cuadrigémina</a:t>
            </a:r>
            <a:r>
              <a:rPr lang="en-US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32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tálamo</a:t>
            </a:r>
            <a:r>
              <a:rPr lang="en-US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32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hipotálamo</a:t>
            </a:r>
            <a:r>
              <a:rPr lang="en-US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 </a:t>
            </a:r>
            <a:r>
              <a:rPr lang="en-US" sz="32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ganglios</a:t>
            </a:r>
            <a:r>
              <a:rPr lang="en-US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basales</a:t>
            </a:r>
            <a:r>
              <a:rPr lang="en-US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eaLnBrk="1" hangingPunct="1">
              <a:defRPr/>
            </a:pPr>
            <a:endParaRPr lang="en-US" sz="32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</a:t>
            </a:r>
            <a:r>
              <a:rPr lang="en-US" sz="32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Nivel</a:t>
            </a:r>
            <a:r>
              <a:rPr lang="en-US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cortical (</a:t>
            </a:r>
            <a:r>
              <a:rPr lang="en-US" sz="32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órgano</a:t>
            </a:r>
            <a:r>
              <a:rPr lang="en-US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sz="3200" b="1" kern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corteza</a:t>
            </a:r>
            <a:r>
              <a:rPr lang="en-US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cerebral)</a:t>
            </a:r>
          </a:p>
        </p:txBody>
      </p:sp>
    </p:spTree>
    <p:extLst>
      <p:ext uri="{BB962C8B-B14F-4D97-AF65-F5344CB8AC3E}">
        <p14:creationId xmlns:p14="http://schemas.microsoft.com/office/powerpoint/2010/main" val="394442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424113" y="609600"/>
            <a:ext cx="7632700" cy="922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NIVELES FUNCIONALES DEL CONTROL NERVIOSO: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79120" y="2179639"/>
            <a:ext cx="10241279" cy="38877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514350" indent="-514350" algn="l" eaLnBrk="1" hangingPunct="1">
              <a:buFontTx/>
              <a:buAutoNum type="arabicPeriod"/>
              <a:defRPr/>
            </a:pPr>
            <a:r>
              <a:rPr lang="en-US" sz="28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Sistemas</a:t>
            </a:r>
            <a:r>
              <a:rPr lang="en-US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sensoriales</a:t>
            </a:r>
            <a:r>
              <a:rPr lang="en-US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28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algn="l" eaLnBrk="1" hangingPunct="1">
              <a:defRPr/>
            </a:pPr>
            <a:endParaRPr lang="en-US" sz="28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algn="l" eaLnBrk="1" hangingPunct="1">
              <a:defRPr/>
            </a:pPr>
            <a:r>
              <a:rPr lang="en-US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2.  </a:t>
            </a:r>
            <a:r>
              <a:rPr lang="en-US" sz="28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Sistemas</a:t>
            </a:r>
            <a:r>
              <a:rPr lang="en-US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motores</a:t>
            </a:r>
            <a:r>
              <a:rPr lang="en-US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.</a:t>
            </a:r>
            <a:endParaRPr lang="en-US" sz="28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algn="l" eaLnBrk="1" hangingPunct="1">
              <a:defRPr/>
            </a:pPr>
            <a:endParaRPr lang="en-US" sz="28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marL="514350" indent="-514350" algn="l" eaLnBrk="1" hangingPunct="1">
              <a:buAutoNum type="arabicPeriod" startAt="3"/>
              <a:defRPr/>
            </a:pPr>
            <a:r>
              <a:rPr lang="en-US" sz="28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Funciones</a:t>
            </a:r>
            <a:r>
              <a:rPr lang="en-US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nerviosas</a:t>
            </a:r>
            <a:r>
              <a:rPr lang="en-US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superiores</a:t>
            </a:r>
            <a:r>
              <a:rPr lang="en-US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: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Procesos</a:t>
            </a:r>
            <a:r>
              <a:rPr lang="en-US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cognitivos</a:t>
            </a:r>
            <a:endParaRPr lang="en-US" sz="28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Procesos</a:t>
            </a:r>
            <a:r>
              <a:rPr lang="en-US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afectivo-motivacionales</a:t>
            </a:r>
            <a:r>
              <a:rPr lang="en-US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y </a:t>
            </a:r>
            <a:r>
              <a:rPr lang="en-US" sz="28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volitivos</a:t>
            </a:r>
            <a:endParaRPr lang="en-US" sz="28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Funciones</a:t>
            </a:r>
            <a:r>
              <a:rPr lang="en-US" sz="28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8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ejecutivas</a:t>
            </a:r>
            <a:endParaRPr lang="en-US" sz="28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Otras</a:t>
            </a:r>
            <a:endParaRPr lang="en-US" sz="28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algn="l" eaLnBrk="1" hangingPunct="1">
              <a:defRPr/>
            </a:pPr>
            <a:endParaRPr lang="en-US" sz="3200" b="1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algn="l" eaLnBrk="1" hangingPunct="1">
              <a:defRPr/>
            </a:pPr>
            <a:endParaRPr lang="en-US" sz="32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69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000376" y="1481287"/>
            <a:ext cx="104124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sz="2400"/>
          </a:p>
        </p:txBody>
      </p:sp>
      <p:pic>
        <p:nvPicPr>
          <p:cNvPr id="1945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7" t="10962" r="27303" b="24821"/>
          <a:stretch>
            <a:fillRect/>
          </a:stretch>
        </p:blipFill>
        <p:spPr bwMode="auto">
          <a:xfrm>
            <a:off x="2782889" y="1706564"/>
            <a:ext cx="5932487" cy="4752975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35189" y="465139"/>
            <a:ext cx="7921625" cy="9223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ÓRGANOS DEL SISTEMA  NERVIOSO:</a:t>
            </a:r>
          </a:p>
        </p:txBody>
      </p:sp>
    </p:spTree>
    <p:extLst>
      <p:ext uri="{BB962C8B-B14F-4D97-AF65-F5344CB8AC3E}">
        <p14:creationId xmlns:p14="http://schemas.microsoft.com/office/powerpoint/2010/main" val="153623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773238"/>
            <a:ext cx="59563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35189" y="465139"/>
            <a:ext cx="7921625" cy="9223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DESARROLLO EMBRIONARIO DE LOS ÓRGANOS DEL SISTEMA  NERVIOSO:</a:t>
            </a:r>
          </a:p>
        </p:txBody>
      </p:sp>
    </p:spTree>
    <p:extLst>
      <p:ext uri="{BB962C8B-B14F-4D97-AF65-F5344CB8AC3E}">
        <p14:creationId xmlns:p14="http://schemas.microsoft.com/office/powerpoint/2010/main" val="242009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02920" y="579120"/>
            <a:ext cx="11689080" cy="539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3600" dirty="0">
                <a:solidFill>
                  <a:srgbClr val="FFFF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“Hoy en día, el concepto de </a:t>
            </a:r>
            <a:r>
              <a:rPr lang="es-ES" sz="3600" b="1" dirty="0" err="1">
                <a:solidFill>
                  <a:srgbClr val="FF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neuroeducación</a:t>
            </a:r>
            <a:r>
              <a:rPr lang="es-ES" sz="3600" dirty="0">
                <a:solidFill>
                  <a:srgbClr val="FFFF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se ha</a:t>
            </a:r>
            <a:br>
              <a:rPr lang="es-ES" sz="3600" dirty="0">
                <a:solidFill>
                  <a:srgbClr val="FFFF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r>
              <a:rPr lang="es-ES" sz="3600" dirty="0">
                <a:solidFill>
                  <a:srgbClr val="FFFF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ido definiendo, y en la actualidad podemos describirla como una disciplina de carácter multidisciplinar, que nace de la interacción entre tres ámbitos </a:t>
            </a:r>
            <a:r>
              <a:rPr lang="es-ES" sz="3600" dirty="0" smtClean="0">
                <a:solidFill>
                  <a:srgbClr val="FFFF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de conocimiento </a:t>
            </a:r>
            <a:r>
              <a:rPr lang="es-ES" sz="3600" dirty="0">
                <a:solidFill>
                  <a:srgbClr val="FFFF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la neurociencia, la psicología y la educación. </a:t>
            </a:r>
            <a:r>
              <a:rPr lang="es-ES" sz="3600" dirty="0" smtClean="0">
                <a:solidFill>
                  <a:srgbClr val="FFFF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Su objetivo principal </a:t>
            </a:r>
            <a:r>
              <a:rPr lang="es-ES" sz="3600" dirty="0">
                <a:solidFill>
                  <a:srgbClr val="FFFF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es integrar los conocimientos sobre el funcionamiento y </a:t>
            </a:r>
            <a:r>
              <a:rPr lang="es-ES" sz="3600" dirty="0" smtClean="0">
                <a:solidFill>
                  <a:srgbClr val="FFFF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el desarrollo </a:t>
            </a:r>
            <a:r>
              <a:rPr lang="es-ES" sz="3600" dirty="0">
                <a:solidFill>
                  <a:srgbClr val="FFFF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cerebral en el ámbito educativo, con el objetivo de a </a:t>
            </a:r>
            <a:r>
              <a:rPr lang="es-ES" sz="3600" dirty="0" smtClean="0">
                <a:solidFill>
                  <a:srgbClr val="FFFF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mejorar la práctica </a:t>
            </a:r>
            <a:r>
              <a:rPr lang="es-ES" sz="3600" dirty="0">
                <a:solidFill>
                  <a:srgbClr val="FFFF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pedagógica y docente” (D </a:t>
            </a:r>
            <a:r>
              <a:rPr lang="es-ES" sz="3600" dirty="0" err="1">
                <a:solidFill>
                  <a:srgbClr val="FFFF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Addario</a:t>
            </a:r>
            <a:r>
              <a:rPr lang="es-ES" sz="3600" dirty="0">
                <a:solidFill>
                  <a:srgbClr val="FFFF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M. 2019, p. 11</a:t>
            </a:r>
            <a:r>
              <a:rPr lang="es-ES" sz="3600" dirty="0" smtClean="0">
                <a:solidFill>
                  <a:srgbClr val="FFFF00"/>
                </a:solidFill>
                <a:latin typeface="LiberationSerif"/>
                <a:ea typeface="Malgun Gothic" panose="020B0503020000020004" pitchFamily="34" charset="-127"/>
                <a:cs typeface="Times New Roman" panose="02020603050405020304" pitchFamily="18" charset="0"/>
              </a:rPr>
              <a:t>).</a:t>
            </a:r>
            <a:endParaRPr lang="es-ES" sz="3600" dirty="0">
              <a:solidFill>
                <a:srgbClr val="FFFF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981076"/>
            <a:ext cx="89916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1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412876"/>
            <a:ext cx="6337300" cy="44497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782888" y="333375"/>
            <a:ext cx="7200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b="1" dirty="0">
                <a:solidFill>
                  <a:srgbClr val="FFFF99"/>
                </a:solidFill>
                <a:latin typeface="Arial" panose="020B0604020202020204" pitchFamily="34" charset="0"/>
              </a:rPr>
              <a:t>ÁREAS  </a:t>
            </a:r>
            <a:r>
              <a:rPr lang="es-ES" b="1" dirty="0" smtClean="0">
                <a:solidFill>
                  <a:srgbClr val="FFFF99"/>
                </a:solidFill>
                <a:latin typeface="Arial" panose="020B0604020202020204" pitchFamily="34" charset="0"/>
              </a:rPr>
              <a:t>PRIMARIAS</a:t>
            </a:r>
            <a:endParaRPr lang="es-ES" b="1" dirty="0">
              <a:solidFill>
                <a:srgbClr val="FFFF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40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06763" y="609600"/>
            <a:ext cx="5441950" cy="922338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ÁREAS ASOCIATIVAS</a:t>
            </a: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5664201" y="1773239"/>
            <a:ext cx="477361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Somatosensorial</a:t>
            </a:r>
          </a:p>
          <a:p>
            <a:pPr eaLnBrk="1" hangingPunct="1"/>
            <a:r>
              <a:rPr lang="es-E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Auditiva</a:t>
            </a:r>
          </a:p>
          <a:p>
            <a:pPr eaLnBrk="1" hangingPunct="1"/>
            <a:r>
              <a:rPr lang="es-E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Visual</a:t>
            </a:r>
          </a:p>
          <a:p>
            <a:pPr eaLnBrk="1" hangingPunct="1"/>
            <a:r>
              <a:rPr lang="es-E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Premotora y suplementaria</a:t>
            </a:r>
            <a:endParaRPr lang="en-US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2279651" y="2060575"/>
            <a:ext cx="26638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Unimodales</a:t>
            </a:r>
          </a:p>
          <a:p>
            <a:pPr eaLnBrk="1" hangingPunct="1">
              <a:defRPr/>
            </a:pPr>
            <a:r>
              <a:rPr lang="es-E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(Secundarias)</a:t>
            </a: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5808663" y="4292600"/>
            <a:ext cx="4392612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800" b="1">
                <a:solidFill>
                  <a:srgbClr val="FFFF00"/>
                </a:solidFill>
                <a:latin typeface="Arial" panose="020B0604020202020204" pitchFamily="34" charset="0"/>
              </a:rPr>
              <a:t>Parieto-occipitotemporal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800" b="1">
                <a:solidFill>
                  <a:srgbClr val="FFFF00"/>
                </a:solidFill>
                <a:latin typeface="Arial" panose="020B0604020202020204" pitchFamily="34" charset="0"/>
              </a:rPr>
              <a:t>Prefrontal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800" b="1">
                <a:solidFill>
                  <a:srgbClr val="FFFF00"/>
                </a:solidFill>
                <a:latin typeface="Arial" panose="020B0604020202020204" pitchFamily="34" charset="0"/>
              </a:rPr>
              <a:t>Límbica</a:t>
            </a:r>
            <a:endParaRPr 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2366964" y="4437063"/>
            <a:ext cx="25923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800" b="1">
                <a:solidFill>
                  <a:srgbClr val="FFFF00"/>
                </a:solidFill>
                <a:latin typeface="Arial" panose="020B0604020202020204" pitchFamily="34" charset="0"/>
              </a:rPr>
              <a:t>Multimodales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800" b="1">
                <a:solidFill>
                  <a:srgbClr val="FFFF00"/>
                </a:solidFill>
                <a:latin typeface="Arial" panose="020B0604020202020204" pitchFamily="34" charset="0"/>
              </a:rPr>
              <a:t>(Terciarias)</a:t>
            </a:r>
            <a:endParaRPr 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13671" name="AutoShape 7"/>
          <p:cNvSpPr>
            <a:spLocks/>
          </p:cNvSpPr>
          <p:nvPr/>
        </p:nvSpPr>
        <p:spPr bwMode="auto">
          <a:xfrm>
            <a:off x="5303839" y="1844676"/>
            <a:ext cx="71437" cy="1584325"/>
          </a:xfrm>
          <a:prstGeom prst="leftBrace">
            <a:avLst>
              <a:gd name="adj1" fmla="val 184816"/>
              <a:gd name="adj2" fmla="val 50000"/>
            </a:avLst>
          </a:prstGeom>
          <a:noFill/>
          <a:ln w="381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s-ES" sz="18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3672" name="AutoShape 8"/>
          <p:cNvSpPr>
            <a:spLocks/>
          </p:cNvSpPr>
          <p:nvPr/>
        </p:nvSpPr>
        <p:spPr bwMode="auto">
          <a:xfrm>
            <a:off x="5303839" y="4437063"/>
            <a:ext cx="71437" cy="1079500"/>
          </a:xfrm>
          <a:prstGeom prst="leftBrace">
            <a:avLst>
              <a:gd name="adj1" fmla="val 125927"/>
              <a:gd name="adj2" fmla="val 50000"/>
            </a:avLst>
          </a:prstGeom>
          <a:noFill/>
          <a:ln w="38100">
            <a:solidFill>
              <a:srgbClr val="FF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s-ES" sz="1800" b="1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403750"/>
      </p:ext>
    </p:extLst>
  </p:cSld>
  <p:clrMapOvr>
    <a:masterClrMapping/>
  </p:clrMapOvr>
  <p:transition advClick="0" advTm="2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16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16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7" grpId="0"/>
      <p:bldP spid="113668" grpId="0"/>
      <p:bldP spid="113669" grpId="0"/>
      <p:bldP spid="113670" grpId="0"/>
      <p:bldP spid="113671" grpId="0" animBg="1"/>
      <p:bldP spid="11367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9" y="476250"/>
            <a:ext cx="6624637" cy="1081088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ÁREAS ASOCIATIVAS UNIMODALES</a:t>
            </a:r>
            <a:b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041525" y="1920875"/>
            <a:ext cx="22113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FF00"/>
                </a:solidFill>
                <a:latin typeface="Arial" panose="020B0604020202020204" pitchFamily="34" charset="0"/>
              </a:rPr>
              <a:t>Funciones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1992314" y="2781300"/>
            <a:ext cx="238879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Elaboración 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percepciones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complejas 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una modalidad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sensorial.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Realización 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movimientos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hábiles.</a:t>
            </a:r>
          </a:p>
        </p:txBody>
      </p:sp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9" y="2060575"/>
            <a:ext cx="5464175" cy="3563938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8688388" y="3429001"/>
            <a:ext cx="1439862" cy="57626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2400"/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8472488" y="2852738"/>
            <a:ext cx="1511300" cy="576262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2400"/>
          </a:p>
        </p:txBody>
      </p:sp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5232400" y="5229225"/>
            <a:ext cx="2159000" cy="28733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2400"/>
          </a:p>
        </p:txBody>
      </p:sp>
      <p:sp>
        <p:nvSpPr>
          <p:cNvPr id="114697" name="Rectangle 9"/>
          <p:cNvSpPr>
            <a:spLocks noChangeArrowheads="1"/>
          </p:cNvSpPr>
          <p:nvPr/>
        </p:nvSpPr>
        <p:spPr bwMode="auto">
          <a:xfrm>
            <a:off x="5303838" y="2276475"/>
            <a:ext cx="1223962" cy="6477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2400"/>
          </a:p>
        </p:txBody>
      </p:sp>
    </p:spTree>
    <p:extLst>
      <p:ext uri="{BB962C8B-B14F-4D97-AF65-F5344CB8AC3E}">
        <p14:creationId xmlns:p14="http://schemas.microsoft.com/office/powerpoint/2010/main" val="1599890112"/>
      </p:ext>
    </p:extLst>
  </p:cSld>
  <p:clrMapOvr>
    <a:masterClrMapping/>
  </p:clrMapOvr>
  <p:transition advClick="0" advTm="2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800" tmFilter="0, 0; .2, .5; .8, .5; 1, 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900" autoRev="1" fill="hold"/>
                                        <p:tgtEl>
                                          <p:spTgt spid="1146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800" tmFilter="0, 0; .2, .5; .8, .5; 1, 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900" autoRev="1" fill="hold"/>
                                        <p:tgtEl>
                                          <p:spTgt spid="1146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800" tmFilter="0, 0; .2, .5; .8, .5; 1, 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900" autoRev="1" fill="hold"/>
                                        <p:tgtEl>
                                          <p:spTgt spid="1146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800" tmFilter="0, 0; .2, .5; .8, .5; 1, 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900" autoRev="1" fill="hold"/>
                                        <p:tgtEl>
                                          <p:spTgt spid="1146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1" grpId="0"/>
      <p:bldP spid="114692" grpId="0"/>
      <p:bldP spid="114694" grpId="0" animBg="1"/>
      <p:bldP spid="114694" grpId="1" animBg="1"/>
      <p:bldP spid="114695" grpId="0" animBg="1"/>
      <p:bldP spid="114695" grpId="1" animBg="1"/>
      <p:bldP spid="114696" grpId="0" animBg="1"/>
      <p:bldP spid="114696" grpId="1" animBg="1"/>
      <p:bldP spid="114697" grpId="0" animBg="1"/>
      <p:bldP spid="114697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609600"/>
            <a:ext cx="7481888" cy="1143000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ÁREAS ASOCIATIVAS MULTIMODALES</a:t>
            </a:r>
            <a:b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2424114" y="1412875"/>
            <a:ext cx="321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ÁREA PREFRONTAL</a:t>
            </a:r>
            <a:endParaRPr lang="en-US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2276475"/>
            <a:ext cx="4419600" cy="37607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1668463" y="2565401"/>
            <a:ext cx="4356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Planificación de secuencias</a:t>
            </a:r>
          </a:p>
          <a:p>
            <a:pPr eaLnBrk="1" hangingPunct="1">
              <a:defRPr/>
            </a:pPr>
            <a:r>
              <a:rPr lang="es-E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motoras complejas.</a:t>
            </a: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1703388" y="3573464"/>
            <a:ext cx="41767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Organización motora del</a:t>
            </a:r>
          </a:p>
          <a:p>
            <a:pPr eaLnBrk="1" hangingPunct="1">
              <a:defRPr/>
            </a:pPr>
            <a:r>
              <a:rPr lang="es-E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lenguaje. (área de Broca)</a:t>
            </a:r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1703389" y="4652964"/>
            <a:ext cx="43211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sz="2400" b="1">
                <a:solidFill>
                  <a:srgbClr val="FFFF00"/>
                </a:solidFill>
                <a:latin typeface="Arial" panose="020B0604020202020204" pitchFamily="34" charset="0"/>
              </a:rPr>
              <a:t>Organización del pensamiento</a:t>
            </a:r>
          </a:p>
        </p:txBody>
      </p:sp>
      <p:sp>
        <p:nvSpPr>
          <p:cNvPr id="115720" name="Line 8"/>
          <p:cNvSpPr>
            <a:spLocks noChangeShapeType="1"/>
          </p:cNvSpPr>
          <p:nvPr/>
        </p:nvSpPr>
        <p:spPr bwMode="auto">
          <a:xfrm>
            <a:off x="5303839" y="1916114"/>
            <a:ext cx="1152525" cy="15843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1703389" y="5708650"/>
            <a:ext cx="348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E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Control de la conducta</a:t>
            </a:r>
            <a:endParaRPr lang="en-US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509483"/>
      </p:ext>
    </p:extLst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9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5" grpId="0"/>
      <p:bldP spid="115717" grpId="0"/>
      <p:bldP spid="115718" grpId="0"/>
      <p:bldP spid="115719" grpId="0"/>
      <p:bldP spid="115720" grpId="0" animBg="1"/>
      <p:bldP spid="11572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640014" y="836614"/>
            <a:ext cx="73437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b="1">
                <a:solidFill>
                  <a:srgbClr val="FFFF99"/>
                </a:solidFill>
                <a:latin typeface="Arial" panose="020B0604020202020204" pitchFamily="34" charset="0"/>
              </a:rPr>
              <a:t>MÉTODOS DE ESTUDIO 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371600" y="2121536"/>
            <a:ext cx="1019556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sz="2800" dirty="0" smtClean="0">
                <a:solidFill>
                  <a:srgbClr val="FFFF99"/>
                </a:solidFill>
                <a:latin typeface="Arial" panose="020B0604020202020204" pitchFamily="34" charset="0"/>
              </a:rPr>
              <a:t>Electroencefalograma  y </a:t>
            </a:r>
            <a:r>
              <a:rPr lang="es-ES" sz="2800" dirty="0" err="1" smtClean="0">
                <a:solidFill>
                  <a:srgbClr val="FFFF99"/>
                </a:solidFill>
                <a:latin typeface="Arial" panose="020B0604020202020204" pitchFamily="34" charset="0"/>
              </a:rPr>
              <a:t>magnetoencefalograma</a:t>
            </a:r>
            <a:r>
              <a:rPr lang="es-ES" sz="2800" dirty="0" smtClean="0">
                <a:solidFill>
                  <a:srgbClr val="FFFF99"/>
                </a:solidFill>
                <a:latin typeface="Arial" panose="020B0604020202020204" pitchFamily="34" charset="0"/>
              </a:rPr>
              <a:t> </a:t>
            </a:r>
            <a:r>
              <a:rPr lang="es-ES" sz="2800" dirty="0">
                <a:solidFill>
                  <a:srgbClr val="FFFF99"/>
                </a:solidFill>
                <a:latin typeface="Arial" panose="020B0604020202020204" pitchFamily="34" charset="0"/>
              </a:rPr>
              <a:t>(</a:t>
            </a:r>
            <a:r>
              <a:rPr lang="es-ES" sz="2800" dirty="0" smtClean="0">
                <a:solidFill>
                  <a:srgbClr val="FFFF99"/>
                </a:solidFill>
                <a:latin typeface="Arial" panose="020B0604020202020204" pitchFamily="34" charset="0"/>
              </a:rPr>
              <a:t>EEG, EMG).</a:t>
            </a:r>
            <a:endParaRPr lang="es-ES" sz="2800" dirty="0">
              <a:solidFill>
                <a:srgbClr val="FFFF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sz="2800" dirty="0" smtClean="0">
                <a:solidFill>
                  <a:srgbClr val="FFFF99"/>
                </a:solidFill>
                <a:latin typeface="Arial" panose="020B0604020202020204" pitchFamily="34" charset="0"/>
              </a:rPr>
              <a:t>Potenciales </a:t>
            </a:r>
            <a:r>
              <a:rPr lang="es-ES" sz="2800" dirty="0">
                <a:solidFill>
                  <a:srgbClr val="FFFF99"/>
                </a:solidFill>
                <a:latin typeface="Arial" panose="020B0604020202020204" pitchFamily="34" charset="0"/>
              </a:rPr>
              <a:t>relacionados a eventos (PRE)</a:t>
            </a:r>
          </a:p>
          <a:p>
            <a:pPr eaLnBrk="1" hangingPunct="1">
              <a:spcBef>
                <a:spcPct val="50000"/>
              </a:spcBef>
            </a:pPr>
            <a:r>
              <a:rPr lang="es-ES" sz="2800" dirty="0" smtClean="0">
                <a:solidFill>
                  <a:srgbClr val="FFFF99"/>
                </a:solidFill>
                <a:latin typeface="Arial" panose="020B0604020202020204" pitchFamily="34" charset="0"/>
              </a:rPr>
              <a:t>Estudios </a:t>
            </a:r>
            <a:r>
              <a:rPr lang="es-ES" sz="2800" dirty="0">
                <a:solidFill>
                  <a:srgbClr val="FFFF99"/>
                </a:solidFill>
                <a:latin typeface="Arial" panose="020B0604020202020204" pitchFamily="34" charset="0"/>
              </a:rPr>
              <a:t>de imágenes (TAC,PET, MRI, </a:t>
            </a:r>
            <a:r>
              <a:rPr lang="es-ES" sz="2800" dirty="0" err="1" smtClean="0">
                <a:solidFill>
                  <a:srgbClr val="FFFF99"/>
                </a:solidFill>
                <a:latin typeface="Arial" panose="020B0604020202020204" pitchFamily="34" charset="0"/>
              </a:rPr>
              <a:t>MRIf</a:t>
            </a:r>
            <a:r>
              <a:rPr lang="es-ES" sz="2800" dirty="0" smtClean="0">
                <a:solidFill>
                  <a:srgbClr val="FFFF99"/>
                </a:solidFill>
                <a:latin typeface="Arial" panose="020B0604020202020204" pitchFamily="34" charset="0"/>
              </a:rPr>
              <a:t>, </a:t>
            </a:r>
            <a:r>
              <a:rPr lang="es-ES" sz="2800" dirty="0" err="1" smtClean="0">
                <a:solidFill>
                  <a:srgbClr val="FFFF99"/>
                </a:solidFill>
                <a:latin typeface="Arial" panose="020B0604020202020204" pitchFamily="34" charset="0"/>
              </a:rPr>
              <a:t>fNIRS</a:t>
            </a:r>
            <a:r>
              <a:rPr lang="es-ES" sz="2800" dirty="0" smtClean="0">
                <a:solidFill>
                  <a:srgbClr val="FFFF99"/>
                </a:solidFill>
                <a:latin typeface="Arial" panose="020B0604020202020204" pitchFamily="34" charset="0"/>
              </a:rPr>
              <a:t>, otras)</a:t>
            </a:r>
          </a:p>
          <a:p>
            <a:pPr eaLnBrk="1" hangingPunct="1">
              <a:spcBef>
                <a:spcPct val="50000"/>
              </a:spcBef>
            </a:pPr>
            <a:r>
              <a:rPr lang="es-ES" sz="2800" dirty="0" smtClean="0">
                <a:solidFill>
                  <a:srgbClr val="FFFF99"/>
                </a:solidFill>
                <a:latin typeface="Arial" panose="020B0604020202020204" pitchFamily="34" charset="0"/>
              </a:rPr>
              <a:t>Estudios con tecnologías avanzadas en modelos animales.</a:t>
            </a:r>
          </a:p>
          <a:p>
            <a:pPr eaLnBrk="1" hangingPunct="1">
              <a:spcBef>
                <a:spcPct val="50000"/>
              </a:spcBef>
            </a:pPr>
            <a:r>
              <a:rPr lang="es-ES" sz="2800" dirty="0" smtClean="0">
                <a:solidFill>
                  <a:srgbClr val="FFFF99"/>
                </a:solidFill>
                <a:latin typeface="Arial" panose="020B0604020202020204" pitchFamily="34" charset="0"/>
              </a:rPr>
              <a:t>Estudios conductuales, neuropsicológicos y psicológicos</a:t>
            </a:r>
          </a:p>
          <a:p>
            <a:pPr eaLnBrk="1" hangingPunct="1">
              <a:spcBef>
                <a:spcPct val="50000"/>
              </a:spcBef>
            </a:pPr>
            <a:endParaRPr lang="es-ES" sz="2800" dirty="0">
              <a:solidFill>
                <a:srgbClr val="FFFF99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s-ES" sz="2800" dirty="0" smtClean="0">
                <a:solidFill>
                  <a:srgbClr val="FFFF99"/>
                </a:solidFill>
                <a:latin typeface="Arial" panose="020B0604020202020204" pitchFamily="34" charset="0"/>
              </a:rPr>
              <a:t>*Análisis de correlatos</a:t>
            </a:r>
            <a:endParaRPr lang="es-ES" sz="2800" dirty="0">
              <a:solidFill>
                <a:srgbClr val="FFFF9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5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4038600" y="357188"/>
          <a:ext cx="1733550" cy="307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" name="Imagen" r:id="rId3" imgW="787425" imgH="1394894" progId="MS_ClipArt_Gallery.2">
                  <p:embed/>
                </p:oleObj>
              </mc:Choice>
              <mc:Fallback>
                <p:oleObj name="Imagen" r:id="rId3" imgW="787425" imgH="139489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57188"/>
                        <a:ext cx="1733550" cy="307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6477000" y="4343401"/>
          <a:ext cx="3429000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" name="Imagen" r:id="rId5" imgW="2637130" imgH="1155802" progId="MS_ClipArt_Gallery.2">
                  <p:embed/>
                </p:oleObj>
              </mc:Choice>
              <mc:Fallback>
                <p:oleObj name="Imagen" r:id="rId5" imgW="2637130" imgH="115580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343401"/>
                        <a:ext cx="3429000" cy="150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7696200" y="228600"/>
          <a:ext cx="23241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" name="Imagen" r:id="rId7" imgW="2095500" imgH="2582863" progId="MS_ClipArt_Gallery.2">
                  <p:embed/>
                </p:oleObj>
              </mc:Choice>
              <mc:Fallback>
                <p:oleObj name="Imagen" r:id="rId7" imgW="2095500" imgH="258286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28600"/>
                        <a:ext cx="23241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2286000" y="3429000"/>
          <a:ext cx="19812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" name="Imagen" r:id="rId9" imgW="1125626" imgH="1072591" progId="MS_ClipArt_Gallery.2">
                  <p:embed/>
                </p:oleObj>
              </mc:Choice>
              <mc:Fallback>
                <p:oleObj name="Imagen" r:id="rId9" imgW="1125626" imgH="107259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429000"/>
                        <a:ext cx="19812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1524001" y="5791200"/>
          <a:ext cx="171291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" name="Imagen" r:id="rId11" imgW="1713586" imgH="833018" progId="MS_ClipArt_Gallery.2">
                  <p:embed/>
                </p:oleObj>
              </mc:Choice>
              <mc:Fallback>
                <p:oleObj name="Imagen" r:id="rId11" imgW="1713586" imgH="83301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5791200"/>
                        <a:ext cx="1712913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483041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334000" y="300038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sz="3600" b="1">
                <a:solidFill>
                  <a:srgbClr val="FFFF00"/>
                </a:solidFill>
                <a:latin typeface="Arial Black" panose="020B0A04020102020204" pitchFamily="34" charset="0"/>
              </a:rPr>
              <a:t>GENES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581400" y="2244725"/>
            <a:ext cx="6019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sz="2800" b="1">
                <a:solidFill>
                  <a:srgbClr val="FFFF00"/>
                </a:solidFill>
                <a:latin typeface="Arial Black" panose="020B0A04020102020204" pitchFamily="34" charset="0"/>
              </a:rPr>
              <a:t>SÍNTESIS DE PROTEÍNAS ESTRUCTURALES Y ENZIMÁTICAS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362200" y="4924426"/>
            <a:ext cx="7924800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sz="2400" b="1">
                <a:solidFill>
                  <a:srgbClr val="FFFF00"/>
                </a:solidFill>
                <a:latin typeface="Arial Black" panose="020B0A04020102020204" pitchFamily="34" charset="0"/>
              </a:rPr>
              <a:t>FORMACIÓN Y DESARROLLO DE TODOS LOS TEJIDOS Y ESTRUCTURAS CORPORALES, ASÍ COMO DE LOS  CIRCUITOS NEURALES, SÍNTESIS DE NEUROTRASMISORES Y NEUROMODULADORES, ETC</a:t>
            </a:r>
          </a:p>
        </p:txBody>
      </p:sp>
      <p:sp>
        <p:nvSpPr>
          <p:cNvPr id="24581" name="1 CuadroTexto"/>
          <p:cNvSpPr txBox="1">
            <a:spLocks noChangeArrowheads="1"/>
          </p:cNvSpPr>
          <p:nvPr/>
        </p:nvSpPr>
        <p:spPr bwMode="auto">
          <a:xfrm>
            <a:off x="2362201" y="1276351"/>
            <a:ext cx="2339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400" b="1">
                <a:solidFill>
                  <a:srgbClr val="FFFF00"/>
                </a:solidFill>
              </a:rPr>
              <a:t>EPIGENÉTICA</a:t>
            </a:r>
            <a:endParaRPr lang="es-MX" sz="2400" b="1">
              <a:solidFill>
                <a:srgbClr val="FFFF00"/>
              </a:solidFill>
            </a:endParaRPr>
          </a:p>
        </p:txBody>
      </p:sp>
      <p:sp>
        <p:nvSpPr>
          <p:cNvPr id="24582" name="2 Rectángulo"/>
          <p:cNvSpPr>
            <a:spLocks noChangeArrowheads="1"/>
          </p:cNvSpPr>
          <p:nvPr/>
        </p:nvSpPr>
        <p:spPr bwMode="auto">
          <a:xfrm>
            <a:off x="8277226" y="1185863"/>
            <a:ext cx="2339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sz="2400" b="1">
                <a:solidFill>
                  <a:srgbClr val="FFFF00"/>
                </a:solidFill>
              </a:rPr>
              <a:t>EPIGENÉTICA</a:t>
            </a:r>
          </a:p>
        </p:txBody>
      </p:sp>
      <p:sp>
        <p:nvSpPr>
          <p:cNvPr id="4" name="Flecha abajo 3"/>
          <p:cNvSpPr/>
          <p:nvPr/>
        </p:nvSpPr>
        <p:spPr>
          <a:xfrm>
            <a:off x="6167439" y="987425"/>
            <a:ext cx="484187" cy="97948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2" name="Flecha abajo 11"/>
          <p:cNvSpPr/>
          <p:nvPr/>
        </p:nvSpPr>
        <p:spPr>
          <a:xfrm>
            <a:off x="6191250" y="3716338"/>
            <a:ext cx="484188" cy="9779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s-E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6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438400" y="3048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 sz="2400">
                <a:solidFill>
                  <a:srgbClr val="FFFF99"/>
                </a:solidFill>
                <a:latin typeface="Arial Black" panose="020B0A04020102020204" pitchFamily="34" charset="0"/>
              </a:rPr>
              <a:t>DESARROLLO DEL SISTEMA NERVIOSO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524000" y="1981200"/>
            <a:ext cx="426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sz="3600">
                <a:solidFill>
                  <a:srgbClr val="FFFF99"/>
                </a:solidFill>
                <a:latin typeface="Arial Black" panose="020B0A04020102020204" pitchFamily="34" charset="0"/>
              </a:rPr>
              <a:t>Mielogénesis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524000" y="3429000"/>
            <a:ext cx="403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sz="3600">
                <a:solidFill>
                  <a:srgbClr val="FFFF99"/>
                </a:solidFill>
                <a:latin typeface="Arial Black" panose="020B0A04020102020204" pitchFamily="34" charset="0"/>
              </a:rPr>
              <a:t>Sinaptogénesis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524000" y="4724400"/>
            <a:ext cx="647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sz="3600">
                <a:solidFill>
                  <a:srgbClr val="FFFF99"/>
                </a:solidFill>
                <a:latin typeface="Arial Black" panose="020B0A04020102020204" pitchFamily="34" charset="0"/>
              </a:rPr>
              <a:t>Plasticidad neural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6096000" y="3429001"/>
            <a:ext cx="1214438" cy="48577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sz="2400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7543800" y="3124200"/>
            <a:ext cx="3124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s-ES">
                <a:solidFill>
                  <a:srgbClr val="FFFF99"/>
                </a:solidFill>
                <a:latin typeface="Arial Black" panose="020B0A04020102020204" pitchFamily="34" charset="0"/>
              </a:rPr>
              <a:t>Estimulación ambiental</a:t>
            </a:r>
          </a:p>
        </p:txBody>
      </p:sp>
    </p:spTree>
    <p:extLst>
      <p:ext uri="{BB962C8B-B14F-4D97-AF65-F5344CB8AC3E}">
        <p14:creationId xmlns:p14="http://schemas.microsoft.com/office/powerpoint/2010/main" val="88658442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autoUpdateAnimBg="0"/>
      <p:bldP spid="9220" grpId="0" autoUpdateAnimBg="0"/>
      <p:bldP spid="9221" grpId="0" autoUpdateAnimBg="0"/>
      <p:bldP spid="9222" grpId="0" animBg="1"/>
      <p:bldP spid="9223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Peter R. Huttenloc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836613"/>
            <a:ext cx="359568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3792538" y="5949951"/>
            <a:ext cx="5041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sz="2800">
                <a:solidFill>
                  <a:srgbClr val="FFFF99"/>
                </a:solidFill>
                <a:latin typeface="Arial Black" panose="020B0A04020102020204" pitchFamily="34" charset="0"/>
              </a:rPr>
              <a:t>Peter R. Huttenlocher </a:t>
            </a:r>
          </a:p>
        </p:txBody>
      </p:sp>
    </p:spTree>
    <p:extLst>
      <p:ext uri="{BB962C8B-B14F-4D97-AF65-F5344CB8AC3E}">
        <p14:creationId xmlns:p14="http://schemas.microsoft.com/office/powerpoint/2010/main" val="26391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67840" y="1464227"/>
            <a:ext cx="9265920" cy="3780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Las Neurociencias constituyen un campo científico </a:t>
            </a:r>
            <a:r>
              <a:rPr lang="es-ES" sz="3200" b="1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multidisciplinario y amplio</a:t>
            </a:r>
            <a:r>
              <a:rPr lang="es-ES" sz="3200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 que estudia el sistema nervioso desde todas sus perspectivas: molecular, celular, estructural, funcional, evolutiva, computacional y clínica.</a:t>
            </a:r>
            <a:endParaRPr lang="es-ES" sz="3200" dirty="0">
              <a:solidFill>
                <a:srgbClr val="FFFF00"/>
              </a:solidFill>
              <a:effectLst/>
              <a:latin typeface="Arial Black" panose="020B0A0402010202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04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pa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4" y="3424239"/>
            <a:ext cx="18097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spa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4" y="3424239"/>
            <a:ext cx="18097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882776" y="859663"/>
            <a:ext cx="878522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FFFF99"/>
                </a:solidFill>
                <a:latin typeface="Arial Black" panose="020B0A04020102020204" pitchFamily="34" charset="0"/>
              </a:rPr>
              <a:t>Plasticidad neural—la capacidad cerebral de cambiar en respuesta a los procesos de desarrollo normal, la experiencia,  y las lesiones—es un fenómeno críticamente importante para las neurociencias  y la psicología. Evidencias crecientes sobre la plasticidad  han surgido recientemente (Huttenlocher, 2005). </a:t>
            </a:r>
          </a:p>
        </p:txBody>
      </p:sp>
    </p:spTree>
    <p:extLst>
      <p:ext uri="{BB962C8B-B14F-4D97-AF65-F5344CB8AC3E}">
        <p14:creationId xmlns:p14="http://schemas.microsoft.com/office/powerpoint/2010/main" val="3189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UCPEJV\Maestría Salud escolar\Preparación Maestría Salud\Doc. Psicología\FIGURAS, GRAFICOS Y ESQUEMAS\Figura 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9" y="160339"/>
            <a:ext cx="5648325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84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UCPEJV\Maestría Salud escolar\Preparación Maestría Salud\Doc. Psicología\FIGURAS, GRAFICOS Y ESQUEMAS\Figura 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826" y="309564"/>
            <a:ext cx="5649913" cy="628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80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295400" y="960121"/>
            <a:ext cx="1033272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_tradnl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_tradnl" sz="3600" dirty="0" smtClean="0">
                <a:solidFill>
                  <a:srgbClr val="FFFF00"/>
                </a:solidFill>
                <a:latin typeface="Arial" panose="020B0604020202020204" pitchFamily="34" charset="0"/>
              </a:rPr>
              <a:t>¿Cómo interpretar los resultados es de las neurociencias como fundamento biológico de la educación?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s-ES_tradnl" sz="3600" b="1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_tradnl" sz="3600" dirty="0">
                <a:solidFill>
                  <a:srgbClr val="FFFF00"/>
                </a:solidFill>
                <a:latin typeface="Arial" panose="020B0604020202020204" pitchFamily="34" charset="0"/>
              </a:rPr>
              <a:t>¿</a:t>
            </a:r>
            <a:r>
              <a:rPr lang="es-ES_tradnl" sz="3600" dirty="0" smtClean="0">
                <a:solidFill>
                  <a:srgbClr val="FFFF00"/>
                </a:solidFill>
                <a:latin typeface="Arial" panose="020B0604020202020204" pitchFamily="34" charset="0"/>
              </a:rPr>
              <a:t>Cuáles son las</a:t>
            </a:r>
            <a:r>
              <a:rPr lang="es-ES_tradnl" sz="36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implicaciones educativas, pedagógicas o didácticas </a:t>
            </a:r>
            <a:r>
              <a:rPr lang="es-ES_tradnl" sz="3600" dirty="0" smtClean="0">
                <a:solidFill>
                  <a:srgbClr val="FFFF00"/>
                </a:solidFill>
                <a:latin typeface="Arial" panose="020B0604020202020204" pitchFamily="34" charset="0"/>
              </a:rPr>
              <a:t>de </a:t>
            </a:r>
            <a:r>
              <a:rPr lang="es-ES_tradnl" sz="3600" dirty="0">
                <a:solidFill>
                  <a:srgbClr val="FFFF00"/>
                </a:solidFill>
                <a:latin typeface="Arial" panose="020B0604020202020204" pitchFamily="34" charset="0"/>
              </a:rPr>
              <a:t>los conocimientos inherentes </a:t>
            </a:r>
            <a:r>
              <a:rPr lang="es-ES_tradnl" sz="3600" dirty="0" smtClean="0">
                <a:solidFill>
                  <a:srgbClr val="FFFF00"/>
                </a:solidFill>
                <a:latin typeface="Arial" panose="020B0604020202020204" pitchFamily="34" charset="0"/>
              </a:rPr>
              <a:t>a las neurociencias? </a:t>
            </a:r>
            <a:endParaRPr lang="es-ES" sz="36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7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870895" y="609600"/>
            <a:ext cx="796019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Para reflexionar:</a:t>
            </a:r>
          </a:p>
          <a:p>
            <a:endParaRPr lang="es-ES" sz="4000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</a:rPr>
              <a:t>El aprendizaje </a:t>
            </a:r>
            <a:r>
              <a:rPr lang="es-ES" sz="4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modifica  al 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</a:rPr>
              <a:t>cerebro, </a:t>
            </a:r>
            <a:endParaRPr lang="es-ES" sz="4000" dirty="0" smtClean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r>
              <a:rPr lang="es-ES" sz="4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pero 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</a:rPr>
              <a:t>no </a:t>
            </a:r>
            <a:r>
              <a:rPr lang="es-ES" sz="4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todos los resultados</a:t>
            </a:r>
          </a:p>
          <a:p>
            <a:r>
              <a:rPr lang="es-ES" sz="4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de </a:t>
            </a:r>
            <a:r>
              <a:rPr lang="es-ES" sz="4000" dirty="0">
                <a:solidFill>
                  <a:srgbClr val="FFFF00"/>
                </a:solidFill>
                <a:latin typeface="Calibri" panose="020F0502020204030204" pitchFamily="34" charset="0"/>
              </a:rPr>
              <a:t>laboratorio </a:t>
            </a:r>
            <a:r>
              <a:rPr lang="es-ES" sz="4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se llevan directamente</a:t>
            </a:r>
          </a:p>
          <a:p>
            <a:r>
              <a:rPr lang="es-ES" sz="40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al aula.</a:t>
            </a:r>
          </a:p>
          <a:p>
            <a:endParaRPr lang="es-ES" sz="4000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75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1295400" y="960121"/>
            <a:ext cx="1033272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_tradnl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_tradnl" b="1" dirty="0">
                <a:solidFill>
                  <a:srgbClr val="FFFF00"/>
                </a:solidFill>
                <a:latin typeface="Arial" panose="020B0604020202020204" pitchFamily="34" charset="0"/>
              </a:rPr>
              <a:t>Implicaciones </a:t>
            </a:r>
            <a:r>
              <a:rPr lang="es-ES_tradnl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educativas (pedagógicas o didácticas) </a:t>
            </a:r>
            <a:r>
              <a:rPr lang="es-ES_tradnl" dirty="0">
                <a:solidFill>
                  <a:srgbClr val="FFFF00"/>
                </a:solidFill>
                <a:latin typeface="Arial" panose="020B0604020202020204" pitchFamily="34" charset="0"/>
              </a:rPr>
              <a:t>de los conocimientos inherentes a </a:t>
            </a:r>
            <a:r>
              <a:rPr lang="es-ES_tradnl" dirty="0" smtClean="0">
                <a:solidFill>
                  <a:srgbClr val="FFFF00"/>
                </a:solidFill>
                <a:latin typeface="Arial" panose="020B0604020202020204" pitchFamily="34" charset="0"/>
              </a:rPr>
              <a:t>las neurociencias</a:t>
            </a:r>
            <a:r>
              <a:rPr lang="es-ES_tradnl" dirty="0">
                <a:solidFill>
                  <a:srgbClr val="FFFF00"/>
                </a:solidFill>
                <a:latin typeface="Arial" panose="020B0604020202020204" pitchFamily="34" charset="0"/>
              </a:rPr>
              <a:t>. El vocablo implicación se deriva del verbo implicar. Este significa,  entre otras acepciones, contener, llevar en sí, significar. Aquí se define como </a:t>
            </a:r>
            <a:r>
              <a:rPr lang="es-ES_tradnl" b="1" dirty="0">
                <a:solidFill>
                  <a:srgbClr val="FFFF00"/>
                </a:solidFill>
                <a:latin typeface="Arial" panose="020B0604020202020204" pitchFamily="34" charset="0"/>
              </a:rPr>
              <a:t>implicaciones </a:t>
            </a:r>
            <a:r>
              <a:rPr lang="es-ES_tradnl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educativas</a:t>
            </a:r>
            <a:r>
              <a:rPr lang="es-ES_tradnl" dirty="0" smtClean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s-ES_tradnl" dirty="0">
                <a:solidFill>
                  <a:srgbClr val="FFFF00"/>
                </a:solidFill>
                <a:latin typeface="Arial" panose="020B0604020202020204" pitchFamily="34" charset="0"/>
              </a:rPr>
              <a:t>a  aquellas ideas o reflexiones que posean un significado </a:t>
            </a:r>
            <a:r>
              <a:rPr lang="es-ES_tradnl" dirty="0" smtClean="0">
                <a:solidFill>
                  <a:srgbClr val="FFFF00"/>
                </a:solidFill>
                <a:latin typeface="Arial" panose="020B0604020202020204" pitchFamily="34" charset="0"/>
              </a:rPr>
              <a:t>educativo (pedagógico o didáctico), </a:t>
            </a:r>
            <a:r>
              <a:rPr lang="es-ES_tradnl" dirty="0">
                <a:solidFill>
                  <a:srgbClr val="FFFF00"/>
                </a:solidFill>
                <a:latin typeface="Arial" panose="020B0604020202020204" pitchFamily="34" charset="0"/>
              </a:rPr>
              <a:t>es decir, que deban ser tenidas en cuenta en la elaboración teórica </a:t>
            </a:r>
            <a:r>
              <a:rPr lang="es-ES_tradnl" dirty="0" smtClean="0">
                <a:solidFill>
                  <a:srgbClr val="FFFF00"/>
                </a:solidFill>
                <a:latin typeface="Arial" panose="020B0604020202020204" pitchFamily="34" charset="0"/>
              </a:rPr>
              <a:t>educativa </a:t>
            </a:r>
            <a:r>
              <a:rPr lang="es-ES_tradnl" dirty="0">
                <a:solidFill>
                  <a:srgbClr val="FFFF00"/>
                </a:solidFill>
                <a:latin typeface="Arial" panose="020B0604020202020204" pitchFamily="34" charset="0"/>
              </a:rPr>
              <a:t>y mediante esta, en la práctica. </a:t>
            </a:r>
            <a:r>
              <a:rPr lang="es-ES_tradnl" dirty="0" smtClean="0">
                <a:solidFill>
                  <a:srgbClr val="FFFF00"/>
                </a:solidFill>
                <a:latin typeface="Arial" panose="020B0604020202020204" pitchFamily="34" charset="0"/>
              </a:rPr>
              <a:t>               </a:t>
            </a:r>
            <a:endParaRPr lang="es-ES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34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4449" y="409694"/>
            <a:ext cx="11610871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40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Retos importantes:</a:t>
            </a:r>
          </a:p>
          <a:p>
            <a:endParaRPr lang="es-ES_tradnl" sz="3600" b="1" dirty="0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sz="36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Continuar potenciando el desarrollo</a:t>
            </a:r>
          </a:p>
          <a:p>
            <a:r>
              <a:rPr lang="es-ES_tradnl" sz="36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de la </a:t>
            </a:r>
            <a:r>
              <a:rPr lang="es-ES_tradnl" sz="3600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neuroeducación</a:t>
            </a:r>
            <a:r>
              <a:rPr lang="es-ES_tradnl" sz="36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como campo científico</a:t>
            </a:r>
          </a:p>
          <a:p>
            <a:endParaRPr lang="es-ES_tradnl" sz="3600" b="1" dirty="0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sz="36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Implementar o aplicar los conocimientos </a:t>
            </a:r>
          </a:p>
          <a:p>
            <a:r>
              <a:rPr lang="es-ES_tradnl" sz="36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sobre </a:t>
            </a:r>
            <a:r>
              <a:rPr lang="es-ES_tradnl" sz="3600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neuroeducación</a:t>
            </a:r>
            <a:r>
              <a:rPr lang="es-ES_tradnl" sz="36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  en la práctica educativa</a:t>
            </a:r>
          </a:p>
          <a:p>
            <a:endParaRPr lang="es-ES_tradnl" sz="3600" b="1" dirty="0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sz="36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Evitar reduccionismos </a:t>
            </a:r>
            <a:r>
              <a:rPr lang="es-ES_tradnl" sz="3600" b="1" dirty="0">
                <a:solidFill>
                  <a:srgbClr val="FFFF00"/>
                </a:solidFill>
                <a:latin typeface="Arial" panose="020B0604020202020204" pitchFamily="34" charset="0"/>
              </a:rPr>
              <a:t>t</a:t>
            </a:r>
            <a:r>
              <a:rPr lang="es-ES_tradnl" sz="36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eóricos  en su aplicación.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ES_tradnl" sz="3600" b="1" dirty="0" smtClean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_tradnl" sz="36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Identificar y contrarrestar los </a:t>
            </a:r>
            <a:r>
              <a:rPr lang="es-ES_tradnl" sz="3600" b="1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neuromitos</a:t>
            </a:r>
            <a:r>
              <a:rPr lang="es-ES_tradnl" sz="36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.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40090073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26720" y="266596"/>
            <a:ext cx="112318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40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Actividades de aprendizaje</a:t>
            </a:r>
            <a:r>
              <a:rPr lang="es-ES" sz="24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s-ES" sz="2400" dirty="0" smtClean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ES" sz="2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rabicPeriod"/>
            </a:pPr>
            <a:r>
              <a:rPr lang="es-ES" sz="24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Profundice </a:t>
            </a:r>
            <a:r>
              <a:rPr lang="es-ES" sz="24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sobre lo tratado en diferentes textos sobre </a:t>
            </a:r>
            <a:r>
              <a:rPr lang="es-ES" sz="2400" dirty="0" err="1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Neuroeducación</a:t>
            </a:r>
            <a:r>
              <a:rPr lang="es-ES" sz="24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24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¿Cómo se manifiestan las diferencias en los enfoques sobre </a:t>
            </a:r>
            <a:r>
              <a:rPr lang="es-ES" sz="2400" dirty="0" err="1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neuroeducación</a:t>
            </a:r>
            <a:r>
              <a:rPr lang="es-ES" sz="24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de acuerdo a diferentes teorías de aprendizaje?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24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s-ES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s-ES" sz="24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Argumente </a:t>
            </a:r>
            <a:r>
              <a:rPr lang="es-ES" sz="24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qué importancia tiene la </a:t>
            </a:r>
            <a:r>
              <a:rPr lang="es-ES" sz="2400" dirty="0" err="1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Neuroeducación</a:t>
            </a:r>
            <a:r>
              <a:rPr lang="es-ES" sz="24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como campo del conocimiento científico para favorecer la innovación, la mejora y la calidad del proceso de enseñanza-aprendizaje. </a:t>
            </a:r>
            <a:r>
              <a:rPr lang="es-ES" sz="240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Auxíliese </a:t>
            </a:r>
            <a:r>
              <a:rPr lang="es-ES" sz="24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 las conclusiones del libro </a:t>
            </a:r>
            <a:r>
              <a:rPr lang="es-ES" sz="2400" dirty="0" err="1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Neuroeducation</a:t>
            </a:r>
            <a:r>
              <a:rPr lang="es-ES" sz="24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…(2024).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24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lang="es-ES" sz="2400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es-ES" sz="24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Ejemplifique </a:t>
            </a:r>
            <a:r>
              <a:rPr lang="es-ES" sz="24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algunos de los </a:t>
            </a:r>
            <a:r>
              <a:rPr lang="es-ES" sz="2400" dirty="0" err="1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neuromitos</a:t>
            </a:r>
            <a:r>
              <a:rPr lang="es-ES" sz="2400" dirty="0" smtClean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más frecuentes y cómo pueden ser contrarrestados. </a:t>
            </a:r>
            <a:endParaRPr lang="es-ES" sz="2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2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23095" y="1843787"/>
            <a:ext cx="1143268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¿Por qué </a:t>
            </a:r>
            <a:r>
              <a:rPr lang="es-ES" sz="4000" b="1" dirty="0" smtClean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es necesario abordar</a:t>
            </a:r>
          </a:p>
          <a:p>
            <a:r>
              <a:rPr lang="es-ES" sz="4000" b="1" dirty="0" smtClean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La integración entre esos tres saberes: </a:t>
            </a:r>
          </a:p>
          <a:p>
            <a:r>
              <a:rPr lang="es-ES" sz="4000" b="1" dirty="0" smtClean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neurociencias, psicología y educación?</a:t>
            </a:r>
            <a:endParaRPr lang="es-ES" sz="40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72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61754" y="3277966"/>
            <a:ext cx="301973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Neurociencias</a:t>
            </a:r>
          </a:p>
          <a:p>
            <a:r>
              <a:rPr lang="es-ES" sz="2800" b="1" dirty="0" smtClean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El cerebro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373160" y="1199644"/>
            <a:ext cx="21980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Psicología</a:t>
            </a:r>
          </a:p>
          <a:p>
            <a:r>
              <a:rPr lang="es-ES" sz="2800" b="1" dirty="0" smtClean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La psiquis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571198" y="3277966"/>
            <a:ext cx="225734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Educación</a:t>
            </a:r>
          </a:p>
          <a:p>
            <a:r>
              <a:rPr lang="es-ES" sz="2800" b="1" dirty="0" smtClean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Influencia </a:t>
            </a:r>
          </a:p>
          <a:p>
            <a:r>
              <a:rPr lang="es-ES" sz="2800" b="1" dirty="0" smtClean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social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8" name="Flecha izquierda y derecha 7"/>
          <p:cNvSpPr/>
          <p:nvPr/>
        </p:nvSpPr>
        <p:spPr>
          <a:xfrm rot="-3120000">
            <a:off x="3358570" y="2351871"/>
            <a:ext cx="1216152" cy="5995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izquierda y derecha 8"/>
          <p:cNvSpPr/>
          <p:nvPr/>
        </p:nvSpPr>
        <p:spPr>
          <a:xfrm rot="-3120000">
            <a:off x="3358570" y="2339252"/>
            <a:ext cx="1216152" cy="5995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izquierda y derecha 9"/>
          <p:cNvSpPr/>
          <p:nvPr/>
        </p:nvSpPr>
        <p:spPr>
          <a:xfrm rot="-8520000">
            <a:off x="6626855" y="2252907"/>
            <a:ext cx="1216152" cy="5995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 izquierda y derecha 10"/>
          <p:cNvSpPr/>
          <p:nvPr/>
        </p:nvSpPr>
        <p:spPr>
          <a:xfrm rot="-10860000">
            <a:off x="4966146" y="3530748"/>
            <a:ext cx="1216152" cy="5995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2461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09935" y="304547"/>
            <a:ext cx="1013194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¿Por qué </a:t>
            </a:r>
            <a:r>
              <a:rPr lang="es-ES" sz="4000" b="1" dirty="0" smtClean="0">
                <a:solidFill>
                  <a:srgbClr val="FFFF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es importante para la educación</a:t>
            </a:r>
          </a:p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a</a:t>
            </a:r>
            <a:r>
              <a:rPr lang="es-ES" sz="4000" b="1" dirty="0" smtClean="0">
                <a:solidFill>
                  <a:srgbClr val="FFFF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bordar la integración entre esos tres saberes: </a:t>
            </a:r>
          </a:p>
          <a:p>
            <a:r>
              <a:rPr lang="es-ES" sz="4000" b="1" dirty="0" smtClean="0">
                <a:solidFill>
                  <a:srgbClr val="FFFF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neurociencias, psicología y educación?</a:t>
            </a:r>
            <a:endParaRPr lang="es-ES" sz="4000" dirty="0">
              <a:solidFill>
                <a:srgbClr val="FFFF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630680" y="2896787"/>
            <a:ext cx="9265920" cy="3043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dirty="0" smtClean="0">
                <a:solidFill>
                  <a:srgbClr val="FFFF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¿Cuáles son los procesos y mecanismos cerebrales involucrados en e</a:t>
            </a:r>
            <a:r>
              <a:rPr lang="es-ES" sz="2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l aprendizaje del ser humano y qué factores se asocian a ellos?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2800" dirty="0">
              <a:solidFill>
                <a:srgbClr val="FFFF00"/>
              </a:solidFill>
              <a:latin typeface="Arial Black" panose="020B0A0402010202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¿Qué procesos y mecanismos cerebrales se asocian a la conducta social?</a:t>
            </a:r>
            <a:endParaRPr lang="es-ES" sz="2800" dirty="0">
              <a:solidFill>
                <a:srgbClr val="FFFF00"/>
              </a:solidFill>
              <a:effectLst/>
              <a:latin typeface="Arial Black" panose="020B0A0402010202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515956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1707</Words>
  <Application>Microsoft Office PowerPoint</Application>
  <PresentationFormat>Panorámica</PresentationFormat>
  <Paragraphs>293</Paragraphs>
  <Slides>67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67</vt:i4>
      </vt:variant>
    </vt:vector>
  </HeadingPairs>
  <TitlesOfParts>
    <vt:vector size="79" baseType="lpstr">
      <vt:lpstr>LiberationSerif</vt:lpstr>
      <vt:lpstr>Malgun Gothic</vt:lpstr>
      <vt:lpstr>Arial</vt:lpstr>
      <vt:lpstr>Arial Black</vt:lpstr>
      <vt:lpstr>Arial Narrow</vt:lpstr>
      <vt:lpstr>Calibri</vt:lpstr>
      <vt:lpstr>Courier New</vt:lpstr>
      <vt:lpstr>Symbol</vt:lpstr>
      <vt:lpstr>Times New Roman</vt:lpstr>
      <vt:lpstr>Verdana</vt:lpstr>
      <vt:lpstr>Diseño predeterminado</vt:lpstr>
      <vt:lpstr>Imagen</vt:lpstr>
      <vt:lpstr> MAESTRÍA EN DIDÁCTICA  Curso: Neuroeducación en el Proceso de  Enseñanza-aprendizaje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ÁREAS ASOCIATIVAS</vt:lpstr>
      <vt:lpstr>ÁREAS ASOCIATIVAS UNIMODALES </vt:lpstr>
      <vt:lpstr>ÁREAS ASOCIATIVAS MULTIMODALES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Raul</dc:creator>
  <cp:lastModifiedBy>Raul</cp:lastModifiedBy>
  <cp:revision>142</cp:revision>
  <dcterms:created xsi:type="dcterms:W3CDTF">2024-09-18T18:26:03Z</dcterms:created>
  <dcterms:modified xsi:type="dcterms:W3CDTF">2026-04-22T13:10:11Z</dcterms:modified>
</cp:coreProperties>
</file>