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20FB73-4D85-4248-9D8C-8F95519AEB96}" type="datetimeFigureOut">
              <a:rPr lang="es-ES" smtClean="0"/>
              <a:t>15/03/2026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AFA31-C0E8-46DE-B83B-F044A8B4D901}" type="slidenum">
              <a:rPr lang="es-ES" smtClean="0"/>
              <a:t>‹Nº›</a:t>
            </a:fld>
            <a:endParaRPr lang="es-ES"/>
          </a:p>
        </p:txBody>
      </p:sp>
    </p:spTree>
    <p:extLst>
      <p:ext uri="{BB962C8B-B14F-4D97-AF65-F5344CB8AC3E}">
        <p14:creationId xmlns:p14="http://schemas.microsoft.com/office/powerpoint/2010/main" val="930491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8DEAFA31-C0E8-46DE-B83B-F044A8B4D901}" type="slidenum">
              <a:rPr lang="es-ES" smtClean="0"/>
              <a:t>10</a:t>
            </a:fld>
            <a:endParaRPr lang="es-ES"/>
          </a:p>
        </p:txBody>
      </p:sp>
    </p:spTree>
    <p:extLst>
      <p:ext uri="{BB962C8B-B14F-4D97-AF65-F5344CB8AC3E}">
        <p14:creationId xmlns:p14="http://schemas.microsoft.com/office/powerpoint/2010/main" val="896712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3/15/2026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‹Nº›</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pPr/>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pPr/>
              <a:t>3/15/2026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C000"/>
            </a:gs>
            <a:gs pos="82000">
              <a:srgbClr val="0070C0"/>
            </a:gs>
            <a:gs pos="100000">
              <a:schemeClr val="bg2">
                <a:tint val="89000"/>
                <a:shade val="62000"/>
                <a:satMod val="110000"/>
                <a:lumMod val="72000"/>
              </a:schemeClr>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3/15/2026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77926" y="2099907"/>
            <a:ext cx="5867400" cy="2585323"/>
          </a:xfrm>
          <a:prstGeom prst="rect">
            <a:avLst/>
          </a:prstGeom>
          <a:noFill/>
        </p:spPr>
        <p:txBody>
          <a:bodyPr wrap="square" rtlCol="0">
            <a:spAutoFit/>
          </a:bodyPr>
          <a:lstStyle/>
          <a:p>
            <a:r>
              <a:rPr lang="es-ES" sz="5400" b="1" dirty="0" smtClean="0"/>
              <a:t>TEORÍA </a:t>
            </a:r>
            <a:r>
              <a:rPr lang="es-ES" sz="5400" b="1" dirty="0" smtClean="0"/>
              <a:t>SOCIOLÓGICA</a:t>
            </a:r>
          </a:p>
          <a:p>
            <a:r>
              <a:rPr lang="es-ES" sz="5400" b="1" dirty="0" smtClean="0"/>
              <a:t>Conferencia 3.</a:t>
            </a:r>
            <a:r>
              <a:rPr lang="es-ES" sz="5400" b="1" dirty="0" smtClean="0"/>
              <a:t> </a:t>
            </a:r>
            <a:endParaRPr lang="es-ES" sz="5400" b="1" dirty="0"/>
          </a:p>
        </p:txBody>
      </p:sp>
      <p:sp>
        <p:nvSpPr>
          <p:cNvPr id="3" name="2 CuadroTexto"/>
          <p:cNvSpPr txBox="1"/>
          <p:nvPr/>
        </p:nvSpPr>
        <p:spPr>
          <a:xfrm>
            <a:off x="2286000" y="4800600"/>
            <a:ext cx="4572000" cy="1646605"/>
          </a:xfrm>
          <a:prstGeom prst="rect">
            <a:avLst/>
          </a:prstGeom>
          <a:noFill/>
        </p:spPr>
        <p:txBody>
          <a:bodyPr wrap="square" rtlCol="0">
            <a:spAutoFit/>
          </a:bodyPr>
          <a:lstStyle/>
          <a:p>
            <a:pPr>
              <a:lnSpc>
                <a:spcPct val="150000"/>
              </a:lnSpc>
            </a:pPr>
            <a:r>
              <a:rPr lang="es-ES" b="1" i="1" dirty="0" smtClean="0"/>
              <a:t>DRA. TERESA MUÑOZ GUTIÉRREZ</a:t>
            </a:r>
          </a:p>
          <a:p>
            <a:pPr>
              <a:lnSpc>
                <a:spcPct val="150000"/>
              </a:lnSpc>
            </a:pPr>
            <a:r>
              <a:rPr lang="es-ES" b="1" i="1" dirty="0" smtClean="0"/>
              <a:t>DEPT. SOCIOLOGÍA</a:t>
            </a:r>
          </a:p>
          <a:p>
            <a:pPr>
              <a:lnSpc>
                <a:spcPct val="150000"/>
              </a:lnSpc>
            </a:pPr>
            <a:r>
              <a:rPr lang="es-ES" b="1" i="1" dirty="0" smtClean="0"/>
              <a:t>UNIVERSIDAD DE LA HABANA</a:t>
            </a:r>
          </a:p>
          <a:p>
            <a:endParaRPr lang="es-ES" sz="2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3693" y="990600"/>
            <a:ext cx="1188348" cy="1387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6524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838200"/>
            <a:ext cx="7543800" cy="5078313"/>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En ese </a:t>
            </a:r>
            <a:r>
              <a:rPr lang="es-AR" b="1" dirty="0">
                <a:latin typeface="Arial" pitchFamily="34" charset="0"/>
                <a:ea typeface="Times New Roman"/>
                <a:cs typeface="Arial" pitchFamily="34" charset="0"/>
              </a:rPr>
              <a:t>contexto, de </a:t>
            </a:r>
            <a:r>
              <a:rPr lang="es-AR" b="1" dirty="0" smtClean="0">
                <a:latin typeface="Arial" pitchFamily="34" charset="0"/>
                <a:ea typeface="Times New Roman"/>
                <a:cs typeface="Arial" pitchFamily="34" charset="0"/>
              </a:rPr>
              <a:t>tránsito </a:t>
            </a:r>
            <a:r>
              <a:rPr lang="es-AR" b="1" dirty="0">
                <a:latin typeface="Arial" pitchFamily="34" charset="0"/>
                <a:ea typeface="Times New Roman"/>
                <a:cs typeface="Arial" pitchFamily="34" charset="0"/>
              </a:rPr>
              <a:t>hacia la modernidad, se produjeron importantes teorizaciones que aportaron a lo que luego seria identificado como </a:t>
            </a:r>
            <a:r>
              <a:rPr lang="es-AR" b="1" dirty="0" smtClean="0">
                <a:latin typeface="Arial" pitchFamily="34" charset="0"/>
                <a:ea typeface="Times New Roman"/>
                <a:cs typeface="Arial" pitchFamily="34" charset="0"/>
              </a:rPr>
              <a:t>Sociología</a:t>
            </a:r>
            <a:r>
              <a:rPr lang="es-AR" b="1" dirty="0">
                <a:latin typeface="Arial" pitchFamily="34" charset="0"/>
                <a:ea typeface="Times New Roman"/>
                <a:cs typeface="Arial" pitchFamily="34" charset="0"/>
              </a:rPr>
              <a:t>, aportándole concepciones epistemológicas y teóricas que luego serán sistematizadas en la propuesta de la nueva ciencia</a:t>
            </a:r>
            <a:r>
              <a:rPr lang="es-AR" b="1" dirty="0" smtClean="0">
                <a:latin typeface="Arial" pitchFamily="34" charset="0"/>
                <a:ea typeface="Times New Roman"/>
                <a:cs typeface="Arial" pitchFamily="34" charset="0"/>
              </a:rPr>
              <a:t>.</a:t>
            </a:r>
            <a:r>
              <a:rPr lang="es-AR" dirty="0">
                <a:latin typeface="Times New Roman"/>
                <a:ea typeface="Times New Roman"/>
              </a:rPr>
              <a:t> </a:t>
            </a:r>
            <a:endParaRPr lang="es-AR" dirty="0" smtClean="0">
              <a:latin typeface="Times New Roman"/>
              <a:ea typeface="Times New Roman"/>
            </a:endParaRPr>
          </a:p>
          <a:p>
            <a:pPr algn="just">
              <a:lnSpc>
                <a:spcPct val="150000"/>
              </a:lnSpc>
              <a:spcAft>
                <a:spcPts val="0"/>
              </a:spcAft>
            </a:pPr>
            <a:endParaRPr lang="es-AR" b="1" dirty="0" smtClean="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Básicamente </a:t>
            </a:r>
            <a:r>
              <a:rPr lang="es-AR" b="1" dirty="0">
                <a:latin typeface="Arial" pitchFamily="34" charset="0"/>
                <a:ea typeface="Times New Roman"/>
                <a:cs typeface="Arial" pitchFamily="34" charset="0"/>
              </a:rPr>
              <a:t>en la etapa </a:t>
            </a:r>
            <a:r>
              <a:rPr lang="es-AR" b="1" dirty="0" smtClean="0">
                <a:latin typeface="Arial" pitchFamily="34" charset="0"/>
                <a:ea typeface="Times New Roman"/>
                <a:cs typeface="Arial" pitchFamily="34" charset="0"/>
              </a:rPr>
              <a:t>pre-moderna</a:t>
            </a:r>
            <a:r>
              <a:rPr lang="es-AR" b="1" dirty="0">
                <a:latin typeface="Arial" pitchFamily="34" charset="0"/>
                <a:ea typeface="Times New Roman"/>
                <a:cs typeface="Arial" pitchFamily="34" charset="0"/>
              </a:rPr>
              <a:t>, algunos autores destacan por su relevancia teórica para entender los orígenes de algunos presupuestos de la sociología. Tales son los casos de Maquiavelo y Hobbes.</a:t>
            </a:r>
            <a:endParaRPr lang="es-ES" b="1" dirty="0">
              <a:latin typeface="Arial" pitchFamily="34" charset="0"/>
              <a:ea typeface="Times New Roman"/>
              <a:cs typeface="Arial" pitchFamily="34" charset="0"/>
            </a:endParaRPr>
          </a:p>
          <a:p>
            <a:pPr algn="just">
              <a:lnSpc>
                <a:spcPct val="150000"/>
              </a:lnSpc>
              <a:spcAft>
                <a:spcPts val="0"/>
              </a:spcAft>
            </a:pPr>
            <a:endParaRPr lang="es-AR" b="1" dirty="0" smtClean="0">
              <a:latin typeface="Arial" pitchFamily="34" charset="0"/>
              <a:ea typeface="Times New Roman"/>
              <a:cs typeface="Arial" pitchFamily="34" charset="0"/>
            </a:endParaRPr>
          </a:p>
          <a:p>
            <a:pPr algn="just">
              <a:lnSpc>
                <a:spcPct val="150000"/>
              </a:lnSpc>
              <a:spcAft>
                <a:spcPts val="0"/>
              </a:spcAft>
            </a:pP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402471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838199"/>
            <a:ext cx="7620000" cy="5493812"/>
          </a:xfrm>
          <a:prstGeom prst="rect">
            <a:avLst/>
          </a:prstGeom>
        </p:spPr>
        <p:txBody>
          <a:bodyPr wrap="square">
            <a:spAutoFit/>
          </a:bodyPr>
          <a:lstStyle/>
          <a:p>
            <a:pPr lvl="0" algn="just">
              <a:lnSpc>
                <a:spcPct val="150000"/>
              </a:lnSpc>
            </a:pPr>
            <a:r>
              <a:rPr lang="es-AR" b="1" dirty="0">
                <a:solidFill>
                  <a:prstClr val="black"/>
                </a:solidFill>
                <a:latin typeface="Arial" pitchFamily="34" charset="0"/>
                <a:ea typeface="Times New Roman"/>
                <a:cs typeface="Arial" pitchFamily="34" charset="0"/>
              </a:rPr>
              <a:t>En el caso de Maquiavelo, su obra se hace relevante por el afán constante de remitirse a las situaciones reales, reconociendo una diferencia entre la moral pública y la moral privada, como dos ámbitos de la actividad humana, claramente distinguibles. Su obra El Príncipe es una manifestación de esto</a:t>
            </a:r>
            <a:r>
              <a:rPr lang="es-AR" b="1" dirty="0" smtClean="0">
                <a:solidFill>
                  <a:prstClr val="black"/>
                </a:solidFill>
                <a:latin typeface="Arial" pitchFamily="34" charset="0"/>
                <a:ea typeface="Times New Roman"/>
                <a:cs typeface="Arial" pitchFamily="34" charset="0"/>
              </a:rPr>
              <a:t>.</a:t>
            </a:r>
          </a:p>
          <a:p>
            <a:pPr lvl="0" algn="just">
              <a:lnSpc>
                <a:spcPct val="150000"/>
              </a:lnSpc>
            </a:pPr>
            <a:r>
              <a:rPr lang="es-AR" b="1" dirty="0" smtClean="0">
                <a:solidFill>
                  <a:prstClr val="black"/>
                </a:solidFill>
                <a:latin typeface="Arial" pitchFamily="34" charset="0"/>
                <a:ea typeface="Times New Roman"/>
                <a:cs typeface="Arial" pitchFamily="34" charset="0"/>
              </a:rPr>
              <a:t>Hobbes</a:t>
            </a:r>
            <a:r>
              <a:rPr lang="es-AR" b="1" dirty="0">
                <a:solidFill>
                  <a:prstClr val="black"/>
                </a:solidFill>
                <a:latin typeface="Arial" pitchFamily="34" charset="0"/>
                <a:ea typeface="Times New Roman"/>
                <a:cs typeface="Arial" pitchFamily="34" charset="0"/>
              </a:rPr>
              <a:t>, iniciador de la corriente del contrato social, </a:t>
            </a:r>
            <a:r>
              <a:rPr lang="es-AR" b="1" dirty="0" smtClean="0">
                <a:solidFill>
                  <a:prstClr val="black"/>
                </a:solidFill>
                <a:latin typeface="Arial" pitchFamily="34" charset="0"/>
                <a:ea typeface="Times New Roman"/>
                <a:cs typeface="Arial" pitchFamily="34" charset="0"/>
              </a:rPr>
              <a:t>marcó </a:t>
            </a:r>
            <a:r>
              <a:rPr lang="es-AR" b="1" dirty="0">
                <a:solidFill>
                  <a:prstClr val="black"/>
                </a:solidFill>
                <a:latin typeface="Arial" pitchFamily="34" charset="0"/>
                <a:ea typeface="Times New Roman"/>
                <a:cs typeface="Arial" pitchFamily="34" charset="0"/>
              </a:rPr>
              <a:t>un hito en la consolidación de la idea entre la división entre Estado y sociedad, reconociendo el fundamento racional  y no divino, de las instituciones sociales. </a:t>
            </a:r>
            <a:r>
              <a:rPr lang="es-AR" b="1" dirty="0" smtClean="0">
                <a:solidFill>
                  <a:prstClr val="black"/>
                </a:solidFill>
                <a:latin typeface="Arial" pitchFamily="34" charset="0"/>
                <a:ea typeface="Times New Roman"/>
                <a:cs typeface="Arial" pitchFamily="34" charset="0"/>
              </a:rPr>
              <a:t> Este </a:t>
            </a:r>
            <a:r>
              <a:rPr lang="es-AR" b="1" dirty="0">
                <a:solidFill>
                  <a:prstClr val="black"/>
                </a:solidFill>
                <a:latin typeface="Arial" pitchFamily="34" charset="0"/>
                <a:ea typeface="Times New Roman"/>
                <a:cs typeface="Arial" pitchFamily="34" charset="0"/>
              </a:rPr>
              <a:t>autor plantea que cada hombre es un ser distinguible de los demás, siendo </a:t>
            </a:r>
            <a:r>
              <a:rPr lang="es-AR" b="1" dirty="0" smtClean="0">
                <a:solidFill>
                  <a:prstClr val="black"/>
                </a:solidFill>
                <a:latin typeface="Arial" pitchFamily="34" charset="0"/>
                <a:ea typeface="Times New Roman"/>
                <a:cs typeface="Arial" pitchFamily="34" charset="0"/>
              </a:rPr>
              <a:t>éste</a:t>
            </a:r>
            <a:r>
              <a:rPr lang="es-AR" b="1" dirty="0">
                <a:solidFill>
                  <a:prstClr val="black"/>
                </a:solidFill>
                <a:latin typeface="Arial" pitchFamily="34" charset="0"/>
                <a:ea typeface="Times New Roman"/>
                <a:cs typeface="Arial" pitchFamily="34" charset="0"/>
              </a:rPr>
              <a:t>, y no los grupos, etnias o razas, el verdadero centro </a:t>
            </a:r>
            <a:r>
              <a:rPr lang="es-AR" b="1" dirty="0" smtClean="0">
                <a:solidFill>
                  <a:prstClr val="black"/>
                </a:solidFill>
                <a:latin typeface="Arial" pitchFamily="34" charset="0"/>
                <a:ea typeface="Times New Roman"/>
                <a:cs typeface="Arial" pitchFamily="34" charset="0"/>
              </a:rPr>
              <a:t>de </a:t>
            </a:r>
            <a:r>
              <a:rPr lang="es-AR" b="1" dirty="0">
                <a:solidFill>
                  <a:prstClr val="black"/>
                </a:solidFill>
                <a:latin typeface="Arial" pitchFamily="34" charset="0"/>
                <a:ea typeface="Times New Roman"/>
                <a:cs typeface="Arial" pitchFamily="34" charset="0"/>
              </a:rPr>
              <a:t>la especulación social (esta </a:t>
            </a:r>
            <a:r>
              <a:rPr lang="es-AR" b="1" dirty="0" smtClean="0">
                <a:solidFill>
                  <a:prstClr val="black"/>
                </a:solidFill>
                <a:latin typeface="Arial" pitchFamily="34" charset="0"/>
                <a:ea typeface="Times New Roman"/>
                <a:cs typeface="Arial" pitchFamily="34" charset="0"/>
              </a:rPr>
              <a:t>concepción </a:t>
            </a:r>
            <a:r>
              <a:rPr lang="es-AR" b="1" dirty="0">
                <a:solidFill>
                  <a:prstClr val="black"/>
                </a:solidFill>
                <a:latin typeface="Arial" pitchFamily="34" charset="0"/>
                <a:ea typeface="Times New Roman"/>
                <a:cs typeface="Arial" pitchFamily="34" charset="0"/>
              </a:rPr>
              <a:t>es la raíz de lo que posteriormente en sociología va a ser denominado, individualismo </a:t>
            </a:r>
            <a:r>
              <a:rPr lang="es-AR" b="1" dirty="0" smtClean="0">
                <a:solidFill>
                  <a:prstClr val="black"/>
                </a:solidFill>
                <a:latin typeface="Arial" pitchFamily="34" charset="0"/>
                <a:ea typeface="Times New Roman"/>
                <a:cs typeface="Arial" pitchFamily="34" charset="0"/>
              </a:rPr>
              <a:t>metodológico.</a:t>
            </a:r>
            <a:endParaRPr lang="es-ES" b="1" dirty="0">
              <a:solidFill>
                <a:prstClr val="black"/>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2567955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66800" y="990600"/>
            <a:ext cx="6858000" cy="4662815"/>
          </a:xfrm>
          <a:prstGeom prst="rect">
            <a:avLst/>
          </a:prstGeom>
        </p:spPr>
        <p:txBody>
          <a:bodyPr wrap="square">
            <a:spAutoFit/>
          </a:bodyPr>
          <a:lstStyle/>
          <a:p>
            <a:pPr lvl="0" algn="just">
              <a:lnSpc>
                <a:spcPct val="150000"/>
              </a:lnSpc>
            </a:pPr>
            <a:r>
              <a:rPr lang="es-AR" b="1" dirty="0">
                <a:solidFill>
                  <a:prstClr val="black"/>
                </a:solidFill>
                <a:latin typeface="Arial" pitchFamily="34" charset="0"/>
                <a:ea typeface="Times New Roman"/>
                <a:cs typeface="Arial" pitchFamily="34" charset="0"/>
              </a:rPr>
              <a:t>Es característico de estos filósofos, el interés por generar un conocimiento emancipado de la teología, y </a:t>
            </a:r>
            <a:r>
              <a:rPr lang="es-AR" b="1" dirty="0" err="1">
                <a:solidFill>
                  <a:prstClr val="black"/>
                </a:solidFill>
                <a:latin typeface="Arial" pitchFamily="34" charset="0"/>
                <a:ea typeface="Times New Roman"/>
                <a:cs typeface="Arial" pitchFamily="34" charset="0"/>
              </a:rPr>
              <a:t>deslindable</a:t>
            </a:r>
            <a:r>
              <a:rPr lang="es-AR" b="1" dirty="0">
                <a:solidFill>
                  <a:prstClr val="black"/>
                </a:solidFill>
                <a:latin typeface="Arial" pitchFamily="34" charset="0"/>
                <a:ea typeface="Times New Roman"/>
                <a:cs typeface="Arial" pitchFamily="34" charset="0"/>
              </a:rPr>
              <a:t> de la dogmática.</a:t>
            </a:r>
            <a:endParaRPr lang="es-ES" b="1" dirty="0">
              <a:solidFill>
                <a:prstClr val="black"/>
              </a:solidFill>
              <a:latin typeface="Arial" pitchFamily="34" charset="0"/>
              <a:ea typeface="Times New Roman"/>
              <a:cs typeface="Arial" pitchFamily="34" charset="0"/>
            </a:endParaRPr>
          </a:p>
          <a:p>
            <a:pPr lvl="0" algn="just">
              <a:lnSpc>
                <a:spcPct val="150000"/>
              </a:lnSpc>
            </a:pPr>
            <a:r>
              <a:rPr lang="es-AR" b="1" dirty="0">
                <a:solidFill>
                  <a:prstClr val="black"/>
                </a:solidFill>
                <a:latin typeface="Arial" pitchFamily="34" charset="0"/>
                <a:ea typeface="Times New Roman"/>
                <a:cs typeface="Arial" pitchFamily="34" charset="0"/>
              </a:rPr>
              <a:t>Esta corriente del Contrato social, contribuyó a la fundamentación del liberalismo burgués enfatizando racionalmente el derecho a la propiedad privada. Sin embargo, dentro de este grupo, la figura más relevante lo constituye Jean-Jackes Rousseau (1712-1778). Algunos de sus presupuestos filosóficos que se constituyen en cuestiones teóricas de base para la reflexión social de su </a:t>
            </a:r>
            <a:r>
              <a:rPr lang="es-AR" b="1" dirty="0" smtClean="0">
                <a:solidFill>
                  <a:prstClr val="black"/>
                </a:solidFill>
                <a:latin typeface="Arial" pitchFamily="34" charset="0"/>
                <a:ea typeface="Times New Roman"/>
                <a:cs typeface="Arial" pitchFamily="34" charset="0"/>
              </a:rPr>
              <a:t>época</a:t>
            </a:r>
            <a:endParaRPr lang="es-ES" dirty="0"/>
          </a:p>
        </p:txBody>
      </p:sp>
    </p:spTree>
    <p:extLst>
      <p:ext uri="{BB962C8B-B14F-4D97-AF65-F5344CB8AC3E}">
        <p14:creationId xmlns:p14="http://schemas.microsoft.com/office/powerpoint/2010/main" val="4089615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761999"/>
            <a:ext cx="7696200" cy="5493812"/>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Concibe </a:t>
            </a:r>
            <a:r>
              <a:rPr lang="es-AR" b="1" dirty="0">
                <a:latin typeface="Arial" pitchFamily="34" charset="0"/>
                <a:ea typeface="Times New Roman"/>
                <a:cs typeface="Arial" pitchFamily="34" charset="0"/>
              </a:rPr>
              <a:t>la sociedad o estado social como algo convencional, por contraposición al estado de </a:t>
            </a:r>
            <a:r>
              <a:rPr lang="es-AR" b="1" dirty="0" smtClean="0">
                <a:latin typeface="Arial" pitchFamily="34" charset="0"/>
                <a:ea typeface="Times New Roman"/>
                <a:cs typeface="Arial" pitchFamily="34" charset="0"/>
              </a:rPr>
              <a:t>naturaleza.</a:t>
            </a:r>
          </a:p>
          <a:p>
            <a:pPr algn="just">
              <a:lnSpc>
                <a:spcPct val="150000"/>
              </a:lnSpc>
              <a:spcAft>
                <a:spcPts val="0"/>
              </a:spcAft>
            </a:pPr>
            <a:r>
              <a:rPr lang="es-AR" b="1" dirty="0" smtClean="0">
                <a:latin typeface="Arial" pitchFamily="34" charset="0"/>
                <a:ea typeface="Times New Roman"/>
                <a:cs typeface="Arial" pitchFamily="34" charset="0"/>
              </a:rPr>
              <a:t>Establece </a:t>
            </a:r>
            <a:r>
              <a:rPr lang="es-AR" b="1" dirty="0">
                <a:latin typeface="Arial" pitchFamily="34" charset="0"/>
                <a:ea typeface="Times New Roman"/>
                <a:cs typeface="Arial" pitchFamily="34" charset="0"/>
              </a:rPr>
              <a:t>un corte entre el mundo natural de las leyes ciegas y el mundo reflexivo racional de la sociedad </a:t>
            </a:r>
            <a:r>
              <a:rPr lang="es-AR" b="1" dirty="0" smtClean="0">
                <a:latin typeface="Arial" pitchFamily="34" charset="0"/>
                <a:ea typeface="Times New Roman"/>
                <a:cs typeface="Arial" pitchFamily="34" charset="0"/>
              </a:rPr>
              <a:t>humana</a:t>
            </a:r>
            <a:r>
              <a:rPr lang="es-AR" b="1" dirty="0">
                <a:latin typeface="Arial" pitchFamily="34" charset="0"/>
                <a:ea typeface="Times New Roman"/>
                <a:cs typeface="Arial" pitchFamily="34" charset="0"/>
              </a:rPr>
              <a:t>.</a:t>
            </a:r>
            <a:r>
              <a:rPr lang="es-AR" b="1" dirty="0" smtClean="0">
                <a:latin typeface="Arial" pitchFamily="34" charset="0"/>
                <a:ea typeface="Times New Roman"/>
                <a:cs typeface="Arial" pitchFamily="34" charset="0"/>
              </a:rPr>
              <a:t>  </a:t>
            </a:r>
          </a:p>
          <a:p>
            <a:pPr algn="just">
              <a:lnSpc>
                <a:spcPct val="150000"/>
              </a:lnSpc>
              <a:spcAft>
                <a:spcPts val="0"/>
              </a:spcAft>
            </a:pPr>
            <a:r>
              <a:rPr lang="es-AR" b="1" dirty="0">
                <a:latin typeface="Arial" pitchFamily="34" charset="0"/>
                <a:ea typeface="Times New Roman"/>
                <a:cs typeface="Arial" pitchFamily="34" charset="0"/>
              </a:rPr>
              <a:t>C</a:t>
            </a:r>
            <a:r>
              <a:rPr lang="es-AR" b="1" dirty="0" smtClean="0">
                <a:latin typeface="Arial" pitchFamily="34" charset="0"/>
                <a:ea typeface="Times New Roman"/>
                <a:cs typeface="Arial" pitchFamily="34" charset="0"/>
              </a:rPr>
              <a:t>oncibe </a:t>
            </a:r>
            <a:r>
              <a:rPr lang="es-AR" b="1" dirty="0">
                <a:latin typeface="Arial" pitchFamily="34" charset="0"/>
                <a:ea typeface="Times New Roman"/>
                <a:cs typeface="Arial" pitchFamily="34" charset="0"/>
              </a:rPr>
              <a:t>el origen de la inequidad social asociado a la convención del derecho a la propiedad </a:t>
            </a:r>
            <a:r>
              <a:rPr lang="es-AR" b="1" dirty="0" smtClean="0">
                <a:latin typeface="Arial" pitchFamily="34" charset="0"/>
                <a:ea typeface="Times New Roman"/>
                <a:cs typeface="Arial" pitchFamily="34" charset="0"/>
              </a:rPr>
              <a:t>privada.</a:t>
            </a:r>
          </a:p>
          <a:p>
            <a:pPr algn="just">
              <a:lnSpc>
                <a:spcPct val="150000"/>
              </a:lnSpc>
              <a:spcAft>
                <a:spcPts val="0"/>
              </a:spcAft>
            </a:pPr>
            <a:r>
              <a:rPr lang="es-AR" b="1" dirty="0" smtClean="0">
                <a:latin typeface="Arial" pitchFamily="34" charset="0"/>
                <a:ea typeface="Times New Roman"/>
                <a:cs typeface="Arial" pitchFamily="34" charset="0"/>
              </a:rPr>
              <a:t>Pone </a:t>
            </a:r>
            <a:r>
              <a:rPr lang="es-AR" b="1" dirty="0">
                <a:latin typeface="Arial" pitchFamily="34" charset="0"/>
                <a:ea typeface="Times New Roman"/>
                <a:cs typeface="Arial" pitchFamily="34" charset="0"/>
              </a:rPr>
              <a:t>en tela de juicio la fe ciega en el progreso (según el desarrollo tecnológico es evidentemente progresivo, </a:t>
            </a:r>
            <a:r>
              <a:rPr lang="es-AR" b="1" dirty="0" smtClean="0">
                <a:latin typeface="Arial" pitchFamily="34" charset="0"/>
                <a:ea typeface="Times New Roman"/>
                <a:cs typeface="Arial" pitchFamily="34" charset="0"/>
              </a:rPr>
              <a:t>más </a:t>
            </a:r>
            <a:r>
              <a:rPr lang="es-AR" b="1" dirty="0">
                <a:latin typeface="Arial" pitchFamily="34" charset="0"/>
                <a:ea typeface="Times New Roman"/>
                <a:cs typeface="Arial" pitchFamily="34" charset="0"/>
              </a:rPr>
              <a:t>el progreso moral es discutible, a partir de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de que el estado de sociedad es beligerante, mientras que el estado natural es de felicidad).</a:t>
            </a:r>
            <a:endParaRPr lang="es-ES" b="1" dirty="0">
              <a:latin typeface="Arial" pitchFamily="34" charset="0"/>
              <a:ea typeface="Times New Roman"/>
              <a:cs typeface="Arial" pitchFamily="34" charset="0"/>
            </a:endParaRPr>
          </a:p>
          <a:p>
            <a:pPr algn="just">
              <a:lnSpc>
                <a:spcPct val="150000"/>
              </a:lnSpc>
              <a:spcAft>
                <a:spcPts val="0"/>
              </a:spcAft>
            </a:pPr>
            <a:r>
              <a:rPr lang="es-AR" b="1" dirty="0">
                <a:latin typeface="Arial" pitchFamily="34" charset="0"/>
                <a:ea typeface="Times New Roman"/>
                <a:cs typeface="Arial" pitchFamily="34" charset="0"/>
              </a:rPr>
              <a:t>En su opinión, el primero al que, tras haber cercado un terreno, se le ocurrió decir, “esto es </a:t>
            </a:r>
            <a:r>
              <a:rPr lang="es-AR" b="1" dirty="0" smtClean="0">
                <a:latin typeface="Arial" pitchFamily="34" charset="0"/>
                <a:ea typeface="Times New Roman"/>
                <a:cs typeface="Arial" pitchFamily="34" charset="0"/>
              </a:rPr>
              <a:t>mío” </a:t>
            </a:r>
            <a:r>
              <a:rPr lang="es-AR" b="1" dirty="0">
                <a:latin typeface="Arial" pitchFamily="34" charset="0"/>
                <a:ea typeface="Times New Roman"/>
                <a:cs typeface="Arial" pitchFamily="34" charset="0"/>
              </a:rPr>
              <a:t>y encontró gente lo bastante simples para creerles, fue el verdadero fundador de la sociedad civil.</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2604013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959093"/>
            <a:ext cx="7543800" cy="5078313"/>
          </a:xfrm>
          <a:prstGeom prst="rect">
            <a:avLst/>
          </a:prstGeom>
        </p:spPr>
        <p:txBody>
          <a:bodyPr wrap="square">
            <a:spAutoFit/>
          </a:bodyPr>
          <a:lstStyle/>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a:p>
            <a:pPr algn="just">
              <a:lnSpc>
                <a:spcPct val="150000"/>
              </a:lnSpc>
              <a:spcAft>
                <a:spcPts val="0"/>
              </a:spcAft>
            </a:pPr>
            <a:endParaRPr lang="es-AR" b="1" dirty="0" err="1">
              <a:latin typeface="Arial" pitchFamily="34" charset="0"/>
              <a:ea typeface="Times New Roman"/>
              <a:cs typeface="Arial" pitchFamily="34" charset="0"/>
            </a:endParaRPr>
          </a:p>
          <a:p>
            <a:pPr algn="just">
              <a:lnSpc>
                <a:spcPct val="150000"/>
              </a:lnSpc>
              <a:spcAft>
                <a:spcPts val="0"/>
              </a:spcAft>
            </a:pPr>
            <a:endParaRPr lang="es-AR" b="1" dirty="0" err="1" smtClean="0">
              <a:latin typeface="Arial" pitchFamily="34" charset="0"/>
              <a:ea typeface="Times New Roman"/>
              <a:cs typeface="Arial" pitchFamily="34" charset="0"/>
            </a:endParaRPr>
          </a:p>
        </p:txBody>
      </p:sp>
      <p:sp>
        <p:nvSpPr>
          <p:cNvPr id="3" name="2 Rectángulo"/>
          <p:cNvSpPr/>
          <p:nvPr/>
        </p:nvSpPr>
        <p:spPr>
          <a:xfrm>
            <a:off x="1066800" y="959093"/>
            <a:ext cx="7086600" cy="4611519"/>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Montesquieu </a:t>
            </a:r>
            <a:r>
              <a:rPr lang="es-AR" b="1" dirty="0">
                <a:latin typeface="Arial" pitchFamily="34" charset="0"/>
                <a:ea typeface="Times New Roman"/>
                <a:cs typeface="Arial" pitchFamily="34" charset="0"/>
              </a:rPr>
              <a:t>(1689- 1755</a:t>
            </a:r>
            <a:r>
              <a:rPr lang="es-AR" b="1" dirty="0" smtClean="0">
                <a:latin typeface="Arial" pitchFamily="34" charset="0"/>
                <a:ea typeface="Times New Roman"/>
                <a:cs typeface="Arial" pitchFamily="34" charset="0"/>
              </a:rPr>
              <a:t>), sus </a:t>
            </a:r>
            <a:r>
              <a:rPr lang="es-AR" b="1" dirty="0">
                <a:latin typeface="Arial" pitchFamily="34" charset="0"/>
                <a:ea typeface="Times New Roman"/>
                <a:cs typeface="Arial" pitchFamily="34" charset="0"/>
              </a:rPr>
              <a:t>concepciones filosóficas también se centran en el fenómeno politológico, de conformación del Estado, al igual que los autores del contrato social, y su consideración como antecedente significativo de la teoría sociológica se basan en que despliega una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normativa estructural que se constituye en la raíz de toda la cosmovisión científica moderna.</a:t>
            </a:r>
            <a:endParaRPr lang="es-ES" b="1" dirty="0">
              <a:latin typeface="Arial" pitchFamily="34" charset="0"/>
              <a:ea typeface="Times New Roman"/>
              <a:cs typeface="Arial" pitchFamily="34" charset="0"/>
            </a:endParaRPr>
          </a:p>
          <a:p>
            <a:pPr algn="just">
              <a:lnSpc>
                <a:spcPct val="150000"/>
              </a:lnSpc>
            </a:pPr>
            <a:endParaRPr lang="es-AR" b="1" dirty="0" smtClean="0">
              <a:latin typeface="Arial" pitchFamily="34" charset="0"/>
              <a:ea typeface="Times New Roman"/>
              <a:cs typeface="Arial" pitchFamily="34" charset="0"/>
            </a:endParaRPr>
          </a:p>
          <a:p>
            <a:pPr algn="just">
              <a:lnSpc>
                <a:spcPct val="150000"/>
              </a:lnSpc>
            </a:pPr>
            <a:r>
              <a:rPr lang="es-AR" b="1" dirty="0" smtClean="0">
                <a:latin typeface="Arial" pitchFamily="34" charset="0"/>
                <a:ea typeface="Times New Roman"/>
                <a:cs typeface="Arial" pitchFamily="34" charset="0"/>
              </a:rPr>
              <a:t>En </a:t>
            </a:r>
            <a:r>
              <a:rPr lang="es-AR" b="1" dirty="0">
                <a:latin typeface="Arial" pitchFamily="34" charset="0"/>
                <a:ea typeface="Times New Roman"/>
                <a:cs typeface="Arial" pitchFamily="34" charset="0"/>
              </a:rPr>
              <a:t>este sentido este autor plantea que existen leyes naturales y sociales que se manifiestan en el equilibrio entre los diversos órdenes de la vida social.</a:t>
            </a:r>
            <a:endParaRPr lang="es-ES" b="1" dirty="0">
              <a:latin typeface="Arial" pitchFamily="34" charset="0"/>
              <a:cs typeface="Arial" pitchFamily="34" charset="0"/>
            </a:endParaRPr>
          </a:p>
        </p:txBody>
      </p:sp>
    </p:spTree>
    <p:extLst>
      <p:ext uri="{BB962C8B-B14F-4D97-AF65-F5344CB8AC3E}">
        <p14:creationId xmlns:p14="http://schemas.microsoft.com/office/powerpoint/2010/main" val="2060843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914401"/>
            <a:ext cx="7315200" cy="3780522"/>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Las </a:t>
            </a:r>
            <a:r>
              <a:rPr lang="es-AR" b="1" dirty="0">
                <a:latin typeface="Arial" pitchFamily="34" charset="0"/>
                <a:ea typeface="Times New Roman"/>
                <a:cs typeface="Arial" pitchFamily="34" charset="0"/>
              </a:rPr>
              <a:t>leyes de Montesquieu son relaciones necesarias que se derivan de la naturaleza de las cosas, la ley no es una voluntad divina sino la forma en que se concatenan fácticamente los hechos de la realidad</a:t>
            </a:r>
            <a:r>
              <a:rPr lang="es-AR" b="1" dirty="0" smtClean="0">
                <a:latin typeface="Arial" pitchFamily="34" charset="0"/>
                <a:ea typeface="Times New Roman"/>
                <a:cs typeface="Arial" pitchFamily="34" charset="0"/>
              </a:rPr>
              <a:t>.</a:t>
            </a:r>
          </a:p>
          <a:p>
            <a:pPr algn="just">
              <a:lnSpc>
                <a:spcPct val="150000"/>
              </a:lnSpc>
              <a:spcAft>
                <a:spcPts val="0"/>
              </a:spcAft>
            </a:pPr>
            <a:r>
              <a:rPr lang="es-AR" b="1" dirty="0" smtClean="0">
                <a:latin typeface="Arial" pitchFamily="34" charset="0"/>
                <a:ea typeface="Times New Roman"/>
                <a:cs typeface="Arial" pitchFamily="34" charset="0"/>
              </a:rPr>
              <a:t>La </a:t>
            </a:r>
            <a:r>
              <a:rPr lang="es-AR" b="1" dirty="0">
                <a:latin typeface="Arial" pitchFamily="34" charset="0"/>
                <a:ea typeface="Times New Roman"/>
                <a:cs typeface="Arial" pitchFamily="34" charset="0"/>
              </a:rPr>
              <a:t>ley no se concibe así como el deber ser de las cosas, sino la razón necesaria por la cual estas de hecho son. En este punto se hace crítica la ruptura con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dogmática del conocimiento sobre la realidad social imperante en el mundo tradicional </a:t>
            </a:r>
            <a:r>
              <a:rPr lang="es-AR" b="1" dirty="0" smtClean="0">
                <a:latin typeface="Arial" pitchFamily="34" charset="0"/>
                <a:ea typeface="Times New Roman"/>
                <a:cs typeface="Arial" pitchFamily="34" charset="0"/>
              </a:rPr>
              <a:t>pre-moderno.</a:t>
            </a:r>
            <a:endParaRPr lang="es-ES" b="1" dirty="0">
              <a:latin typeface="Arial" pitchFamily="34" charset="0"/>
              <a:ea typeface="Times New Roman"/>
              <a:cs typeface="Arial" pitchFamily="34" charset="0"/>
            </a:endParaRPr>
          </a:p>
        </p:txBody>
      </p:sp>
    </p:spTree>
    <p:extLst>
      <p:ext uri="{BB962C8B-B14F-4D97-AF65-F5344CB8AC3E}">
        <p14:creationId xmlns:p14="http://schemas.microsoft.com/office/powerpoint/2010/main" val="4033484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43000" y="1066800"/>
            <a:ext cx="7162800" cy="5027017"/>
          </a:xfrm>
          <a:prstGeom prst="rect">
            <a:avLst/>
          </a:prstGeom>
        </p:spPr>
        <p:txBody>
          <a:bodyPr wrap="square">
            <a:spAutoFit/>
          </a:bodyPr>
          <a:lstStyle/>
          <a:p>
            <a:pPr lvl="0" algn="just">
              <a:lnSpc>
                <a:spcPct val="150000"/>
              </a:lnSpc>
            </a:pPr>
            <a:r>
              <a:rPr lang="es-AR" b="1" dirty="0">
                <a:solidFill>
                  <a:prstClr val="black"/>
                </a:solidFill>
                <a:latin typeface="Arial" pitchFamily="34" charset="0"/>
                <a:ea typeface="Times New Roman"/>
                <a:cs typeface="Arial" pitchFamily="34" charset="0"/>
              </a:rPr>
              <a:t>Para este autor, el mundo físico social esta dotado de una racionalidad inmanente y por tanto este mundo es posible de ser conocido racionalmente mediante la ciencia, de ahí que despliegue un interés marcado por la objetividad y el dato científico antiespeculativo, aplicando en sus propios análisis el método comparado, y la critica a la sociedad europea en general. Sus preocupaciones lo llevan a plantear la superioridad de las estructuras y las regularidades estables (instituciones) sobre la agencia individual. Según el todo social es una estructura unitaria final que le impone un carácter especifico a la  gama de fenómenos que se producen en su seno.</a:t>
            </a:r>
            <a:endParaRPr lang="es-ES" b="1" dirty="0">
              <a:solidFill>
                <a:prstClr val="black"/>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27441887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838200"/>
            <a:ext cx="7162800" cy="4247317"/>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El </a:t>
            </a:r>
            <a:r>
              <a:rPr lang="es-AR" b="1" dirty="0">
                <a:latin typeface="Arial" pitchFamily="34" charset="0"/>
                <a:ea typeface="Times New Roman"/>
                <a:cs typeface="Arial" pitchFamily="34" charset="0"/>
              </a:rPr>
              <a:t>movimiento </a:t>
            </a:r>
            <a:r>
              <a:rPr lang="es-AR" b="1" dirty="0" smtClean="0">
                <a:latin typeface="Arial" pitchFamily="34" charset="0"/>
                <a:ea typeface="Times New Roman"/>
                <a:cs typeface="Arial" pitchFamily="34" charset="0"/>
              </a:rPr>
              <a:t>ilustrado trasciende </a:t>
            </a:r>
            <a:r>
              <a:rPr lang="es-AR" b="1" dirty="0">
                <a:latin typeface="Arial" pitchFamily="34" charset="0"/>
                <a:ea typeface="Times New Roman"/>
                <a:cs typeface="Arial" pitchFamily="34" charset="0"/>
              </a:rPr>
              <a:t>conceptualmente a la </a:t>
            </a:r>
            <a:r>
              <a:rPr lang="es-AR" b="1" dirty="0" smtClean="0">
                <a:latin typeface="Arial" pitchFamily="34" charset="0"/>
                <a:ea typeface="Times New Roman"/>
                <a:cs typeface="Arial" pitchFamily="34" charset="0"/>
              </a:rPr>
              <a:t>Sociología</a:t>
            </a:r>
            <a:r>
              <a:rPr lang="es-AR" b="1" dirty="0">
                <a:latin typeface="Arial" pitchFamily="34" charset="0"/>
                <a:ea typeface="Times New Roman"/>
                <a:cs typeface="Arial" pitchFamily="34" charset="0"/>
              </a:rPr>
              <a:t>, </a:t>
            </a:r>
            <a:r>
              <a:rPr lang="es-AR" b="1" dirty="0" smtClean="0">
                <a:latin typeface="Arial" pitchFamily="34" charset="0"/>
                <a:ea typeface="Times New Roman"/>
                <a:cs typeface="Arial" pitchFamily="34" charset="0"/>
              </a:rPr>
              <a:t>en dos sentidos esencialmente:</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457200" algn="l"/>
              </a:tabLst>
            </a:pPr>
            <a:r>
              <a:rPr lang="es-AR" b="1" dirty="0" smtClean="0">
                <a:latin typeface="Arial" pitchFamily="34" charset="0"/>
                <a:ea typeface="Times New Roman"/>
                <a:cs typeface="Arial" pitchFamily="34" charset="0"/>
              </a:rPr>
              <a:t>La concepción acerca de la fe </a:t>
            </a:r>
            <a:r>
              <a:rPr lang="es-AR" b="1" dirty="0">
                <a:latin typeface="Arial" pitchFamily="34" charset="0"/>
                <a:ea typeface="Times New Roman"/>
                <a:cs typeface="Arial" pitchFamily="34" charset="0"/>
              </a:rPr>
              <a:t>en el progreso material y espiritual, y en el crecimiento indefinido de la sociedad, merced a la confianza en el poder de la razón</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457200" algn="l"/>
              </a:tabLst>
            </a:pPr>
            <a:r>
              <a:rPr lang="es-AR" b="1" dirty="0" smtClean="0">
                <a:latin typeface="Arial" pitchFamily="34" charset="0"/>
                <a:ea typeface="Times New Roman"/>
                <a:cs typeface="Arial" pitchFamily="34" charset="0"/>
              </a:rPr>
              <a:t>La aspiración </a:t>
            </a:r>
            <a:r>
              <a:rPr lang="es-AR" b="1" dirty="0">
                <a:latin typeface="Arial" pitchFamily="34" charset="0"/>
                <a:ea typeface="Times New Roman"/>
                <a:cs typeface="Arial" pitchFamily="34" charset="0"/>
              </a:rPr>
              <a:t>a prever y controlar ese proceso de manera integral</a:t>
            </a:r>
            <a:endParaRPr lang="es-ES" b="1" dirty="0">
              <a:latin typeface="Arial" pitchFamily="34" charset="0"/>
              <a:ea typeface="Times New Roman"/>
              <a:cs typeface="Arial" pitchFamily="34" charset="0"/>
            </a:endParaRPr>
          </a:p>
          <a:p>
            <a:pPr algn="just">
              <a:lnSpc>
                <a:spcPct val="150000"/>
              </a:lnSpc>
              <a:spcAft>
                <a:spcPts val="0"/>
              </a:spcAft>
            </a:pPr>
            <a:r>
              <a:rPr lang="es-AR" b="1" dirty="0">
                <a:latin typeface="Arial" pitchFamily="34" charset="0"/>
                <a:ea typeface="Times New Roman"/>
                <a:cs typeface="Arial" pitchFamily="34" charset="0"/>
              </a:rPr>
              <a:t>En suma la ilustración fue un movimiento intelectual reformista complejo, que aspiraba a emancipar el espíritu humano del yugo de la superstición y la ignorancia.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2052055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914400"/>
            <a:ext cx="7162800" cy="2585323"/>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De la </a:t>
            </a:r>
            <a:r>
              <a:rPr lang="es-AR" b="1" dirty="0">
                <a:latin typeface="Arial" pitchFamily="34" charset="0"/>
                <a:ea typeface="Times New Roman"/>
                <a:cs typeface="Arial" pitchFamily="34" charset="0"/>
              </a:rPr>
              <a:t>economía política (abanderada de la doctrina económica e ideológica del capitalismo moderno) parten también otras herencias importantes para la nueva ciencia.</a:t>
            </a:r>
            <a:endParaRPr lang="es-ES" b="1" dirty="0">
              <a:latin typeface="Arial" pitchFamily="34" charset="0"/>
              <a:ea typeface="Times New Roman"/>
              <a:cs typeface="Arial" pitchFamily="34" charset="0"/>
            </a:endParaRPr>
          </a:p>
          <a:p>
            <a:pPr algn="just">
              <a:lnSpc>
                <a:spcPct val="150000"/>
              </a:lnSpc>
              <a:spcAft>
                <a:spcPts val="0"/>
              </a:spcAft>
            </a:pPr>
            <a:r>
              <a:rPr lang="es-AR" b="1" dirty="0">
                <a:latin typeface="Arial" pitchFamily="34" charset="0"/>
                <a:ea typeface="Times New Roman"/>
                <a:cs typeface="Arial" pitchFamily="34" charset="0"/>
              </a:rPr>
              <a:t>L</a:t>
            </a:r>
            <a:r>
              <a:rPr lang="es-AR" b="1" dirty="0" smtClean="0">
                <a:latin typeface="Arial" pitchFamily="34" charset="0"/>
                <a:ea typeface="Times New Roman"/>
                <a:cs typeface="Arial" pitchFamily="34" charset="0"/>
              </a:rPr>
              <a:t>as </a:t>
            </a:r>
            <a:r>
              <a:rPr lang="es-AR" b="1" dirty="0">
                <a:latin typeface="Arial" pitchFamily="34" charset="0"/>
                <a:ea typeface="Times New Roman"/>
                <a:cs typeface="Arial" pitchFamily="34" charset="0"/>
              </a:rPr>
              <a:t>doctrinas utilitaristas de los economistas clásicos sobre la mano invisible de Dios en el mercado, y el homo </a:t>
            </a:r>
            <a:r>
              <a:rPr lang="es-AR" b="1" dirty="0" err="1">
                <a:latin typeface="Arial" pitchFamily="34" charset="0"/>
                <a:ea typeface="Times New Roman"/>
                <a:cs typeface="Arial" pitchFamily="34" charset="0"/>
              </a:rPr>
              <a:t>economicus</a:t>
            </a:r>
            <a:r>
              <a:rPr lang="es-AR" b="1" dirty="0">
                <a:latin typeface="Arial" pitchFamily="34" charset="0"/>
                <a:ea typeface="Times New Roman"/>
                <a:cs typeface="Arial" pitchFamily="34" charset="0"/>
              </a:rPr>
              <a:t>, trajeron consigo algo más que teoría económica.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734708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761999"/>
            <a:ext cx="7391400" cy="5078313"/>
          </a:xfrm>
          <a:prstGeom prst="rect">
            <a:avLst/>
          </a:prstGeom>
        </p:spPr>
        <p:txBody>
          <a:bodyPr wrap="square">
            <a:spAutoFit/>
          </a:bodyPr>
          <a:lstStyle/>
          <a:p>
            <a:pPr algn="just">
              <a:lnSpc>
                <a:spcPct val="150000"/>
              </a:lnSpc>
              <a:spcAft>
                <a:spcPts val="0"/>
              </a:spcAft>
            </a:pPr>
            <a:r>
              <a:rPr lang="es-AR" b="1" dirty="0">
                <a:latin typeface="Arial" pitchFamily="34" charset="0"/>
                <a:ea typeface="Times New Roman"/>
                <a:cs typeface="Arial" pitchFamily="34" charset="0"/>
              </a:rPr>
              <a:t>Sobre </a:t>
            </a:r>
            <a:r>
              <a:rPr lang="es-AR" b="1" dirty="0" smtClean="0">
                <a:latin typeface="Arial" pitchFamily="34" charset="0"/>
                <a:ea typeface="Times New Roman"/>
                <a:cs typeface="Arial" pitchFamily="34" charset="0"/>
              </a:rPr>
              <a:t>los legados de la economía:</a:t>
            </a:r>
          </a:p>
          <a:p>
            <a:pPr marL="342900" indent="-342900" algn="just">
              <a:lnSpc>
                <a:spcPct val="150000"/>
              </a:lnSpc>
              <a:spcAft>
                <a:spcPts val="0"/>
              </a:spcAft>
              <a:buAutoNum type="arabicPeriod"/>
            </a:pPr>
            <a:r>
              <a:rPr lang="es-AR" b="1" dirty="0" smtClean="0">
                <a:latin typeface="Arial" pitchFamily="34" charset="0"/>
                <a:ea typeface="Times New Roman"/>
                <a:cs typeface="Arial" pitchFamily="34" charset="0"/>
              </a:rPr>
              <a:t>reconocimiento </a:t>
            </a:r>
            <a:r>
              <a:rPr lang="es-AR" b="1" dirty="0">
                <a:latin typeface="Arial" pitchFamily="34" charset="0"/>
                <a:ea typeface="Times New Roman"/>
                <a:cs typeface="Arial" pitchFamily="34" charset="0"/>
              </a:rPr>
              <a:t>en un cuerpo teórico acabado de la existencia del individuo y la colectividad como dos realidades </a:t>
            </a:r>
            <a:r>
              <a:rPr lang="es-AR" b="1" dirty="0" smtClean="0">
                <a:latin typeface="Arial" pitchFamily="34" charset="0"/>
                <a:ea typeface="Times New Roman"/>
                <a:cs typeface="Arial" pitchFamily="34" charset="0"/>
              </a:rPr>
              <a:t>diferentes.</a:t>
            </a:r>
          </a:p>
          <a:p>
            <a:pPr marL="342900" indent="-342900" algn="just">
              <a:lnSpc>
                <a:spcPct val="150000"/>
              </a:lnSpc>
              <a:spcAft>
                <a:spcPts val="0"/>
              </a:spcAft>
              <a:buAutoNum type="arabicPeriod"/>
            </a:pPr>
            <a:r>
              <a:rPr lang="es-AR" b="1" dirty="0" smtClean="0">
                <a:latin typeface="Arial" pitchFamily="34" charset="0"/>
                <a:ea typeface="Times New Roman"/>
                <a:cs typeface="Arial" pitchFamily="34" charset="0"/>
              </a:rPr>
              <a:t>visión </a:t>
            </a:r>
            <a:r>
              <a:rPr lang="es-AR" b="1" dirty="0">
                <a:latin typeface="Arial" pitchFamily="34" charset="0"/>
                <a:ea typeface="Times New Roman"/>
                <a:cs typeface="Arial" pitchFamily="34" charset="0"/>
              </a:rPr>
              <a:t>individualista de explicación de lo social al advertir que la realidad colectiva es fruto del actuar egoísta de los hombres pero que a la vez no </a:t>
            </a:r>
            <a:r>
              <a:rPr lang="es-AR" b="1" dirty="0" smtClean="0">
                <a:latin typeface="Arial" pitchFamily="34" charset="0"/>
                <a:ea typeface="Times New Roman"/>
                <a:cs typeface="Arial" pitchFamily="34" charset="0"/>
              </a:rPr>
              <a:t>responde. </a:t>
            </a:r>
          </a:p>
          <a:p>
            <a:pPr marL="342900" indent="-342900" algn="just">
              <a:lnSpc>
                <a:spcPct val="150000"/>
              </a:lnSpc>
              <a:spcAft>
                <a:spcPts val="0"/>
              </a:spcAft>
              <a:buAutoNum type="arabicPeriod"/>
            </a:pPr>
            <a:r>
              <a:rPr lang="es-AR" b="1" dirty="0" smtClean="0">
                <a:latin typeface="Arial" pitchFamily="34" charset="0"/>
                <a:ea typeface="Times New Roman"/>
                <a:cs typeface="Arial" pitchFamily="34" charset="0"/>
              </a:rPr>
              <a:t>directamente </a:t>
            </a:r>
            <a:r>
              <a:rPr lang="es-AR" b="1" dirty="0">
                <a:latin typeface="Arial" pitchFamily="34" charset="0"/>
                <a:ea typeface="Times New Roman"/>
                <a:cs typeface="Arial" pitchFamily="34" charset="0"/>
              </a:rPr>
              <a:t>a estos autores, sino que es resultado de las consecuencias </a:t>
            </a:r>
            <a:r>
              <a:rPr lang="es-AR" b="1" dirty="0" smtClean="0">
                <a:latin typeface="Arial" pitchFamily="34" charset="0"/>
                <a:ea typeface="Times New Roman"/>
                <a:cs typeface="Arial" pitchFamily="34" charset="0"/>
              </a:rPr>
              <a:t>no </a:t>
            </a:r>
            <a:r>
              <a:rPr lang="es-AR" b="1" dirty="0">
                <a:latin typeface="Arial" pitchFamily="34" charset="0"/>
                <a:ea typeface="Times New Roman"/>
                <a:cs typeface="Arial" pitchFamily="34" charset="0"/>
              </a:rPr>
              <a:t>intencionadas de la acción humana</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457200" algn="l"/>
              </a:tabLst>
            </a:pPr>
            <a:r>
              <a:rPr lang="es-AR" b="1" dirty="0">
                <a:latin typeface="Arial" pitchFamily="34" charset="0"/>
                <a:ea typeface="Times New Roman"/>
                <a:cs typeface="Arial" pitchFamily="34" charset="0"/>
              </a:rPr>
              <a:t>desde un punto de vista histórico se pudiera decir que al caer en crisis las justificaciones teológicas de la autosuficiencia del mercado, se hace necesario un tipo de reflexión que explique entonces la emergencia de la cuestión social</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2985202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1219200"/>
            <a:ext cx="7467600" cy="3416320"/>
          </a:xfrm>
          <a:prstGeom prst="rect">
            <a:avLst/>
          </a:prstGeom>
        </p:spPr>
        <p:txBody>
          <a:bodyPr wrap="square">
            <a:spAutoFit/>
          </a:bodyPr>
          <a:lstStyle/>
          <a:p>
            <a:pPr lvl="0" algn="just">
              <a:lnSpc>
                <a:spcPct val="150000"/>
              </a:lnSpc>
            </a:pPr>
            <a:endParaRPr lang="es-ES"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Tema 1. El surgimiento de la Sociología.</a:t>
            </a:r>
          </a:p>
          <a:p>
            <a:pPr lvl="0" algn="just">
              <a:lnSpc>
                <a:spcPct val="150000"/>
              </a:lnSpc>
            </a:pPr>
            <a:endParaRPr lang="es-ES" b="1"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Antecedentes </a:t>
            </a:r>
            <a:r>
              <a:rPr lang="es-ES" b="1" dirty="0">
                <a:solidFill>
                  <a:prstClr val="black"/>
                </a:solidFill>
                <a:latin typeface="Arial" pitchFamily="34" charset="0"/>
                <a:ea typeface="Times New Roman"/>
                <a:cs typeface="Arial" pitchFamily="34" charset="0"/>
              </a:rPr>
              <a:t>y condiciones del surgimiento de la sociología. </a:t>
            </a:r>
            <a:endParaRPr lang="es-ES" b="1"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Modernidad y Sociología</a:t>
            </a:r>
          </a:p>
          <a:p>
            <a:pPr lvl="0" algn="just">
              <a:lnSpc>
                <a:spcPct val="150000"/>
              </a:lnSpc>
            </a:pPr>
            <a:r>
              <a:rPr lang="es-ES" b="1" dirty="0" smtClean="0">
                <a:solidFill>
                  <a:prstClr val="black"/>
                </a:solidFill>
                <a:latin typeface="Arial" pitchFamily="34" charset="0"/>
                <a:ea typeface="Times New Roman"/>
                <a:cs typeface="Arial" pitchFamily="34" charset="0"/>
              </a:rPr>
              <a:t>El debate intelectual: Ilustración versus contra-ilustración</a:t>
            </a:r>
            <a:endParaRPr lang="es-ES" b="1" dirty="0">
              <a:solidFill>
                <a:prstClr val="black"/>
              </a:solidFill>
              <a:latin typeface="Arial" pitchFamily="34" charset="0"/>
              <a:ea typeface="Times New Roman"/>
              <a:cs typeface="Arial" pitchFamily="34" charset="0"/>
            </a:endParaRPr>
          </a:p>
          <a:p>
            <a:pPr lvl="0" algn="just">
              <a:lnSpc>
                <a:spcPct val="150000"/>
              </a:lnSpc>
            </a:pPr>
            <a:endParaRPr lang="es-ES" b="1" dirty="0" smtClean="0">
              <a:solidFill>
                <a:prstClr val="black"/>
              </a:solidFill>
              <a:latin typeface="Arial" pitchFamily="34" charset="0"/>
              <a:ea typeface="Times New Roman"/>
              <a:cs typeface="Arial" pitchFamily="34" charset="0"/>
            </a:endParaRPr>
          </a:p>
          <a:p>
            <a:pPr lvl="0" algn="just">
              <a:lnSpc>
                <a:spcPct val="150000"/>
              </a:lnSpc>
            </a:pPr>
            <a:endParaRPr lang="es-ES" b="1" dirty="0">
              <a:solidFill>
                <a:prstClr val="black"/>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1914147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838200"/>
            <a:ext cx="7162800" cy="5493812"/>
          </a:xfrm>
          <a:prstGeom prst="rect">
            <a:avLst/>
          </a:prstGeom>
        </p:spPr>
        <p:txBody>
          <a:bodyPr wrap="square">
            <a:spAutoFit/>
          </a:bodyPr>
          <a:lstStyle/>
          <a:p>
            <a:pPr algn="just">
              <a:lnSpc>
                <a:spcPct val="150000"/>
              </a:lnSpc>
              <a:spcAft>
                <a:spcPts val="0"/>
              </a:spcAft>
            </a:pPr>
            <a:r>
              <a:rPr lang="es-AR" b="1" dirty="0">
                <a:latin typeface="Arial" pitchFamily="34" charset="0"/>
                <a:ea typeface="Times New Roman"/>
                <a:cs typeface="Arial" pitchFamily="34" charset="0"/>
              </a:rPr>
              <a:t>Esta cuestión social que emerge esta asociada al segundo momento de expansión de la modernidad que habíamos ya introducido. Si antes la economía política parecía saber como explicar la clave ultima de la anatomía de la sociedad, al emerger el conjunto de vicisitudes asociadas a la urbanización desmedida, la industrialización, y el pauperismo social, la brecha entre el ser social y conocimiento del ser social se hace mayor</a:t>
            </a:r>
            <a:r>
              <a:rPr lang="es-AR" b="1" dirty="0" smtClean="0">
                <a:latin typeface="Arial" pitchFamily="34" charset="0"/>
                <a:ea typeface="Times New Roman"/>
                <a:cs typeface="Arial" pitchFamily="34" charset="0"/>
              </a:rPr>
              <a:t>.   Las contradicciones del capitalismo se habían tornado ´muy álgidas, la miseria y la desigualdad emergían como un peligro para la sociedad y la lucha de clases se acrecentaba.</a:t>
            </a:r>
          </a:p>
          <a:p>
            <a:pPr algn="just">
              <a:lnSpc>
                <a:spcPct val="150000"/>
              </a:lnSpc>
              <a:spcAft>
                <a:spcPts val="0"/>
              </a:spcAft>
            </a:pPr>
            <a:r>
              <a:rPr lang="es-AR" b="1" dirty="0" smtClean="0">
                <a:effectLst/>
                <a:latin typeface="Arial" pitchFamily="34" charset="0"/>
                <a:ea typeface="Times New Roman"/>
                <a:cs typeface="Arial" pitchFamily="34" charset="0"/>
              </a:rPr>
              <a:t>Para inicios del siglo XIX, la necesidad de mantenimiento del orden era un hecho irrebatible para las clases en el poder. El fantasma de la revolución proletaria así temer a muchos.</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9607671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762000"/>
            <a:ext cx="7620000" cy="5493812"/>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Irving </a:t>
            </a:r>
            <a:r>
              <a:rPr lang="es-AR" b="1" dirty="0" err="1">
                <a:latin typeface="Arial" pitchFamily="34" charset="0"/>
                <a:ea typeface="Times New Roman"/>
                <a:cs typeface="Arial" pitchFamily="34" charset="0"/>
              </a:rPr>
              <a:t>Zeitlin</a:t>
            </a:r>
            <a:r>
              <a:rPr lang="es-AR" b="1" dirty="0">
                <a:latin typeface="Arial" pitchFamily="34" charset="0"/>
                <a:ea typeface="Times New Roman"/>
                <a:cs typeface="Arial" pitchFamily="34" charset="0"/>
              </a:rPr>
              <a:t>, </a:t>
            </a:r>
            <a:r>
              <a:rPr lang="es-AR" b="1" dirty="0" smtClean="0">
                <a:latin typeface="Arial" pitchFamily="34" charset="0"/>
                <a:ea typeface="Times New Roman"/>
                <a:cs typeface="Arial" pitchFamily="34" charset="0"/>
              </a:rPr>
              <a:t>reconoce como la reacción conservadora no se hizo esperar, y por ello la Sociología es heredera también de la contra </a:t>
            </a:r>
            <a:r>
              <a:rPr lang="es-AR" b="1" dirty="0">
                <a:latin typeface="Arial" pitchFamily="34" charset="0"/>
                <a:ea typeface="Times New Roman"/>
                <a:cs typeface="Arial" pitchFamily="34" charset="0"/>
              </a:rPr>
              <a:t>ilustración, </a:t>
            </a:r>
            <a:r>
              <a:rPr lang="es-AR" b="1" dirty="0" smtClean="0">
                <a:latin typeface="Arial" pitchFamily="34" charset="0"/>
                <a:ea typeface="Times New Roman"/>
                <a:cs typeface="Arial" pitchFamily="34" charset="0"/>
              </a:rPr>
              <a:t>el ala </a:t>
            </a:r>
            <a:r>
              <a:rPr lang="es-AR" b="1" dirty="0">
                <a:latin typeface="Arial" pitchFamily="34" charset="0"/>
                <a:ea typeface="Times New Roman"/>
                <a:cs typeface="Arial" pitchFamily="34" charset="0"/>
              </a:rPr>
              <a:t>conservadora de la reflexión social  relacionada a la era </a:t>
            </a:r>
            <a:r>
              <a:rPr lang="es-AR" b="1" dirty="0" smtClean="0">
                <a:latin typeface="Arial" pitchFamily="34" charset="0"/>
                <a:ea typeface="Times New Roman"/>
                <a:cs typeface="Arial" pitchFamily="34" charset="0"/>
              </a:rPr>
              <a:t>moderna.</a:t>
            </a:r>
          </a:p>
          <a:p>
            <a:pPr algn="just">
              <a:lnSpc>
                <a:spcPct val="150000"/>
              </a:lnSpc>
              <a:spcAft>
                <a:spcPts val="0"/>
              </a:spcAft>
            </a:pPr>
            <a:r>
              <a:rPr lang="es-AR" b="1" dirty="0" smtClean="0">
                <a:latin typeface="Arial" pitchFamily="34" charset="0"/>
                <a:ea typeface="Times New Roman"/>
                <a:cs typeface="Arial" pitchFamily="34" charset="0"/>
              </a:rPr>
              <a:t>Dos </a:t>
            </a:r>
            <a:r>
              <a:rPr lang="es-AR" b="1" dirty="0">
                <a:latin typeface="Arial" pitchFamily="34" charset="0"/>
                <a:ea typeface="Times New Roman"/>
                <a:cs typeface="Arial" pitchFamily="34" charset="0"/>
              </a:rPr>
              <a:t>figuras son descollantes y trascendentes: Luis de Bonald (1754- 1850) y Joseph de </a:t>
            </a:r>
            <a:r>
              <a:rPr lang="es-AR" b="1" dirty="0" err="1">
                <a:latin typeface="Arial" pitchFamily="34" charset="0"/>
                <a:ea typeface="Times New Roman"/>
                <a:cs typeface="Arial" pitchFamily="34" charset="0"/>
              </a:rPr>
              <a:t>Maistre</a:t>
            </a:r>
            <a:r>
              <a:rPr lang="es-AR" b="1" dirty="0">
                <a:latin typeface="Arial" pitchFamily="34" charset="0"/>
                <a:ea typeface="Times New Roman"/>
                <a:cs typeface="Arial" pitchFamily="34" charset="0"/>
              </a:rPr>
              <a:t> (1754- 1821). Estos pensadores elaboran una reacción religiosa retrograda a la expansión de la modernidad. Dicha reacción se fundamenta en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de la iglesia como institución fundamental para el orden social, rechazando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individualista defendida por las modernas teorías económicas, y la fe en la razón preconizada por los filósofos de la ilustración, asimismo niegan todas las ideas fundamentales presentes en la corriente del contrato social.</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25586384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685800"/>
            <a:ext cx="7696200" cy="4662815"/>
          </a:xfrm>
          <a:prstGeom prst="rect">
            <a:avLst/>
          </a:prstGeom>
        </p:spPr>
        <p:txBody>
          <a:bodyPr wrap="square">
            <a:spAutoFit/>
          </a:bodyPr>
          <a:lstStyle/>
          <a:p>
            <a:pPr algn="just">
              <a:spcAft>
                <a:spcPts val="0"/>
              </a:spcAft>
            </a:pPr>
            <a:r>
              <a:rPr lang="es-AR" b="1" dirty="0">
                <a:latin typeface="Arial" pitchFamily="34" charset="0"/>
                <a:ea typeface="Times New Roman"/>
                <a:cs typeface="Arial" pitchFamily="34" charset="0"/>
              </a:rPr>
              <a:t>Sus más significativos legados a la </a:t>
            </a:r>
            <a:r>
              <a:rPr lang="es-AR" b="1" dirty="0" smtClean="0">
                <a:latin typeface="Arial" pitchFamily="34" charset="0"/>
                <a:ea typeface="Times New Roman"/>
                <a:cs typeface="Arial" pitchFamily="34" charset="0"/>
              </a:rPr>
              <a:t>disciplina son:</a:t>
            </a:r>
            <a:endParaRPr lang="es-ES" b="1" dirty="0">
              <a:latin typeface="Arial" pitchFamily="34" charset="0"/>
              <a:ea typeface="Times New Roman"/>
              <a:cs typeface="Arial" pitchFamily="34" charset="0"/>
            </a:endParaRPr>
          </a:p>
          <a:p>
            <a:pPr marL="342900" lvl="0" indent="-342900" algn="just">
              <a:spcAft>
                <a:spcPts val="0"/>
              </a:spcAft>
              <a:buFont typeface="+mj-lt"/>
              <a:buAutoNum type="arabicPeriod"/>
              <a:tabLst>
                <a:tab pos="457200" algn="l"/>
              </a:tabLst>
            </a:pPr>
            <a:r>
              <a:rPr lang="es-AR" b="1" dirty="0">
                <a:latin typeface="Arial" pitchFamily="34" charset="0"/>
                <a:ea typeface="Times New Roman"/>
                <a:cs typeface="Arial" pitchFamily="34" charset="0"/>
              </a:rPr>
              <a:t>Superioridad y diferencia de los colectivos respecto al individuo (la idea de diferencia no es exclusiva de este movimiento como ya hemos visto, mas la noción de la superioridad le es característica a esta visión conservadora)</a:t>
            </a:r>
            <a:endParaRPr lang="es-ES" b="1" dirty="0">
              <a:latin typeface="Arial" pitchFamily="34" charset="0"/>
              <a:ea typeface="Times New Roman"/>
              <a:cs typeface="Arial" pitchFamily="34" charset="0"/>
            </a:endParaRPr>
          </a:p>
          <a:p>
            <a:pPr marL="342900" lvl="0" indent="-342900" algn="just">
              <a:spcAft>
                <a:spcPts val="0"/>
              </a:spcAft>
              <a:buFont typeface="+mj-lt"/>
              <a:buAutoNum type="arabicPeriod"/>
              <a:tabLst>
                <a:tab pos="457200" algn="l"/>
              </a:tabLst>
            </a:pPr>
            <a:r>
              <a:rPr lang="es-AR" b="1" dirty="0">
                <a:latin typeface="Arial" pitchFamily="34" charset="0"/>
                <a:ea typeface="Times New Roman"/>
                <a:cs typeface="Arial" pitchFamily="34" charset="0"/>
              </a:rPr>
              <a:t>impronta de las instituciones sobre las acciones individuales (en el caso de estos autores la institución fundamental es la iglesia y la religión)</a:t>
            </a:r>
            <a:endParaRPr lang="es-ES" b="1" dirty="0">
              <a:latin typeface="Arial" pitchFamily="34" charset="0"/>
              <a:ea typeface="Times New Roman"/>
              <a:cs typeface="Arial" pitchFamily="34" charset="0"/>
            </a:endParaRPr>
          </a:p>
          <a:p>
            <a:pPr marL="342900" lvl="0" indent="-342900" algn="just">
              <a:spcAft>
                <a:spcPts val="0"/>
              </a:spcAft>
              <a:buFont typeface="+mj-lt"/>
              <a:buAutoNum type="arabicPeriod"/>
              <a:tabLst>
                <a:tab pos="457200" algn="l"/>
              </a:tabLst>
            </a:pPr>
            <a:r>
              <a:rPr lang="es-AR" b="1" dirty="0">
                <a:latin typeface="Arial" pitchFamily="34" charset="0"/>
                <a:ea typeface="Times New Roman"/>
                <a:cs typeface="Arial" pitchFamily="34" charset="0"/>
              </a:rPr>
              <a:t>visión caótica y desordenada del nuevo sistema social, a lo cual se vincula una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negativa del cambio social radical</a:t>
            </a:r>
            <a:endParaRPr lang="es-ES" b="1" dirty="0">
              <a:latin typeface="Arial" pitchFamily="34" charset="0"/>
              <a:ea typeface="Times New Roman"/>
              <a:cs typeface="Arial" pitchFamily="34" charset="0"/>
            </a:endParaRPr>
          </a:p>
          <a:p>
            <a:pPr marL="342900" lvl="0" indent="-342900" algn="just">
              <a:spcAft>
                <a:spcPts val="0"/>
              </a:spcAft>
              <a:buFont typeface="+mj-lt"/>
              <a:buAutoNum type="arabicPeriod"/>
              <a:tabLst>
                <a:tab pos="457200" algn="l"/>
              </a:tabLst>
            </a:pPr>
            <a:r>
              <a:rPr lang="es-AR" b="1" dirty="0">
                <a:latin typeface="Arial" pitchFamily="34" charset="0"/>
                <a:ea typeface="Times New Roman"/>
                <a:cs typeface="Arial" pitchFamily="34" charset="0"/>
              </a:rPr>
              <a:t>idea de la interdependencia funcional entre las partes que conforman el sistema social (estas partes para estos autores no son individuos sino instituciones)</a:t>
            </a:r>
            <a:endParaRPr lang="es-ES" b="1" dirty="0">
              <a:latin typeface="Arial" pitchFamily="34" charset="0"/>
              <a:ea typeface="Times New Roman"/>
              <a:cs typeface="Arial" pitchFamily="34" charset="0"/>
            </a:endParaRPr>
          </a:p>
          <a:p>
            <a:pPr marL="342900" lvl="0" indent="-342900" algn="just">
              <a:spcAft>
                <a:spcPts val="0"/>
              </a:spcAft>
              <a:buFont typeface="+mj-lt"/>
              <a:buAutoNum type="arabicPeriod"/>
              <a:tabLst>
                <a:tab pos="457200" algn="l"/>
              </a:tabLst>
            </a:pPr>
            <a:r>
              <a:rPr lang="es-AR" b="1" dirty="0">
                <a:latin typeface="Arial" pitchFamily="34" charset="0"/>
                <a:ea typeface="Times New Roman"/>
                <a:cs typeface="Arial" pitchFamily="34" charset="0"/>
              </a:rPr>
              <a:t>legitimidad de la desigualdad y la jerarquía como principios de ordenación social</a:t>
            </a:r>
            <a:endParaRPr lang="es-ES" b="1" dirty="0">
              <a:latin typeface="Arial" pitchFamily="34" charset="0"/>
              <a:ea typeface="Times New Roman"/>
              <a:cs typeface="Arial" pitchFamily="34" charset="0"/>
            </a:endParaRPr>
          </a:p>
          <a:p>
            <a:pPr algn="just">
              <a:lnSpc>
                <a:spcPct val="150000"/>
              </a:lnSpc>
              <a:spcAft>
                <a:spcPts val="0"/>
              </a:spcAft>
            </a:pPr>
            <a:r>
              <a:rPr lang="es-AR" dirty="0">
                <a:latin typeface="Times New Roman"/>
                <a:ea typeface="Times New Roman"/>
              </a:rPr>
              <a:t> </a:t>
            </a:r>
            <a:endParaRPr lang="es-ES" dirty="0">
              <a:effectLst/>
              <a:latin typeface="Times New Roman"/>
              <a:ea typeface="Times New Roman"/>
            </a:endParaRPr>
          </a:p>
        </p:txBody>
      </p:sp>
    </p:spTree>
    <p:extLst>
      <p:ext uri="{BB962C8B-B14F-4D97-AF65-F5344CB8AC3E}">
        <p14:creationId xmlns:p14="http://schemas.microsoft.com/office/powerpoint/2010/main" val="32798216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0" y="685800"/>
            <a:ext cx="7924800" cy="3416320"/>
          </a:xfrm>
          <a:prstGeom prst="rect">
            <a:avLst/>
          </a:prstGeom>
        </p:spPr>
        <p:txBody>
          <a:bodyPr wrap="square">
            <a:spAutoFit/>
          </a:bodyPr>
          <a:lstStyle/>
          <a:p>
            <a:pPr algn="just">
              <a:spcAft>
                <a:spcPts val="0"/>
              </a:spcAft>
            </a:pPr>
            <a:r>
              <a:rPr lang="es-AR" b="1" dirty="0" smtClean="0">
                <a:latin typeface="Arial" pitchFamily="34" charset="0"/>
                <a:ea typeface="Times New Roman"/>
                <a:cs typeface="Arial" pitchFamily="34" charset="0"/>
              </a:rPr>
              <a:t>De </a:t>
            </a:r>
            <a:r>
              <a:rPr lang="es-AR" b="1" dirty="0">
                <a:latin typeface="Arial" pitchFamily="34" charset="0"/>
                <a:ea typeface="Times New Roman"/>
                <a:cs typeface="Arial" pitchFamily="34" charset="0"/>
              </a:rPr>
              <a:t>manera sumaria podemos afirmar que la tradición científica de los siglos XVII y XVIII, provocaron el abrazo de los intelectuales de la época a un ideal de ciencia experimental cuyo modelo ejemplar era el de las ciencias naturales, las cuales como sabemos habían alcanzado hasta mediados del siglo XIX gran parte de los mas importantes descubrimientos en la historia de la ciencia</a:t>
            </a:r>
            <a:r>
              <a:rPr lang="es-AR" b="1" dirty="0" smtClean="0">
                <a:latin typeface="Arial" pitchFamily="34" charset="0"/>
                <a:ea typeface="Times New Roman"/>
                <a:cs typeface="Arial" pitchFamily="34" charset="0"/>
              </a:rPr>
              <a:t>.</a:t>
            </a:r>
            <a:endParaRPr lang="es-ES" b="1" dirty="0">
              <a:latin typeface="Arial" pitchFamily="34" charset="0"/>
              <a:ea typeface="Times New Roman"/>
              <a:cs typeface="Arial" pitchFamily="34" charset="0"/>
            </a:endParaRPr>
          </a:p>
          <a:p>
            <a:pPr algn="just">
              <a:spcAft>
                <a:spcPts val="0"/>
              </a:spcAft>
            </a:pPr>
            <a:r>
              <a:rPr lang="es-AR" b="1" dirty="0" smtClean="0">
                <a:latin typeface="Arial" pitchFamily="34" charset="0"/>
                <a:ea typeface="Times New Roman"/>
                <a:cs typeface="Arial" pitchFamily="34" charset="0"/>
              </a:rPr>
              <a:t>Es </a:t>
            </a:r>
            <a:r>
              <a:rPr lang="es-AR" b="1" dirty="0">
                <a:latin typeface="Arial" pitchFamily="34" charset="0"/>
                <a:ea typeface="Times New Roman"/>
                <a:cs typeface="Arial" pitchFamily="34" charset="0"/>
              </a:rPr>
              <a:t>así como se consolida con  la obra de Saint- Simón y Augusto Comte, el programa de la sociología como forma de reflexión secularizada de la filosofía social existente y  la primera corriente o paradigma sociológico: el positivismo</a:t>
            </a:r>
            <a:r>
              <a:rPr lang="es-AR" b="1" dirty="0" smtClean="0">
                <a:latin typeface="Arial" pitchFamily="34" charset="0"/>
                <a:ea typeface="Times New Roman"/>
                <a:cs typeface="Arial" pitchFamily="34" charset="0"/>
              </a:rPr>
              <a:t>.</a:t>
            </a:r>
          </a:p>
          <a:p>
            <a:pPr algn="just">
              <a:spcAft>
                <a:spcPts val="0"/>
              </a:spcAft>
            </a:pPr>
            <a:endParaRPr lang="es-AR" b="1" dirty="0">
              <a:latin typeface="Arial" pitchFamily="34" charset="0"/>
              <a:ea typeface="Times New Roman"/>
              <a:cs typeface="Arial" pitchFamily="34" charset="0"/>
            </a:endParaRPr>
          </a:p>
          <a:p>
            <a:pPr algn="just">
              <a:spcAft>
                <a:spcPts val="0"/>
              </a:spcAft>
            </a:pPr>
            <a:endParaRPr lang="es-AR" b="1" dirty="0">
              <a:latin typeface="Arial" pitchFamily="34" charset="0"/>
              <a:ea typeface="Times New Roman"/>
              <a:cs typeface="Arial" pitchFamily="34" charset="0"/>
            </a:endParaRPr>
          </a:p>
        </p:txBody>
      </p:sp>
      <p:sp>
        <p:nvSpPr>
          <p:cNvPr id="3" name="2 Rectángulo"/>
          <p:cNvSpPr/>
          <p:nvPr/>
        </p:nvSpPr>
        <p:spPr>
          <a:xfrm>
            <a:off x="762000" y="4038600"/>
            <a:ext cx="7924800" cy="2169825"/>
          </a:xfrm>
          <a:prstGeom prst="rect">
            <a:avLst/>
          </a:prstGeom>
        </p:spPr>
        <p:txBody>
          <a:bodyPr wrap="square">
            <a:spAutoFit/>
          </a:bodyPr>
          <a:lstStyle/>
          <a:p>
            <a:pPr algn="just">
              <a:lnSpc>
                <a:spcPct val="150000"/>
              </a:lnSpc>
              <a:spcAft>
                <a:spcPts val="0"/>
              </a:spcAft>
            </a:pPr>
            <a:r>
              <a:rPr lang="es-AR" dirty="0">
                <a:latin typeface="Times New Roman"/>
                <a:ea typeface="Times New Roman"/>
              </a:rPr>
              <a:t>En este sentido, el positivismo se caracteriza por el afán de alcanzar una ciencia de lo social fundamentada en los hechos de la realidad fáctica, combinando el empirismo con el razonamiento deductivo. El positivismo responde directamente al legado de que el mundo de los fenómenos se debe a regularidades susceptibles de ser formuladas como leyes y que pueden ser sometidas al control empírico.</a:t>
            </a:r>
            <a:endParaRPr lang="es-ES" dirty="0">
              <a:effectLst/>
              <a:latin typeface="Times New Roman"/>
              <a:ea typeface="Times New Roman"/>
            </a:endParaRPr>
          </a:p>
        </p:txBody>
      </p:sp>
    </p:spTree>
    <p:extLst>
      <p:ext uri="{BB962C8B-B14F-4D97-AF65-F5344CB8AC3E}">
        <p14:creationId xmlns:p14="http://schemas.microsoft.com/office/powerpoint/2010/main" val="1537017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838200"/>
            <a:ext cx="7772400" cy="5493812"/>
          </a:xfrm>
          <a:prstGeom prst="rect">
            <a:avLst/>
          </a:prstGeom>
        </p:spPr>
        <p:txBody>
          <a:bodyPr wrap="square">
            <a:spAutoFit/>
          </a:bodyPr>
          <a:lstStyle/>
          <a:p>
            <a:pPr algn="just">
              <a:lnSpc>
                <a:spcPct val="150000"/>
              </a:lnSpc>
              <a:spcAft>
                <a:spcPts val="0"/>
              </a:spcAft>
            </a:pPr>
            <a:r>
              <a:rPr lang="es-AR" b="1" dirty="0">
                <a:latin typeface="Arial" pitchFamily="34" charset="0"/>
                <a:ea typeface="Times New Roman"/>
                <a:cs typeface="Arial" pitchFamily="34" charset="0"/>
              </a:rPr>
              <a:t>L</a:t>
            </a:r>
            <a:r>
              <a:rPr lang="es-AR" b="1" dirty="0" smtClean="0">
                <a:latin typeface="Arial" pitchFamily="34" charset="0"/>
                <a:ea typeface="Times New Roman"/>
                <a:cs typeface="Arial" pitchFamily="34" charset="0"/>
              </a:rPr>
              <a:t>a </a:t>
            </a:r>
            <a:r>
              <a:rPr lang="es-AR" b="1" dirty="0">
                <a:latin typeface="Arial" pitchFamily="34" charset="0"/>
                <a:ea typeface="Times New Roman"/>
                <a:cs typeface="Arial" pitchFamily="34" charset="0"/>
              </a:rPr>
              <a:t>sociología es el fruto de la ruptura con la tradición, el producto de la crisis, y en definitiva del cambio </a:t>
            </a:r>
            <a:r>
              <a:rPr lang="es-AR" b="1" dirty="0" smtClean="0">
                <a:latin typeface="Arial" pitchFamily="34" charset="0"/>
                <a:ea typeface="Times New Roman"/>
                <a:cs typeface="Arial" pitchFamily="34" charset="0"/>
              </a:rPr>
              <a:t>social.</a:t>
            </a:r>
          </a:p>
          <a:p>
            <a:pPr algn="just">
              <a:lnSpc>
                <a:spcPct val="150000"/>
              </a:lnSpc>
              <a:spcAft>
                <a:spcPts val="0"/>
              </a:spcAft>
            </a:pPr>
            <a:r>
              <a:rPr lang="es-AR" b="1" dirty="0" smtClean="0">
                <a:latin typeface="Arial" pitchFamily="34" charset="0"/>
                <a:ea typeface="Times New Roman"/>
                <a:cs typeface="Arial" pitchFamily="34" charset="0"/>
              </a:rPr>
              <a:t>Desde </a:t>
            </a:r>
            <a:r>
              <a:rPr lang="es-AR" b="1" dirty="0">
                <a:latin typeface="Arial" pitchFamily="34" charset="0"/>
                <a:ea typeface="Times New Roman"/>
                <a:cs typeface="Arial" pitchFamily="34" charset="0"/>
              </a:rPr>
              <a:t>una perspectiva epistemológica es más bien hija de la continuidad y la </a:t>
            </a:r>
            <a:r>
              <a:rPr lang="es-AR" b="1" dirty="0" smtClean="0">
                <a:latin typeface="Arial" pitchFamily="34" charset="0"/>
                <a:ea typeface="Times New Roman"/>
                <a:cs typeface="Arial" pitchFamily="34" charset="0"/>
              </a:rPr>
              <a:t>tradición, de la </a:t>
            </a:r>
            <a:r>
              <a:rPr lang="es-AR" b="1" dirty="0">
                <a:latin typeface="Arial" pitchFamily="34" charset="0"/>
                <a:ea typeface="Times New Roman"/>
                <a:cs typeface="Arial" pitchFamily="34" charset="0"/>
              </a:rPr>
              <a:t>fusión de una tradición científica que se consolida entre los siglos XVII y XVIII, aplicado a un mundo radicalmente dinámico, esto es, a un mundo cuya característica esencial es el cambio.</a:t>
            </a:r>
            <a:endParaRPr lang="es-ES" b="1" dirty="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De ahí que, la </a:t>
            </a:r>
            <a:r>
              <a:rPr lang="es-AR" b="1" dirty="0">
                <a:latin typeface="Arial" pitchFamily="34" charset="0"/>
                <a:ea typeface="Times New Roman"/>
                <a:cs typeface="Arial" pitchFamily="34" charset="0"/>
              </a:rPr>
              <a:t>sociología es la cristalización de una historia y </a:t>
            </a:r>
            <a:r>
              <a:rPr lang="es-AR" b="1" dirty="0" smtClean="0">
                <a:latin typeface="Arial" pitchFamily="34" charset="0"/>
                <a:ea typeface="Times New Roman"/>
                <a:cs typeface="Arial" pitchFamily="34" charset="0"/>
              </a:rPr>
              <a:t>evolución </a:t>
            </a:r>
            <a:r>
              <a:rPr lang="es-AR" b="1" dirty="0">
                <a:latin typeface="Arial" pitchFamily="34" charset="0"/>
                <a:ea typeface="Times New Roman"/>
                <a:cs typeface="Arial" pitchFamily="34" charset="0"/>
              </a:rPr>
              <a:t>del pensamiento sobre la “cuestión social”, y a la vez, y sobre todo por eso, de unas condiciones de transformación social que se tradujeron a la postre en el advenimiento de un mundo radicalmente diferente al medieval, denominado modernidad</a:t>
            </a:r>
            <a:r>
              <a:rPr lang="es-AR" b="1" dirty="0" smtClean="0">
                <a:latin typeface="Arial" pitchFamily="34" charset="0"/>
                <a:ea typeface="Times New Roman"/>
                <a:cs typeface="Arial" pitchFamily="34" charset="0"/>
              </a:rPr>
              <a:t>. Emergencia del capitalismo.</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929537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762001"/>
            <a:ext cx="7696200" cy="3416320"/>
          </a:xfrm>
          <a:prstGeom prst="rect">
            <a:avLst/>
          </a:prstGeom>
        </p:spPr>
        <p:txBody>
          <a:bodyPr wrap="square">
            <a:spAutoFit/>
          </a:bodyPr>
          <a:lstStyle/>
          <a:p>
            <a:pPr algn="just">
              <a:lnSpc>
                <a:spcPct val="150000"/>
              </a:lnSpc>
              <a:spcAft>
                <a:spcPts val="0"/>
              </a:spcAft>
            </a:pPr>
            <a:r>
              <a:rPr lang="es-AR" b="1" dirty="0" smtClean="0">
                <a:solidFill>
                  <a:srgbClr val="00B0F0"/>
                </a:solidFill>
                <a:latin typeface="Arial" pitchFamily="34" charset="0"/>
                <a:ea typeface="Times New Roman"/>
                <a:cs typeface="Arial" pitchFamily="34" charset="0"/>
              </a:rPr>
              <a:t>El mundo </a:t>
            </a:r>
            <a:r>
              <a:rPr lang="es-AR" b="1" dirty="0">
                <a:solidFill>
                  <a:srgbClr val="00B0F0"/>
                </a:solidFill>
                <a:latin typeface="Arial" pitchFamily="34" charset="0"/>
                <a:ea typeface="Times New Roman"/>
                <a:cs typeface="Arial" pitchFamily="34" charset="0"/>
              </a:rPr>
              <a:t>medieval, </a:t>
            </a:r>
            <a:r>
              <a:rPr lang="es-AR" b="1" dirty="0">
                <a:latin typeface="Arial" pitchFamily="34" charset="0"/>
                <a:ea typeface="Times New Roman"/>
                <a:cs typeface="Arial" pitchFamily="34" charset="0"/>
              </a:rPr>
              <a:t>cuyas características fundamentales son el tejido de derechos y obligaciones desiguales mediadas por el status, aceptados contractualmente (la espada y la fuerza) y afianzadas por la costumbre, basadas en el paternalismo y la economía familiar patriarcal, y cuyo sustrato o motor regulador es el dogma religioso (la </a:t>
            </a:r>
            <a:r>
              <a:rPr lang="es-AR" b="1" dirty="0" smtClean="0">
                <a:latin typeface="Arial" pitchFamily="34" charset="0"/>
                <a:ea typeface="Times New Roman"/>
                <a:cs typeface="Arial" pitchFamily="34" charset="0"/>
              </a:rPr>
              <a:t>cruz).</a:t>
            </a:r>
          </a:p>
          <a:p>
            <a:pPr algn="just">
              <a:lnSpc>
                <a:spcPct val="150000"/>
              </a:lnSpc>
              <a:spcAft>
                <a:spcPts val="0"/>
              </a:spcAft>
            </a:pPr>
            <a:r>
              <a:rPr lang="es-AR" b="1" dirty="0">
                <a:latin typeface="Arial" pitchFamily="34" charset="0"/>
                <a:ea typeface="Times New Roman"/>
                <a:cs typeface="Arial" pitchFamily="34" charset="0"/>
              </a:rPr>
              <a:t>S</a:t>
            </a:r>
            <a:r>
              <a:rPr lang="es-AR" b="1" dirty="0" smtClean="0">
                <a:latin typeface="Arial" pitchFamily="34" charset="0"/>
                <a:ea typeface="Times New Roman"/>
                <a:cs typeface="Arial" pitchFamily="34" charset="0"/>
              </a:rPr>
              <a:t>e </a:t>
            </a:r>
            <a:r>
              <a:rPr lang="es-AR" b="1" dirty="0">
                <a:latin typeface="Arial" pitchFamily="34" charset="0"/>
                <a:ea typeface="Times New Roman"/>
                <a:cs typeface="Arial" pitchFamily="34" charset="0"/>
              </a:rPr>
              <a:t>gestó la raíz misma de la modernidad, cuyos antecedentes principales son el movimiento renacentista y la ilustración.</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2677609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96200" cy="923330"/>
          </a:xfrm>
          <a:prstGeom prst="rect">
            <a:avLst/>
          </a:prstGeom>
        </p:spPr>
        <p:txBody>
          <a:bodyPr wrap="square">
            <a:spAutoFit/>
          </a:bodyPr>
          <a:lstStyle/>
          <a:p>
            <a:pPr algn="just">
              <a:lnSpc>
                <a:spcPct val="150000"/>
              </a:lnSpc>
              <a:spcAft>
                <a:spcPts val="0"/>
              </a:spcAft>
            </a:pPr>
            <a:r>
              <a:rPr lang="es-AR" b="1" dirty="0" smtClean="0">
                <a:solidFill>
                  <a:srgbClr val="00B0F0"/>
                </a:solidFill>
                <a:latin typeface="Arial" pitchFamily="34" charset="0"/>
                <a:ea typeface="Times New Roman"/>
                <a:cs typeface="Arial" pitchFamily="34" charset="0"/>
              </a:rPr>
              <a:t>Tránsito de lo tradicional a lo  moderno</a:t>
            </a:r>
          </a:p>
          <a:p>
            <a:pPr algn="just">
              <a:lnSpc>
                <a:spcPct val="150000"/>
              </a:lnSpc>
              <a:spcAft>
                <a:spcPts val="0"/>
              </a:spcAft>
            </a:pPr>
            <a:endParaRPr lang="es-AR" dirty="0" smtClean="0">
              <a:latin typeface="Times New Roman"/>
              <a:ea typeface="Times New Roman"/>
            </a:endParaRPr>
          </a:p>
        </p:txBody>
      </p:sp>
      <p:sp>
        <p:nvSpPr>
          <p:cNvPr id="3" name="2 Rectángulo"/>
          <p:cNvSpPr/>
          <p:nvPr/>
        </p:nvSpPr>
        <p:spPr>
          <a:xfrm>
            <a:off x="685800" y="1371600"/>
            <a:ext cx="7772400" cy="3000821"/>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Entre </a:t>
            </a:r>
            <a:r>
              <a:rPr lang="es-AR" b="1" dirty="0">
                <a:latin typeface="Arial" pitchFamily="34" charset="0"/>
                <a:ea typeface="Times New Roman"/>
                <a:cs typeface="Arial" pitchFamily="34" charset="0"/>
              </a:rPr>
              <a:t>los siglos XIV y </a:t>
            </a:r>
            <a:r>
              <a:rPr lang="es-AR" b="1" dirty="0" smtClean="0">
                <a:latin typeface="Arial" pitchFamily="34" charset="0"/>
                <a:ea typeface="Times New Roman"/>
                <a:cs typeface="Arial" pitchFamily="34" charset="0"/>
              </a:rPr>
              <a:t>XV </a:t>
            </a:r>
            <a:r>
              <a:rPr lang="es-AR" b="1" dirty="0">
                <a:latin typeface="Arial" pitchFamily="34" charset="0"/>
                <a:ea typeface="Times New Roman"/>
                <a:cs typeface="Arial" pitchFamily="34" charset="0"/>
              </a:rPr>
              <a:t>se inicia y expande la Revolución científica (cuya cumbre es uno de los elementos que denota la entrada a la era </a:t>
            </a:r>
            <a:r>
              <a:rPr lang="es-AR" b="1" dirty="0" smtClean="0">
                <a:latin typeface="Arial" pitchFamily="34" charset="0"/>
                <a:ea typeface="Times New Roman"/>
                <a:cs typeface="Arial" pitchFamily="34" charset="0"/>
              </a:rPr>
              <a:t>moderna. </a:t>
            </a:r>
            <a:endParaRPr lang="es-AR" b="1" dirty="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Se </a:t>
            </a:r>
            <a:r>
              <a:rPr lang="es-AR" b="1" dirty="0">
                <a:latin typeface="Arial" pitchFamily="34" charset="0"/>
                <a:ea typeface="Times New Roman"/>
                <a:cs typeface="Arial" pitchFamily="34" charset="0"/>
              </a:rPr>
              <a:t>asiste a la ampliación del ámbito geográfico occidental (descubrimiento de América y las polémicas sobre la cuestión naval, la brújula, el compás, etc</a:t>
            </a:r>
            <a:r>
              <a:rPr lang="es-AR" b="1" dirty="0" smtClean="0">
                <a:latin typeface="Arial" pitchFamily="34" charset="0"/>
                <a:ea typeface="Times New Roman"/>
                <a:cs typeface="Arial" pitchFamily="34" charset="0"/>
              </a:rPr>
              <a:t>.)</a:t>
            </a:r>
          </a:p>
          <a:p>
            <a:pPr algn="just">
              <a:lnSpc>
                <a:spcPct val="150000"/>
              </a:lnSpc>
              <a:spcAft>
                <a:spcPts val="0"/>
              </a:spcAft>
            </a:pPr>
            <a:endParaRPr lang="es-ES" dirty="0">
              <a:effectLst/>
              <a:latin typeface="Times New Roman"/>
              <a:ea typeface="Times New Roman"/>
            </a:endParaRPr>
          </a:p>
        </p:txBody>
      </p:sp>
      <p:sp>
        <p:nvSpPr>
          <p:cNvPr id="4" name="3 Rectángulo"/>
          <p:cNvSpPr/>
          <p:nvPr/>
        </p:nvSpPr>
        <p:spPr>
          <a:xfrm>
            <a:off x="762000" y="4183464"/>
            <a:ext cx="7696199" cy="2169825"/>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El </a:t>
            </a:r>
            <a:r>
              <a:rPr lang="es-AR" b="1" dirty="0">
                <a:latin typeface="Arial" pitchFamily="34" charset="0"/>
                <a:ea typeface="Times New Roman"/>
                <a:cs typeface="Arial" pitchFamily="34" charset="0"/>
              </a:rPr>
              <a:t>renacimiento marca y quizás sea esto lo mas importante en el periodo, el inicio de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individualista del hombre, y el culto a la libertad y la igualdad, fenómenos relacionados directamente con la aparición de la burguesía como clase social nueva y revolucionaria.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4736749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889844"/>
            <a:ext cx="7391400" cy="4247317"/>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La </a:t>
            </a:r>
            <a:r>
              <a:rPr lang="es-AR" b="1" dirty="0">
                <a:latin typeface="Arial" pitchFamily="34" charset="0"/>
                <a:ea typeface="Times New Roman"/>
                <a:cs typeface="Arial" pitchFamily="34" charset="0"/>
              </a:rPr>
              <a:t>reforma protestante del siglo XVI constituye un paso de radicalización de este movimiento, incorporando la </a:t>
            </a:r>
            <a:r>
              <a:rPr lang="es-AR" b="1" dirty="0" smtClean="0">
                <a:latin typeface="Arial" pitchFamily="34" charset="0"/>
                <a:ea typeface="Times New Roman"/>
                <a:cs typeface="Arial" pitchFamily="34" charset="0"/>
              </a:rPr>
              <a:t>concepción </a:t>
            </a:r>
            <a:r>
              <a:rPr lang="es-AR" b="1" dirty="0">
                <a:latin typeface="Arial" pitchFamily="34" charset="0"/>
                <a:ea typeface="Times New Roman"/>
                <a:cs typeface="Arial" pitchFamily="34" charset="0"/>
              </a:rPr>
              <a:t>de la individualidad a los preceptos religiosos que se concebían como fundamentos del orden social.</a:t>
            </a:r>
            <a:endParaRPr lang="es-ES" b="1" dirty="0">
              <a:latin typeface="Arial" pitchFamily="34" charset="0"/>
              <a:ea typeface="Times New Roman"/>
              <a:cs typeface="Arial" pitchFamily="34" charset="0"/>
            </a:endParaRPr>
          </a:p>
          <a:p>
            <a:pPr algn="just">
              <a:lnSpc>
                <a:spcPct val="150000"/>
              </a:lnSpc>
              <a:spcAft>
                <a:spcPts val="0"/>
              </a:spcAft>
            </a:pPr>
            <a:r>
              <a:rPr lang="es-AR" b="1" dirty="0">
                <a:latin typeface="Arial" pitchFamily="34" charset="0"/>
                <a:ea typeface="Times New Roman"/>
                <a:cs typeface="Arial" pitchFamily="34" charset="0"/>
              </a:rPr>
              <a:t>A partir de este periodo, las fuerzas indetenibles del progreso tecnológico, del desarrollo del conocimiento sobre procesos y fenómenos del mundo natural, como la física  y la biología, y de la pujanza política de la burguesía, el advenimiento de la modernidad fue inminente</a:t>
            </a:r>
            <a:r>
              <a:rPr lang="es-AR" b="1" dirty="0" smtClean="0">
                <a:latin typeface="Arial" pitchFamily="34" charset="0"/>
                <a:ea typeface="Times New Roman"/>
                <a:cs typeface="Arial" pitchFamily="34" charset="0"/>
              </a:rPr>
              <a:t>. Ocurre una secularización del pensamiento (separación entre ciencia y teología)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219730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2057401"/>
            <a:ext cx="7391400" cy="4247317"/>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 HECHOS Y PROCESOS HISTÓRICOS FUNDAMENTALES</a:t>
            </a:r>
          </a:p>
          <a:p>
            <a:pPr algn="just">
              <a:lnSpc>
                <a:spcPct val="150000"/>
              </a:lnSpc>
              <a:spcAft>
                <a:spcPts val="0"/>
              </a:spcAft>
            </a:pPr>
            <a:r>
              <a:rPr lang="es-AR" b="1" dirty="0" smtClean="0">
                <a:latin typeface="Arial" pitchFamily="34" charset="0"/>
                <a:ea typeface="Times New Roman"/>
                <a:cs typeface="Arial" pitchFamily="34" charset="0"/>
              </a:rPr>
              <a:t>1. Las revoluciones </a:t>
            </a:r>
            <a:r>
              <a:rPr lang="es-AR" b="1" dirty="0">
                <a:latin typeface="Arial" pitchFamily="34" charset="0"/>
                <a:ea typeface="Times New Roman"/>
                <a:cs typeface="Arial" pitchFamily="34" charset="0"/>
              </a:rPr>
              <a:t>burguesas democráticas </a:t>
            </a:r>
            <a:r>
              <a:rPr lang="es-AR" b="1" dirty="0" smtClean="0">
                <a:latin typeface="Arial" pitchFamily="34" charset="0"/>
                <a:ea typeface="Times New Roman"/>
                <a:cs typeface="Arial" pitchFamily="34" charset="0"/>
              </a:rPr>
              <a:t>(Países Bajos, Italia, la </a:t>
            </a:r>
            <a:r>
              <a:rPr lang="es-AR" b="1" dirty="0">
                <a:latin typeface="Arial" pitchFamily="34" charset="0"/>
                <a:ea typeface="Times New Roman"/>
                <a:cs typeface="Arial" pitchFamily="34" charset="0"/>
              </a:rPr>
              <a:t>norteamericana de independencia 1776, y la francesa de 1789 en adelante</a:t>
            </a:r>
            <a:r>
              <a:rPr lang="es-AR" b="1" dirty="0" smtClean="0">
                <a:latin typeface="Arial" pitchFamily="34" charset="0"/>
                <a:ea typeface="Times New Roman"/>
                <a:cs typeface="Arial" pitchFamily="34" charset="0"/>
              </a:rPr>
              <a:t>).</a:t>
            </a:r>
          </a:p>
          <a:p>
            <a:pPr algn="just">
              <a:lnSpc>
                <a:spcPct val="150000"/>
              </a:lnSpc>
              <a:spcAft>
                <a:spcPts val="0"/>
              </a:spcAft>
            </a:pPr>
            <a:r>
              <a:rPr lang="es-AR" b="1" dirty="0" smtClean="0">
                <a:latin typeface="Arial" pitchFamily="34" charset="0"/>
                <a:ea typeface="Times New Roman"/>
                <a:cs typeface="Arial" pitchFamily="34" charset="0"/>
              </a:rPr>
              <a:t>2. La revolución </a:t>
            </a:r>
            <a:r>
              <a:rPr lang="es-AR" b="1" dirty="0">
                <a:latin typeface="Arial" pitchFamily="34" charset="0"/>
                <a:ea typeface="Times New Roman"/>
                <a:cs typeface="Arial" pitchFamily="34" charset="0"/>
              </a:rPr>
              <a:t>industrial (cuya cúspide representativa es la transformación tecnológica de la Inglaterra de principios del siglo XIX</a:t>
            </a:r>
            <a:r>
              <a:rPr lang="es-AR" b="1" dirty="0" smtClean="0">
                <a:latin typeface="Arial" pitchFamily="34" charset="0"/>
                <a:ea typeface="Times New Roman"/>
                <a:cs typeface="Arial" pitchFamily="34" charset="0"/>
              </a:rPr>
              <a:t>)</a:t>
            </a:r>
          </a:p>
          <a:p>
            <a:pPr algn="just">
              <a:lnSpc>
                <a:spcPct val="150000"/>
              </a:lnSpc>
              <a:spcAft>
                <a:spcPts val="0"/>
              </a:spcAft>
            </a:pPr>
            <a:r>
              <a:rPr lang="es-AR" b="1" dirty="0" smtClean="0">
                <a:latin typeface="Arial" pitchFamily="34" charset="0"/>
                <a:ea typeface="Times New Roman"/>
                <a:cs typeface="Arial" pitchFamily="34" charset="0"/>
              </a:rPr>
              <a:t>3. Desarrollo del movimiento obrero y la lucha de clases del proletariado.</a:t>
            </a:r>
          </a:p>
          <a:p>
            <a:pPr algn="just">
              <a:lnSpc>
                <a:spcPct val="150000"/>
              </a:lnSpc>
              <a:spcAft>
                <a:spcPts val="0"/>
              </a:spcAft>
            </a:pPr>
            <a:r>
              <a:rPr lang="es-AR" b="1" dirty="0" smtClean="0">
                <a:effectLst/>
                <a:latin typeface="Arial" pitchFamily="34" charset="0"/>
                <a:ea typeface="Times New Roman"/>
                <a:cs typeface="Arial" pitchFamily="34" charset="0"/>
              </a:rPr>
              <a:t> </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357821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838200"/>
            <a:ext cx="7772400" cy="5493812"/>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Así, la </a:t>
            </a:r>
            <a:r>
              <a:rPr lang="es-AR" b="1" dirty="0">
                <a:latin typeface="Arial" pitchFamily="34" charset="0"/>
                <a:ea typeface="Times New Roman"/>
                <a:cs typeface="Arial" pitchFamily="34" charset="0"/>
              </a:rPr>
              <a:t>era moderna se caracteriza por la liquidación de la aristocracia como poder dominante organizado y su sustitución por una burguesía urbana, industrial y comercial (liberación de las fuentes de riqueza y poder</a:t>
            </a:r>
            <a:r>
              <a:rPr lang="es-AR" b="1" dirty="0" smtClean="0">
                <a:latin typeface="Arial" pitchFamily="34" charset="0"/>
                <a:ea typeface="Times New Roman"/>
                <a:cs typeface="Arial" pitchFamily="34" charset="0"/>
              </a:rPr>
              <a:t>).</a:t>
            </a:r>
          </a:p>
          <a:p>
            <a:pPr algn="just">
              <a:lnSpc>
                <a:spcPct val="150000"/>
              </a:lnSpc>
              <a:spcAft>
                <a:spcPts val="0"/>
              </a:spcAft>
            </a:pPr>
            <a:r>
              <a:rPr lang="es-AR" b="1" dirty="0" smtClean="0">
                <a:latin typeface="Arial" pitchFamily="34" charset="0"/>
                <a:ea typeface="Times New Roman"/>
                <a:cs typeface="Arial" pitchFamily="34" charset="0"/>
              </a:rPr>
              <a:t>Se </a:t>
            </a:r>
            <a:r>
              <a:rPr lang="es-AR" b="1" dirty="0">
                <a:latin typeface="Arial" pitchFamily="34" charset="0"/>
                <a:ea typeface="Times New Roman"/>
                <a:cs typeface="Arial" pitchFamily="34" charset="0"/>
              </a:rPr>
              <a:t>produce una transformación de los antiguos mecanismos de dominación por otros acordes con la existencia y expansión del nuevo sistema de producción capitalista. </a:t>
            </a:r>
            <a:endParaRPr lang="es-AR" b="1" dirty="0" smtClean="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El </a:t>
            </a:r>
            <a:r>
              <a:rPr lang="es-AR" b="1" dirty="0">
                <a:latin typeface="Arial" pitchFamily="34" charset="0"/>
                <a:ea typeface="Times New Roman"/>
                <a:cs typeface="Arial" pitchFamily="34" charset="0"/>
              </a:rPr>
              <a:t>liberalismo se constituye como el norte político, al cuyo desarrollo racional se le asocia el espíritu centralizador y racionalizador de la administración (estado y burocracia administrativa). </a:t>
            </a:r>
            <a:endParaRPr lang="es-AR" b="1" dirty="0" smtClean="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Por </a:t>
            </a:r>
            <a:r>
              <a:rPr lang="es-AR" b="1" dirty="0">
                <a:latin typeface="Arial" pitchFamily="34" charset="0"/>
                <a:ea typeface="Times New Roman"/>
                <a:cs typeface="Arial" pitchFamily="34" charset="0"/>
              </a:rPr>
              <a:t>ultimo una característica central lo constituye sin dudas la cosmovisión científica y racionalista del conocimiento como única vía </a:t>
            </a:r>
            <a:r>
              <a:rPr lang="es-AR" b="1" dirty="0" smtClean="0">
                <a:latin typeface="Arial" pitchFamily="34" charset="0"/>
                <a:ea typeface="Times New Roman"/>
                <a:cs typeface="Arial" pitchFamily="34" charset="0"/>
              </a:rPr>
              <a:t>válida </a:t>
            </a:r>
            <a:r>
              <a:rPr lang="es-AR" b="1" dirty="0">
                <a:latin typeface="Arial" pitchFamily="34" charset="0"/>
                <a:ea typeface="Times New Roman"/>
                <a:cs typeface="Arial" pitchFamily="34" charset="0"/>
              </a:rPr>
              <a:t>de reflexionar sobre la vida y la naturaleza de las cosas.</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036721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85800"/>
            <a:ext cx="7924800" cy="5078313"/>
          </a:xfrm>
          <a:prstGeom prst="rect">
            <a:avLst/>
          </a:prstGeom>
        </p:spPr>
        <p:txBody>
          <a:bodyPr wrap="square">
            <a:spAutoFit/>
          </a:bodyPr>
          <a:lstStyle/>
          <a:p>
            <a:pPr algn="just">
              <a:lnSpc>
                <a:spcPct val="150000"/>
              </a:lnSpc>
              <a:spcAft>
                <a:spcPts val="0"/>
              </a:spcAft>
            </a:pPr>
            <a:r>
              <a:rPr lang="es-AR" b="1" dirty="0" smtClean="0">
                <a:latin typeface="Arial" pitchFamily="34" charset="0"/>
                <a:ea typeface="Times New Roman"/>
                <a:cs typeface="Arial" pitchFamily="34" charset="0"/>
              </a:rPr>
              <a:t>Se reconocen </a:t>
            </a:r>
            <a:r>
              <a:rPr lang="es-AR" b="1" dirty="0">
                <a:latin typeface="Arial" pitchFamily="34" charset="0"/>
                <a:ea typeface="Times New Roman"/>
                <a:cs typeface="Arial" pitchFamily="34" charset="0"/>
              </a:rPr>
              <a:t>dos momentos distintos dentro de todo el desarrollo de instauración del nuevo orden, los cuales se asocian también a dos momentos de desarrollo teórico y filosófico intelectual:</a:t>
            </a:r>
            <a:endParaRPr lang="es-ES" b="1" dirty="0">
              <a:latin typeface="Arial" pitchFamily="34" charset="0"/>
              <a:ea typeface="Times New Roman"/>
              <a:cs typeface="Arial" pitchFamily="34" charset="0"/>
            </a:endParaRPr>
          </a:p>
          <a:p>
            <a:pPr algn="just">
              <a:lnSpc>
                <a:spcPct val="150000"/>
              </a:lnSpc>
              <a:spcAft>
                <a:spcPts val="0"/>
              </a:spcAft>
            </a:pPr>
            <a:r>
              <a:rPr lang="es-AR" b="1" dirty="0" smtClean="0">
                <a:latin typeface="Arial" pitchFamily="34" charset="0"/>
                <a:ea typeface="Times New Roman"/>
                <a:cs typeface="Arial" pitchFamily="34" charset="0"/>
              </a:rPr>
              <a:t>1. Marcado por la </a:t>
            </a:r>
            <a:r>
              <a:rPr lang="es-AR" b="1" dirty="0">
                <a:latin typeface="Arial" pitchFamily="34" charset="0"/>
                <a:ea typeface="Times New Roman"/>
                <a:cs typeface="Arial" pitchFamily="34" charset="0"/>
              </a:rPr>
              <a:t>lucha que se entabla entre la burguesía conjuntamente con las clases bajas en contra de la monarquía como elemento de poder. Un segundo momento se produce una vez derrocada la monarquía, cuando la burguesía se ha </a:t>
            </a:r>
            <a:r>
              <a:rPr lang="es-AR" b="1" dirty="0" smtClean="0">
                <a:latin typeface="Arial" pitchFamily="34" charset="0"/>
                <a:ea typeface="Times New Roman"/>
                <a:cs typeface="Arial" pitchFamily="34" charset="0"/>
              </a:rPr>
              <a:t>erigido </a:t>
            </a:r>
            <a:r>
              <a:rPr lang="es-AR" b="1" dirty="0">
                <a:latin typeface="Arial" pitchFamily="34" charset="0"/>
                <a:ea typeface="Times New Roman"/>
                <a:cs typeface="Arial" pitchFamily="34" charset="0"/>
              </a:rPr>
              <a:t>como nueva clase dominante, y esta dado por la lucha entre las clases bajas (proletariado) y las burguesía que ha llegado a pactar en algunos casos con la nobleza monárquica. En este segundo momento la burguesía abandona su carácter revolucionario y pasa a ser deliberadamente conservadora.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9557549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168</TotalTime>
  <Words>2371</Words>
  <Application>Microsoft Office PowerPoint</Application>
  <PresentationFormat>Presentación en pantalla (4:3)</PresentationFormat>
  <Paragraphs>87</Paragraphs>
  <Slides>23</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Arial</vt:lpstr>
      <vt:lpstr>Calibri</vt:lpstr>
      <vt:lpstr>Century Gothic</vt:lpstr>
      <vt:lpstr>Times New Roman</vt:lpstr>
      <vt:lpstr>Wingdings 2</vt:lpstr>
      <vt:lpstr>Austin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HOME</dc:creator>
  <cp:lastModifiedBy>Adriana</cp:lastModifiedBy>
  <cp:revision>48</cp:revision>
  <dcterms:created xsi:type="dcterms:W3CDTF">2006-08-16T00:00:00Z</dcterms:created>
  <dcterms:modified xsi:type="dcterms:W3CDTF">2026-03-15T14:02:25Z</dcterms:modified>
</cp:coreProperties>
</file>