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77" r:id="rId4"/>
    <p:sldId id="278" r:id="rId5"/>
    <p:sldId id="279" r:id="rId6"/>
    <p:sldId id="280" r:id="rId7"/>
    <p:sldId id="281" r:id="rId8"/>
    <p:sldId id="282" r:id="rId9"/>
    <p:sldId id="294" r:id="rId10"/>
    <p:sldId id="285" r:id="rId11"/>
    <p:sldId id="286" r:id="rId12"/>
    <p:sldId id="283" r:id="rId13"/>
    <p:sldId id="284" r:id="rId14"/>
    <p:sldId id="29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8401" autoAdjust="0"/>
  </p:normalViewPr>
  <p:slideViewPr>
    <p:cSldViewPr snapToGrid="0">
      <p:cViewPr varScale="1">
        <p:scale>
          <a:sx n="74" d="100"/>
          <a:sy n="74" d="100"/>
        </p:scale>
        <p:origin x="-42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11/29/2025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66368" y="883508"/>
            <a:ext cx="1612409" cy="1794456"/>
          </a:xfrm>
          <a:prstGeom prst="rect">
            <a:avLst/>
          </a:prstGeom>
        </p:spPr>
      </p:pic>
      <p:sp>
        <p:nvSpPr>
          <p:cNvPr id="3" name="Rectángulo 2"/>
          <p:cNvSpPr/>
          <p:nvPr/>
        </p:nvSpPr>
        <p:spPr>
          <a:xfrm>
            <a:off x="2378777" y="1178373"/>
            <a:ext cx="6096000" cy="1569660"/>
          </a:xfrm>
          <a:prstGeom prst="rect">
            <a:avLst/>
          </a:prstGeom>
        </p:spPr>
        <p:txBody>
          <a:bodyPr>
            <a:spAutoFit/>
          </a:bodyPr>
          <a:lstStyle/>
          <a:p>
            <a:pPr algn="ctr"/>
            <a:r>
              <a:rPr lang="es-ES" sz="2400" b="1" dirty="0"/>
              <a:t>Centro Universitario Municipal Alquízar</a:t>
            </a:r>
          </a:p>
          <a:p>
            <a:pPr algn="ctr"/>
            <a:r>
              <a:rPr lang="es-ES" sz="2400" b="1" dirty="0"/>
              <a:t>Universidad de Artemisa</a:t>
            </a:r>
          </a:p>
          <a:p>
            <a:pPr algn="ctr"/>
            <a:r>
              <a:rPr lang="es-ES" sz="2400" b="1" dirty="0"/>
              <a:t>“Julio Díaz González”</a:t>
            </a:r>
          </a:p>
          <a:p>
            <a:pPr algn="ctr"/>
            <a:endParaRPr lang="es-ES" sz="2400" b="1" dirty="0"/>
          </a:p>
        </p:txBody>
      </p:sp>
      <p:sp>
        <p:nvSpPr>
          <p:cNvPr id="4" name="Rectángulo 3"/>
          <p:cNvSpPr/>
          <p:nvPr/>
        </p:nvSpPr>
        <p:spPr>
          <a:xfrm>
            <a:off x="1054821" y="3061088"/>
            <a:ext cx="7525906" cy="1015663"/>
          </a:xfrm>
          <a:prstGeom prst="rect">
            <a:avLst/>
          </a:prstGeom>
          <a:noFill/>
        </p:spPr>
        <p:txBody>
          <a:bodyPr wrap="none" lIns="91440" tIns="45720" rIns="91440" bIns="45720">
            <a:spAutoFit/>
          </a:bodyPr>
          <a:lstStyle/>
          <a:p>
            <a:pPr algn="ctr"/>
            <a:r>
              <a:rPr lang="es-ES" sz="6000" b="1" cap="none" spc="0" dirty="0">
                <a:ln w="0"/>
                <a:solidFill>
                  <a:schemeClr val="tx1"/>
                </a:solidFill>
                <a:effectLst>
                  <a:outerShdw blurRad="38100" dist="19050" dir="2700000" algn="tl" rotWithShape="0">
                    <a:schemeClr val="dk1">
                      <a:alpha val="40000"/>
                    </a:schemeClr>
                  </a:outerShdw>
                </a:effectLst>
              </a:rPr>
              <a:t>Propio III Silvicultura </a:t>
            </a:r>
          </a:p>
        </p:txBody>
      </p:sp>
      <p:pic>
        <p:nvPicPr>
          <p:cNvPr id="5" name="Imagen 4"/>
          <p:cNvPicPr>
            <a:picLocks noChangeAspect="1"/>
          </p:cNvPicPr>
          <p:nvPr/>
        </p:nvPicPr>
        <p:blipFill>
          <a:blip r:embed="rId3"/>
          <a:stretch>
            <a:fillRect/>
          </a:stretch>
        </p:blipFill>
        <p:spPr>
          <a:xfrm>
            <a:off x="8803823" y="4467903"/>
            <a:ext cx="2628900" cy="1743075"/>
          </a:xfrm>
          <a:prstGeom prst="rect">
            <a:avLst/>
          </a:prstGeom>
        </p:spPr>
      </p:pic>
      <p:pic>
        <p:nvPicPr>
          <p:cNvPr id="7" name="Imagen 6"/>
          <p:cNvPicPr>
            <a:picLocks noChangeAspect="1"/>
          </p:cNvPicPr>
          <p:nvPr/>
        </p:nvPicPr>
        <p:blipFill>
          <a:blip r:embed="rId4"/>
          <a:stretch>
            <a:fillRect/>
          </a:stretch>
        </p:blipFill>
        <p:spPr>
          <a:xfrm>
            <a:off x="8782050" y="619587"/>
            <a:ext cx="2628900" cy="1705655"/>
          </a:xfrm>
          <a:prstGeom prst="rect">
            <a:avLst/>
          </a:prstGeom>
        </p:spPr>
      </p:pic>
      <p:sp>
        <p:nvSpPr>
          <p:cNvPr id="8" name="CuadroTexto 7"/>
          <p:cNvSpPr txBox="1"/>
          <p:nvPr/>
        </p:nvSpPr>
        <p:spPr>
          <a:xfrm>
            <a:off x="1450523" y="4702861"/>
            <a:ext cx="7282543" cy="584775"/>
          </a:xfrm>
          <a:prstGeom prst="rect">
            <a:avLst/>
          </a:prstGeom>
          <a:noFill/>
        </p:spPr>
        <p:txBody>
          <a:bodyPr wrap="square" rtlCol="0">
            <a:spAutoFit/>
          </a:bodyPr>
          <a:lstStyle/>
          <a:p>
            <a:r>
              <a:rPr lang="es-ES" sz="3200" b="1" dirty="0"/>
              <a:t>MSc. </a:t>
            </a:r>
            <a:r>
              <a:rPr lang="es-ES" sz="3200" b="1" dirty="0" err="1"/>
              <a:t>Deilyn</a:t>
            </a:r>
            <a:r>
              <a:rPr lang="es-ES" sz="3200" b="1" dirty="0"/>
              <a:t> Moreno </a:t>
            </a:r>
            <a:r>
              <a:rPr lang="es-ES" sz="3200" b="1"/>
              <a:t>Ramos </a:t>
            </a:r>
            <a:endParaRPr lang="es-ES" sz="3200" b="1" dirty="0"/>
          </a:p>
        </p:txBody>
      </p:sp>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090" t="9234" r="10090" b="65678"/>
          <a:stretch/>
        </p:blipFill>
        <p:spPr bwMode="auto">
          <a:xfrm>
            <a:off x="8733066" y="2442185"/>
            <a:ext cx="2760099" cy="192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780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ED5BA4E9-4CD1-41BD-967F-FD80DCEC8A63}"/>
              </a:ext>
            </a:extLst>
          </p:cNvPr>
          <p:cNvSpPr/>
          <p:nvPr/>
        </p:nvSpPr>
        <p:spPr>
          <a:xfrm>
            <a:off x="1060172" y="1518168"/>
            <a:ext cx="10310191" cy="3539430"/>
          </a:xfrm>
          <a:prstGeom prst="rect">
            <a:avLst/>
          </a:prstGeom>
        </p:spPr>
        <p:txBody>
          <a:bodyPr wrap="square">
            <a:spAutoFit/>
          </a:bodyPr>
          <a:lstStyle/>
          <a:p>
            <a:pPr algn="just"/>
            <a:r>
              <a:rPr lang="es-ES" sz="3200" b="1" dirty="0"/>
              <a:t>¿Qué función realizan los bosques de galería?</a:t>
            </a:r>
          </a:p>
          <a:p>
            <a:pPr algn="just"/>
            <a:endParaRPr lang="es-ES" sz="3200" dirty="0"/>
          </a:p>
          <a:p>
            <a:pPr algn="just"/>
            <a:r>
              <a:rPr lang="es-ES" sz="3200" dirty="0"/>
              <a:t>Ser el hábitat de la fauna silvestre, servir de banco genético de flora y fauna y actuar como un importante filtro que impide el flujo de agroquímicos y productos inorgánicos utilizados en la agricultura al río, evitando la erosión del suelo e inundaciones porque funciona como una barrera protectora natural.</a:t>
            </a:r>
          </a:p>
        </p:txBody>
      </p:sp>
    </p:spTree>
    <p:extLst>
      <p:ext uri="{BB962C8B-B14F-4D97-AF65-F5344CB8AC3E}">
        <p14:creationId xmlns:p14="http://schemas.microsoft.com/office/powerpoint/2010/main" val="352985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AC39137-8F69-423B-98EA-F9A0858C944E}"/>
              </a:ext>
            </a:extLst>
          </p:cNvPr>
          <p:cNvSpPr/>
          <p:nvPr/>
        </p:nvSpPr>
        <p:spPr>
          <a:xfrm>
            <a:off x="901147" y="1147106"/>
            <a:ext cx="9939130" cy="3539430"/>
          </a:xfrm>
          <a:prstGeom prst="rect">
            <a:avLst/>
          </a:prstGeom>
        </p:spPr>
        <p:txBody>
          <a:bodyPr wrap="square">
            <a:spAutoFit/>
          </a:bodyPr>
          <a:lstStyle/>
          <a:p>
            <a:pPr algn="just"/>
            <a:r>
              <a:rPr lang="es-ES" sz="3200" b="1" dirty="0"/>
              <a:t>¿Cuál es el significado de bosque de galería?</a:t>
            </a:r>
          </a:p>
          <a:p>
            <a:pPr algn="just"/>
            <a:endParaRPr lang="es-ES" sz="3200" dirty="0"/>
          </a:p>
          <a:p>
            <a:pPr algn="just"/>
            <a:r>
              <a:rPr lang="es-ES" sz="3200" dirty="0"/>
              <a:t>Un bosque de galería es aquel formado como un corredor a lo largo de ríos o humedales, que se proyecta hacia paisajes que de otro modo estarían escasamente arbolados, como sabanas, pastizales o desiertos . El bosque de galería mantiene un microclima más templado sobre el río.</a:t>
            </a:r>
            <a:endParaRPr lang="es-CU" sz="3200" dirty="0"/>
          </a:p>
        </p:txBody>
      </p:sp>
    </p:spTree>
    <p:extLst>
      <p:ext uri="{BB962C8B-B14F-4D97-AF65-F5344CB8AC3E}">
        <p14:creationId xmlns:p14="http://schemas.microsoft.com/office/powerpoint/2010/main" val="6440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E5794B5-78B2-4791-B63F-40F29DDFB84A}"/>
              </a:ext>
            </a:extLst>
          </p:cNvPr>
          <p:cNvSpPr/>
          <p:nvPr/>
        </p:nvSpPr>
        <p:spPr>
          <a:xfrm>
            <a:off x="1232451" y="1173611"/>
            <a:ext cx="9395791" cy="4031873"/>
          </a:xfrm>
          <a:prstGeom prst="rect">
            <a:avLst/>
          </a:prstGeom>
        </p:spPr>
        <p:txBody>
          <a:bodyPr wrap="square">
            <a:spAutoFit/>
          </a:bodyPr>
          <a:lstStyle/>
          <a:p>
            <a:pPr algn="just"/>
            <a:r>
              <a:rPr lang="es-ES" sz="3200" b="1" dirty="0"/>
              <a:t>¿Cuáles son las características de la vegetación?</a:t>
            </a:r>
          </a:p>
          <a:p>
            <a:pPr algn="just"/>
            <a:endParaRPr lang="es-ES" sz="3200" dirty="0"/>
          </a:p>
          <a:p>
            <a:pPr algn="just"/>
            <a:r>
              <a:rPr lang="es-ES" sz="3200" dirty="0"/>
              <a:t>La vegetación natural son las dotaciones de la naturaleza. Crecen de forma natural siguiendo las variables climáticas. Los tipos de vegetación natural difieren según las precipitaciones, el suelo, el clima y la topografía . Los cultivos y frutos, las huertas forman parte de la vegetación, pero no de la vegetación natural.</a:t>
            </a:r>
            <a:endParaRPr lang="es-CU" sz="3200" dirty="0"/>
          </a:p>
        </p:txBody>
      </p:sp>
    </p:spTree>
    <p:extLst>
      <p:ext uri="{BB962C8B-B14F-4D97-AF65-F5344CB8AC3E}">
        <p14:creationId xmlns:p14="http://schemas.microsoft.com/office/powerpoint/2010/main" val="1194058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4991034-8790-4849-A1D9-FAB1A1BFDABC}"/>
              </a:ext>
            </a:extLst>
          </p:cNvPr>
          <p:cNvSpPr/>
          <p:nvPr/>
        </p:nvSpPr>
        <p:spPr>
          <a:xfrm>
            <a:off x="1086678" y="1117219"/>
            <a:ext cx="9422296" cy="4524315"/>
          </a:xfrm>
          <a:prstGeom prst="rect">
            <a:avLst/>
          </a:prstGeom>
        </p:spPr>
        <p:txBody>
          <a:bodyPr wrap="square">
            <a:spAutoFit/>
          </a:bodyPr>
          <a:lstStyle/>
          <a:p>
            <a:r>
              <a:rPr lang="en-US" sz="3200" b="1" dirty="0"/>
              <a:t>¿</a:t>
            </a:r>
            <a:r>
              <a:rPr lang="en-US" sz="3200" b="1" dirty="0" err="1"/>
              <a:t>Qué</a:t>
            </a:r>
            <a:r>
              <a:rPr lang="en-US" sz="3200" b="1" dirty="0"/>
              <a:t> </a:t>
            </a:r>
            <a:r>
              <a:rPr lang="en-US" sz="3200" b="1" dirty="0" err="1"/>
              <a:t>plantas</a:t>
            </a:r>
            <a:r>
              <a:rPr lang="en-US" sz="3200" b="1" dirty="0"/>
              <a:t> hay </a:t>
            </a:r>
            <a:r>
              <a:rPr lang="en-US" sz="3200" b="1" dirty="0" err="1"/>
              <a:t>en</a:t>
            </a:r>
            <a:r>
              <a:rPr lang="en-US" sz="3200" b="1" dirty="0"/>
              <a:t> el </a:t>
            </a:r>
            <a:r>
              <a:rPr lang="en-US" sz="3200" b="1" dirty="0" err="1"/>
              <a:t>bosque</a:t>
            </a:r>
            <a:r>
              <a:rPr lang="en-US" sz="3200" b="1" dirty="0"/>
              <a:t> de </a:t>
            </a:r>
            <a:r>
              <a:rPr lang="en-US" sz="3200" b="1" dirty="0" err="1"/>
              <a:t>galería</a:t>
            </a:r>
            <a:r>
              <a:rPr lang="en-US" sz="3200" b="1" dirty="0"/>
              <a:t>?</a:t>
            </a:r>
          </a:p>
          <a:p>
            <a:endParaRPr lang="en-US" sz="3200" dirty="0"/>
          </a:p>
          <a:p>
            <a:pPr marL="457200" indent="-457200">
              <a:buFont typeface="Wingdings" panose="05000000000000000000" pitchFamily="2" charset="2"/>
              <a:buChar char="ü"/>
            </a:pPr>
            <a:r>
              <a:rPr lang="en-US" sz="3200" dirty="0"/>
              <a:t>    </a:t>
            </a:r>
            <a:r>
              <a:rPr lang="en-US" sz="3200" dirty="0" err="1"/>
              <a:t>Alnus</a:t>
            </a:r>
            <a:r>
              <a:rPr lang="en-US" sz="3200" dirty="0"/>
              <a:t> </a:t>
            </a:r>
            <a:r>
              <a:rPr lang="en-US" sz="3200" dirty="0" err="1"/>
              <a:t>glutinosa</a:t>
            </a:r>
            <a:r>
              <a:rPr lang="en-US" sz="3200" dirty="0"/>
              <a:t> o </a:t>
            </a:r>
            <a:r>
              <a:rPr lang="en-US" sz="3200" dirty="0" err="1"/>
              <a:t>aliso</a:t>
            </a:r>
            <a:r>
              <a:rPr lang="en-US" sz="3200" dirty="0"/>
              <a:t>.</a:t>
            </a:r>
          </a:p>
          <a:p>
            <a:pPr marL="457200" indent="-457200">
              <a:buFont typeface="Wingdings" panose="05000000000000000000" pitchFamily="2" charset="2"/>
              <a:buChar char="ü"/>
            </a:pPr>
            <a:r>
              <a:rPr lang="en-US" sz="3200" dirty="0"/>
              <a:t>    Salix alba o sauce </a:t>
            </a:r>
            <a:r>
              <a:rPr lang="en-US" sz="3200" dirty="0" err="1"/>
              <a:t>blanco</a:t>
            </a:r>
            <a:r>
              <a:rPr lang="en-US" sz="3200" dirty="0"/>
              <a:t>.</a:t>
            </a:r>
          </a:p>
          <a:p>
            <a:pPr marL="457200" indent="-457200">
              <a:buFont typeface="Wingdings" panose="05000000000000000000" pitchFamily="2" charset="2"/>
              <a:buChar char="ü"/>
            </a:pPr>
            <a:r>
              <a:rPr lang="en-US" sz="3200" dirty="0"/>
              <a:t>    Sambucus </a:t>
            </a:r>
            <a:r>
              <a:rPr lang="en-US" sz="3200" dirty="0" err="1"/>
              <a:t>nigra</a:t>
            </a:r>
            <a:r>
              <a:rPr lang="en-US" sz="3200" dirty="0"/>
              <a:t> o </a:t>
            </a:r>
            <a:r>
              <a:rPr lang="en-US" sz="3200" dirty="0" err="1"/>
              <a:t>saúco</a:t>
            </a:r>
            <a:r>
              <a:rPr lang="en-US" sz="3200" dirty="0"/>
              <a:t>.</a:t>
            </a:r>
          </a:p>
          <a:p>
            <a:pPr marL="457200" indent="-457200">
              <a:buFont typeface="Wingdings" panose="05000000000000000000" pitchFamily="2" charset="2"/>
              <a:buChar char="ü"/>
            </a:pPr>
            <a:r>
              <a:rPr lang="en-US" sz="3200" dirty="0"/>
              <a:t>    </a:t>
            </a:r>
            <a:r>
              <a:rPr lang="en-US" sz="3200" dirty="0" err="1"/>
              <a:t>Populus</a:t>
            </a:r>
            <a:r>
              <a:rPr lang="en-US" sz="3200" dirty="0"/>
              <a:t> alba o </a:t>
            </a:r>
            <a:r>
              <a:rPr lang="en-US" sz="3200" dirty="0" err="1"/>
              <a:t>álamo</a:t>
            </a:r>
            <a:r>
              <a:rPr lang="en-US" sz="3200" dirty="0"/>
              <a:t>.</a:t>
            </a:r>
          </a:p>
          <a:p>
            <a:pPr marL="457200" indent="-457200">
              <a:buFont typeface="Wingdings" panose="05000000000000000000" pitchFamily="2" charset="2"/>
              <a:buChar char="ü"/>
            </a:pPr>
            <a:r>
              <a:rPr lang="en-US" sz="3200" dirty="0"/>
              <a:t>    Fraxinus </a:t>
            </a:r>
            <a:r>
              <a:rPr lang="en-US" sz="3200" dirty="0" err="1"/>
              <a:t>ansgutifolia</a:t>
            </a:r>
            <a:r>
              <a:rPr lang="en-US" sz="3200" dirty="0"/>
              <a:t> spp. o </a:t>
            </a:r>
            <a:r>
              <a:rPr lang="en-US" sz="3200" dirty="0" err="1"/>
              <a:t>fresno</a:t>
            </a:r>
            <a:r>
              <a:rPr lang="en-US" sz="3200" dirty="0"/>
              <a:t>.</a:t>
            </a:r>
          </a:p>
          <a:p>
            <a:pPr marL="457200" indent="-457200">
              <a:buFont typeface="Wingdings" panose="05000000000000000000" pitchFamily="2" charset="2"/>
              <a:buChar char="ü"/>
            </a:pPr>
            <a:r>
              <a:rPr lang="en-US" sz="3200" dirty="0"/>
              <a:t>    </a:t>
            </a:r>
            <a:r>
              <a:rPr lang="en-US" sz="3200" dirty="0" err="1"/>
              <a:t>Robinia</a:t>
            </a:r>
            <a:r>
              <a:rPr lang="en-US" sz="3200" dirty="0"/>
              <a:t> </a:t>
            </a:r>
            <a:r>
              <a:rPr lang="en-US" sz="3200" dirty="0" err="1"/>
              <a:t>pseudoacacia</a:t>
            </a:r>
            <a:r>
              <a:rPr lang="en-US" sz="3200" dirty="0"/>
              <a:t> o </a:t>
            </a:r>
            <a:r>
              <a:rPr lang="en-US" sz="3200" dirty="0" err="1"/>
              <a:t>robina</a:t>
            </a:r>
            <a:r>
              <a:rPr lang="en-US" sz="3200" dirty="0"/>
              <a:t>.</a:t>
            </a:r>
          </a:p>
          <a:p>
            <a:pPr marL="457200" indent="-457200">
              <a:buFont typeface="Wingdings" panose="05000000000000000000" pitchFamily="2" charset="2"/>
              <a:buChar char="ü"/>
            </a:pPr>
            <a:r>
              <a:rPr lang="en-US" sz="3200" dirty="0"/>
              <a:t>    Acer negundo o negundo.</a:t>
            </a:r>
            <a:endParaRPr lang="es-CU" sz="3200" dirty="0"/>
          </a:p>
        </p:txBody>
      </p:sp>
      <p:pic>
        <p:nvPicPr>
          <p:cNvPr id="3" name="Imagen 2">
            <a:extLst>
              <a:ext uri="{FF2B5EF4-FFF2-40B4-BE49-F238E27FC236}">
                <a16:creationId xmlns:a16="http://schemas.microsoft.com/office/drawing/2014/main" xmlns="" id="{EA800B6D-0F5D-48A3-9E84-20C4E78A22C9}"/>
              </a:ext>
            </a:extLst>
          </p:cNvPr>
          <p:cNvPicPr>
            <a:picLocks noChangeAspect="1"/>
          </p:cNvPicPr>
          <p:nvPr/>
        </p:nvPicPr>
        <p:blipFill>
          <a:blip r:embed="rId2"/>
          <a:stretch>
            <a:fillRect/>
          </a:stretch>
        </p:blipFill>
        <p:spPr>
          <a:xfrm>
            <a:off x="7631334" y="1828801"/>
            <a:ext cx="3473988" cy="3699946"/>
          </a:xfrm>
          <a:prstGeom prst="rect">
            <a:avLst/>
          </a:prstGeom>
        </p:spPr>
      </p:pic>
    </p:spTree>
    <p:extLst>
      <p:ext uri="{BB962C8B-B14F-4D97-AF65-F5344CB8AC3E}">
        <p14:creationId xmlns:p14="http://schemas.microsoft.com/office/powerpoint/2010/main" val="173637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66368" y="883508"/>
            <a:ext cx="1612409" cy="1794456"/>
          </a:xfrm>
          <a:prstGeom prst="rect">
            <a:avLst/>
          </a:prstGeom>
        </p:spPr>
      </p:pic>
      <p:sp>
        <p:nvSpPr>
          <p:cNvPr id="3" name="Rectángulo 2"/>
          <p:cNvSpPr/>
          <p:nvPr/>
        </p:nvSpPr>
        <p:spPr>
          <a:xfrm>
            <a:off x="2378777" y="1178373"/>
            <a:ext cx="6096000" cy="1569660"/>
          </a:xfrm>
          <a:prstGeom prst="rect">
            <a:avLst/>
          </a:prstGeom>
        </p:spPr>
        <p:txBody>
          <a:bodyPr>
            <a:spAutoFit/>
          </a:bodyPr>
          <a:lstStyle/>
          <a:p>
            <a:pPr algn="ctr"/>
            <a:r>
              <a:rPr lang="es-ES" sz="2400" b="1" dirty="0"/>
              <a:t>Centro Universitario Municipal Alquízar</a:t>
            </a:r>
          </a:p>
          <a:p>
            <a:pPr algn="ctr"/>
            <a:r>
              <a:rPr lang="es-ES" sz="2400" b="1" dirty="0"/>
              <a:t>Universidad de Artemisa</a:t>
            </a:r>
          </a:p>
          <a:p>
            <a:pPr algn="ctr"/>
            <a:r>
              <a:rPr lang="es-ES" sz="2400" b="1" dirty="0"/>
              <a:t>“Julio Díaz González”</a:t>
            </a:r>
          </a:p>
          <a:p>
            <a:pPr algn="ctr"/>
            <a:endParaRPr lang="es-ES" sz="2400" b="1" dirty="0"/>
          </a:p>
        </p:txBody>
      </p:sp>
      <p:sp>
        <p:nvSpPr>
          <p:cNvPr id="4" name="Rectángulo 3"/>
          <p:cNvSpPr/>
          <p:nvPr/>
        </p:nvSpPr>
        <p:spPr>
          <a:xfrm>
            <a:off x="1054821" y="3061088"/>
            <a:ext cx="7525906" cy="1015663"/>
          </a:xfrm>
          <a:prstGeom prst="rect">
            <a:avLst/>
          </a:prstGeom>
          <a:noFill/>
        </p:spPr>
        <p:txBody>
          <a:bodyPr wrap="none" lIns="91440" tIns="45720" rIns="91440" bIns="45720">
            <a:spAutoFit/>
          </a:bodyPr>
          <a:lstStyle/>
          <a:p>
            <a:pPr algn="ctr"/>
            <a:r>
              <a:rPr lang="es-ES" sz="6000" b="1" cap="none" spc="0" dirty="0">
                <a:ln w="0"/>
                <a:solidFill>
                  <a:schemeClr val="tx1"/>
                </a:solidFill>
                <a:effectLst>
                  <a:outerShdw blurRad="38100" dist="19050" dir="2700000" algn="tl" rotWithShape="0">
                    <a:schemeClr val="dk1">
                      <a:alpha val="40000"/>
                    </a:schemeClr>
                  </a:outerShdw>
                </a:effectLst>
              </a:rPr>
              <a:t>Propio III Silvicultura </a:t>
            </a:r>
          </a:p>
        </p:txBody>
      </p:sp>
      <p:pic>
        <p:nvPicPr>
          <p:cNvPr id="5" name="Imagen 4"/>
          <p:cNvPicPr>
            <a:picLocks noChangeAspect="1"/>
          </p:cNvPicPr>
          <p:nvPr/>
        </p:nvPicPr>
        <p:blipFill>
          <a:blip r:embed="rId3"/>
          <a:stretch>
            <a:fillRect/>
          </a:stretch>
        </p:blipFill>
        <p:spPr>
          <a:xfrm>
            <a:off x="8803823" y="4467903"/>
            <a:ext cx="2628900" cy="1743075"/>
          </a:xfrm>
          <a:prstGeom prst="rect">
            <a:avLst/>
          </a:prstGeom>
        </p:spPr>
      </p:pic>
      <p:pic>
        <p:nvPicPr>
          <p:cNvPr id="7" name="Imagen 6"/>
          <p:cNvPicPr>
            <a:picLocks noChangeAspect="1"/>
          </p:cNvPicPr>
          <p:nvPr/>
        </p:nvPicPr>
        <p:blipFill>
          <a:blip r:embed="rId4"/>
          <a:stretch>
            <a:fillRect/>
          </a:stretch>
        </p:blipFill>
        <p:spPr>
          <a:xfrm>
            <a:off x="8782050" y="619587"/>
            <a:ext cx="2628900" cy="1705655"/>
          </a:xfrm>
          <a:prstGeom prst="rect">
            <a:avLst/>
          </a:prstGeom>
        </p:spPr>
      </p:pic>
      <p:sp>
        <p:nvSpPr>
          <p:cNvPr id="8" name="CuadroTexto 7"/>
          <p:cNvSpPr txBox="1"/>
          <p:nvPr/>
        </p:nvSpPr>
        <p:spPr>
          <a:xfrm>
            <a:off x="1450523" y="4702861"/>
            <a:ext cx="7282543" cy="1077218"/>
          </a:xfrm>
          <a:prstGeom prst="rect">
            <a:avLst/>
          </a:prstGeom>
          <a:noFill/>
        </p:spPr>
        <p:txBody>
          <a:bodyPr wrap="square" rtlCol="0">
            <a:spAutoFit/>
          </a:bodyPr>
          <a:lstStyle/>
          <a:p>
            <a:r>
              <a:rPr lang="es-ES" sz="3200" b="1" dirty="0"/>
              <a:t>MSc. </a:t>
            </a:r>
            <a:r>
              <a:rPr lang="es-ES" sz="3200" b="1" dirty="0" err="1"/>
              <a:t>Deilyn</a:t>
            </a:r>
            <a:r>
              <a:rPr lang="es-ES" sz="3200" b="1" dirty="0"/>
              <a:t> Moreno Ramos </a:t>
            </a:r>
          </a:p>
          <a:p>
            <a:pPr algn="ctr"/>
            <a:r>
              <a:rPr lang="es-ES" sz="3200" b="1" dirty="0"/>
              <a:t>Curso 2024-2025 </a:t>
            </a:r>
          </a:p>
        </p:txBody>
      </p:sp>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090" t="9234" r="10090" b="65678"/>
          <a:stretch/>
        </p:blipFill>
        <p:spPr bwMode="auto">
          <a:xfrm>
            <a:off x="8733066" y="2442185"/>
            <a:ext cx="2760099" cy="192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02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770" y="2819675"/>
            <a:ext cx="2820630" cy="3161851"/>
          </a:xfrm>
          <a:prstGeom prst="rect">
            <a:avLst/>
          </a:prstGeom>
        </p:spPr>
      </p:pic>
      <p:sp>
        <p:nvSpPr>
          <p:cNvPr id="5" name="Rectángulo 4"/>
          <p:cNvSpPr/>
          <p:nvPr/>
        </p:nvSpPr>
        <p:spPr>
          <a:xfrm>
            <a:off x="473530" y="1015282"/>
            <a:ext cx="10727870" cy="1569660"/>
          </a:xfrm>
          <a:prstGeom prst="rect">
            <a:avLst/>
          </a:prstGeom>
        </p:spPr>
        <p:txBody>
          <a:bodyPr wrap="square">
            <a:spAutoFit/>
          </a:bodyPr>
          <a:lstStyle/>
          <a:p>
            <a:pPr algn="ctr"/>
            <a:r>
              <a:rPr lang="es-ES" sz="4800" b="1"/>
              <a:t>Tema IV:  </a:t>
            </a:r>
            <a:r>
              <a:rPr lang="es-ES" sz="4800" b="1" dirty="0"/>
              <a:t>Tratamientos a los bosques naturales explotados</a:t>
            </a:r>
          </a:p>
        </p:txBody>
      </p:sp>
    </p:spTree>
    <p:extLst>
      <p:ext uri="{BB962C8B-B14F-4D97-AF65-F5344CB8AC3E}">
        <p14:creationId xmlns:p14="http://schemas.microsoft.com/office/powerpoint/2010/main" val="188274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06688" y="1074509"/>
            <a:ext cx="10378623" cy="4708981"/>
          </a:xfrm>
          <a:prstGeom prst="rect">
            <a:avLst/>
          </a:prstGeom>
          <a:noFill/>
        </p:spPr>
        <p:txBody>
          <a:bodyPr wrap="square" rtlCol="0">
            <a:spAutoFit/>
          </a:bodyPr>
          <a:lstStyle/>
          <a:p>
            <a:r>
              <a:rPr lang="es-ES" sz="4400" b="1" dirty="0"/>
              <a:t>Sumario:</a:t>
            </a:r>
          </a:p>
          <a:p>
            <a:pPr marL="571500" indent="-571500">
              <a:buFont typeface="Wingdings" panose="05000000000000000000" pitchFamily="2" charset="2"/>
              <a:buChar char="ü"/>
            </a:pPr>
            <a:r>
              <a:rPr lang="es-ES" sz="3200" dirty="0" err="1"/>
              <a:t>Sílvica</a:t>
            </a:r>
            <a:r>
              <a:rPr lang="es-ES" sz="3200" dirty="0"/>
              <a:t> y silvicultura del bosque </a:t>
            </a:r>
            <a:r>
              <a:rPr lang="es-ES" sz="3200" dirty="0" err="1"/>
              <a:t>semidecíduo</a:t>
            </a:r>
            <a:r>
              <a:rPr lang="es-ES" sz="3200" dirty="0"/>
              <a:t> en suelos calcáreos</a:t>
            </a:r>
          </a:p>
          <a:p>
            <a:pPr marL="571500" indent="-571500">
              <a:buFont typeface="Wingdings" panose="05000000000000000000" pitchFamily="2" charset="2"/>
              <a:buChar char="ü"/>
            </a:pPr>
            <a:r>
              <a:rPr lang="es-ES" sz="3200" dirty="0" err="1"/>
              <a:t>Sílvica</a:t>
            </a:r>
            <a:r>
              <a:rPr lang="es-ES" sz="3200" dirty="0"/>
              <a:t> y silvicultura de los bosques </a:t>
            </a:r>
            <a:r>
              <a:rPr lang="es-ES" sz="3200" dirty="0" err="1"/>
              <a:t>semidecíduo</a:t>
            </a:r>
            <a:r>
              <a:rPr lang="es-ES" sz="3200" dirty="0"/>
              <a:t> sobre suelos ácidos</a:t>
            </a:r>
          </a:p>
          <a:p>
            <a:pPr marL="571500" indent="-571500">
              <a:buFont typeface="Wingdings" panose="05000000000000000000" pitchFamily="2" charset="2"/>
              <a:buChar char="ü"/>
            </a:pPr>
            <a:r>
              <a:rPr lang="es-ES" sz="3200" dirty="0"/>
              <a:t>Características comunes de la vegetación de galería y las medidas silvícolas para su restauración y mejora.</a:t>
            </a:r>
          </a:p>
          <a:p>
            <a:pPr marL="571500" indent="-571500">
              <a:buFont typeface="Wingdings" panose="05000000000000000000" pitchFamily="2" charset="2"/>
              <a:buChar char="ü"/>
            </a:pPr>
            <a:r>
              <a:rPr lang="es-ES" sz="3200" dirty="0">
                <a:solidFill>
                  <a:srgbClr val="FF0000"/>
                </a:solidFill>
              </a:rPr>
              <a:t>Invariantes del régimen de monte alto </a:t>
            </a:r>
            <a:r>
              <a:rPr lang="es-ES" sz="3200" dirty="0" err="1">
                <a:solidFill>
                  <a:srgbClr val="FF0000"/>
                </a:solidFill>
              </a:rPr>
              <a:t>multietáneo</a:t>
            </a:r>
            <a:endParaRPr lang="es-ES" sz="3200" dirty="0">
              <a:solidFill>
                <a:srgbClr val="FF0000"/>
              </a:solidFill>
            </a:endParaRPr>
          </a:p>
          <a:p>
            <a:pPr marL="571500" indent="-571500">
              <a:buFont typeface="Wingdings" panose="05000000000000000000" pitchFamily="2" charset="2"/>
              <a:buChar char="ü"/>
            </a:pPr>
            <a:r>
              <a:rPr lang="es-ES" sz="3200" dirty="0">
                <a:solidFill>
                  <a:srgbClr val="FF0000"/>
                </a:solidFill>
              </a:rPr>
              <a:t>Estructura normal de los bosques </a:t>
            </a:r>
            <a:r>
              <a:rPr lang="es-ES" sz="3200" dirty="0" err="1">
                <a:solidFill>
                  <a:srgbClr val="FF0000"/>
                </a:solidFill>
              </a:rPr>
              <a:t>multietáneos</a:t>
            </a:r>
            <a:r>
              <a:rPr lang="es-ES" sz="3200" dirty="0">
                <a:solidFill>
                  <a:srgbClr val="FF0000"/>
                </a:solidFill>
              </a:rPr>
              <a:t> de selección</a:t>
            </a:r>
          </a:p>
        </p:txBody>
      </p:sp>
    </p:spTree>
    <p:extLst>
      <p:ext uri="{BB962C8B-B14F-4D97-AF65-F5344CB8AC3E}">
        <p14:creationId xmlns:p14="http://schemas.microsoft.com/office/powerpoint/2010/main" val="269962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8AABB7F-84EE-4BC3-8BB5-E517C784E638}"/>
              </a:ext>
            </a:extLst>
          </p:cNvPr>
          <p:cNvSpPr/>
          <p:nvPr/>
        </p:nvSpPr>
        <p:spPr>
          <a:xfrm>
            <a:off x="1020418" y="829055"/>
            <a:ext cx="9607826" cy="4031873"/>
          </a:xfrm>
          <a:prstGeom prst="rect">
            <a:avLst/>
          </a:prstGeom>
        </p:spPr>
        <p:txBody>
          <a:bodyPr wrap="square">
            <a:spAutoFit/>
          </a:bodyPr>
          <a:lstStyle/>
          <a:p>
            <a:r>
              <a:rPr lang="es-ES" sz="3200" b="1" dirty="0"/>
              <a:t>¿Qué es un bosque </a:t>
            </a:r>
            <a:r>
              <a:rPr lang="es-ES" sz="3200" b="1" dirty="0" err="1"/>
              <a:t>semideciduo</a:t>
            </a:r>
            <a:r>
              <a:rPr lang="es-ES" sz="3200" b="1" dirty="0"/>
              <a:t>?</a:t>
            </a:r>
          </a:p>
          <a:p>
            <a:endParaRPr lang="es-ES" sz="3200" dirty="0"/>
          </a:p>
          <a:p>
            <a:pPr algn="just"/>
            <a:r>
              <a:rPr lang="es-ES" sz="3200" dirty="0"/>
              <a:t>Bosques en el extremo húmedo del rango de precipitación son </a:t>
            </a:r>
            <a:r>
              <a:rPr lang="es-ES" sz="3200" dirty="0" err="1"/>
              <a:t>semi-deciduos</a:t>
            </a:r>
            <a:r>
              <a:rPr lang="es-ES" sz="3200" dirty="0"/>
              <a:t> y de mayor estatura - hasta 20-25 m de alto, mientras que los bosques que crecen en zonas de menor precipitación son casi 100% deciduos y en general presentan una estatura menor y un dosel más abierto que no pasa de 15-18 m</a:t>
            </a:r>
            <a:r>
              <a:rPr lang="es-ES" dirty="0"/>
              <a:t>.</a:t>
            </a:r>
            <a:endParaRPr lang="es-ES" dirty="0">
              <a:effectLst/>
            </a:endParaRPr>
          </a:p>
        </p:txBody>
      </p:sp>
      <p:pic>
        <p:nvPicPr>
          <p:cNvPr id="3" name="Imagen 2">
            <a:extLst>
              <a:ext uri="{FF2B5EF4-FFF2-40B4-BE49-F238E27FC236}">
                <a16:creationId xmlns:a16="http://schemas.microsoft.com/office/drawing/2014/main" xmlns="" id="{5371F1E8-7A1E-4C27-A623-4EC8300AB3A9}"/>
              </a:ext>
            </a:extLst>
          </p:cNvPr>
          <p:cNvPicPr>
            <a:picLocks noChangeAspect="1"/>
          </p:cNvPicPr>
          <p:nvPr/>
        </p:nvPicPr>
        <p:blipFill>
          <a:blip r:embed="rId2"/>
          <a:stretch>
            <a:fillRect/>
          </a:stretch>
        </p:blipFill>
        <p:spPr>
          <a:xfrm>
            <a:off x="8682451" y="4386262"/>
            <a:ext cx="2619375" cy="1743075"/>
          </a:xfrm>
          <a:prstGeom prst="rect">
            <a:avLst/>
          </a:prstGeom>
        </p:spPr>
      </p:pic>
    </p:spTree>
    <p:extLst>
      <p:ext uri="{BB962C8B-B14F-4D97-AF65-F5344CB8AC3E}">
        <p14:creationId xmlns:p14="http://schemas.microsoft.com/office/powerpoint/2010/main" val="163753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DA0BBD7-A0BF-4F6D-B486-8E43E9768A30}"/>
              </a:ext>
            </a:extLst>
          </p:cNvPr>
          <p:cNvSpPr/>
          <p:nvPr/>
        </p:nvSpPr>
        <p:spPr>
          <a:xfrm>
            <a:off x="901148" y="836330"/>
            <a:ext cx="10389704" cy="3354765"/>
          </a:xfrm>
          <a:prstGeom prst="rect">
            <a:avLst/>
          </a:prstGeom>
        </p:spPr>
        <p:txBody>
          <a:bodyPr wrap="square">
            <a:spAutoFit/>
          </a:bodyPr>
          <a:lstStyle/>
          <a:p>
            <a:r>
              <a:rPr lang="es-ES" sz="3200" b="1" dirty="0"/>
              <a:t>¿Por qué el suelo de un bosque es ácido?</a:t>
            </a:r>
          </a:p>
          <a:p>
            <a:endParaRPr lang="es-ES" dirty="0"/>
          </a:p>
          <a:p>
            <a:pPr algn="just"/>
            <a:r>
              <a:rPr lang="es-ES" sz="3200" dirty="0"/>
              <a:t>La acidificación del suelo ocurre naturalmente cuando los líquenes y las algas comienzan a descomponer las superficies de las rocas . Los ácidos continúan con esta disolución a medida que se desarrolla el suelo. Con el tiempo y la intemperie, los suelos se vuelven más ácidos en los ecosistemas naturales.</a:t>
            </a:r>
          </a:p>
        </p:txBody>
      </p:sp>
      <p:pic>
        <p:nvPicPr>
          <p:cNvPr id="3" name="Imagen 2">
            <a:extLst>
              <a:ext uri="{FF2B5EF4-FFF2-40B4-BE49-F238E27FC236}">
                <a16:creationId xmlns:a16="http://schemas.microsoft.com/office/drawing/2014/main" xmlns="" id="{32E356D4-690B-4699-80BB-E8228C561B86}"/>
              </a:ext>
            </a:extLst>
          </p:cNvPr>
          <p:cNvPicPr>
            <a:picLocks noChangeAspect="1"/>
          </p:cNvPicPr>
          <p:nvPr/>
        </p:nvPicPr>
        <p:blipFill>
          <a:blip r:embed="rId2"/>
          <a:stretch>
            <a:fillRect/>
          </a:stretch>
        </p:blipFill>
        <p:spPr>
          <a:xfrm>
            <a:off x="8700052" y="4259545"/>
            <a:ext cx="2590800" cy="1762125"/>
          </a:xfrm>
          <a:prstGeom prst="rect">
            <a:avLst/>
          </a:prstGeom>
        </p:spPr>
      </p:pic>
    </p:spTree>
    <p:extLst>
      <p:ext uri="{BB962C8B-B14F-4D97-AF65-F5344CB8AC3E}">
        <p14:creationId xmlns:p14="http://schemas.microsoft.com/office/powerpoint/2010/main" val="349887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Almacén y dinámica del carbono orgánico del suelo en bosques ...">
            <a:extLst>
              <a:ext uri="{FF2B5EF4-FFF2-40B4-BE49-F238E27FC236}">
                <a16:creationId xmlns:a16="http://schemas.microsoft.com/office/drawing/2014/main" xmlns="" id="{371F5BF7-C9E2-4A04-AF72-8C2015B97AD2}"/>
              </a:ext>
            </a:extLst>
          </p:cNvPr>
          <p:cNvSpPr>
            <a:spLocks noChangeAspect="1" noChangeArrowheads="1"/>
          </p:cNvSpPr>
          <p:nvPr/>
        </p:nvSpPr>
        <p:spPr bwMode="auto">
          <a:xfrm>
            <a:off x="6350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U"/>
          </a:p>
        </p:txBody>
      </p:sp>
      <p:sp>
        <p:nvSpPr>
          <p:cNvPr id="4" name="Rectángulo 3">
            <a:extLst>
              <a:ext uri="{FF2B5EF4-FFF2-40B4-BE49-F238E27FC236}">
                <a16:creationId xmlns:a16="http://schemas.microsoft.com/office/drawing/2014/main" xmlns="" id="{A164934C-C863-4985-8148-F493D814C287}"/>
              </a:ext>
            </a:extLst>
          </p:cNvPr>
          <p:cNvSpPr/>
          <p:nvPr/>
        </p:nvSpPr>
        <p:spPr>
          <a:xfrm>
            <a:off x="874642" y="696534"/>
            <a:ext cx="8680174" cy="3323987"/>
          </a:xfrm>
          <a:prstGeom prst="rect">
            <a:avLst/>
          </a:prstGeom>
        </p:spPr>
        <p:txBody>
          <a:bodyPr wrap="square">
            <a:spAutoFit/>
          </a:bodyPr>
          <a:lstStyle/>
          <a:p>
            <a:r>
              <a:rPr lang="es-ES" sz="3200" b="1" dirty="0"/>
              <a:t>¿Cuál es el tipo de suelo de los bosques?</a:t>
            </a:r>
          </a:p>
          <a:p>
            <a:endParaRPr lang="es-ES" dirty="0"/>
          </a:p>
          <a:p>
            <a:pPr algn="just"/>
            <a:r>
              <a:rPr lang="es-ES" sz="3200" dirty="0"/>
              <a:t>Los suelos dominantes que sustentan a los bosques templados se caracterizan por ser someros, con un incipiente desarrollo, como son los </a:t>
            </a:r>
            <a:r>
              <a:rPr lang="es-ES" sz="3200" dirty="0" err="1"/>
              <a:t>Leptosoles</a:t>
            </a:r>
            <a:r>
              <a:rPr lang="es-ES" sz="3200" dirty="0"/>
              <a:t> y Regosoles, los cuales sostienen en forma conjunta al 58.6% del bosque templado</a:t>
            </a:r>
            <a:endParaRPr lang="es-CU" sz="3200" dirty="0"/>
          </a:p>
        </p:txBody>
      </p:sp>
      <p:pic>
        <p:nvPicPr>
          <p:cNvPr id="2" name="Imagen 1">
            <a:extLst>
              <a:ext uri="{FF2B5EF4-FFF2-40B4-BE49-F238E27FC236}">
                <a16:creationId xmlns:a16="http://schemas.microsoft.com/office/drawing/2014/main" xmlns="" id="{0479F0FD-45F7-4B24-AA72-7B80713D2E5F}"/>
              </a:ext>
            </a:extLst>
          </p:cNvPr>
          <p:cNvPicPr>
            <a:picLocks noChangeAspect="1"/>
          </p:cNvPicPr>
          <p:nvPr/>
        </p:nvPicPr>
        <p:blipFill>
          <a:blip r:embed="rId2"/>
          <a:stretch>
            <a:fillRect/>
          </a:stretch>
        </p:blipFill>
        <p:spPr>
          <a:xfrm>
            <a:off x="7503011" y="3429000"/>
            <a:ext cx="3814347" cy="2538275"/>
          </a:xfrm>
          <a:prstGeom prst="rect">
            <a:avLst/>
          </a:prstGeom>
        </p:spPr>
      </p:pic>
    </p:spTree>
    <p:extLst>
      <p:ext uri="{BB962C8B-B14F-4D97-AF65-F5344CB8AC3E}">
        <p14:creationId xmlns:p14="http://schemas.microsoft.com/office/powerpoint/2010/main" val="4275769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4C40BF4-AE2E-4791-95B4-38B614C6E76C}"/>
              </a:ext>
            </a:extLst>
          </p:cNvPr>
          <p:cNvSpPr/>
          <p:nvPr/>
        </p:nvSpPr>
        <p:spPr>
          <a:xfrm>
            <a:off x="1159565" y="975741"/>
            <a:ext cx="9872870" cy="5016758"/>
          </a:xfrm>
          <a:prstGeom prst="rect">
            <a:avLst/>
          </a:prstGeom>
        </p:spPr>
        <p:txBody>
          <a:bodyPr wrap="square">
            <a:spAutoFit/>
          </a:bodyPr>
          <a:lstStyle/>
          <a:p>
            <a:pPr algn="just"/>
            <a:r>
              <a:rPr lang="es-ES" sz="3200" b="1" dirty="0"/>
              <a:t>¿Cuál es la diferencia entre caducifolios y </a:t>
            </a:r>
            <a:r>
              <a:rPr lang="es-ES" sz="3200" b="1" dirty="0" err="1"/>
              <a:t>semideciduos</a:t>
            </a:r>
            <a:r>
              <a:rPr lang="es-ES" sz="3200" b="1" dirty="0"/>
              <a:t>?</a:t>
            </a:r>
          </a:p>
          <a:p>
            <a:pPr algn="just"/>
            <a:endParaRPr lang="es-ES" sz="3200" dirty="0"/>
          </a:p>
          <a:p>
            <a:pPr algn="just"/>
            <a:r>
              <a:rPr lang="es-ES" sz="3200" dirty="0"/>
              <a:t>Lo contrario de las plantas de hoja caduca es el de hoja perenne, donde el follaje se cae en un horario diferente al de las plantas de hoja caduca, por lo que parecen permanecer verdes durante todo el año porque no todas las hojas se caen al mismo tiempo. Las plantas que son intermedias pueden denominarse </a:t>
            </a:r>
            <a:r>
              <a:rPr lang="es-ES" sz="3200" dirty="0" err="1"/>
              <a:t>semicaducifolias</a:t>
            </a:r>
            <a:r>
              <a:rPr lang="es-ES" sz="3200" dirty="0"/>
              <a:t>; pierden el follaje viejo a medida que comienza un nuevo crecimiento .</a:t>
            </a:r>
          </a:p>
        </p:txBody>
      </p:sp>
    </p:spTree>
    <p:extLst>
      <p:ext uri="{BB962C8B-B14F-4D97-AF65-F5344CB8AC3E}">
        <p14:creationId xmlns:p14="http://schemas.microsoft.com/office/powerpoint/2010/main" val="1021350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8005BB71-A331-4330-A460-407B7EE79509}"/>
              </a:ext>
            </a:extLst>
          </p:cNvPr>
          <p:cNvSpPr/>
          <p:nvPr/>
        </p:nvSpPr>
        <p:spPr>
          <a:xfrm>
            <a:off x="1139688" y="893546"/>
            <a:ext cx="9197008" cy="2800767"/>
          </a:xfrm>
          <a:prstGeom prst="rect">
            <a:avLst/>
          </a:prstGeom>
        </p:spPr>
        <p:txBody>
          <a:bodyPr wrap="square">
            <a:spAutoFit/>
          </a:bodyPr>
          <a:lstStyle/>
          <a:p>
            <a:pPr algn="just"/>
            <a:r>
              <a:rPr lang="es-ES" sz="3200" b="1" dirty="0"/>
              <a:t>¿Qué es la vegetación de galería?</a:t>
            </a:r>
          </a:p>
          <a:p>
            <a:pPr algn="just"/>
            <a:endParaRPr lang="es-ES" sz="1400" dirty="0"/>
          </a:p>
          <a:p>
            <a:pPr algn="just"/>
            <a:r>
              <a:rPr lang="es-ES" sz="3200" dirty="0"/>
              <a:t>Bosque en galería, bosque-galería, bosque de ribera o soto,​ son denominaciones de la formación vegetal o bosque caracterizado por su vinculación a la ribera de un río o cauce.</a:t>
            </a:r>
            <a:endParaRPr lang="es-CU" sz="3200" dirty="0"/>
          </a:p>
        </p:txBody>
      </p:sp>
      <p:pic>
        <p:nvPicPr>
          <p:cNvPr id="2" name="Imagen 1">
            <a:extLst>
              <a:ext uri="{FF2B5EF4-FFF2-40B4-BE49-F238E27FC236}">
                <a16:creationId xmlns:a16="http://schemas.microsoft.com/office/drawing/2014/main" xmlns="" id="{38767F1C-EA76-4608-9549-CC53F8D03047}"/>
              </a:ext>
            </a:extLst>
          </p:cNvPr>
          <p:cNvPicPr>
            <a:picLocks noChangeAspect="1"/>
          </p:cNvPicPr>
          <p:nvPr/>
        </p:nvPicPr>
        <p:blipFill>
          <a:blip r:embed="rId2"/>
          <a:stretch>
            <a:fillRect/>
          </a:stretch>
        </p:blipFill>
        <p:spPr>
          <a:xfrm>
            <a:off x="7402167" y="3367442"/>
            <a:ext cx="3480532" cy="2597012"/>
          </a:xfrm>
          <a:prstGeom prst="rect">
            <a:avLst/>
          </a:prstGeom>
        </p:spPr>
      </p:pic>
    </p:spTree>
    <p:extLst>
      <p:ext uri="{BB962C8B-B14F-4D97-AF65-F5344CB8AC3E}">
        <p14:creationId xmlns:p14="http://schemas.microsoft.com/office/powerpoint/2010/main" val="143007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7269230-25EE-42F9-8633-46318DF9137A}"/>
              </a:ext>
            </a:extLst>
          </p:cNvPr>
          <p:cNvSpPr/>
          <p:nvPr/>
        </p:nvSpPr>
        <p:spPr>
          <a:xfrm>
            <a:off x="1126434" y="1316668"/>
            <a:ext cx="9939131" cy="4031873"/>
          </a:xfrm>
          <a:prstGeom prst="rect">
            <a:avLst/>
          </a:prstGeom>
        </p:spPr>
        <p:txBody>
          <a:bodyPr wrap="square">
            <a:spAutoFit/>
          </a:bodyPr>
          <a:lstStyle/>
          <a:p>
            <a:pPr algn="just"/>
            <a:r>
              <a:rPr lang="es-ES" sz="3200" b="1" dirty="0"/>
              <a:t>¿Que se entiende por bosque en galería?</a:t>
            </a:r>
          </a:p>
          <a:p>
            <a:pPr algn="just"/>
            <a:endParaRPr lang="es-ES" sz="3200" dirty="0"/>
          </a:p>
          <a:p>
            <a:pPr algn="just"/>
            <a:r>
              <a:rPr lang="es-ES" sz="3200" dirty="0"/>
              <a:t>Los bosques de galería, </a:t>
            </a:r>
            <a:r>
              <a:rPr lang="es-ES" sz="3200" dirty="0" err="1"/>
              <a:t>riparios</a:t>
            </a:r>
            <a:r>
              <a:rPr lang="es-ES" sz="3200" dirty="0"/>
              <a:t> o ciliares son formaciones forestales encontradas a lo largo de cursos de agua, cuya función es proteger a los ríos, lo que influye en la calidad del agua, en el mantenimiento del ciclo hidrológico en las cuencas hidrográficas y evita el proceso de erosión de las márgenes.</a:t>
            </a:r>
          </a:p>
        </p:txBody>
      </p:sp>
    </p:spTree>
    <p:extLst>
      <p:ext uri="{BB962C8B-B14F-4D97-AF65-F5344CB8AC3E}">
        <p14:creationId xmlns:p14="http://schemas.microsoft.com/office/powerpoint/2010/main" val="42910072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297</TotalTime>
  <Words>718</Words>
  <Application>Microsoft Office PowerPoint</Application>
  <PresentationFormat>Personalizado</PresentationFormat>
  <Paragraphs>54</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Orgánico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hola</dc:creator>
  <cp:lastModifiedBy>Rolando</cp:lastModifiedBy>
  <cp:revision>102</cp:revision>
  <dcterms:created xsi:type="dcterms:W3CDTF">2024-01-26T07:43:05Z</dcterms:created>
  <dcterms:modified xsi:type="dcterms:W3CDTF">2025-11-28T23:23:43Z</dcterms:modified>
</cp:coreProperties>
</file>