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8"/>
  </p:notesMasterIdLst>
  <p:sldIdLst>
    <p:sldId id="326" r:id="rId2"/>
    <p:sldId id="427" r:id="rId3"/>
    <p:sldId id="448" r:id="rId4"/>
    <p:sldId id="428" r:id="rId5"/>
    <p:sldId id="453" r:id="rId6"/>
    <p:sldId id="447" r:id="rId7"/>
    <p:sldId id="454" r:id="rId8"/>
    <p:sldId id="455" r:id="rId9"/>
    <p:sldId id="377" r:id="rId10"/>
    <p:sldId id="449" r:id="rId11"/>
    <p:sldId id="429" r:id="rId12"/>
    <p:sldId id="430" r:id="rId13"/>
    <p:sldId id="431" r:id="rId14"/>
    <p:sldId id="450" r:id="rId15"/>
    <p:sldId id="451" r:id="rId16"/>
    <p:sldId id="446" r:id="rId17"/>
  </p:sldIdLst>
  <p:sldSz cx="9144000" cy="6858000" type="screen4x3"/>
  <p:notesSz cx="6858000" cy="9144000"/>
  <p:defaultTextStyle>
    <a:defPPr>
      <a:defRPr lang="es-ES"/>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FF"/>
    <a:srgbClr val="EAF5F6"/>
    <a:srgbClr val="006600"/>
    <a:srgbClr val="339933"/>
    <a:srgbClr val="FFFFFF"/>
    <a:srgbClr val="FFFF00"/>
    <a:srgbClr val="9C9CDF"/>
    <a:srgbClr val="D5F4FF"/>
    <a:srgbClr val="EBFA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35345" autoAdjust="0"/>
    <p:restoredTop sz="94660"/>
  </p:normalViewPr>
  <p:slideViewPr>
    <p:cSldViewPr showGuides="1">
      <p:cViewPr varScale="1">
        <p:scale>
          <a:sx n="64" d="100"/>
          <a:sy n="64" d="100"/>
        </p:scale>
        <p:origin x="-1248" y="-90"/>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pPr>
              <a:defRPr/>
            </a:pPr>
            <a:endParaRPr lang="es-ES"/>
          </a:p>
        </p:txBody>
      </p:sp>
      <p:sp>
        <p:nvSpPr>
          <p:cNvPr id="3" name="Marcador de fech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pPr>
              <a:defRPr/>
            </a:pPr>
            <a:fld id="{2A8F88F0-6590-4F3B-90D5-4672819B153F}" type="datetimeFigureOut">
              <a:rPr lang="es-ES"/>
              <a:pPr>
                <a:defRPr/>
              </a:pPr>
              <a:t>24/02/2025</a:t>
            </a:fld>
            <a:endParaRPr lang="es-ES"/>
          </a:p>
        </p:txBody>
      </p:sp>
      <p:sp>
        <p:nvSpPr>
          <p:cNvPr id="4" name="Marcador de imagen de diapositiva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pPr lvl="0"/>
            <a:endParaRPr lang="es-ES" noProof="0"/>
          </a:p>
        </p:txBody>
      </p:sp>
      <p:sp>
        <p:nvSpPr>
          <p:cNvPr id="5" name="Marcador de nota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s-ES" noProof="0"/>
              <a:t>Haga clic para modificar el estilo de texto del patrón</a:t>
            </a:r>
          </a:p>
          <a:p>
            <a:pPr lvl="1"/>
            <a:r>
              <a:rPr lang="es-ES" noProof="0"/>
              <a:t>Segundo nivel</a:t>
            </a:r>
          </a:p>
          <a:p>
            <a:pPr lvl="2"/>
            <a:r>
              <a:rPr lang="es-ES" noProof="0"/>
              <a:t>Tercer nivel</a:t>
            </a:r>
          </a:p>
          <a:p>
            <a:pPr lvl="3"/>
            <a:r>
              <a:rPr lang="es-ES" noProof="0"/>
              <a:t>Cuarto nivel</a:t>
            </a:r>
          </a:p>
          <a:p>
            <a:pPr lvl="4"/>
            <a:r>
              <a:rPr lang="es-ES" noProof="0"/>
              <a:t>Quinto nivel</a:t>
            </a:r>
          </a:p>
        </p:txBody>
      </p:sp>
      <p:sp>
        <p:nvSpPr>
          <p:cNvPr id="6" name="Marcador de pie de pá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pPr>
              <a:defRPr/>
            </a:pPr>
            <a:endParaRPr lang="es-ES"/>
          </a:p>
        </p:txBody>
      </p:sp>
      <p:sp>
        <p:nvSpPr>
          <p:cNvPr id="7" name="Marcador de número de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pPr>
              <a:defRPr/>
            </a:pPr>
            <a:fld id="{C007E6CE-7B9D-403B-A48F-F1E52785AF94}" type="slidenum">
              <a:rPr lang="es-ES"/>
              <a:pPr>
                <a:defRPr/>
              </a:pPr>
              <a:t>‹Nº›</a:t>
            </a:fld>
            <a:endParaRPr lang="es-ES"/>
          </a:p>
        </p:txBody>
      </p:sp>
    </p:spTree>
    <p:extLst>
      <p:ext uri="{BB962C8B-B14F-4D97-AF65-F5344CB8AC3E}">
        <p14:creationId xmlns:p14="http://schemas.microsoft.com/office/powerpoint/2010/main" val="2424556492"/>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a:t>Haga clic para modificar el estilo de título del patrón</a:t>
            </a:r>
          </a:p>
        </p:txBody>
      </p:sp>
      <p:sp>
        <p:nvSpPr>
          <p:cNvPr id="3" name="2 Subtítulo"/>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s-ES"/>
              <a:t>Haga clic para modificar el estilo de subtítulo del patrón</a:t>
            </a:r>
          </a:p>
        </p:txBody>
      </p:sp>
      <p:sp>
        <p:nvSpPr>
          <p:cNvPr id="4" name="Rectangle 4"/>
          <p:cNvSpPr>
            <a:spLocks noGrp="1" noChangeArrowheads="1"/>
          </p:cNvSpPr>
          <p:nvPr>
            <p:ph type="dt" sz="half" idx="10"/>
          </p:nvPr>
        </p:nvSpPr>
        <p:spPr>
          <a:ln/>
        </p:spPr>
        <p:txBody>
          <a:bodyPr/>
          <a:lstStyle>
            <a:lvl1pPr>
              <a:defRPr/>
            </a:lvl1pPr>
          </a:lstStyle>
          <a:p>
            <a:pPr>
              <a:defRPr/>
            </a:pPr>
            <a:endParaRPr lang="es-ES"/>
          </a:p>
        </p:txBody>
      </p:sp>
      <p:sp>
        <p:nvSpPr>
          <p:cNvPr id="5" name="Rectangle 5"/>
          <p:cNvSpPr>
            <a:spLocks noGrp="1" noChangeArrowheads="1"/>
          </p:cNvSpPr>
          <p:nvPr>
            <p:ph type="ftr" sz="quarter" idx="11"/>
          </p:nvPr>
        </p:nvSpPr>
        <p:spPr>
          <a:ln/>
        </p:spPr>
        <p:txBody>
          <a:bodyPr/>
          <a:lstStyle>
            <a:lvl1pPr>
              <a:defRPr/>
            </a:lvl1pPr>
          </a:lstStyle>
          <a:p>
            <a:pPr>
              <a:defRPr/>
            </a:pPr>
            <a:endParaRPr lang="es-ES"/>
          </a:p>
        </p:txBody>
      </p:sp>
      <p:sp>
        <p:nvSpPr>
          <p:cNvPr id="6" name="Rectangle 6"/>
          <p:cNvSpPr>
            <a:spLocks noGrp="1" noChangeArrowheads="1"/>
          </p:cNvSpPr>
          <p:nvPr>
            <p:ph type="sldNum" sz="quarter" idx="12"/>
          </p:nvPr>
        </p:nvSpPr>
        <p:spPr>
          <a:ln/>
        </p:spPr>
        <p:txBody>
          <a:bodyPr/>
          <a:lstStyle>
            <a:lvl1pPr>
              <a:defRPr/>
            </a:lvl1pPr>
          </a:lstStyle>
          <a:p>
            <a:pPr>
              <a:defRPr/>
            </a:pPr>
            <a:fld id="{706F4263-4938-4E1A-880A-89D01394FCD3}" type="slidenum">
              <a:rPr lang="es-ES"/>
              <a:pPr>
                <a:defRPr/>
              </a:pPr>
              <a:t>‹Nº›</a:t>
            </a:fld>
            <a:endParaRPr lang="es-ES"/>
          </a:p>
        </p:txBody>
      </p:sp>
    </p:spTree>
    <p:extLst>
      <p:ext uri="{BB962C8B-B14F-4D97-AF65-F5344CB8AC3E}">
        <p14:creationId xmlns:p14="http://schemas.microsoft.com/office/powerpoint/2010/main" val="8766103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p>
        </p:txBody>
      </p:sp>
      <p:sp>
        <p:nvSpPr>
          <p:cNvPr id="3" name="2 Marcador de texto vertical"/>
          <p:cNvSpPr>
            <a:spLocks noGrp="1"/>
          </p:cNvSpPr>
          <p:nvPr>
            <p:ph type="body" orient="vert" idx="1"/>
          </p:nvPr>
        </p:nvSpPr>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Rectangle 4"/>
          <p:cNvSpPr>
            <a:spLocks noGrp="1" noChangeArrowheads="1"/>
          </p:cNvSpPr>
          <p:nvPr>
            <p:ph type="dt" sz="half" idx="10"/>
          </p:nvPr>
        </p:nvSpPr>
        <p:spPr>
          <a:ln/>
        </p:spPr>
        <p:txBody>
          <a:bodyPr/>
          <a:lstStyle>
            <a:lvl1pPr>
              <a:defRPr/>
            </a:lvl1pPr>
          </a:lstStyle>
          <a:p>
            <a:pPr>
              <a:defRPr/>
            </a:pPr>
            <a:endParaRPr lang="es-ES"/>
          </a:p>
        </p:txBody>
      </p:sp>
      <p:sp>
        <p:nvSpPr>
          <p:cNvPr id="5" name="Rectangle 5"/>
          <p:cNvSpPr>
            <a:spLocks noGrp="1" noChangeArrowheads="1"/>
          </p:cNvSpPr>
          <p:nvPr>
            <p:ph type="ftr" sz="quarter" idx="11"/>
          </p:nvPr>
        </p:nvSpPr>
        <p:spPr>
          <a:ln/>
        </p:spPr>
        <p:txBody>
          <a:bodyPr/>
          <a:lstStyle>
            <a:lvl1pPr>
              <a:defRPr/>
            </a:lvl1pPr>
          </a:lstStyle>
          <a:p>
            <a:pPr>
              <a:defRPr/>
            </a:pPr>
            <a:endParaRPr lang="es-ES"/>
          </a:p>
        </p:txBody>
      </p:sp>
      <p:sp>
        <p:nvSpPr>
          <p:cNvPr id="6" name="Rectangle 6"/>
          <p:cNvSpPr>
            <a:spLocks noGrp="1" noChangeArrowheads="1"/>
          </p:cNvSpPr>
          <p:nvPr>
            <p:ph type="sldNum" sz="quarter" idx="12"/>
          </p:nvPr>
        </p:nvSpPr>
        <p:spPr>
          <a:ln/>
        </p:spPr>
        <p:txBody>
          <a:bodyPr/>
          <a:lstStyle>
            <a:lvl1pPr>
              <a:defRPr/>
            </a:lvl1pPr>
          </a:lstStyle>
          <a:p>
            <a:pPr>
              <a:defRPr/>
            </a:pPr>
            <a:fld id="{34C6936C-2D39-40F4-B93D-B03C5F4485B8}" type="slidenum">
              <a:rPr lang="es-ES"/>
              <a:pPr>
                <a:defRPr/>
              </a:pPr>
              <a:t>‹Nº›</a:t>
            </a:fld>
            <a:endParaRPr lang="es-ES"/>
          </a:p>
        </p:txBody>
      </p:sp>
    </p:spTree>
    <p:extLst>
      <p:ext uri="{BB962C8B-B14F-4D97-AF65-F5344CB8AC3E}">
        <p14:creationId xmlns:p14="http://schemas.microsoft.com/office/powerpoint/2010/main" val="193822852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a:t>Haga clic para modificar el estilo de título del patrón</a:t>
            </a:r>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Rectangle 4"/>
          <p:cNvSpPr>
            <a:spLocks noGrp="1" noChangeArrowheads="1"/>
          </p:cNvSpPr>
          <p:nvPr>
            <p:ph type="dt" sz="half" idx="10"/>
          </p:nvPr>
        </p:nvSpPr>
        <p:spPr>
          <a:ln/>
        </p:spPr>
        <p:txBody>
          <a:bodyPr/>
          <a:lstStyle>
            <a:lvl1pPr>
              <a:defRPr/>
            </a:lvl1pPr>
          </a:lstStyle>
          <a:p>
            <a:pPr>
              <a:defRPr/>
            </a:pPr>
            <a:endParaRPr lang="es-ES"/>
          </a:p>
        </p:txBody>
      </p:sp>
      <p:sp>
        <p:nvSpPr>
          <p:cNvPr id="5" name="Rectangle 5"/>
          <p:cNvSpPr>
            <a:spLocks noGrp="1" noChangeArrowheads="1"/>
          </p:cNvSpPr>
          <p:nvPr>
            <p:ph type="ftr" sz="quarter" idx="11"/>
          </p:nvPr>
        </p:nvSpPr>
        <p:spPr>
          <a:ln/>
        </p:spPr>
        <p:txBody>
          <a:bodyPr/>
          <a:lstStyle>
            <a:lvl1pPr>
              <a:defRPr/>
            </a:lvl1pPr>
          </a:lstStyle>
          <a:p>
            <a:pPr>
              <a:defRPr/>
            </a:pPr>
            <a:endParaRPr lang="es-ES"/>
          </a:p>
        </p:txBody>
      </p:sp>
      <p:sp>
        <p:nvSpPr>
          <p:cNvPr id="6" name="Rectangle 6"/>
          <p:cNvSpPr>
            <a:spLocks noGrp="1" noChangeArrowheads="1"/>
          </p:cNvSpPr>
          <p:nvPr>
            <p:ph type="sldNum" sz="quarter" idx="12"/>
          </p:nvPr>
        </p:nvSpPr>
        <p:spPr>
          <a:ln/>
        </p:spPr>
        <p:txBody>
          <a:bodyPr/>
          <a:lstStyle>
            <a:lvl1pPr>
              <a:defRPr/>
            </a:lvl1pPr>
          </a:lstStyle>
          <a:p>
            <a:pPr>
              <a:defRPr/>
            </a:pPr>
            <a:fld id="{031344FA-A381-415C-B81A-05C2BBAB66A0}" type="slidenum">
              <a:rPr lang="es-ES"/>
              <a:pPr>
                <a:defRPr/>
              </a:pPr>
              <a:t>‹Nº›</a:t>
            </a:fld>
            <a:endParaRPr lang="es-ES"/>
          </a:p>
        </p:txBody>
      </p:sp>
    </p:spTree>
    <p:extLst>
      <p:ext uri="{BB962C8B-B14F-4D97-AF65-F5344CB8AC3E}">
        <p14:creationId xmlns:p14="http://schemas.microsoft.com/office/powerpoint/2010/main" val="21576618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p>
        </p:txBody>
      </p:sp>
      <p:sp>
        <p:nvSpPr>
          <p:cNvPr id="3" name="2 Marcador de contenido"/>
          <p:cNvSpPr>
            <a:spLocks noGrp="1"/>
          </p:cNvSpPr>
          <p:nvPr>
            <p:ph idx="1"/>
          </p:nvPr>
        </p:nvSpPr>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Rectangle 4"/>
          <p:cNvSpPr>
            <a:spLocks noGrp="1" noChangeArrowheads="1"/>
          </p:cNvSpPr>
          <p:nvPr>
            <p:ph type="dt" sz="half" idx="10"/>
          </p:nvPr>
        </p:nvSpPr>
        <p:spPr>
          <a:ln/>
        </p:spPr>
        <p:txBody>
          <a:bodyPr/>
          <a:lstStyle>
            <a:lvl1pPr>
              <a:defRPr/>
            </a:lvl1pPr>
          </a:lstStyle>
          <a:p>
            <a:pPr>
              <a:defRPr/>
            </a:pPr>
            <a:endParaRPr lang="es-ES"/>
          </a:p>
        </p:txBody>
      </p:sp>
      <p:sp>
        <p:nvSpPr>
          <p:cNvPr id="5" name="Rectangle 5"/>
          <p:cNvSpPr>
            <a:spLocks noGrp="1" noChangeArrowheads="1"/>
          </p:cNvSpPr>
          <p:nvPr>
            <p:ph type="ftr" sz="quarter" idx="11"/>
          </p:nvPr>
        </p:nvSpPr>
        <p:spPr>
          <a:ln/>
        </p:spPr>
        <p:txBody>
          <a:bodyPr/>
          <a:lstStyle>
            <a:lvl1pPr>
              <a:defRPr/>
            </a:lvl1pPr>
          </a:lstStyle>
          <a:p>
            <a:pPr>
              <a:defRPr/>
            </a:pPr>
            <a:endParaRPr lang="es-ES"/>
          </a:p>
        </p:txBody>
      </p:sp>
      <p:sp>
        <p:nvSpPr>
          <p:cNvPr id="6" name="Rectangle 6"/>
          <p:cNvSpPr>
            <a:spLocks noGrp="1" noChangeArrowheads="1"/>
          </p:cNvSpPr>
          <p:nvPr>
            <p:ph type="sldNum" sz="quarter" idx="12"/>
          </p:nvPr>
        </p:nvSpPr>
        <p:spPr>
          <a:ln/>
        </p:spPr>
        <p:txBody>
          <a:bodyPr/>
          <a:lstStyle>
            <a:lvl1pPr>
              <a:defRPr/>
            </a:lvl1pPr>
          </a:lstStyle>
          <a:p>
            <a:pPr>
              <a:defRPr/>
            </a:pPr>
            <a:fld id="{BA6AB1EC-25FA-4DD2-9A99-318B2141598E}" type="slidenum">
              <a:rPr lang="es-ES"/>
              <a:pPr>
                <a:defRPr/>
              </a:pPr>
              <a:t>‹Nº›</a:t>
            </a:fld>
            <a:endParaRPr lang="es-ES"/>
          </a:p>
        </p:txBody>
      </p:sp>
    </p:spTree>
    <p:extLst>
      <p:ext uri="{BB962C8B-B14F-4D97-AF65-F5344CB8AC3E}">
        <p14:creationId xmlns:p14="http://schemas.microsoft.com/office/powerpoint/2010/main" val="887282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a:t>Haga clic para modificar el estilo de título del patrón</a:t>
            </a:r>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s-ES"/>
              <a:t>Haga clic para modificar el estilo de texto del patrón</a:t>
            </a:r>
          </a:p>
        </p:txBody>
      </p:sp>
      <p:sp>
        <p:nvSpPr>
          <p:cNvPr id="4" name="Rectangle 4"/>
          <p:cNvSpPr>
            <a:spLocks noGrp="1" noChangeArrowheads="1"/>
          </p:cNvSpPr>
          <p:nvPr>
            <p:ph type="dt" sz="half" idx="10"/>
          </p:nvPr>
        </p:nvSpPr>
        <p:spPr>
          <a:ln/>
        </p:spPr>
        <p:txBody>
          <a:bodyPr/>
          <a:lstStyle>
            <a:lvl1pPr>
              <a:defRPr/>
            </a:lvl1pPr>
          </a:lstStyle>
          <a:p>
            <a:pPr>
              <a:defRPr/>
            </a:pPr>
            <a:endParaRPr lang="es-ES"/>
          </a:p>
        </p:txBody>
      </p:sp>
      <p:sp>
        <p:nvSpPr>
          <p:cNvPr id="5" name="Rectangle 5"/>
          <p:cNvSpPr>
            <a:spLocks noGrp="1" noChangeArrowheads="1"/>
          </p:cNvSpPr>
          <p:nvPr>
            <p:ph type="ftr" sz="quarter" idx="11"/>
          </p:nvPr>
        </p:nvSpPr>
        <p:spPr>
          <a:ln/>
        </p:spPr>
        <p:txBody>
          <a:bodyPr/>
          <a:lstStyle>
            <a:lvl1pPr>
              <a:defRPr/>
            </a:lvl1pPr>
          </a:lstStyle>
          <a:p>
            <a:pPr>
              <a:defRPr/>
            </a:pPr>
            <a:endParaRPr lang="es-ES"/>
          </a:p>
        </p:txBody>
      </p:sp>
      <p:sp>
        <p:nvSpPr>
          <p:cNvPr id="6" name="Rectangle 6"/>
          <p:cNvSpPr>
            <a:spLocks noGrp="1" noChangeArrowheads="1"/>
          </p:cNvSpPr>
          <p:nvPr>
            <p:ph type="sldNum" sz="quarter" idx="12"/>
          </p:nvPr>
        </p:nvSpPr>
        <p:spPr>
          <a:ln/>
        </p:spPr>
        <p:txBody>
          <a:bodyPr/>
          <a:lstStyle>
            <a:lvl1pPr>
              <a:defRPr/>
            </a:lvl1pPr>
          </a:lstStyle>
          <a:p>
            <a:pPr>
              <a:defRPr/>
            </a:pPr>
            <a:fld id="{7ABD38EE-8424-4A6D-AB00-84149E7CC70A}" type="slidenum">
              <a:rPr lang="es-ES"/>
              <a:pPr>
                <a:defRPr/>
              </a:pPr>
              <a:t>‹Nº›</a:t>
            </a:fld>
            <a:endParaRPr lang="es-ES"/>
          </a:p>
        </p:txBody>
      </p:sp>
    </p:spTree>
    <p:extLst>
      <p:ext uri="{BB962C8B-B14F-4D97-AF65-F5344CB8AC3E}">
        <p14:creationId xmlns:p14="http://schemas.microsoft.com/office/powerpoint/2010/main" val="46020919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5" name="Rectangle 4"/>
          <p:cNvSpPr>
            <a:spLocks noGrp="1" noChangeArrowheads="1"/>
          </p:cNvSpPr>
          <p:nvPr>
            <p:ph type="dt" sz="half" idx="10"/>
          </p:nvPr>
        </p:nvSpPr>
        <p:spPr>
          <a:ln/>
        </p:spPr>
        <p:txBody>
          <a:bodyPr/>
          <a:lstStyle>
            <a:lvl1pPr>
              <a:defRPr/>
            </a:lvl1pPr>
          </a:lstStyle>
          <a:p>
            <a:pPr>
              <a:defRPr/>
            </a:pPr>
            <a:endParaRPr lang="es-ES"/>
          </a:p>
        </p:txBody>
      </p:sp>
      <p:sp>
        <p:nvSpPr>
          <p:cNvPr id="6" name="Rectangle 5"/>
          <p:cNvSpPr>
            <a:spLocks noGrp="1" noChangeArrowheads="1"/>
          </p:cNvSpPr>
          <p:nvPr>
            <p:ph type="ftr" sz="quarter" idx="11"/>
          </p:nvPr>
        </p:nvSpPr>
        <p:spPr>
          <a:ln/>
        </p:spPr>
        <p:txBody>
          <a:bodyPr/>
          <a:lstStyle>
            <a:lvl1pPr>
              <a:defRPr/>
            </a:lvl1pPr>
          </a:lstStyle>
          <a:p>
            <a:pPr>
              <a:defRPr/>
            </a:pPr>
            <a:endParaRPr lang="es-ES"/>
          </a:p>
        </p:txBody>
      </p:sp>
      <p:sp>
        <p:nvSpPr>
          <p:cNvPr id="7" name="Rectangle 6"/>
          <p:cNvSpPr>
            <a:spLocks noGrp="1" noChangeArrowheads="1"/>
          </p:cNvSpPr>
          <p:nvPr>
            <p:ph type="sldNum" sz="quarter" idx="12"/>
          </p:nvPr>
        </p:nvSpPr>
        <p:spPr>
          <a:ln/>
        </p:spPr>
        <p:txBody>
          <a:bodyPr/>
          <a:lstStyle>
            <a:lvl1pPr>
              <a:defRPr/>
            </a:lvl1pPr>
          </a:lstStyle>
          <a:p>
            <a:pPr>
              <a:defRPr/>
            </a:pPr>
            <a:fld id="{1FBF3EEF-B3B7-4644-B02F-99D64C67F8F0}" type="slidenum">
              <a:rPr lang="es-ES"/>
              <a:pPr>
                <a:defRPr/>
              </a:pPr>
              <a:t>‹Nº›</a:t>
            </a:fld>
            <a:endParaRPr lang="es-ES"/>
          </a:p>
        </p:txBody>
      </p:sp>
    </p:spTree>
    <p:extLst>
      <p:ext uri="{BB962C8B-B14F-4D97-AF65-F5344CB8AC3E}">
        <p14:creationId xmlns:p14="http://schemas.microsoft.com/office/powerpoint/2010/main" val="177209507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a:t>Haga clic para modificar el estilo de título del patrón</a:t>
            </a:r>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7" name="Rectangle 4"/>
          <p:cNvSpPr>
            <a:spLocks noGrp="1" noChangeArrowheads="1"/>
          </p:cNvSpPr>
          <p:nvPr>
            <p:ph type="dt" sz="half" idx="10"/>
          </p:nvPr>
        </p:nvSpPr>
        <p:spPr>
          <a:ln/>
        </p:spPr>
        <p:txBody>
          <a:bodyPr/>
          <a:lstStyle>
            <a:lvl1pPr>
              <a:defRPr/>
            </a:lvl1pPr>
          </a:lstStyle>
          <a:p>
            <a:pPr>
              <a:defRPr/>
            </a:pPr>
            <a:endParaRPr lang="es-ES"/>
          </a:p>
        </p:txBody>
      </p:sp>
      <p:sp>
        <p:nvSpPr>
          <p:cNvPr id="8" name="Rectangle 5"/>
          <p:cNvSpPr>
            <a:spLocks noGrp="1" noChangeArrowheads="1"/>
          </p:cNvSpPr>
          <p:nvPr>
            <p:ph type="ftr" sz="quarter" idx="11"/>
          </p:nvPr>
        </p:nvSpPr>
        <p:spPr>
          <a:ln/>
        </p:spPr>
        <p:txBody>
          <a:bodyPr/>
          <a:lstStyle>
            <a:lvl1pPr>
              <a:defRPr/>
            </a:lvl1pPr>
          </a:lstStyle>
          <a:p>
            <a:pPr>
              <a:defRPr/>
            </a:pPr>
            <a:endParaRPr lang="es-ES"/>
          </a:p>
        </p:txBody>
      </p:sp>
      <p:sp>
        <p:nvSpPr>
          <p:cNvPr id="9" name="Rectangle 6"/>
          <p:cNvSpPr>
            <a:spLocks noGrp="1" noChangeArrowheads="1"/>
          </p:cNvSpPr>
          <p:nvPr>
            <p:ph type="sldNum" sz="quarter" idx="12"/>
          </p:nvPr>
        </p:nvSpPr>
        <p:spPr>
          <a:ln/>
        </p:spPr>
        <p:txBody>
          <a:bodyPr/>
          <a:lstStyle>
            <a:lvl1pPr>
              <a:defRPr/>
            </a:lvl1pPr>
          </a:lstStyle>
          <a:p>
            <a:pPr>
              <a:defRPr/>
            </a:pPr>
            <a:fld id="{E1E3DE19-9712-4B77-B428-D52EAF9C9977}" type="slidenum">
              <a:rPr lang="es-ES"/>
              <a:pPr>
                <a:defRPr/>
              </a:pPr>
              <a:t>‹Nº›</a:t>
            </a:fld>
            <a:endParaRPr lang="es-ES"/>
          </a:p>
        </p:txBody>
      </p:sp>
    </p:spTree>
    <p:extLst>
      <p:ext uri="{BB962C8B-B14F-4D97-AF65-F5344CB8AC3E}">
        <p14:creationId xmlns:p14="http://schemas.microsoft.com/office/powerpoint/2010/main" val="290502944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p>
        </p:txBody>
      </p:sp>
      <p:sp>
        <p:nvSpPr>
          <p:cNvPr id="3" name="Rectangle 4"/>
          <p:cNvSpPr>
            <a:spLocks noGrp="1" noChangeArrowheads="1"/>
          </p:cNvSpPr>
          <p:nvPr>
            <p:ph type="dt" sz="half" idx="10"/>
          </p:nvPr>
        </p:nvSpPr>
        <p:spPr>
          <a:ln/>
        </p:spPr>
        <p:txBody>
          <a:bodyPr/>
          <a:lstStyle>
            <a:lvl1pPr>
              <a:defRPr/>
            </a:lvl1pPr>
          </a:lstStyle>
          <a:p>
            <a:pPr>
              <a:defRPr/>
            </a:pPr>
            <a:endParaRPr lang="es-ES"/>
          </a:p>
        </p:txBody>
      </p:sp>
      <p:sp>
        <p:nvSpPr>
          <p:cNvPr id="4" name="Rectangle 5"/>
          <p:cNvSpPr>
            <a:spLocks noGrp="1" noChangeArrowheads="1"/>
          </p:cNvSpPr>
          <p:nvPr>
            <p:ph type="ftr" sz="quarter" idx="11"/>
          </p:nvPr>
        </p:nvSpPr>
        <p:spPr>
          <a:ln/>
        </p:spPr>
        <p:txBody>
          <a:bodyPr/>
          <a:lstStyle>
            <a:lvl1pPr>
              <a:defRPr/>
            </a:lvl1pPr>
          </a:lstStyle>
          <a:p>
            <a:pPr>
              <a:defRPr/>
            </a:pPr>
            <a:endParaRPr lang="es-ES"/>
          </a:p>
        </p:txBody>
      </p:sp>
      <p:sp>
        <p:nvSpPr>
          <p:cNvPr id="5" name="Rectangle 6"/>
          <p:cNvSpPr>
            <a:spLocks noGrp="1" noChangeArrowheads="1"/>
          </p:cNvSpPr>
          <p:nvPr>
            <p:ph type="sldNum" sz="quarter" idx="12"/>
          </p:nvPr>
        </p:nvSpPr>
        <p:spPr>
          <a:ln/>
        </p:spPr>
        <p:txBody>
          <a:bodyPr/>
          <a:lstStyle>
            <a:lvl1pPr>
              <a:defRPr/>
            </a:lvl1pPr>
          </a:lstStyle>
          <a:p>
            <a:pPr>
              <a:defRPr/>
            </a:pPr>
            <a:fld id="{FD4DCED3-77A9-4E21-8060-C4306AA22D67}" type="slidenum">
              <a:rPr lang="es-ES"/>
              <a:pPr>
                <a:defRPr/>
              </a:pPr>
              <a:t>‹Nº›</a:t>
            </a:fld>
            <a:endParaRPr lang="es-ES"/>
          </a:p>
        </p:txBody>
      </p:sp>
    </p:spTree>
    <p:extLst>
      <p:ext uri="{BB962C8B-B14F-4D97-AF65-F5344CB8AC3E}">
        <p14:creationId xmlns:p14="http://schemas.microsoft.com/office/powerpoint/2010/main" val="15521803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s-ES"/>
          </a:p>
        </p:txBody>
      </p:sp>
      <p:sp>
        <p:nvSpPr>
          <p:cNvPr id="3" name="Rectangle 5"/>
          <p:cNvSpPr>
            <a:spLocks noGrp="1" noChangeArrowheads="1"/>
          </p:cNvSpPr>
          <p:nvPr>
            <p:ph type="ftr" sz="quarter" idx="11"/>
          </p:nvPr>
        </p:nvSpPr>
        <p:spPr>
          <a:ln/>
        </p:spPr>
        <p:txBody>
          <a:bodyPr/>
          <a:lstStyle>
            <a:lvl1pPr>
              <a:defRPr/>
            </a:lvl1pPr>
          </a:lstStyle>
          <a:p>
            <a:pPr>
              <a:defRPr/>
            </a:pPr>
            <a:endParaRPr lang="es-ES"/>
          </a:p>
        </p:txBody>
      </p:sp>
      <p:sp>
        <p:nvSpPr>
          <p:cNvPr id="4" name="Rectangle 6"/>
          <p:cNvSpPr>
            <a:spLocks noGrp="1" noChangeArrowheads="1"/>
          </p:cNvSpPr>
          <p:nvPr>
            <p:ph type="sldNum" sz="quarter" idx="12"/>
          </p:nvPr>
        </p:nvSpPr>
        <p:spPr>
          <a:ln/>
        </p:spPr>
        <p:txBody>
          <a:bodyPr/>
          <a:lstStyle>
            <a:lvl1pPr>
              <a:defRPr/>
            </a:lvl1pPr>
          </a:lstStyle>
          <a:p>
            <a:pPr>
              <a:defRPr/>
            </a:pPr>
            <a:fld id="{C95CF712-F1E4-4EA2-B1AA-E1EBF33494DC}" type="slidenum">
              <a:rPr lang="es-ES"/>
              <a:pPr>
                <a:defRPr/>
              </a:pPr>
              <a:t>‹Nº›</a:t>
            </a:fld>
            <a:endParaRPr lang="es-ES"/>
          </a:p>
        </p:txBody>
      </p:sp>
    </p:spTree>
    <p:extLst>
      <p:ext uri="{BB962C8B-B14F-4D97-AF65-F5344CB8AC3E}">
        <p14:creationId xmlns:p14="http://schemas.microsoft.com/office/powerpoint/2010/main" val="210118644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a:t>Haga clic para modificar el estilo de título del patrón</a:t>
            </a:r>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Rectangle 4"/>
          <p:cNvSpPr>
            <a:spLocks noGrp="1" noChangeArrowheads="1"/>
          </p:cNvSpPr>
          <p:nvPr>
            <p:ph type="dt" sz="half" idx="10"/>
          </p:nvPr>
        </p:nvSpPr>
        <p:spPr>
          <a:ln/>
        </p:spPr>
        <p:txBody>
          <a:bodyPr/>
          <a:lstStyle>
            <a:lvl1pPr>
              <a:defRPr/>
            </a:lvl1pPr>
          </a:lstStyle>
          <a:p>
            <a:pPr>
              <a:defRPr/>
            </a:pPr>
            <a:endParaRPr lang="es-ES"/>
          </a:p>
        </p:txBody>
      </p:sp>
      <p:sp>
        <p:nvSpPr>
          <p:cNvPr id="6" name="Rectangle 5"/>
          <p:cNvSpPr>
            <a:spLocks noGrp="1" noChangeArrowheads="1"/>
          </p:cNvSpPr>
          <p:nvPr>
            <p:ph type="ftr" sz="quarter" idx="11"/>
          </p:nvPr>
        </p:nvSpPr>
        <p:spPr>
          <a:ln/>
        </p:spPr>
        <p:txBody>
          <a:bodyPr/>
          <a:lstStyle>
            <a:lvl1pPr>
              <a:defRPr/>
            </a:lvl1pPr>
          </a:lstStyle>
          <a:p>
            <a:pPr>
              <a:defRPr/>
            </a:pPr>
            <a:endParaRPr lang="es-ES"/>
          </a:p>
        </p:txBody>
      </p:sp>
      <p:sp>
        <p:nvSpPr>
          <p:cNvPr id="7" name="Rectangle 6"/>
          <p:cNvSpPr>
            <a:spLocks noGrp="1" noChangeArrowheads="1"/>
          </p:cNvSpPr>
          <p:nvPr>
            <p:ph type="sldNum" sz="quarter" idx="12"/>
          </p:nvPr>
        </p:nvSpPr>
        <p:spPr>
          <a:ln/>
        </p:spPr>
        <p:txBody>
          <a:bodyPr/>
          <a:lstStyle>
            <a:lvl1pPr>
              <a:defRPr/>
            </a:lvl1pPr>
          </a:lstStyle>
          <a:p>
            <a:pPr>
              <a:defRPr/>
            </a:pPr>
            <a:fld id="{26051CA6-FECB-49FF-9694-CC0D947B84BA}" type="slidenum">
              <a:rPr lang="es-ES"/>
              <a:pPr>
                <a:defRPr/>
              </a:pPr>
              <a:t>‹Nº›</a:t>
            </a:fld>
            <a:endParaRPr lang="es-ES"/>
          </a:p>
        </p:txBody>
      </p:sp>
    </p:spTree>
    <p:extLst>
      <p:ext uri="{BB962C8B-B14F-4D97-AF65-F5344CB8AC3E}">
        <p14:creationId xmlns:p14="http://schemas.microsoft.com/office/powerpoint/2010/main" val="230990127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a:t>Haga clic para modificar el estilo de título del patrón</a:t>
            </a:r>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s-ES" noProof="0"/>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Rectangle 4"/>
          <p:cNvSpPr>
            <a:spLocks noGrp="1" noChangeArrowheads="1"/>
          </p:cNvSpPr>
          <p:nvPr>
            <p:ph type="dt" sz="half" idx="10"/>
          </p:nvPr>
        </p:nvSpPr>
        <p:spPr>
          <a:ln/>
        </p:spPr>
        <p:txBody>
          <a:bodyPr/>
          <a:lstStyle>
            <a:lvl1pPr>
              <a:defRPr/>
            </a:lvl1pPr>
          </a:lstStyle>
          <a:p>
            <a:pPr>
              <a:defRPr/>
            </a:pPr>
            <a:endParaRPr lang="es-ES"/>
          </a:p>
        </p:txBody>
      </p:sp>
      <p:sp>
        <p:nvSpPr>
          <p:cNvPr id="6" name="Rectangle 5"/>
          <p:cNvSpPr>
            <a:spLocks noGrp="1" noChangeArrowheads="1"/>
          </p:cNvSpPr>
          <p:nvPr>
            <p:ph type="ftr" sz="quarter" idx="11"/>
          </p:nvPr>
        </p:nvSpPr>
        <p:spPr>
          <a:ln/>
        </p:spPr>
        <p:txBody>
          <a:bodyPr/>
          <a:lstStyle>
            <a:lvl1pPr>
              <a:defRPr/>
            </a:lvl1pPr>
          </a:lstStyle>
          <a:p>
            <a:pPr>
              <a:defRPr/>
            </a:pPr>
            <a:endParaRPr lang="es-ES"/>
          </a:p>
        </p:txBody>
      </p:sp>
      <p:sp>
        <p:nvSpPr>
          <p:cNvPr id="7" name="Rectangle 6"/>
          <p:cNvSpPr>
            <a:spLocks noGrp="1" noChangeArrowheads="1"/>
          </p:cNvSpPr>
          <p:nvPr>
            <p:ph type="sldNum" sz="quarter" idx="12"/>
          </p:nvPr>
        </p:nvSpPr>
        <p:spPr>
          <a:ln/>
        </p:spPr>
        <p:txBody>
          <a:bodyPr/>
          <a:lstStyle>
            <a:lvl1pPr>
              <a:defRPr/>
            </a:lvl1pPr>
          </a:lstStyle>
          <a:p>
            <a:pPr>
              <a:defRPr/>
            </a:pPr>
            <a:fld id="{3E060359-5910-4B38-8AC2-7FAE18CBA714}" type="slidenum">
              <a:rPr lang="es-ES"/>
              <a:pPr>
                <a:defRPr/>
              </a:pPr>
              <a:t>‹Nº›</a:t>
            </a:fld>
            <a:endParaRPr lang="es-ES"/>
          </a:p>
        </p:txBody>
      </p:sp>
    </p:spTree>
    <p:extLst>
      <p:ext uri="{BB962C8B-B14F-4D97-AF65-F5344CB8AC3E}">
        <p14:creationId xmlns:p14="http://schemas.microsoft.com/office/powerpoint/2010/main" val="48461823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chemeClr val="accent1"/>
            </a:gs>
            <a:gs pos="100000">
              <a:schemeClr val="accent1">
                <a:gamma/>
                <a:tint val="0"/>
                <a:invGamma/>
              </a:schemeClr>
            </a:gs>
          </a:gsLst>
          <a:path path="rect">
            <a:fillToRect l="100000" b="100000"/>
          </a:path>
        </a:gra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s-ES"/>
              <a:t>Haga clic para cambiar el estilo de título	</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400">
                <a:latin typeface="Arial" charset="0"/>
              </a:defRPr>
            </a:lvl1pPr>
          </a:lstStyle>
          <a:p>
            <a:pPr>
              <a:defRPr/>
            </a:pPr>
            <a:endParaRPr lang="es-E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400">
                <a:latin typeface="Arial" charset="0"/>
              </a:defRPr>
            </a:lvl1pPr>
          </a:lstStyle>
          <a:p>
            <a:pPr>
              <a:defRPr/>
            </a:pPr>
            <a:endParaRPr lang="es-E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400"/>
            </a:lvl1pPr>
          </a:lstStyle>
          <a:p>
            <a:pPr>
              <a:defRPr/>
            </a:pPr>
            <a:fld id="{D82F74A0-F79A-49C5-99B8-D8A33E2B48A3}" type="slidenum">
              <a:rPr lang="es-ES"/>
              <a:pPr>
                <a:defRPr/>
              </a:pPr>
              <a:t>‹Nº›</a:t>
            </a:fld>
            <a:endParaRPr lang="es-E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0">
              <a:schemeClr val="accent5">
                <a:lumMod val="90000"/>
              </a:schemeClr>
            </a:gs>
            <a:gs pos="50000">
              <a:schemeClr val="accent1">
                <a:shade val="67500"/>
                <a:satMod val="115000"/>
              </a:schemeClr>
            </a:gs>
            <a:gs pos="100000">
              <a:schemeClr val="accent1">
                <a:shade val="100000"/>
                <a:satMod val="115000"/>
              </a:schemeClr>
            </a:gs>
          </a:gsLst>
          <a:lin ang="5400000" scaled="0"/>
        </a:gradFill>
        <a:effectLst/>
      </p:bgPr>
    </p:bg>
    <p:spTree>
      <p:nvGrpSpPr>
        <p:cNvPr id="1" name=""/>
        <p:cNvGrpSpPr/>
        <p:nvPr/>
      </p:nvGrpSpPr>
      <p:grpSpPr>
        <a:xfrm>
          <a:off x="0" y="0"/>
          <a:ext cx="0" cy="0"/>
          <a:chOff x="0" y="0"/>
          <a:chExt cx="0" cy="0"/>
        </a:xfrm>
      </p:grpSpPr>
      <p:pic>
        <p:nvPicPr>
          <p:cNvPr id="86023" name="Picture 7" descr="DSCN6829"/>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133600" y="381000"/>
            <a:ext cx="4978400" cy="3733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6018" name="Rectangle 2"/>
          <p:cNvSpPr>
            <a:spLocks noGrp="1" noChangeArrowheads="1"/>
          </p:cNvSpPr>
          <p:nvPr>
            <p:ph type="ctrTitle"/>
          </p:nvPr>
        </p:nvSpPr>
        <p:spPr>
          <a:xfrm>
            <a:off x="0" y="4038600"/>
            <a:ext cx="9144000" cy="1905000"/>
          </a:xfrm>
        </p:spPr>
        <p:txBody>
          <a:bodyPr/>
          <a:lstStyle/>
          <a:p>
            <a:pPr eaLnBrk="1" hangingPunct="1">
              <a:lnSpc>
                <a:spcPct val="150000"/>
              </a:lnSpc>
              <a:defRPr/>
            </a:pPr>
            <a:r>
              <a:rPr lang="es-ES" sz="3200" b="1" dirty="0">
                <a:solidFill>
                  <a:srgbClr val="FF0000"/>
                </a:solidFill>
              </a:rPr>
              <a:t>Disciplina Genética Ecológica</a:t>
            </a:r>
            <a:br>
              <a:rPr lang="es-ES" sz="3200" b="1" dirty="0">
                <a:solidFill>
                  <a:srgbClr val="FF0000"/>
                </a:solidFill>
              </a:rPr>
            </a:br>
            <a:r>
              <a:rPr lang="es-ES" sz="3200" b="1" dirty="0">
                <a:solidFill>
                  <a:schemeClr val="accent6"/>
                </a:solidFill>
              </a:rPr>
              <a:t>Asignatura Genética Ecológica </a:t>
            </a:r>
            <a:r>
              <a:rPr lang="es-ES" sz="3200" b="1" dirty="0" smtClean="0">
                <a:solidFill>
                  <a:schemeClr val="accent6"/>
                </a:solidFill>
              </a:rPr>
              <a:t>I</a:t>
            </a:r>
            <a:endParaRPr lang="es-ES" sz="3200" b="1" dirty="0">
              <a:solidFill>
                <a:schemeClr val="tx1"/>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813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4800" y="182078"/>
            <a:ext cx="8458200" cy="667592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76273260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Marcador de contenido 3"/>
          <p:cNvGraphicFramePr>
            <a:graphicFrameLocks noGrp="1"/>
          </p:cNvGraphicFramePr>
          <p:nvPr>
            <p:ph idx="1"/>
            <p:extLst>
              <p:ext uri="{D42A27DB-BD31-4B8C-83A1-F6EECF244321}">
                <p14:modId xmlns:p14="http://schemas.microsoft.com/office/powerpoint/2010/main" val="202090820"/>
              </p:ext>
            </p:extLst>
          </p:nvPr>
        </p:nvGraphicFramePr>
        <p:xfrm>
          <a:off x="381000" y="838200"/>
          <a:ext cx="8610600" cy="5608116"/>
        </p:xfrm>
        <a:graphic>
          <a:graphicData uri="http://schemas.openxmlformats.org/drawingml/2006/table">
            <a:tbl>
              <a:tblPr/>
              <a:tblGrid>
                <a:gridCol w="8610600">
                  <a:extLst>
                    <a:ext uri="{9D8B030D-6E8A-4147-A177-3AD203B41FA5}">
                      <a16:colId xmlns="" xmlns:a16="http://schemas.microsoft.com/office/drawing/2014/main" val="20000"/>
                    </a:ext>
                  </a:extLst>
                </a:gridCol>
              </a:tblGrid>
              <a:tr h="706052">
                <a:tc>
                  <a:txBody>
                    <a:bodyPr/>
                    <a:lstStyle>
                      <a:lvl1pPr>
                        <a:spcBef>
                          <a:spcPct val="20000"/>
                        </a:spcBef>
                        <a:defRPr sz="2800">
                          <a:solidFill>
                            <a:schemeClr val="tx1"/>
                          </a:solidFill>
                          <a:latin typeface="Arial" panose="020B0604020202020204" pitchFamily="34" charset="0"/>
                        </a:defRPr>
                      </a:lvl1pPr>
                      <a:lvl2pPr marL="742950" indent="-285750">
                        <a:spcBef>
                          <a:spcPct val="20000"/>
                        </a:spcBef>
                        <a:defRPr sz="2400">
                          <a:solidFill>
                            <a:schemeClr val="tx1"/>
                          </a:solidFill>
                          <a:latin typeface="Arial" panose="020B0604020202020204" pitchFamily="34" charset="0"/>
                        </a:defRPr>
                      </a:lvl2pPr>
                      <a:lvl3pPr marL="1143000" indent="-228600">
                        <a:spcBef>
                          <a:spcPct val="20000"/>
                        </a:spcBef>
                        <a:defRPr sz="2000">
                          <a:solidFill>
                            <a:schemeClr val="tx1"/>
                          </a:solidFill>
                          <a:latin typeface="Arial" panose="020B0604020202020204" pitchFamily="34" charset="0"/>
                        </a:defRPr>
                      </a:lvl3pPr>
                      <a:lvl4pPr marL="1600200" indent="-228600">
                        <a:spcBef>
                          <a:spcPct val="20000"/>
                        </a:spcBef>
                        <a:defRPr>
                          <a:solidFill>
                            <a:schemeClr val="tx1"/>
                          </a:solidFill>
                          <a:latin typeface="Arial" panose="020B0604020202020204" pitchFamily="34" charset="0"/>
                        </a:defRPr>
                      </a:lvl4pPr>
                      <a:lvl5pPr marL="2057400" indent="-22860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s-ES" sz="2400" b="1" i="0" u="none" strike="noStrike" cap="none" normalizeH="0" baseline="0" dirty="0">
                          <a:ln>
                            <a:noFill/>
                          </a:ln>
                          <a:solidFill>
                            <a:schemeClr val="tx1"/>
                          </a:solidFill>
                          <a:effectLst/>
                          <a:latin typeface="Arial" panose="020B0604020202020204" pitchFamily="34" charset="0"/>
                          <a:cs typeface="Times New Roman" panose="02020603050405020304" pitchFamily="18" charset="0"/>
                        </a:rPr>
                        <a:t>Temas</a:t>
                      </a:r>
                      <a:endParaRPr kumimoji="0" lang="es-ES" sz="24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10000"/>
                  </a:ext>
                </a:extLst>
              </a:tr>
              <a:tr h="706052">
                <a:tc>
                  <a:txBody>
                    <a:bodyPr/>
                    <a:lstStyle>
                      <a:lvl1pPr>
                        <a:spcBef>
                          <a:spcPct val="20000"/>
                        </a:spcBef>
                        <a:defRPr sz="2800">
                          <a:solidFill>
                            <a:schemeClr val="tx1"/>
                          </a:solidFill>
                          <a:latin typeface="Arial" panose="020B0604020202020204" pitchFamily="34" charset="0"/>
                        </a:defRPr>
                      </a:lvl1pPr>
                      <a:lvl2pPr marL="742950" indent="-285750">
                        <a:spcBef>
                          <a:spcPct val="20000"/>
                        </a:spcBef>
                        <a:defRPr sz="2400">
                          <a:solidFill>
                            <a:schemeClr val="tx1"/>
                          </a:solidFill>
                          <a:latin typeface="Arial" panose="020B0604020202020204" pitchFamily="34" charset="0"/>
                        </a:defRPr>
                      </a:lvl2pPr>
                      <a:lvl3pPr marL="1143000" indent="-228600">
                        <a:spcBef>
                          <a:spcPct val="20000"/>
                        </a:spcBef>
                        <a:defRPr sz="2000">
                          <a:solidFill>
                            <a:schemeClr val="tx1"/>
                          </a:solidFill>
                          <a:latin typeface="Arial" panose="020B0604020202020204" pitchFamily="34" charset="0"/>
                        </a:defRPr>
                      </a:lvl3pPr>
                      <a:lvl4pPr marL="1600200" indent="-228600">
                        <a:spcBef>
                          <a:spcPct val="20000"/>
                        </a:spcBef>
                        <a:defRPr>
                          <a:solidFill>
                            <a:schemeClr val="tx1"/>
                          </a:solidFill>
                          <a:latin typeface="Arial" panose="020B0604020202020204" pitchFamily="34" charset="0"/>
                        </a:defRPr>
                      </a:lvl4pPr>
                      <a:lvl5pPr marL="2057400" indent="-22860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s-ES" sz="2800" b="0" i="0" u="none" strike="noStrike" cap="none" normalizeH="0" baseline="0" dirty="0">
                          <a:ln>
                            <a:noFill/>
                          </a:ln>
                          <a:solidFill>
                            <a:schemeClr val="tx1"/>
                          </a:solidFill>
                          <a:effectLst/>
                          <a:latin typeface="Arial" panose="020B0604020202020204" pitchFamily="34" charset="0"/>
                          <a:cs typeface="Times New Roman" panose="02020603050405020304" pitchFamily="18" charset="0"/>
                        </a:rPr>
                        <a:t>Introducción al estudio de la Genética Ecológica I</a:t>
                      </a:r>
                      <a:endParaRPr kumimoji="0" lang="es-ES" sz="28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10001"/>
                  </a:ext>
                </a:extLst>
              </a:tr>
              <a:tr h="797696">
                <a:tc>
                  <a:txBody>
                    <a:bodyPr/>
                    <a:lstStyle>
                      <a:lvl1pPr marL="228600">
                        <a:spcBef>
                          <a:spcPct val="20000"/>
                        </a:spcBef>
                        <a:defRPr sz="2800">
                          <a:solidFill>
                            <a:schemeClr val="tx1"/>
                          </a:solidFill>
                          <a:latin typeface="Arial" panose="020B0604020202020204" pitchFamily="34" charset="0"/>
                        </a:defRPr>
                      </a:lvl1pPr>
                      <a:lvl2pPr marL="742950" indent="-285750">
                        <a:spcBef>
                          <a:spcPct val="20000"/>
                        </a:spcBef>
                        <a:defRPr sz="2400">
                          <a:solidFill>
                            <a:schemeClr val="tx1"/>
                          </a:solidFill>
                          <a:latin typeface="Arial" panose="020B0604020202020204" pitchFamily="34" charset="0"/>
                        </a:defRPr>
                      </a:lvl2pPr>
                      <a:lvl3pPr marL="1143000" indent="-228600">
                        <a:spcBef>
                          <a:spcPct val="20000"/>
                        </a:spcBef>
                        <a:defRPr sz="2000">
                          <a:solidFill>
                            <a:schemeClr val="tx1"/>
                          </a:solidFill>
                          <a:latin typeface="Arial" panose="020B0604020202020204" pitchFamily="34" charset="0"/>
                        </a:defRPr>
                      </a:lvl3pPr>
                      <a:lvl4pPr marL="1600200" indent="-228600">
                        <a:spcBef>
                          <a:spcPct val="20000"/>
                        </a:spcBef>
                        <a:defRPr>
                          <a:solidFill>
                            <a:schemeClr val="tx1"/>
                          </a:solidFill>
                          <a:latin typeface="Arial" panose="020B0604020202020204" pitchFamily="34" charset="0"/>
                        </a:defRPr>
                      </a:lvl4pPr>
                      <a:lvl5pPr marL="2057400" indent="-22860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just" defTabSz="914400" rtl="0" eaLnBrk="1" fontAlgn="base" latinLnBrk="0" hangingPunct="0">
                        <a:lnSpc>
                          <a:spcPct val="150000"/>
                        </a:lnSpc>
                        <a:spcBef>
                          <a:spcPct val="0"/>
                        </a:spcBef>
                        <a:spcAft>
                          <a:spcPct val="0"/>
                        </a:spcAft>
                        <a:buClrTx/>
                        <a:buSzTx/>
                        <a:buFontTx/>
                        <a:buNone/>
                        <a:tabLst/>
                      </a:pPr>
                      <a:r>
                        <a:rPr kumimoji="0" lang="es-ES" sz="28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Tema 1. Leyes de la herencia e interacciones alélicas</a:t>
                      </a: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10002"/>
                  </a:ext>
                </a:extLst>
              </a:tr>
              <a:tr h="706052">
                <a:tc>
                  <a:txBody>
                    <a:bodyPr/>
                    <a:lstStyle>
                      <a:lvl1pPr>
                        <a:spcBef>
                          <a:spcPct val="20000"/>
                        </a:spcBef>
                        <a:defRPr sz="2800">
                          <a:solidFill>
                            <a:schemeClr val="tx1"/>
                          </a:solidFill>
                          <a:latin typeface="Arial" panose="020B0604020202020204" pitchFamily="34" charset="0"/>
                        </a:defRPr>
                      </a:lvl1pPr>
                      <a:lvl2pPr marL="742950" indent="-285750">
                        <a:spcBef>
                          <a:spcPct val="20000"/>
                        </a:spcBef>
                        <a:defRPr sz="2400">
                          <a:solidFill>
                            <a:schemeClr val="tx1"/>
                          </a:solidFill>
                          <a:latin typeface="Arial" panose="020B0604020202020204" pitchFamily="34" charset="0"/>
                        </a:defRPr>
                      </a:lvl2pPr>
                      <a:lvl3pPr marL="1143000" indent="-228600">
                        <a:spcBef>
                          <a:spcPct val="20000"/>
                        </a:spcBef>
                        <a:defRPr sz="2000">
                          <a:solidFill>
                            <a:schemeClr val="tx1"/>
                          </a:solidFill>
                          <a:latin typeface="Arial" panose="020B0604020202020204" pitchFamily="34" charset="0"/>
                        </a:defRPr>
                      </a:lvl3pPr>
                      <a:lvl4pPr marL="1600200" indent="-228600">
                        <a:spcBef>
                          <a:spcPct val="20000"/>
                        </a:spcBef>
                        <a:defRPr>
                          <a:solidFill>
                            <a:schemeClr val="tx1"/>
                          </a:solidFill>
                          <a:latin typeface="Arial" panose="020B0604020202020204" pitchFamily="34" charset="0"/>
                        </a:defRPr>
                      </a:lvl4pPr>
                      <a:lvl5pPr marL="2057400" indent="-22860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just" defTabSz="914400" rtl="0" eaLnBrk="1" fontAlgn="base" latinLnBrk="0" hangingPunct="1">
                        <a:lnSpc>
                          <a:spcPct val="150000"/>
                        </a:lnSpc>
                        <a:spcBef>
                          <a:spcPct val="0"/>
                        </a:spcBef>
                        <a:spcAft>
                          <a:spcPct val="0"/>
                        </a:spcAft>
                        <a:buClrTx/>
                        <a:buSzTx/>
                        <a:buFontTx/>
                        <a:buNone/>
                        <a:tabLst/>
                      </a:pPr>
                      <a:r>
                        <a:rPr kumimoji="0" lang="es-ES" sz="2800" b="0" i="0" u="none" strike="noStrike" cap="none" normalizeH="0" baseline="0" dirty="0">
                          <a:ln>
                            <a:noFill/>
                          </a:ln>
                          <a:solidFill>
                            <a:schemeClr val="tx1"/>
                          </a:solidFill>
                          <a:effectLst/>
                          <a:latin typeface="Arial" panose="020B0604020202020204" pitchFamily="34" charset="0"/>
                          <a:cs typeface="Times New Roman" panose="02020603050405020304" pitchFamily="18" charset="0"/>
                        </a:rPr>
                        <a:t>Tema 2. Ligamiento y recombinación</a:t>
                      </a:r>
                      <a:endParaRPr kumimoji="0" lang="es-ES" sz="28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10003"/>
                  </a:ext>
                </a:extLst>
              </a:tr>
              <a:tr h="706052">
                <a:tc>
                  <a:txBody>
                    <a:bodyPr/>
                    <a:lstStyle>
                      <a:lvl1pPr>
                        <a:spcBef>
                          <a:spcPct val="20000"/>
                        </a:spcBef>
                        <a:defRPr sz="2800">
                          <a:solidFill>
                            <a:schemeClr val="tx1"/>
                          </a:solidFill>
                          <a:latin typeface="Arial" panose="020B0604020202020204" pitchFamily="34" charset="0"/>
                        </a:defRPr>
                      </a:lvl1pPr>
                      <a:lvl2pPr marL="742950" indent="-285750">
                        <a:spcBef>
                          <a:spcPct val="20000"/>
                        </a:spcBef>
                        <a:defRPr sz="2400">
                          <a:solidFill>
                            <a:schemeClr val="tx1"/>
                          </a:solidFill>
                          <a:latin typeface="Arial" panose="020B0604020202020204" pitchFamily="34" charset="0"/>
                        </a:defRPr>
                      </a:lvl2pPr>
                      <a:lvl3pPr marL="1143000" indent="-228600">
                        <a:spcBef>
                          <a:spcPct val="20000"/>
                        </a:spcBef>
                        <a:defRPr sz="2000">
                          <a:solidFill>
                            <a:schemeClr val="tx1"/>
                          </a:solidFill>
                          <a:latin typeface="Arial" panose="020B0604020202020204" pitchFamily="34" charset="0"/>
                        </a:defRPr>
                      </a:lvl3pPr>
                      <a:lvl4pPr marL="1600200" indent="-228600">
                        <a:spcBef>
                          <a:spcPct val="20000"/>
                        </a:spcBef>
                        <a:defRPr>
                          <a:solidFill>
                            <a:schemeClr val="tx1"/>
                          </a:solidFill>
                          <a:latin typeface="Arial" panose="020B0604020202020204" pitchFamily="34" charset="0"/>
                        </a:defRPr>
                      </a:lvl4pPr>
                      <a:lvl5pPr marL="2057400" indent="-22860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just" defTabSz="914400" rtl="0" eaLnBrk="1" fontAlgn="base" latinLnBrk="0" hangingPunct="1">
                        <a:lnSpc>
                          <a:spcPct val="150000"/>
                        </a:lnSpc>
                        <a:spcBef>
                          <a:spcPct val="0"/>
                        </a:spcBef>
                        <a:spcAft>
                          <a:spcPct val="0"/>
                        </a:spcAft>
                        <a:buClrTx/>
                        <a:buSzTx/>
                        <a:buFontTx/>
                        <a:buNone/>
                        <a:tabLst/>
                      </a:pPr>
                      <a:r>
                        <a:rPr kumimoji="0" lang="es-ES" sz="2800" b="0" i="0" u="none" strike="noStrike" cap="none" normalizeH="0" baseline="0" dirty="0">
                          <a:ln>
                            <a:noFill/>
                          </a:ln>
                          <a:solidFill>
                            <a:schemeClr val="tx1"/>
                          </a:solidFill>
                          <a:effectLst/>
                          <a:latin typeface="Arial" panose="020B0604020202020204" pitchFamily="34" charset="0"/>
                          <a:cs typeface="Times New Roman" panose="02020603050405020304" pitchFamily="18" charset="0"/>
                        </a:rPr>
                        <a:t>Tema 3. Herencia y sexo</a:t>
                      </a:r>
                      <a:endParaRPr kumimoji="0" lang="es-ES" sz="28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10004"/>
                  </a:ext>
                </a:extLst>
              </a:tr>
              <a:tr h="1131367">
                <a:tc>
                  <a:txBody>
                    <a:bodyPr/>
                    <a:lstStyle>
                      <a:lvl1pPr>
                        <a:spcBef>
                          <a:spcPct val="20000"/>
                        </a:spcBef>
                        <a:defRPr sz="2800">
                          <a:solidFill>
                            <a:schemeClr val="tx1"/>
                          </a:solidFill>
                          <a:latin typeface="Arial" panose="020B0604020202020204" pitchFamily="34" charset="0"/>
                        </a:defRPr>
                      </a:lvl1pPr>
                      <a:lvl2pPr marL="742950" indent="-285750">
                        <a:spcBef>
                          <a:spcPct val="20000"/>
                        </a:spcBef>
                        <a:defRPr sz="2400">
                          <a:solidFill>
                            <a:schemeClr val="tx1"/>
                          </a:solidFill>
                          <a:latin typeface="Arial" panose="020B0604020202020204" pitchFamily="34" charset="0"/>
                        </a:defRPr>
                      </a:lvl2pPr>
                      <a:lvl3pPr marL="1143000" indent="-228600">
                        <a:spcBef>
                          <a:spcPct val="20000"/>
                        </a:spcBef>
                        <a:defRPr sz="2000">
                          <a:solidFill>
                            <a:schemeClr val="tx1"/>
                          </a:solidFill>
                          <a:latin typeface="Arial" panose="020B0604020202020204" pitchFamily="34" charset="0"/>
                        </a:defRPr>
                      </a:lvl3pPr>
                      <a:lvl4pPr marL="1600200" indent="-228600">
                        <a:spcBef>
                          <a:spcPct val="20000"/>
                        </a:spcBef>
                        <a:defRPr>
                          <a:solidFill>
                            <a:schemeClr val="tx1"/>
                          </a:solidFill>
                          <a:latin typeface="Arial" panose="020B0604020202020204" pitchFamily="34" charset="0"/>
                        </a:defRPr>
                      </a:lvl4pPr>
                      <a:lvl5pPr marL="2057400" indent="-22860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just" defTabSz="914400" rtl="0" eaLnBrk="1" fontAlgn="base" latinLnBrk="0" hangingPunct="1">
                        <a:lnSpc>
                          <a:spcPct val="150000"/>
                        </a:lnSpc>
                        <a:spcBef>
                          <a:spcPct val="0"/>
                        </a:spcBef>
                        <a:spcAft>
                          <a:spcPct val="0"/>
                        </a:spcAft>
                        <a:buClrTx/>
                        <a:buSzTx/>
                        <a:buFontTx/>
                        <a:buNone/>
                        <a:tabLst/>
                      </a:pPr>
                      <a:r>
                        <a:rPr kumimoji="0" lang="es-ES" sz="2800" b="0" i="0" u="none" strike="noStrike" cap="none" normalizeH="0" baseline="0" dirty="0">
                          <a:ln>
                            <a:noFill/>
                          </a:ln>
                          <a:solidFill>
                            <a:schemeClr val="tx1"/>
                          </a:solidFill>
                          <a:effectLst/>
                          <a:latin typeface="Arial" panose="020B0604020202020204" pitchFamily="34" charset="0"/>
                          <a:cs typeface="Times New Roman" panose="02020603050405020304" pitchFamily="18" charset="0"/>
                        </a:rPr>
                        <a:t>Tema 4. Variaciones en los organismos y las poblaciones</a:t>
                      </a:r>
                      <a:endParaRPr kumimoji="0" lang="es-ES" sz="28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10005"/>
                  </a:ext>
                </a:extLst>
              </a:tr>
              <a:tr h="706052">
                <a:tc>
                  <a:txBody>
                    <a:bodyPr/>
                    <a:lstStyle>
                      <a:lvl1pPr>
                        <a:spcBef>
                          <a:spcPct val="20000"/>
                        </a:spcBef>
                        <a:defRPr sz="2800">
                          <a:solidFill>
                            <a:schemeClr val="tx1"/>
                          </a:solidFill>
                          <a:latin typeface="Arial" panose="020B0604020202020204" pitchFamily="34" charset="0"/>
                        </a:defRPr>
                      </a:lvl1pPr>
                      <a:lvl2pPr marL="742950" indent="-285750">
                        <a:spcBef>
                          <a:spcPct val="20000"/>
                        </a:spcBef>
                        <a:defRPr sz="2400">
                          <a:solidFill>
                            <a:schemeClr val="tx1"/>
                          </a:solidFill>
                          <a:latin typeface="Arial" panose="020B0604020202020204" pitchFamily="34" charset="0"/>
                        </a:defRPr>
                      </a:lvl2pPr>
                      <a:lvl3pPr marL="1143000" indent="-228600">
                        <a:spcBef>
                          <a:spcPct val="20000"/>
                        </a:spcBef>
                        <a:defRPr sz="2000">
                          <a:solidFill>
                            <a:schemeClr val="tx1"/>
                          </a:solidFill>
                          <a:latin typeface="Arial" panose="020B0604020202020204" pitchFamily="34" charset="0"/>
                        </a:defRPr>
                      </a:lvl3pPr>
                      <a:lvl4pPr marL="1600200" indent="-228600">
                        <a:spcBef>
                          <a:spcPct val="20000"/>
                        </a:spcBef>
                        <a:defRPr>
                          <a:solidFill>
                            <a:schemeClr val="tx1"/>
                          </a:solidFill>
                          <a:latin typeface="Arial" panose="020B0604020202020204" pitchFamily="34" charset="0"/>
                        </a:defRPr>
                      </a:lvl4pPr>
                      <a:lvl5pPr marL="2057400" indent="-22860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just" defTabSz="914400" rtl="0" eaLnBrk="1" fontAlgn="base" latinLnBrk="0" hangingPunct="1">
                        <a:lnSpc>
                          <a:spcPct val="150000"/>
                        </a:lnSpc>
                        <a:spcBef>
                          <a:spcPct val="0"/>
                        </a:spcBef>
                        <a:spcAft>
                          <a:spcPct val="0"/>
                        </a:spcAft>
                        <a:buClrTx/>
                        <a:buSzTx/>
                        <a:buFontTx/>
                        <a:buNone/>
                        <a:tabLst/>
                      </a:pPr>
                      <a:endParaRPr kumimoji="0" lang="es-ES" sz="24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10006"/>
                  </a:ext>
                </a:extLst>
              </a:tr>
            </a:tbl>
          </a:graphicData>
        </a:graphic>
      </p:graphicFrame>
      <p:sp>
        <p:nvSpPr>
          <p:cNvPr id="5" name="Rectángulo 4"/>
          <p:cNvSpPr/>
          <p:nvPr/>
        </p:nvSpPr>
        <p:spPr>
          <a:xfrm>
            <a:off x="2667000" y="152400"/>
            <a:ext cx="4724400" cy="523875"/>
          </a:xfrm>
          <a:prstGeom prst="rect">
            <a:avLst/>
          </a:prstGeom>
        </p:spPr>
        <p:txBody>
          <a:bodyPr>
            <a:spAutoFit/>
          </a:bodyPr>
          <a:lstStyle/>
          <a:p>
            <a:pPr>
              <a:defRPr/>
            </a:pPr>
            <a:r>
              <a:rPr lang="es-ES" sz="2800" b="1" kern="0" dirty="0">
                <a:solidFill>
                  <a:srgbClr val="2D2D8A"/>
                </a:solidFill>
                <a:effectLst>
                  <a:outerShdw blurRad="38100" dist="38100" dir="2700000" algn="tl">
                    <a:srgbClr val="000000">
                      <a:alpha val="43137"/>
                    </a:srgbClr>
                  </a:outerShdw>
                </a:effectLst>
                <a:latin typeface="Arial"/>
              </a:rPr>
              <a:t>Genética Ecológica I</a:t>
            </a:r>
            <a:endParaRPr lang="es-ES" sz="2800"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ítulo 1"/>
          <p:cNvSpPr>
            <a:spLocks noGrp="1"/>
          </p:cNvSpPr>
          <p:nvPr>
            <p:ph type="title"/>
          </p:nvPr>
        </p:nvSpPr>
        <p:spPr>
          <a:xfrm>
            <a:off x="533400" y="304800"/>
            <a:ext cx="8229600" cy="639762"/>
          </a:xfrm>
        </p:spPr>
        <p:txBody>
          <a:bodyPr/>
          <a:lstStyle/>
          <a:p>
            <a:r>
              <a:rPr lang="es-ES" sz="3200" b="1" dirty="0">
                <a:solidFill>
                  <a:schemeClr val="accent2"/>
                </a:solidFill>
              </a:rPr>
              <a:t>Evaluaciones</a:t>
            </a:r>
          </a:p>
        </p:txBody>
      </p:sp>
      <p:sp>
        <p:nvSpPr>
          <p:cNvPr id="8195" name="Marcador de contenido 2"/>
          <p:cNvSpPr>
            <a:spLocks noGrp="1"/>
          </p:cNvSpPr>
          <p:nvPr>
            <p:ph idx="1"/>
          </p:nvPr>
        </p:nvSpPr>
        <p:spPr>
          <a:xfrm>
            <a:off x="381000" y="1066800"/>
            <a:ext cx="8534400" cy="5486400"/>
          </a:xfrm>
        </p:spPr>
        <p:txBody>
          <a:bodyPr/>
          <a:lstStyle/>
          <a:p>
            <a:pPr algn="just">
              <a:lnSpc>
                <a:spcPct val="150000"/>
              </a:lnSpc>
            </a:pPr>
            <a:r>
              <a:rPr lang="es-ES_tradnl" sz="2800" b="1" dirty="0"/>
              <a:t>Seminario:</a:t>
            </a:r>
            <a:r>
              <a:rPr lang="es-ES_tradnl" sz="2800" dirty="0"/>
              <a:t> </a:t>
            </a:r>
            <a:r>
              <a:rPr lang="es-ES" sz="2800" dirty="0"/>
              <a:t>Aplicación de los conocimientos genéticos en diferentes ramas. Dilemas y conflictos bioéticos vinculados a los avances en el campo de la genética </a:t>
            </a:r>
          </a:p>
          <a:p>
            <a:pPr algn="just">
              <a:lnSpc>
                <a:spcPct val="150000"/>
              </a:lnSpc>
            </a:pPr>
            <a:r>
              <a:rPr lang="es-ES" sz="2800" b="1" dirty="0"/>
              <a:t>Tareas </a:t>
            </a:r>
            <a:r>
              <a:rPr lang="es-ES" sz="2800" b="1" dirty="0" err="1"/>
              <a:t>extraclase</a:t>
            </a:r>
            <a:r>
              <a:rPr lang="es-ES" sz="2800" b="1" dirty="0"/>
              <a:t> </a:t>
            </a:r>
          </a:p>
          <a:p>
            <a:pPr algn="just">
              <a:lnSpc>
                <a:spcPct val="150000"/>
              </a:lnSpc>
            </a:pPr>
            <a:r>
              <a:rPr lang="es-ES" sz="2800" b="1" dirty="0"/>
              <a:t>Preguntas orales y escritas</a:t>
            </a:r>
            <a:endParaRPr lang="es-ES" sz="2800" dirty="0"/>
          </a:p>
          <a:p>
            <a:pPr algn="just">
              <a:lnSpc>
                <a:spcPct val="150000"/>
              </a:lnSpc>
            </a:pPr>
            <a:r>
              <a:rPr lang="es-ES_tradnl" sz="2800" b="1" dirty="0"/>
              <a:t>Prueba parcial</a:t>
            </a:r>
            <a:endParaRPr lang="es-ES" sz="2800" dirty="0"/>
          </a:p>
          <a:p>
            <a:pPr algn="just">
              <a:lnSpc>
                <a:spcPct val="150000"/>
              </a:lnSpc>
            </a:pPr>
            <a:r>
              <a:rPr lang="es-ES_tradnl" sz="2800" b="1" dirty="0"/>
              <a:t>Prueba final</a:t>
            </a:r>
            <a:r>
              <a:rPr lang="es-ES_tradnl" sz="2800" dirty="0"/>
              <a:t> </a:t>
            </a:r>
            <a:endParaRPr lang="es-ES" sz="2800" dirty="0"/>
          </a:p>
          <a:p>
            <a:endParaRPr lang="es-ES" sz="2800"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ítulo 1"/>
          <p:cNvSpPr>
            <a:spLocks noGrp="1"/>
          </p:cNvSpPr>
          <p:nvPr>
            <p:ph type="title"/>
          </p:nvPr>
        </p:nvSpPr>
        <p:spPr>
          <a:xfrm>
            <a:off x="457200" y="274638"/>
            <a:ext cx="8229600" cy="639762"/>
          </a:xfrm>
        </p:spPr>
        <p:txBody>
          <a:bodyPr/>
          <a:lstStyle/>
          <a:p>
            <a:r>
              <a:rPr lang="es-ES" sz="3200" b="1" dirty="0">
                <a:solidFill>
                  <a:schemeClr val="accent2"/>
                </a:solidFill>
              </a:rPr>
              <a:t>Bibliografía</a:t>
            </a:r>
          </a:p>
        </p:txBody>
      </p:sp>
      <p:sp>
        <p:nvSpPr>
          <p:cNvPr id="9219" name="Marcador de contenido 2"/>
          <p:cNvSpPr>
            <a:spLocks noGrp="1"/>
          </p:cNvSpPr>
          <p:nvPr>
            <p:ph idx="1"/>
          </p:nvPr>
        </p:nvSpPr>
        <p:spPr>
          <a:xfrm>
            <a:off x="228600" y="1143000"/>
            <a:ext cx="8534400" cy="4525963"/>
          </a:xfrm>
        </p:spPr>
        <p:txBody>
          <a:bodyPr/>
          <a:lstStyle/>
          <a:p>
            <a:pPr algn="just">
              <a:lnSpc>
                <a:spcPct val="150000"/>
              </a:lnSpc>
            </a:pPr>
            <a:r>
              <a:rPr lang="es-ES" sz="2400" dirty="0" err="1"/>
              <a:t>Strickberger</a:t>
            </a:r>
            <a:r>
              <a:rPr lang="es-ES" sz="2400" dirty="0"/>
              <a:t>, Monroe W.: Genética. Edición Revolucionaria.  La Habana, 1986.</a:t>
            </a:r>
          </a:p>
          <a:p>
            <a:pPr algn="just">
              <a:lnSpc>
                <a:spcPct val="150000"/>
              </a:lnSpc>
            </a:pPr>
            <a:r>
              <a:rPr lang="es-ES" sz="2400" dirty="0" err="1"/>
              <a:t>Dubinin</a:t>
            </a:r>
            <a:r>
              <a:rPr lang="es-ES" sz="2400" dirty="0"/>
              <a:t>, N.P. 1981. Genética General. Tomos I y II. Editorial Mir, Moscú. </a:t>
            </a:r>
          </a:p>
          <a:p>
            <a:pPr lvl="0" algn="just">
              <a:lnSpc>
                <a:spcPct val="150000"/>
              </a:lnSpc>
            </a:pPr>
            <a:r>
              <a:rPr lang="es-ES_tradnl" sz="2400" dirty="0" err="1"/>
              <a:t>Berovides</a:t>
            </a:r>
            <a:r>
              <a:rPr lang="es-ES_tradnl" sz="2400" dirty="0"/>
              <a:t> Álvarez, Vicente y colaborador. Biología Evolutiva. La Habana, Cuba: Editorial Pueblo y Educación; 1995. (Reimprimir)</a:t>
            </a:r>
            <a:endParaRPr lang="es-ES" sz="2400" dirty="0"/>
          </a:p>
          <a:p>
            <a:pPr lvl="0" algn="just">
              <a:lnSpc>
                <a:spcPct val="150000"/>
              </a:lnSpc>
            </a:pPr>
            <a:r>
              <a:rPr lang="es-ES_tradnl" sz="2400" dirty="0" err="1"/>
              <a:t>Odum</a:t>
            </a:r>
            <a:r>
              <a:rPr lang="es-ES_tradnl" sz="2400" dirty="0"/>
              <a:t>, Eugene P. Fundamentos de Ecología. México: Nueva Editorial Interamericana, S.A.; 1986. (Reimprimir)</a:t>
            </a:r>
            <a:endParaRPr lang="es-ES" sz="2400"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31"/>
          <p:cNvSpPr>
            <a:spLocks noChangeArrowheads="1"/>
          </p:cNvSpPr>
          <p:nvPr/>
        </p:nvSpPr>
        <p:spPr bwMode="auto">
          <a:xfrm>
            <a:off x="339969" y="2057403"/>
            <a:ext cx="8458200" cy="3581398"/>
          </a:xfrm>
          <a:prstGeom prst="rect">
            <a:avLst/>
          </a:prstGeom>
          <a:gradFill rotWithShape="1">
            <a:gsLst>
              <a:gs pos="0">
                <a:srgbClr val="DDDDDD"/>
              </a:gs>
              <a:gs pos="100000">
                <a:srgbClr val="FFFFFF"/>
              </a:gs>
            </a:gsLst>
            <a:path path="rect">
              <a:fillToRect l="100000" b="100000"/>
            </a:path>
          </a:gradFill>
          <a:ln w="28575">
            <a:solidFill>
              <a:schemeClr val="tx1"/>
            </a:solidFill>
            <a:miter lim="800000"/>
            <a:headEnd/>
            <a:tailEnd/>
          </a:ln>
          <a:effectLst>
            <a:outerShdw dist="107763" dir="18900000" algn="ctr" rotWithShape="0">
              <a:schemeClr val="bg2">
                <a:alpha val="50000"/>
              </a:schemeClr>
            </a:outerShdw>
          </a:effectLst>
        </p:spPr>
        <p:txBody>
          <a:bodyPr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just" eaLnBrk="1" hangingPunct="1">
              <a:lnSpc>
                <a:spcPct val="150000"/>
              </a:lnSpc>
              <a:spcBef>
                <a:spcPct val="0"/>
              </a:spcBef>
              <a:buFontTx/>
              <a:buNone/>
            </a:pPr>
            <a:r>
              <a:rPr lang="es-ES" sz="3000" b="1" dirty="0"/>
              <a:t>Argumente la importancia del estudio de la Genética Ecológica para su desempeño profesional pedagógico en la educación general media.</a:t>
            </a:r>
          </a:p>
        </p:txBody>
      </p:sp>
      <p:sp>
        <p:nvSpPr>
          <p:cNvPr id="3" name="4 CuadroTexto"/>
          <p:cNvSpPr txBox="1">
            <a:spLocks noChangeArrowheads="1"/>
          </p:cNvSpPr>
          <p:nvPr/>
        </p:nvSpPr>
        <p:spPr bwMode="auto">
          <a:xfrm>
            <a:off x="7620192" y="195265"/>
            <a:ext cx="1143000" cy="1862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s-ES" sz="11500" b="1" dirty="0">
                <a:solidFill>
                  <a:srgbClr val="C00000"/>
                </a:solidFill>
              </a:rPr>
              <a:t>?</a:t>
            </a:r>
          </a:p>
        </p:txBody>
      </p:sp>
    </p:spTree>
    <p:extLst>
      <p:ext uri="{BB962C8B-B14F-4D97-AF65-F5344CB8AC3E}">
        <p14:creationId xmlns:p14="http://schemas.microsoft.com/office/powerpoint/2010/main" val="25045693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8" presetClass="entr" presetSubtype="16"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amond(in)">
                                      <p:cBhvr>
                                        <p:cTn id="7" dur="2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152400" y="1219200"/>
            <a:ext cx="8686800" cy="5257800"/>
          </a:xfrm>
        </p:spPr>
        <p:txBody>
          <a:bodyPr/>
          <a:lstStyle/>
          <a:p>
            <a:pPr algn="just">
              <a:lnSpc>
                <a:spcPct val="150000"/>
              </a:lnSpc>
              <a:buFont typeface="Wingdings" pitchFamily="2" charset="2"/>
              <a:buChar char="§"/>
            </a:pPr>
            <a:r>
              <a:rPr lang="es-ES" sz="2400" b="1" dirty="0" smtClean="0"/>
              <a:t>La </a:t>
            </a:r>
            <a:r>
              <a:rPr lang="es-ES" sz="2400" b="1" dirty="0"/>
              <a:t>explicación de los hechos y fenómenos que tienen lugar en la biosfera requiere de un enfoque integral, para lo cual se consideran los aspectos genéticos, ecológicos y evolutivos, al estudiar las relaciones que establecen los organismos en el medio ambiente, lo que resulta esencial en su preparación como futuros profesionales de la educación en la secundaria básica, en los institutos preuniversitarios y en los centros de la educación técnica y profesional. </a:t>
            </a:r>
          </a:p>
        </p:txBody>
      </p:sp>
      <p:sp>
        <p:nvSpPr>
          <p:cNvPr id="4" name="Título 1"/>
          <p:cNvSpPr>
            <a:spLocks noGrp="1"/>
          </p:cNvSpPr>
          <p:nvPr>
            <p:ph type="title"/>
          </p:nvPr>
        </p:nvSpPr>
        <p:spPr>
          <a:xfrm>
            <a:off x="1905000" y="381000"/>
            <a:ext cx="5410200" cy="639762"/>
          </a:xfrm>
        </p:spPr>
        <p:txBody>
          <a:bodyPr/>
          <a:lstStyle/>
          <a:p>
            <a:r>
              <a:rPr lang="es-ES" sz="4000" b="1" dirty="0" smtClean="0">
                <a:solidFill>
                  <a:schemeClr val="accent2"/>
                </a:solidFill>
              </a:rPr>
              <a:t>Conclusiones</a:t>
            </a:r>
            <a:endParaRPr lang="es-ES" sz="4000" b="1" dirty="0">
              <a:solidFill>
                <a:schemeClr val="accent2"/>
              </a:solidFill>
            </a:endParaRPr>
          </a:p>
        </p:txBody>
      </p:sp>
    </p:spTree>
    <p:extLst>
      <p:ext uri="{BB962C8B-B14F-4D97-AF65-F5344CB8AC3E}">
        <p14:creationId xmlns:p14="http://schemas.microsoft.com/office/powerpoint/2010/main" val="53368593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9" name="Rectangle 3"/>
          <p:cNvSpPr>
            <a:spLocks noGrp="1" noChangeArrowheads="1"/>
          </p:cNvSpPr>
          <p:nvPr>
            <p:ph type="subTitle" idx="1"/>
          </p:nvPr>
        </p:nvSpPr>
        <p:spPr>
          <a:xfrm>
            <a:off x="228600" y="381000"/>
            <a:ext cx="8686800" cy="6248400"/>
          </a:xfrm>
          <a:noFill/>
        </p:spPr>
        <p:txBody>
          <a:bodyPr/>
          <a:lstStyle/>
          <a:p>
            <a:pPr eaLnBrk="1" hangingPunct="1">
              <a:lnSpc>
                <a:spcPct val="150000"/>
              </a:lnSpc>
              <a:spcBef>
                <a:spcPct val="40000"/>
              </a:spcBef>
            </a:pPr>
            <a:r>
              <a:rPr lang="es-ES_tradnl" b="1" dirty="0">
                <a:solidFill>
                  <a:schemeClr val="accent2"/>
                </a:solidFill>
              </a:rPr>
              <a:t>Estudio Independiente:</a:t>
            </a:r>
          </a:p>
          <a:p>
            <a:pPr algn="just" eaLnBrk="1" hangingPunct="1">
              <a:lnSpc>
                <a:spcPct val="150000"/>
              </a:lnSpc>
              <a:spcBef>
                <a:spcPct val="40000"/>
              </a:spcBef>
            </a:pPr>
            <a:r>
              <a:rPr lang="es-ES" sz="2400" b="1" dirty="0" smtClean="0"/>
              <a:t>1. Fiche </a:t>
            </a:r>
            <a:r>
              <a:rPr lang="es-ES" sz="2400" b="1" dirty="0"/>
              <a:t>diversas definiciones de genética mediante la consulta de diferentes fuentes de información (Debe consultar no menos de cinco fuentes</a:t>
            </a:r>
            <a:r>
              <a:rPr lang="es-ES" sz="2400" b="1" dirty="0" smtClean="0"/>
              <a:t>).   </a:t>
            </a:r>
          </a:p>
          <a:p>
            <a:pPr algn="just" eaLnBrk="1" hangingPunct="1">
              <a:lnSpc>
                <a:spcPct val="150000"/>
              </a:lnSpc>
              <a:spcBef>
                <a:spcPct val="40000"/>
              </a:spcBef>
            </a:pPr>
            <a:r>
              <a:rPr lang="es-ES" sz="2400" b="1" dirty="0" smtClean="0">
                <a:solidFill>
                  <a:srgbClr val="C00000"/>
                </a:solidFill>
              </a:rPr>
              <a:t>                  Definición / fuente / autor / año</a:t>
            </a:r>
          </a:p>
          <a:p>
            <a:pPr marL="342900" indent="-342900" algn="just" eaLnBrk="1" hangingPunct="1">
              <a:lnSpc>
                <a:spcPct val="150000"/>
              </a:lnSpc>
              <a:spcBef>
                <a:spcPct val="40000"/>
              </a:spcBef>
              <a:buFont typeface="Wingdings" pitchFamily="2" charset="2"/>
              <a:buChar char="§"/>
            </a:pPr>
            <a:r>
              <a:rPr lang="es-ES" sz="2400" b="1" dirty="0" smtClean="0"/>
              <a:t>Identifique </a:t>
            </a:r>
            <a:r>
              <a:rPr lang="es-ES" sz="2400" b="1" dirty="0"/>
              <a:t>las regularidades entre las definiciones consultadas</a:t>
            </a:r>
            <a:r>
              <a:rPr lang="es-ES" sz="2400" b="1" dirty="0" smtClean="0"/>
              <a:t>.</a:t>
            </a:r>
          </a:p>
          <a:p>
            <a:pPr algn="just" eaLnBrk="1" hangingPunct="1">
              <a:lnSpc>
                <a:spcPct val="150000"/>
              </a:lnSpc>
              <a:spcBef>
                <a:spcPct val="40000"/>
              </a:spcBef>
            </a:pPr>
            <a:r>
              <a:rPr lang="es-ES" sz="2400" b="1" dirty="0" smtClean="0"/>
              <a:t>2. Investigue en diferentes fuentes bibliográficas sobre el origen y desarrollo histórico de la genética ecológica como ciencia.</a:t>
            </a:r>
            <a:endParaRPr lang="es-ES" sz="2400" b="1" dirty="0"/>
          </a:p>
          <a:p>
            <a:pPr algn="just" eaLnBrk="1" hangingPunct="1">
              <a:spcBef>
                <a:spcPct val="40000"/>
              </a:spcBef>
            </a:pPr>
            <a:endParaRPr lang="es-ES" sz="2400" b="1" dirty="0"/>
          </a:p>
          <a:p>
            <a:pPr algn="just" eaLnBrk="1" hangingPunct="1">
              <a:spcBef>
                <a:spcPct val="40000"/>
              </a:spcBef>
            </a:pPr>
            <a:endParaRPr lang="es-ES" sz="2800" b="1" dirty="0">
              <a:solidFill>
                <a:schemeClr val="accent2"/>
              </a:solidFill>
            </a:endParaRPr>
          </a:p>
          <a:p>
            <a:pPr algn="just" eaLnBrk="1" hangingPunct="1">
              <a:lnSpc>
                <a:spcPct val="150000"/>
              </a:lnSpc>
              <a:spcBef>
                <a:spcPct val="40000"/>
              </a:spcBef>
            </a:pPr>
            <a:r>
              <a:rPr lang="es-ES" sz="2800" b="1" dirty="0">
                <a:solidFill>
                  <a:schemeClr val="accent2"/>
                </a:solidFill>
              </a:rPr>
              <a:t> </a:t>
            </a:r>
          </a:p>
          <a:p>
            <a:pPr algn="just" eaLnBrk="1" hangingPunct="1">
              <a:lnSpc>
                <a:spcPct val="150000"/>
              </a:lnSpc>
              <a:spcBef>
                <a:spcPct val="40000"/>
              </a:spcBef>
            </a:pPr>
            <a:endParaRPr lang="es-ES" sz="2800" b="1" dirty="0">
              <a:solidFill>
                <a:schemeClr val="accent2"/>
              </a:solidFill>
            </a:endParaRPr>
          </a:p>
        </p:txBody>
      </p:sp>
    </p:spTree>
    <p:extLst>
      <p:ext uri="{BB962C8B-B14F-4D97-AF65-F5344CB8AC3E}">
        <p14:creationId xmlns:p14="http://schemas.microsoft.com/office/powerpoint/2010/main" val="3397837551"/>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8" presetClass="entr" presetSubtype="16" fill="hold" nodeType="afterEffect">
                                  <p:stCondLst>
                                    <p:cond delay="0"/>
                                  </p:stCondLst>
                                  <p:childTnLst>
                                    <p:set>
                                      <p:cBhvr>
                                        <p:cTn id="6" dur="1" fill="hold">
                                          <p:stCondLst>
                                            <p:cond delay="0"/>
                                          </p:stCondLst>
                                        </p:cTn>
                                        <p:tgtEl>
                                          <p:spTgt spid="86019">
                                            <p:txEl>
                                              <p:pRg st="0" end="0"/>
                                            </p:txEl>
                                          </p:spTgt>
                                        </p:tgtEl>
                                        <p:attrNameLst>
                                          <p:attrName>style.visibility</p:attrName>
                                        </p:attrNameLst>
                                      </p:cBhvr>
                                      <p:to>
                                        <p:strVal val="visible"/>
                                      </p:to>
                                    </p:set>
                                    <p:animEffect transition="in" filter="diamond(in)">
                                      <p:cBhvr>
                                        <p:cTn id="7" dur="2000"/>
                                        <p:tgtEl>
                                          <p:spTgt spid="86019">
                                            <p:txEl>
                                              <p:pRg st="0" end="0"/>
                                            </p:txEl>
                                          </p:spTgt>
                                        </p:tgtEl>
                                      </p:cBhvr>
                                    </p:animEffect>
                                  </p:childTnLst>
                                </p:cTn>
                              </p:par>
                            </p:childTnLst>
                          </p:cTn>
                        </p:par>
                        <p:par>
                          <p:cTn id="8" fill="hold">
                            <p:stCondLst>
                              <p:cond delay="2000"/>
                            </p:stCondLst>
                            <p:childTnLst>
                              <p:par>
                                <p:cTn id="9" presetID="8" presetClass="entr" presetSubtype="16" fill="hold" nodeType="afterEffect">
                                  <p:stCondLst>
                                    <p:cond delay="0"/>
                                  </p:stCondLst>
                                  <p:childTnLst>
                                    <p:set>
                                      <p:cBhvr>
                                        <p:cTn id="10" dur="1" fill="hold">
                                          <p:stCondLst>
                                            <p:cond delay="0"/>
                                          </p:stCondLst>
                                        </p:cTn>
                                        <p:tgtEl>
                                          <p:spTgt spid="86019">
                                            <p:txEl>
                                              <p:pRg st="1" end="1"/>
                                            </p:txEl>
                                          </p:spTgt>
                                        </p:tgtEl>
                                        <p:attrNameLst>
                                          <p:attrName>style.visibility</p:attrName>
                                        </p:attrNameLst>
                                      </p:cBhvr>
                                      <p:to>
                                        <p:strVal val="visible"/>
                                      </p:to>
                                    </p:set>
                                    <p:animEffect transition="in" filter="diamond(in)">
                                      <p:cBhvr>
                                        <p:cTn id="11" dur="2000"/>
                                        <p:tgtEl>
                                          <p:spTgt spid="86019">
                                            <p:txEl>
                                              <p:pRg st="1" end="1"/>
                                            </p:txEl>
                                          </p:spTgt>
                                        </p:tgtEl>
                                      </p:cBhvr>
                                    </p:animEffect>
                                  </p:childTnLst>
                                </p:cTn>
                              </p:par>
                            </p:childTnLst>
                          </p:cTn>
                        </p:par>
                        <p:par>
                          <p:cTn id="12" fill="hold">
                            <p:stCondLst>
                              <p:cond delay="4000"/>
                            </p:stCondLst>
                            <p:childTnLst>
                              <p:par>
                                <p:cTn id="13" presetID="8" presetClass="entr" presetSubtype="16" fill="hold" nodeType="afterEffect">
                                  <p:stCondLst>
                                    <p:cond delay="0"/>
                                  </p:stCondLst>
                                  <p:childTnLst>
                                    <p:set>
                                      <p:cBhvr>
                                        <p:cTn id="14" dur="1" fill="hold">
                                          <p:stCondLst>
                                            <p:cond delay="0"/>
                                          </p:stCondLst>
                                        </p:cTn>
                                        <p:tgtEl>
                                          <p:spTgt spid="86019">
                                            <p:txEl>
                                              <p:pRg st="2" end="2"/>
                                            </p:txEl>
                                          </p:spTgt>
                                        </p:tgtEl>
                                        <p:attrNameLst>
                                          <p:attrName>style.visibility</p:attrName>
                                        </p:attrNameLst>
                                      </p:cBhvr>
                                      <p:to>
                                        <p:strVal val="visible"/>
                                      </p:to>
                                    </p:set>
                                    <p:animEffect transition="in" filter="diamond(in)">
                                      <p:cBhvr>
                                        <p:cTn id="15" dur="2000"/>
                                        <p:tgtEl>
                                          <p:spTgt spid="86019">
                                            <p:txEl>
                                              <p:pRg st="2" end="2"/>
                                            </p:txEl>
                                          </p:spTgt>
                                        </p:tgtEl>
                                      </p:cBhvr>
                                    </p:animEffect>
                                  </p:childTnLst>
                                </p:cTn>
                              </p:par>
                            </p:childTnLst>
                          </p:cTn>
                        </p:par>
                        <p:par>
                          <p:cTn id="16" fill="hold">
                            <p:stCondLst>
                              <p:cond delay="6000"/>
                            </p:stCondLst>
                            <p:childTnLst>
                              <p:par>
                                <p:cTn id="17" presetID="8" presetClass="entr" presetSubtype="16" fill="hold" nodeType="afterEffect">
                                  <p:stCondLst>
                                    <p:cond delay="0"/>
                                  </p:stCondLst>
                                  <p:childTnLst>
                                    <p:set>
                                      <p:cBhvr>
                                        <p:cTn id="18" dur="1" fill="hold">
                                          <p:stCondLst>
                                            <p:cond delay="0"/>
                                          </p:stCondLst>
                                        </p:cTn>
                                        <p:tgtEl>
                                          <p:spTgt spid="86019">
                                            <p:txEl>
                                              <p:pRg st="3" end="3"/>
                                            </p:txEl>
                                          </p:spTgt>
                                        </p:tgtEl>
                                        <p:attrNameLst>
                                          <p:attrName>style.visibility</p:attrName>
                                        </p:attrNameLst>
                                      </p:cBhvr>
                                      <p:to>
                                        <p:strVal val="visible"/>
                                      </p:to>
                                    </p:set>
                                    <p:animEffect transition="in" filter="diamond(in)">
                                      <p:cBhvr>
                                        <p:cTn id="19" dur="2000"/>
                                        <p:tgtEl>
                                          <p:spTgt spid="86019">
                                            <p:txEl>
                                              <p:pRg st="3" end="3"/>
                                            </p:txEl>
                                          </p:spTgt>
                                        </p:tgtEl>
                                      </p:cBhvr>
                                    </p:animEffect>
                                  </p:childTnLst>
                                </p:cTn>
                              </p:par>
                            </p:childTnLst>
                          </p:cTn>
                        </p:par>
                        <p:par>
                          <p:cTn id="20" fill="hold">
                            <p:stCondLst>
                              <p:cond delay="8000"/>
                            </p:stCondLst>
                            <p:childTnLst>
                              <p:par>
                                <p:cTn id="21" presetID="8" presetClass="entr" presetSubtype="16" fill="hold" nodeType="afterEffect">
                                  <p:stCondLst>
                                    <p:cond delay="0"/>
                                  </p:stCondLst>
                                  <p:childTnLst>
                                    <p:set>
                                      <p:cBhvr>
                                        <p:cTn id="22" dur="1" fill="hold">
                                          <p:stCondLst>
                                            <p:cond delay="0"/>
                                          </p:stCondLst>
                                        </p:cTn>
                                        <p:tgtEl>
                                          <p:spTgt spid="86019">
                                            <p:txEl>
                                              <p:pRg st="4" end="4"/>
                                            </p:txEl>
                                          </p:spTgt>
                                        </p:tgtEl>
                                        <p:attrNameLst>
                                          <p:attrName>style.visibility</p:attrName>
                                        </p:attrNameLst>
                                      </p:cBhvr>
                                      <p:to>
                                        <p:strVal val="visible"/>
                                      </p:to>
                                    </p:set>
                                    <p:animEffect transition="in" filter="diamond(in)">
                                      <p:cBhvr>
                                        <p:cTn id="23" dur="2000"/>
                                        <p:tgtEl>
                                          <p:spTgt spid="86019">
                                            <p:txEl>
                                              <p:pRg st="4" end="4"/>
                                            </p:txEl>
                                          </p:spTgt>
                                        </p:tgtEl>
                                      </p:cBhvr>
                                    </p:animEffect>
                                  </p:childTnLst>
                                </p:cTn>
                              </p:par>
                            </p:childTnLst>
                          </p:cTn>
                        </p:par>
                        <p:par>
                          <p:cTn id="24" fill="hold" nodeType="afterGroup">
                            <p:stCondLst>
                              <p:cond delay="10000"/>
                            </p:stCondLst>
                            <p:childTnLst>
                              <p:par>
                                <p:cTn id="25" presetID="8" presetClass="entr" presetSubtype="16" fill="hold" nodeType="afterEffect">
                                  <p:stCondLst>
                                    <p:cond delay="0"/>
                                  </p:stCondLst>
                                  <p:childTnLst>
                                    <p:set>
                                      <p:cBhvr>
                                        <p:cTn id="26" dur="1" fill="hold">
                                          <p:stCondLst>
                                            <p:cond delay="0"/>
                                          </p:stCondLst>
                                        </p:cTn>
                                        <p:tgtEl>
                                          <p:spTgt spid="86019">
                                            <p:txEl>
                                              <p:pRg st="7" end="7"/>
                                            </p:txEl>
                                          </p:spTgt>
                                        </p:tgtEl>
                                        <p:attrNameLst>
                                          <p:attrName>style.visibility</p:attrName>
                                        </p:attrNameLst>
                                      </p:cBhvr>
                                      <p:to>
                                        <p:strVal val="visible"/>
                                      </p:to>
                                    </p:set>
                                    <p:animEffect transition="in" filter="diamond(in)">
                                      <p:cBhvr>
                                        <p:cTn id="27" dur="2000"/>
                                        <p:tgtEl>
                                          <p:spTgt spid="86019">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Rectangle 2"/>
          <p:cNvSpPr>
            <a:spLocks noGrp="1" noChangeArrowheads="1"/>
          </p:cNvSpPr>
          <p:nvPr>
            <p:ph type="ctrTitle"/>
          </p:nvPr>
        </p:nvSpPr>
        <p:spPr>
          <a:xfrm>
            <a:off x="685800" y="1143000"/>
            <a:ext cx="7239000" cy="1752600"/>
          </a:xfrm>
        </p:spPr>
        <p:txBody>
          <a:bodyPr/>
          <a:lstStyle/>
          <a:p>
            <a:pPr eaLnBrk="1" hangingPunct="1">
              <a:lnSpc>
                <a:spcPct val="150000"/>
              </a:lnSpc>
              <a:defRPr/>
            </a:pPr>
            <a:r>
              <a:rPr lang="es-ES" sz="4000" b="1" dirty="0">
                <a:solidFill>
                  <a:srgbClr val="0000FF"/>
                </a:solidFill>
                <a:effectLst>
                  <a:outerShdw blurRad="38100" dist="38100" dir="2700000" algn="tl">
                    <a:srgbClr val="000000">
                      <a:alpha val="43137"/>
                    </a:srgbClr>
                  </a:outerShdw>
                </a:effectLst>
              </a:rPr>
              <a:t>Introducción al estudio de la Genética Ecológica</a:t>
            </a:r>
            <a:br>
              <a:rPr lang="es-ES" sz="4000" b="1" dirty="0">
                <a:solidFill>
                  <a:srgbClr val="0000FF"/>
                </a:solidFill>
                <a:effectLst>
                  <a:outerShdw blurRad="38100" dist="38100" dir="2700000" algn="tl">
                    <a:srgbClr val="000000">
                      <a:alpha val="43137"/>
                    </a:srgbClr>
                  </a:outerShdw>
                </a:effectLst>
              </a:rPr>
            </a:br>
            <a:endParaRPr lang="es-ES" sz="4000" b="1" dirty="0">
              <a:solidFill>
                <a:srgbClr val="0000FF"/>
              </a:solidFill>
              <a:effectLst>
                <a:outerShdw blurRad="38100" dist="38100" dir="2700000" algn="tl">
                  <a:srgbClr val="000000">
                    <a:alpha val="43137"/>
                  </a:srgbClr>
                </a:outerShdw>
              </a:effectLst>
            </a:endParaRPr>
          </a:p>
        </p:txBody>
      </p:sp>
      <p:pic>
        <p:nvPicPr>
          <p:cNvPr id="7" name="Imagen 2" descr="http://www.devicelink.com/ivdt/archive/99/11/9911i48a.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667000" y="2796408"/>
            <a:ext cx="3467100" cy="313474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txBox="1">
            <a:spLocks noChangeArrowheads="1"/>
          </p:cNvSpPr>
          <p:nvPr/>
        </p:nvSpPr>
        <p:spPr bwMode="auto">
          <a:xfrm>
            <a:off x="685800" y="1371600"/>
            <a:ext cx="7924800" cy="2971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a:lstStyle>
          <a:p>
            <a:pPr eaLnBrk="1" hangingPunct="1">
              <a:lnSpc>
                <a:spcPct val="150000"/>
              </a:lnSpc>
              <a:defRPr/>
            </a:pPr>
            <a:r>
              <a:rPr lang="es-ES" sz="4800" b="1" dirty="0" smtClean="0">
                <a:solidFill>
                  <a:srgbClr val="0000FF"/>
                </a:solidFill>
                <a:effectLst>
                  <a:outerShdw blurRad="38100" dist="38100" dir="2700000" algn="tl">
                    <a:srgbClr val="000000">
                      <a:alpha val="43137"/>
                    </a:srgbClr>
                  </a:outerShdw>
                </a:effectLst>
              </a:rPr>
              <a:t>Aplicación del Diagnóstico inicial de la asignatura</a:t>
            </a:r>
            <a:endParaRPr lang="es-ES" sz="4800" b="1" dirty="0">
              <a:solidFill>
                <a:srgbClr val="0000FF"/>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96370235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Marcador de contenido 2"/>
          <p:cNvSpPr>
            <a:spLocks noGrp="1"/>
          </p:cNvSpPr>
          <p:nvPr>
            <p:ph idx="1"/>
          </p:nvPr>
        </p:nvSpPr>
        <p:spPr>
          <a:xfrm>
            <a:off x="76200" y="304800"/>
            <a:ext cx="8839200" cy="4525963"/>
          </a:xfrm>
        </p:spPr>
        <p:txBody>
          <a:bodyPr/>
          <a:lstStyle/>
          <a:p>
            <a:pPr marL="0" indent="0" algn="just">
              <a:buFontTx/>
              <a:buNone/>
            </a:pPr>
            <a:r>
              <a:rPr lang="es-ES" sz="2700" b="1" i="1"/>
              <a:t>“La imagen tradicional sobre los estudios evolutivos es la del sabio de gabinete que recolecta y mide huesos fósiles para reconstruir después animales prehistóricos; pero modernamente esto es solo parte de la verdad. Los estudios actuales de los procesos evolutivos son tan rigurosos como los de cualquier otra ciencia biológica, y necesitan tanto de la experimentación controlada como de cuidadosas observaciones de campo. Estos estudios son el resultado de la confluencia de dos ramas importantísimas de la moderna ciencia biológica: la genética de poblaciones y la ecología, razón por la cual se habla más apropiadamente de genética ecológica (Ford, 1964) y ecología evolutiva (Pianka, 1974).”</a:t>
            </a:r>
            <a:r>
              <a:rPr lang="es-ES" sz="2700"/>
              <a:t> (Vicente Berovides Álvarez).</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1"/>
          <p:cNvSpPr>
            <a:spLocks noChangeArrowheads="1"/>
          </p:cNvSpPr>
          <p:nvPr/>
        </p:nvSpPr>
        <p:spPr bwMode="auto">
          <a:xfrm>
            <a:off x="339969" y="2057403"/>
            <a:ext cx="8458200" cy="3581398"/>
          </a:xfrm>
          <a:prstGeom prst="rect">
            <a:avLst/>
          </a:prstGeom>
          <a:gradFill rotWithShape="1">
            <a:gsLst>
              <a:gs pos="0">
                <a:srgbClr val="DDDDDD"/>
              </a:gs>
              <a:gs pos="100000">
                <a:srgbClr val="FFFFFF"/>
              </a:gs>
            </a:gsLst>
            <a:path path="rect">
              <a:fillToRect l="100000" b="100000"/>
            </a:path>
          </a:gradFill>
          <a:ln w="28575">
            <a:solidFill>
              <a:schemeClr val="tx1"/>
            </a:solidFill>
            <a:miter lim="800000"/>
            <a:headEnd/>
            <a:tailEnd/>
          </a:ln>
          <a:effectLst>
            <a:outerShdw dist="107763" dir="18900000" algn="ctr" rotWithShape="0">
              <a:schemeClr val="bg2">
                <a:alpha val="50000"/>
              </a:schemeClr>
            </a:outerShdw>
          </a:effectLst>
        </p:spPr>
        <p:txBody>
          <a:bodyPr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just" eaLnBrk="1" hangingPunct="1">
              <a:lnSpc>
                <a:spcPct val="150000"/>
              </a:lnSpc>
              <a:spcBef>
                <a:spcPct val="0"/>
              </a:spcBef>
              <a:buFontTx/>
              <a:buNone/>
            </a:pPr>
            <a:r>
              <a:rPr lang="es-ES" sz="3000" b="1" dirty="0"/>
              <a:t>¿Cuál es su opinión con respecto a lo expresado por el Doctor Vicente </a:t>
            </a:r>
            <a:r>
              <a:rPr lang="es-ES" sz="3000" b="1" dirty="0" err="1"/>
              <a:t>Berovides</a:t>
            </a:r>
            <a:r>
              <a:rPr lang="es-ES" sz="3000" b="1" dirty="0"/>
              <a:t> Álvarez en relación con el término Genética Ecológica?</a:t>
            </a:r>
          </a:p>
        </p:txBody>
      </p:sp>
      <p:sp>
        <p:nvSpPr>
          <p:cNvPr id="5" name="4 CuadroTexto"/>
          <p:cNvSpPr txBox="1">
            <a:spLocks noChangeArrowheads="1"/>
          </p:cNvSpPr>
          <p:nvPr/>
        </p:nvSpPr>
        <p:spPr bwMode="auto">
          <a:xfrm>
            <a:off x="7620192" y="195265"/>
            <a:ext cx="1143000" cy="1862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s-ES" sz="11500" b="1" dirty="0">
                <a:solidFill>
                  <a:srgbClr val="C00000"/>
                </a:solidFill>
              </a:rPr>
              <a:t>?</a:t>
            </a:r>
          </a:p>
        </p:txBody>
      </p:sp>
    </p:spTree>
    <p:extLst>
      <p:ext uri="{BB962C8B-B14F-4D97-AF65-F5344CB8AC3E}">
        <p14:creationId xmlns:p14="http://schemas.microsoft.com/office/powerpoint/2010/main" val="33197286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8" presetClass="entr" presetSubtype="16"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diamond(in)">
                                      <p:cBhvr>
                                        <p:cTn id="7"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Rectangle 2"/>
          <p:cNvSpPr>
            <a:spLocks noGrp="1" noChangeArrowheads="1"/>
          </p:cNvSpPr>
          <p:nvPr>
            <p:ph type="ctrTitle"/>
          </p:nvPr>
        </p:nvSpPr>
        <p:spPr>
          <a:xfrm>
            <a:off x="152400" y="910652"/>
            <a:ext cx="6553200" cy="1752600"/>
          </a:xfrm>
        </p:spPr>
        <p:txBody>
          <a:bodyPr/>
          <a:lstStyle/>
          <a:p>
            <a:pPr eaLnBrk="1" hangingPunct="1">
              <a:lnSpc>
                <a:spcPct val="150000"/>
              </a:lnSpc>
              <a:defRPr/>
            </a:pPr>
            <a:r>
              <a:rPr lang="es-ES" sz="3600" b="1" dirty="0">
                <a:solidFill>
                  <a:srgbClr val="0000FF"/>
                </a:solidFill>
                <a:effectLst>
                  <a:outerShdw blurRad="38100" dist="38100" dir="2700000" algn="tl">
                    <a:srgbClr val="000000">
                      <a:alpha val="43137"/>
                    </a:srgbClr>
                  </a:outerShdw>
                </a:effectLst>
              </a:rPr>
              <a:t>Tema </a:t>
            </a:r>
            <a:br>
              <a:rPr lang="es-ES" sz="3600" b="1" dirty="0">
                <a:solidFill>
                  <a:srgbClr val="0000FF"/>
                </a:solidFill>
                <a:effectLst>
                  <a:outerShdw blurRad="38100" dist="38100" dir="2700000" algn="tl">
                    <a:srgbClr val="000000">
                      <a:alpha val="43137"/>
                    </a:srgbClr>
                  </a:outerShdw>
                </a:effectLst>
              </a:rPr>
            </a:br>
            <a:r>
              <a:rPr lang="es-ES" sz="3600" b="1" dirty="0">
                <a:solidFill>
                  <a:srgbClr val="0000FF"/>
                </a:solidFill>
                <a:effectLst>
                  <a:outerShdw blurRad="38100" dist="38100" dir="2700000" algn="tl">
                    <a:srgbClr val="000000">
                      <a:alpha val="43137"/>
                    </a:srgbClr>
                  </a:outerShdw>
                </a:effectLst>
              </a:rPr>
              <a:t> </a:t>
            </a:r>
            <a:r>
              <a:rPr lang="es-ES" sz="3600" b="1" dirty="0" smtClean="0">
                <a:solidFill>
                  <a:srgbClr val="0000FF"/>
                </a:solidFill>
              </a:rPr>
              <a:t>Introducción al estudio de la Genética Ecológica I </a:t>
            </a:r>
            <a:r>
              <a:rPr lang="es-ES" sz="4000" b="1" dirty="0">
                <a:solidFill>
                  <a:srgbClr val="FF0000"/>
                </a:solidFill>
              </a:rPr>
              <a:t/>
            </a:r>
            <a:br>
              <a:rPr lang="es-ES" sz="4000" b="1" dirty="0">
                <a:solidFill>
                  <a:srgbClr val="FF0000"/>
                </a:solidFill>
              </a:rPr>
            </a:br>
            <a:endParaRPr lang="es-ES" sz="4000" b="1" dirty="0">
              <a:solidFill>
                <a:srgbClr val="0070C0"/>
              </a:solidFill>
            </a:endParaRPr>
          </a:p>
        </p:txBody>
      </p:sp>
      <p:sp>
        <p:nvSpPr>
          <p:cNvPr id="86019" name="Rectangle 3"/>
          <p:cNvSpPr>
            <a:spLocks noGrp="1" noChangeArrowheads="1"/>
          </p:cNvSpPr>
          <p:nvPr>
            <p:ph type="subTitle" idx="1"/>
          </p:nvPr>
        </p:nvSpPr>
        <p:spPr>
          <a:xfrm>
            <a:off x="188976" y="2895600"/>
            <a:ext cx="8450263" cy="3657600"/>
          </a:xfrm>
          <a:noFill/>
        </p:spPr>
        <p:txBody>
          <a:bodyPr/>
          <a:lstStyle/>
          <a:p>
            <a:pPr marL="265113" indent="-265113" algn="just" eaLnBrk="1" hangingPunct="1">
              <a:lnSpc>
                <a:spcPct val="150000"/>
              </a:lnSpc>
              <a:spcBef>
                <a:spcPct val="40000"/>
              </a:spcBef>
              <a:buFontTx/>
              <a:buChar char="•"/>
            </a:pPr>
            <a:r>
              <a:rPr lang="es-ES" b="1" dirty="0" smtClean="0"/>
              <a:t>Diagnóstico </a:t>
            </a:r>
            <a:r>
              <a:rPr lang="es-ES" b="1" dirty="0"/>
              <a:t>inicial de la </a:t>
            </a:r>
            <a:r>
              <a:rPr lang="es-ES" b="1" dirty="0" smtClean="0"/>
              <a:t>asignatura.</a:t>
            </a:r>
            <a:endParaRPr lang="es-ES" b="1" dirty="0"/>
          </a:p>
          <a:p>
            <a:pPr marL="265113" indent="-265113" algn="just" eaLnBrk="1" hangingPunct="1">
              <a:lnSpc>
                <a:spcPct val="150000"/>
              </a:lnSpc>
              <a:spcBef>
                <a:spcPct val="40000"/>
              </a:spcBef>
              <a:buFontTx/>
              <a:buChar char="•"/>
            </a:pPr>
            <a:r>
              <a:rPr lang="es-ES" b="1" dirty="0" smtClean="0"/>
              <a:t>La </a:t>
            </a:r>
            <a:r>
              <a:rPr lang="es-ES" b="1" dirty="0"/>
              <a:t>Genética Ecológica I como asignatura: importancia de su </a:t>
            </a:r>
            <a:r>
              <a:rPr lang="es-ES" b="1" dirty="0" smtClean="0"/>
              <a:t>estudio.</a:t>
            </a:r>
            <a:endParaRPr lang="es-ES" b="1" dirty="0"/>
          </a:p>
          <a:p>
            <a:pPr marL="265113" indent="-265113" algn="just" eaLnBrk="1" hangingPunct="1">
              <a:lnSpc>
                <a:spcPct val="150000"/>
              </a:lnSpc>
              <a:spcBef>
                <a:spcPct val="40000"/>
              </a:spcBef>
              <a:buFontTx/>
              <a:buChar char="•"/>
            </a:pPr>
            <a:endParaRPr lang="es-ES_tradnl" b="1" dirty="0"/>
          </a:p>
        </p:txBody>
      </p:sp>
      <p:pic>
        <p:nvPicPr>
          <p:cNvPr id="5" name="Picture 29" descr="image00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934200" y="358515"/>
            <a:ext cx="1897063" cy="2286000"/>
          </a:xfrm>
          <a:prstGeom prst="rect">
            <a:avLst/>
          </a:prstGeom>
          <a:noFill/>
          <a:ln w="38100">
            <a:solidFill>
              <a:srgbClr val="006600"/>
            </a:solidFill>
            <a:miter lim="800000"/>
            <a:headEnd/>
            <a:tailEnd/>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53738182"/>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8" presetClass="entr" presetSubtype="16" fill="hold" grpId="0" nodeType="withEffect">
                                  <p:stCondLst>
                                    <p:cond delay="0"/>
                                  </p:stCondLst>
                                  <p:childTnLst>
                                    <p:set>
                                      <p:cBhvr>
                                        <p:cTn id="6" dur="1" fill="hold">
                                          <p:stCondLst>
                                            <p:cond delay="0"/>
                                          </p:stCondLst>
                                        </p:cTn>
                                        <p:tgtEl>
                                          <p:spTgt spid="86018"/>
                                        </p:tgtEl>
                                        <p:attrNameLst>
                                          <p:attrName>style.visibility</p:attrName>
                                        </p:attrNameLst>
                                      </p:cBhvr>
                                      <p:to>
                                        <p:strVal val="visible"/>
                                      </p:to>
                                    </p:set>
                                    <p:animEffect transition="in" filter="diamond(in)">
                                      <p:cBhvr>
                                        <p:cTn id="7" dur="3000"/>
                                        <p:tgtEl>
                                          <p:spTgt spid="86018"/>
                                        </p:tgtEl>
                                      </p:cBhvr>
                                    </p:animEffect>
                                  </p:childTnLst>
                                </p:cTn>
                              </p:par>
                            </p:childTnLst>
                          </p:cTn>
                        </p:par>
                        <p:par>
                          <p:cTn id="8" fill="hold" nodeType="afterGroup">
                            <p:stCondLst>
                              <p:cond delay="3000"/>
                            </p:stCondLst>
                            <p:childTnLst>
                              <p:par>
                                <p:cTn id="9" presetID="8" presetClass="entr" presetSubtype="16" fill="hold" nodeType="afterEffect">
                                  <p:stCondLst>
                                    <p:cond delay="0"/>
                                  </p:stCondLst>
                                  <p:childTnLst>
                                    <p:set>
                                      <p:cBhvr>
                                        <p:cTn id="10" dur="1" fill="hold">
                                          <p:stCondLst>
                                            <p:cond delay="0"/>
                                          </p:stCondLst>
                                        </p:cTn>
                                        <p:tgtEl>
                                          <p:spTgt spid="86019">
                                            <p:txEl>
                                              <p:pRg st="0" end="0"/>
                                            </p:txEl>
                                          </p:spTgt>
                                        </p:tgtEl>
                                        <p:attrNameLst>
                                          <p:attrName>style.visibility</p:attrName>
                                        </p:attrNameLst>
                                      </p:cBhvr>
                                      <p:to>
                                        <p:strVal val="visible"/>
                                      </p:to>
                                    </p:set>
                                    <p:animEffect transition="in" filter="diamond(in)">
                                      <p:cBhvr>
                                        <p:cTn id="11" dur="2000"/>
                                        <p:tgtEl>
                                          <p:spTgt spid="86019">
                                            <p:txEl>
                                              <p:pRg st="0" end="0"/>
                                            </p:txEl>
                                          </p:spTgt>
                                        </p:tgtEl>
                                      </p:cBhvr>
                                    </p:animEffect>
                                  </p:childTnLst>
                                </p:cTn>
                              </p:par>
                            </p:childTnLst>
                          </p:cTn>
                        </p:par>
                        <p:par>
                          <p:cTn id="12" fill="hold">
                            <p:stCondLst>
                              <p:cond delay="5000"/>
                            </p:stCondLst>
                            <p:childTnLst>
                              <p:par>
                                <p:cTn id="13" presetID="8" presetClass="entr" presetSubtype="16" fill="hold" nodeType="afterEffect">
                                  <p:stCondLst>
                                    <p:cond delay="0"/>
                                  </p:stCondLst>
                                  <p:childTnLst>
                                    <p:set>
                                      <p:cBhvr>
                                        <p:cTn id="14" dur="1" fill="hold">
                                          <p:stCondLst>
                                            <p:cond delay="0"/>
                                          </p:stCondLst>
                                        </p:cTn>
                                        <p:tgtEl>
                                          <p:spTgt spid="86019">
                                            <p:txEl>
                                              <p:pRg st="1" end="1"/>
                                            </p:txEl>
                                          </p:spTgt>
                                        </p:tgtEl>
                                        <p:attrNameLst>
                                          <p:attrName>style.visibility</p:attrName>
                                        </p:attrNameLst>
                                      </p:cBhvr>
                                      <p:to>
                                        <p:strVal val="visible"/>
                                      </p:to>
                                    </p:set>
                                    <p:animEffect transition="in" filter="diamond(in)">
                                      <p:cBhvr>
                                        <p:cTn id="15" dur="2000"/>
                                        <p:tgtEl>
                                          <p:spTgt spid="86019">
                                            <p:txEl>
                                              <p:pRg st="1" end="1"/>
                                            </p:txEl>
                                          </p:spTgt>
                                        </p:tgtEl>
                                      </p:cBhvr>
                                    </p:animEffect>
                                  </p:childTnLst>
                                </p:cTn>
                              </p:par>
                            </p:childTnLst>
                          </p:cTn>
                        </p:par>
                        <p:par>
                          <p:cTn id="16" fill="hold" nodeType="afterGroup">
                            <p:stCondLst>
                              <p:cond delay="7000"/>
                            </p:stCondLst>
                            <p:childTnLst>
                              <p:par>
                                <p:cTn id="17" presetID="8" presetClass="entr" presetSubtype="16" fill="hold" nodeType="afterEffect">
                                  <p:stCondLst>
                                    <p:cond delay="0"/>
                                  </p:stCondLst>
                                  <p:childTnLst>
                                    <p:set>
                                      <p:cBhvr>
                                        <p:cTn id="18" dur="1" fill="hold">
                                          <p:stCondLst>
                                            <p:cond delay="0"/>
                                          </p:stCondLst>
                                        </p:cTn>
                                        <p:tgtEl>
                                          <p:spTgt spid="5"/>
                                        </p:tgtEl>
                                        <p:attrNameLst>
                                          <p:attrName>style.visibility</p:attrName>
                                        </p:attrNameLst>
                                      </p:cBhvr>
                                      <p:to>
                                        <p:strVal val="visible"/>
                                      </p:to>
                                    </p:set>
                                    <p:animEffect transition="in" filter="diamond(in)">
                                      <p:cBhvr>
                                        <p:cTn id="19" dur="2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6018"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3"/>
          <p:cNvSpPr>
            <a:spLocks noChangeArrowheads="1"/>
          </p:cNvSpPr>
          <p:nvPr/>
        </p:nvSpPr>
        <p:spPr bwMode="auto">
          <a:xfrm>
            <a:off x="-247650" y="-942975"/>
            <a:ext cx="9144000" cy="0"/>
          </a:xfrm>
          <a:prstGeom prst="rect">
            <a:avLst/>
          </a:prstGeom>
          <a:solidFill>
            <a:srgbClr val="F9F9F9"/>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p>
            <a:endParaRPr lang="es-ES"/>
          </a:p>
        </p:txBody>
      </p:sp>
      <p:sp>
        <p:nvSpPr>
          <p:cNvPr id="99359" name="Rectangle 31"/>
          <p:cNvSpPr>
            <a:spLocks noChangeArrowheads="1"/>
          </p:cNvSpPr>
          <p:nvPr/>
        </p:nvSpPr>
        <p:spPr bwMode="auto">
          <a:xfrm>
            <a:off x="152400" y="838200"/>
            <a:ext cx="8839200" cy="5867400"/>
          </a:xfrm>
          <a:prstGeom prst="rect">
            <a:avLst/>
          </a:prstGeom>
          <a:gradFill rotWithShape="1">
            <a:gsLst>
              <a:gs pos="0">
                <a:srgbClr val="DDDDDD"/>
              </a:gs>
              <a:gs pos="100000">
                <a:srgbClr val="DDDDDD">
                  <a:gamma/>
                  <a:tint val="0"/>
                  <a:invGamma/>
                </a:srgbClr>
              </a:gs>
            </a:gsLst>
            <a:path path="rect">
              <a:fillToRect l="100000" b="100000"/>
            </a:path>
          </a:gradFill>
          <a:ln w="28575">
            <a:solidFill>
              <a:schemeClr val="tx1"/>
            </a:solidFill>
            <a:miter lim="800000"/>
            <a:headEnd/>
            <a:tailEnd/>
          </a:ln>
          <a:effectLst>
            <a:outerShdw dist="107763" dir="18900000" algn="ctr" rotWithShape="0">
              <a:schemeClr val="bg2">
                <a:alpha val="50000"/>
              </a:schemeClr>
            </a:outerShdw>
          </a:effectLst>
        </p:spPr>
        <p:txBody>
          <a:bodyPr anchor="ctr"/>
          <a:lstStyle/>
          <a:p>
            <a:pPr algn="just">
              <a:lnSpc>
                <a:spcPct val="150000"/>
              </a:lnSpc>
              <a:defRPr/>
            </a:pPr>
            <a:r>
              <a:rPr lang="es-ES" sz="3000" dirty="0"/>
              <a:t>La disciplina Genética Ecológica tiene como objeto de estudio la explicación de las causas de la unidad y la diversidad del mundo vivo, mediante el análisis integrador de los procesos que acontecen en el medioambiente, con una concepción </a:t>
            </a:r>
            <a:r>
              <a:rPr lang="es-ES" sz="3000" dirty="0" err="1"/>
              <a:t>ecosistémica</a:t>
            </a:r>
            <a:r>
              <a:rPr lang="es-ES" sz="3000" dirty="0"/>
              <a:t>, genética, evolucionista y bioética que favorece la educación ambiental para la sostenibilidad de la vida.</a:t>
            </a:r>
          </a:p>
        </p:txBody>
      </p:sp>
      <p:sp>
        <p:nvSpPr>
          <p:cNvPr id="4100" name="4 CuadroTexto"/>
          <p:cNvSpPr txBox="1">
            <a:spLocks noChangeArrowheads="1"/>
          </p:cNvSpPr>
          <p:nvPr/>
        </p:nvSpPr>
        <p:spPr bwMode="auto">
          <a:xfrm>
            <a:off x="8382000" y="0"/>
            <a:ext cx="762000"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r>
              <a:rPr lang="es-ES" sz="6000" b="1">
                <a:solidFill>
                  <a:srgbClr val="C00000"/>
                </a:solidFill>
              </a:rPr>
              <a:t>?</a:t>
            </a:r>
          </a:p>
        </p:txBody>
      </p:sp>
    </p:spTree>
    <p:extLst>
      <p:ext uri="{BB962C8B-B14F-4D97-AF65-F5344CB8AC3E}">
        <p14:creationId xmlns:p14="http://schemas.microsoft.com/office/powerpoint/2010/main" val="1409447338"/>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8" presetClass="entr" presetSubtype="16" fill="hold" grpId="0" nodeType="withEffect">
                                  <p:stCondLst>
                                    <p:cond delay="0"/>
                                  </p:stCondLst>
                                  <p:childTnLst>
                                    <p:set>
                                      <p:cBhvr>
                                        <p:cTn id="6" dur="1" fill="hold">
                                          <p:stCondLst>
                                            <p:cond delay="0"/>
                                          </p:stCondLst>
                                        </p:cTn>
                                        <p:tgtEl>
                                          <p:spTgt spid="99359"/>
                                        </p:tgtEl>
                                        <p:attrNameLst>
                                          <p:attrName>style.visibility</p:attrName>
                                        </p:attrNameLst>
                                      </p:cBhvr>
                                      <p:to>
                                        <p:strVal val="visible"/>
                                      </p:to>
                                    </p:set>
                                    <p:animEffect transition="in" filter="diamond(in)">
                                      <p:cBhvr>
                                        <p:cTn id="7" dur="2000"/>
                                        <p:tgtEl>
                                          <p:spTgt spid="9935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9359"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3"/>
          <p:cNvSpPr>
            <a:spLocks noChangeArrowheads="1"/>
          </p:cNvSpPr>
          <p:nvPr/>
        </p:nvSpPr>
        <p:spPr bwMode="auto">
          <a:xfrm>
            <a:off x="-247650" y="-942975"/>
            <a:ext cx="9144000" cy="0"/>
          </a:xfrm>
          <a:prstGeom prst="rect">
            <a:avLst/>
          </a:prstGeom>
          <a:solidFill>
            <a:srgbClr val="F9F9F9"/>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p>
            <a:endParaRPr lang="es-ES"/>
          </a:p>
        </p:txBody>
      </p:sp>
      <p:sp>
        <p:nvSpPr>
          <p:cNvPr id="99359" name="Rectangle 31"/>
          <p:cNvSpPr>
            <a:spLocks noChangeArrowheads="1"/>
          </p:cNvSpPr>
          <p:nvPr/>
        </p:nvSpPr>
        <p:spPr bwMode="auto">
          <a:xfrm>
            <a:off x="438150" y="1600200"/>
            <a:ext cx="8458200" cy="3886200"/>
          </a:xfrm>
          <a:prstGeom prst="rect">
            <a:avLst/>
          </a:prstGeom>
          <a:gradFill rotWithShape="1">
            <a:gsLst>
              <a:gs pos="0">
                <a:srgbClr val="DDDDDD"/>
              </a:gs>
              <a:gs pos="100000">
                <a:srgbClr val="DDDDDD">
                  <a:gamma/>
                  <a:tint val="0"/>
                  <a:invGamma/>
                </a:srgbClr>
              </a:gs>
            </a:gsLst>
            <a:path path="rect">
              <a:fillToRect l="100000" b="100000"/>
            </a:path>
          </a:gradFill>
          <a:ln w="28575">
            <a:solidFill>
              <a:schemeClr val="tx1"/>
            </a:solidFill>
            <a:miter lim="800000"/>
            <a:headEnd/>
            <a:tailEnd/>
          </a:ln>
          <a:effectLst>
            <a:outerShdw dist="107763" dir="18900000" algn="ctr" rotWithShape="0">
              <a:schemeClr val="bg2">
                <a:alpha val="50000"/>
              </a:schemeClr>
            </a:outerShdw>
          </a:effectLst>
        </p:spPr>
        <p:txBody>
          <a:bodyPr anchor="ctr"/>
          <a:lstStyle/>
          <a:p>
            <a:pPr algn="just">
              <a:lnSpc>
                <a:spcPct val="150000"/>
              </a:lnSpc>
              <a:defRPr/>
            </a:pPr>
            <a:r>
              <a:rPr lang="es-ES" sz="3000" dirty="0"/>
              <a:t>Basado en lo expresado en el planteamiento anterior, argumente la importancia de los estudios genéticos, ecológicos y evolutivos para la vida y en su formación profesional pedagógica. </a:t>
            </a:r>
          </a:p>
        </p:txBody>
      </p:sp>
      <p:sp>
        <p:nvSpPr>
          <p:cNvPr id="5124" name="4 CuadroTexto"/>
          <p:cNvSpPr txBox="1">
            <a:spLocks noChangeArrowheads="1"/>
          </p:cNvSpPr>
          <p:nvPr/>
        </p:nvSpPr>
        <p:spPr bwMode="auto">
          <a:xfrm>
            <a:off x="7817370" y="152400"/>
            <a:ext cx="914400" cy="1015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r>
              <a:rPr lang="es-ES" sz="6000" b="1" dirty="0">
                <a:solidFill>
                  <a:srgbClr val="C00000"/>
                </a:solidFill>
              </a:rPr>
              <a:t>?</a:t>
            </a:r>
          </a:p>
        </p:txBody>
      </p:sp>
    </p:spTree>
    <p:extLst>
      <p:ext uri="{BB962C8B-B14F-4D97-AF65-F5344CB8AC3E}">
        <p14:creationId xmlns:p14="http://schemas.microsoft.com/office/powerpoint/2010/main" val="3599600549"/>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8" presetClass="entr" presetSubtype="16" fill="hold" grpId="0" nodeType="withEffect">
                                  <p:stCondLst>
                                    <p:cond delay="0"/>
                                  </p:stCondLst>
                                  <p:childTnLst>
                                    <p:set>
                                      <p:cBhvr>
                                        <p:cTn id="6" dur="1" fill="hold">
                                          <p:stCondLst>
                                            <p:cond delay="0"/>
                                          </p:stCondLst>
                                        </p:cTn>
                                        <p:tgtEl>
                                          <p:spTgt spid="99359"/>
                                        </p:tgtEl>
                                        <p:attrNameLst>
                                          <p:attrName>style.visibility</p:attrName>
                                        </p:attrNameLst>
                                      </p:cBhvr>
                                      <p:to>
                                        <p:strVal val="visible"/>
                                      </p:to>
                                    </p:set>
                                    <p:animEffect transition="in" filter="diamond(in)">
                                      <p:cBhvr>
                                        <p:cTn id="7" dur="2000"/>
                                        <p:tgtEl>
                                          <p:spTgt spid="9935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9359"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55 Grupo"/>
          <p:cNvGrpSpPr>
            <a:grpSpLocks/>
          </p:cNvGrpSpPr>
          <p:nvPr/>
        </p:nvGrpSpPr>
        <p:grpSpPr bwMode="auto">
          <a:xfrm>
            <a:off x="1906588" y="152400"/>
            <a:ext cx="6781800" cy="3276600"/>
            <a:chOff x="1906588" y="152400"/>
            <a:chExt cx="6781800" cy="3276600"/>
          </a:xfrm>
        </p:grpSpPr>
        <p:sp>
          <p:nvSpPr>
            <p:cNvPr id="30" name="29 Rectángulo"/>
            <p:cNvSpPr/>
            <p:nvPr/>
          </p:nvSpPr>
          <p:spPr>
            <a:xfrm>
              <a:off x="1982788" y="1600200"/>
              <a:ext cx="5029200" cy="1828800"/>
            </a:xfrm>
            <a:prstGeom prst="rect">
              <a:avLst/>
            </a:prstGeom>
            <a:solidFill>
              <a:srgbClr val="F2F2F2">
                <a:alpha val="10196"/>
              </a:srgbClr>
            </a:solidFill>
            <a:ln w="57150">
              <a:solidFill>
                <a:schemeClr val="accent6">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s-ES"/>
            </a:p>
          </p:txBody>
        </p:sp>
        <p:sp>
          <p:nvSpPr>
            <p:cNvPr id="5" name="4 Rectángulo redondeado"/>
            <p:cNvSpPr/>
            <p:nvPr/>
          </p:nvSpPr>
          <p:spPr>
            <a:xfrm>
              <a:off x="1906588" y="152400"/>
              <a:ext cx="5105400" cy="838200"/>
            </a:xfrm>
            <a:prstGeom prst="roundRect">
              <a:avLst/>
            </a:prstGeom>
            <a:solidFill>
              <a:srgbClr val="EAEAEA">
                <a:alpha val="3922"/>
              </a:srgbClr>
            </a:solidFill>
            <a:ln w="76200">
              <a:solidFill>
                <a:schemeClr val="accent2">
                  <a:lumMod val="60000"/>
                  <a:lumOff val="40000"/>
                </a:schemeClr>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s-ES" sz="3200" b="1" dirty="0">
                  <a:solidFill>
                    <a:srgbClr val="FF0000"/>
                  </a:solidFill>
                  <a:effectLst>
                    <a:outerShdw blurRad="38100" dist="38100" dir="2700000" algn="tl">
                      <a:srgbClr val="000000">
                        <a:alpha val="43137"/>
                      </a:srgbClr>
                    </a:outerShdw>
                  </a:effectLst>
                </a:rPr>
                <a:t>GENÉTICA ECOLÓGICA</a:t>
              </a:r>
            </a:p>
          </p:txBody>
        </p:sp>
        <p:sp>
          <p:nvSpPr>
            <p:cNvPr id="6160" name="9 CuadroTexto"/>
            <p:cNvSpPr txBox="1">
              <a:spLocks noChangeArrowheads="1"/>
            </p:cNvSpPr>
            <p:nvPr/>
          </p:nvSpPr>
          <p:spPr bwMode="auto">
            <a:xfrm>
              <a:off x="4497388" y="1138535"/>
              <a:ext cx="4191000"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s-ES" sz="2000" i="1"/>
                <a:t>Contenidos relacionados con</a:t>
              </a:r>
            </a:p>
          </p:txBody>
        </p:sp>
        <p:sp>
          <p:nvSpPr>
            <p:cNvPr id="6161" name="5 CuadroTexto"/>
            <p:cNvSpPr txBox="1">
              <a:spLocks noChangeArrowheads="1"/>
            </p:cNvSpPr>
            <p:nvPr/>
          </p:nvSpPr>
          <p:spPr bwMode="auto">
            <a:xfrm>
              <a:off x="1906588" y="1676400"/>
              <a:ext cx="2438400"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s-ES" sz="3600">
                  <a:solidFill>
                    <a:schemeClr val="accent2"/>
                  </a:solidFill>
                </a:rPr>
                <a:t>Genética</a:t>
              </a:r>
            </a:p>
          </p:txBody>
        </p:sp>
        <p:sp>
          <p:nvSpPr>
            <p:cNvPr id="6162" name="7 CuadroTexto"/>
            <p:cNvSpPr txBox="1">
              <a:spLocks noChangeArrowheads="1"/>
            </p:cNvSpPr>
            <p:nvPr/>
          </p:nvSpPr>
          <p:spPr bwMode="auto">
            <a:xfrm>
              <a:off x="4649788" y="1676400"/>
              <a:ext cx="2438400"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s-ES" sz="3600">
                  <a:solidFill>
                    <a:schemeClr val="accent2"/>
                  </a:solidFill>
                </a:rPr>
                <a:t>Ecología</a:t>
              </a:r>
            </a:p>
          </p:txBody>
        </p:sp>
        <p:sp>
          <p:nvSpPr>
            <p:cNvPr id="6163" name="8 CuadroTexto"/>
            <p:cNvSpPr txBox="1">
              <a:spLocks noChangeArrowheads="1"/>
            </p:cNvSpPr>
            <p:nvPr/>
          </p:nvSpPr>
          <p:spPr bwMode="auto">
            <a:xfrm>
              <a:off x="3354388" y="2754868"/>
              <a:ext cx="2438400"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s-ES" sz="3600">
                  <a:solidFill>
                    <a:schemeClr val="accent2"/>
                  </a:solidFill>
                </a:rPr>
                <a:t>Evolución</a:t>
              </a:r>
            </a:p>
          </p:txBody>
        </p:sp>
        <p:cxnSp>
          <p:nvCxnSpPr>
            <p:cNvPr id="16" name="15 Conector recto de flecha"/>
            <p:cNvCxnSpPr>
              <a:stCxn id="6161" idx="2"/>
            </p:cNvCxnSpPr>
            <p:nvPr/>
          </p:nvCxnSpPr>
          <p:spPr>
            <a:xfrm rot="16200000" flipH="1">
              <a:off x="3196432" y="2251869"/>
              <a:ext cx="468312" cy="609600"/>
            </a:xfrm>
            <a:prstGeom prst="straightConnector1">
              <a:avLst/>
            </a:prstGeom>
            <a:ln w="38100">
              <a:solidFill>
                <a:srgbClr val="0070C0"/>
              </a:solidFill>
              <a:headEnd type="arrow"/>
              <a:tailEnd type="arrow"/>
            </a:ln>
          </p:spPr>
          <p:style>
            <a:lnRef idx="1">
              <a:schemeClr val="accent1"/>
            </a:lnRef>
            <a:fillRef idx="0">
              <a:schemeClr val="accent1"/>
            </a:fillRef>
            <a:effectRef idx="0">
              <a:schemeClr val="accent1"/>
            </a:effectRef>
            <a:fontRef idx="minor">
              <a:schemeClr val="tx1"/>
            </a:fontRef>
          </p:style>
        </p:cxnSp>
        <p:cxnSp>
          <p:nvCxnSpPr>
            <p:cNvPr id="17" name="16 Conector recto de flecha"/>
            <p:cNvCxnSpPr/>
            <p:nvPr/>
          </p:nvCxnSpPr>
          <p:spPr>
            <a:xfrm rot="5400000">
              <a:off x="5437982" y="2296319"/>
              <a:ext cx="481012" cy="533400"/>
            </a:xfrm>
            <a:prstGeom prst="straightConnector1">
              <a:avLst/>
            </a:prstGeom>
            <a:ln w="38100">
              <a:solidFill>
                <a:srgbClr val="0070C0"/>
              </a:solidFill>
              <a:headEnd type="arrow"/>
              <a:tailEnd type="arrow"/>
            </a:ln>
          </p:spPr>
          <p:style>
            <a:lnRef idx="1">
              <a:schemeClr val="accent1"/>
            </a:lnRef>
            <a:fillRef idx="0">
              <a:schemeClr val="accent1"/>
            </a:fillRef>
            <a:effectRef idx="0">
              <a:schemeClr val="accent1"/>
            </a:effectRef>
            <a:fontRef idx="minor">
              <a:schemeClr val="tx1"/>
            </a:fontRef>
          </p:style>
        </p:cxnSp>
        <p:cxnSp>
          <p:nvCxnSpPr>
            <p:cNvPr id="23" name="22 Conector recto de flecha"/>
            <p:cNvCxnSpPr/>
            <p:nvPr/>
          </p:nvCxnSpPr>
          <p:spPr>
            <a:xfrm>
              <a:off x="4116388" y="2028825"/>
              <a:ext cx="762000" cy="1588"/>
            </a:xfrm>
            <a:prstGeom prst="straightConnector1">
              <a:avLst/>
            </a:prstGeom>
            <a:ln w="38100">
              <a:solidFill>
                <a:srgbClr val="0070C0"/>
              </a:solidFill>
              <a:headEnd type="arrow"/>
              <a:tailEnd type="arrow"/>
            </a:ln>
          </p:spPr>
          <p:style>
            <a:lnRef idx="1">
              <a:schemeClr val="accent1"/>
            </a:lnRef>
            <a:fillRef idx="0">
              <a:schemeClr val="accent1"/>
            </a:fillRef>
            <a:effectRef idx="0">
              <a:schemeClr val="accent1"/>
            </a:effectRef>
            <a:fontRef idx="minor">
              <a:schemeClr val="tx1"/>
            </a:fontRef>
          </p:style>
        </p:cxnSp>
        <p:cxnSp>
          <p:nvCxnSpPr>
            <p:cNvPr id="29" name="28 Conector recto"/>
            <p:cNvCxnSpPr/>
            <p:nvPr/>
          </p:nvCxnSpPr>
          <p:spPr>
            <a:xfrm rot="5400000">
              <a:off x="4173538" y="1314450"/>
              <a:ext cx="647700" cy="3175"/>
            </a:xfrm>
            <a:prstGeom prst="line">
              <a:avLst/>
            </a:prstGeom>
            <a:ln w="57150">
              <a:solidFill>
                <a:srgbClr val="0070C0"/>
              </a:solidFill>
            </a:ln>
          </p:spPr>
          <p:style>
            <a:lnRef idx="1">
              <a:schemeClr val="accent1"/>
            </a:lnRef>
            <a:fillRef idx="0">
              <a:schemeClr val="accent1"/>
            </a:fillRef>
            <a:effectRef idx="0">
              <a:schemeClr val="accent1"/>
            </a:effectRef>
            <a:fontRef idx="minor">
              <a:schemeClr val="tx1"/>
            </a:fontRef>
          </p:style>
        </p:cxnSp>
      </p:grpSp>
      <p:grpSp>
        <p:nvGrpSpPr>
          <p:cNvPr id="3" name="56 Grupo"/>
          <p:cNvGrpSpPr>
            <a:grpSpLocks/>
          </p:cNvGrpSpPr>
          <p:nvPr/>
        </p:nvGrpSpPr>
        <p:grpSpPr bwMode="auto">
          <a:xfrm>
            <a:off x="673100" y="3429000"/>
            <a:ext cx="8015288" cy="3281363"/>
            <a:chOff x="672664" y="3429001"/>
            <a:chExt cx="8015724" cy="3281064"/>
          </a:xfrm>
        </p:grpSpPr>
        <p:cxnSp>
          <p:nvCxnSpPr>
            <p:cNvPr id="32" name="31 Conector recto"/>
            <p:cNvCxnSpPr>
              <a:stCxn id="30" idx="2"/>
            </p:cNvCxnSpPr>
            <p:nvPr/>
          </p:nvCxnSpPr>
          <p:spPr>
            <a:xfrm rot="5400000">
              <a:off x="4155084" y="3771077"/>
              <a:ext cx="684151" cy="0"/>
            </a:xfrm>
            <a:prstGeom prst="line">
              <a:avLst/>
            </a:prstGeom>
            <a:ln w="57150">
              <a:solidFill>
                <a:schemeClr val="accent6">
                  <a:lumMod val="40000"/>
                  <a:lumOff val="60000"/>
                </a:schemeClr>
              </a:solidFill>
            </a:ln>
          </p:spPr>
          <p:style>
            <a:lnRef idx="1">
              <a:schemeClr val="accent1"/>
            </a:lnRef>
            <a:fillRef idx="0">
              <a:schemeClr val="accent1"/>
            </a:fillRef>
            <a:effectRef idx="0">
              <a:schemeClr val="accent1"/>
            </a:effectRef>
            <a:fontRef idx="minor">
              <a:schemeClr val="tx1"/>
            </a:fontRef>
          </p:style>
        </p:cxnSp>
        <p:cxnSp>
          <p:nvCxnSpPr>
            <p:cNvPr id="36" name="35 Conector recto"/>
            <p:cNvCxnSpPr/>
            <p:nvPr/>
          </p:nvCxnSpPr>
          <p:spPr>
            <a:xfrm rot="5400000">
              <a:off x="1001446" y="5157631"/>
              <a:ext cx="2087373" cy="1588"/>
            </a:xfrm>
            <a:prstGeom prst="line">
              <a:avLst/>
            </a:prstGeom>
            <a:ln w="57150">
              <a:solidFill>
                <a:schemeClr val="accent6">
                  <a:lumMod val="40000"/>
                  <a:lumOff val="60000"/>
                </a:schemeClr>
              </a:solidFill>
            </a:ln>
          </p:spPr>
          <p:style>
            <a:lnRef idx="1">
              <a:schemeClr val="accent1"/>
            </a:lnRef>
            <a:fillRef idx="0">
              <a:schemeClr val="accent1"/>
            </a:fillRef>
            <a:effectRef idx="0">
              <a:schemeClr val="accent1"/>
            </a:effectRef>
            <a:fontRef idx="minor">
              <a:schemeClr val="tx1"/>
            </a:fontRef>
          </p:style>
        </p:cxnSp>
        <p:cxnSp>
          <p:nvCxnSpPr>
            <p:cNvPr id="37" name="36 Conector recto"/>
            <p:cNvCxnSpPr/>
            <p:nvPr/>
          </p:nvCxnSpPr>
          <p:spPr>
            <a:xfrm rot="5400000">
              <a:off x="5995992" y="5157631"/>
              <a:ext cx="2087373" cy="1588"/>
            </a:xfrm>
            <a:prstGeom prst="line">
              <a:avLst/>
            </a:prstGeom>
            <a:ln w="57150">
              <a:solidFill>
                <a:schemeClr val="accent6">
                  <a:lumMod val="40000"/>
                  <a:lumOff val="60000"/>
                </a:schemeClr>
              </a:solidFill>
            </a:ln>
          </p:spPr>
          <p:style>
            <a:lnRef idx="1">
              <a:schemeClr val="accent1"/>
            </a:lnRef>
            <a:fillRef idx="0">
              <a:schemeClr val="accent1"/>
            </a:fillRef>
            <a:effectRef idx="0">
              <a:schemeClr val="accent1"/>
            </a:effectRef>
            <a:fontRef idx="minor">
              <a:schemeClr val="tx1"/>
            </a:fontRef>
          </p:style>
        </p:cxnSp>
        <p:cxnSp>
          <p:nvCxnSpPr>
            <p:cNvPr id="39" name="38 Conector recto"/>
            <p:cNvCxnSpPr/>
            <p:nvPr/>
          </p:nvCxnSpPr>
          <p:spPr>
            <a:xfrm>
              <a:off x="2014175" y="4114739"/>
              <a:ext cx="5040586" cy="1588"/>
            </a:xfrm>
            <a:prstGeom prst="line">
              <a:avLst/>
            </a:prstGeom>
            <a:ln w="57150">
              <a:solidFill>
                <a:schemeClr val="accent6">
                  <a:lumMod val="40000"/>
                  <a:lumOff val="60000"/>
                </a:schemeClr>
              </a:solidFill>
            </a:ln>
          </p:spPr>
          <p:style>
            <a:lnRef idx="1">
              <a:schemeClr val="accent1"/>
            </a:lnRef>
            <a:fillRef idx="0">
              <a:schemeClr val="accent1"/>
            </a:fillRef>
            <a:effectRef idx="0">
              <a:schemeClr val="accent1"/>
            </a:effectRef>
            <a:fontRef idx="minor">
              <a:schemeClr val="tx1"/>
            </a:fontRef>
          </p:style>
        </p:cxnSp>
        <p:sp>
          <p:nvSpPr>
            <p:cNvPr id="6152" name="34 CuadroTexto"/>
            <p:cNvSpPr txBox="1">
              <a:spLocks noChangeArrowheads="1"/>
            </p:cNvSpPr>
            <p:nvPr/>
          </p:nvSpPr>
          <p:spPr bwMode="auto">
            <a:xfrm>
              <a:off x="4495800" y="3562290"/>
              <a:ext cx="4192588" cy="400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s-ES" sz="2000" i="1"/>
                <a:t>Estudio organizado en</a:t>
              </a:r>
            </a:p>
          </p:txBody>
        </p:sp>
        <p:sp>
          <p:nvSpPr>
            <p:cNvPr id="6153" name="43 CuadroTexto"/>
            <p:cNvSpPr txBox="1">
              <a:spLocks noChangeArrowheads="1"/>
            </p:cNvSpPr>
            <p:nvPr/>
          </p:nvSpPr>
          <p:spPr bwMode="auto">
            <a:xfrm>
              <a:off x="1129864" y="6248400"/>
              <a:ext cx="1828800"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s-ES" sz="2400"/>
                <a:t>Genéticos</a:t>
              </a:r>
            </a:p>
          </p:txBody>
        </p:sp>
        <p:sp>
          <p:nvSpPr>
            <p:cNvPr id="6154" name="45 CuadroTexto"/>
            <p:cNvSpPr txBox="1">
              <a:spLocks noChangeArrowheads="1"/>
            </p:cNvSpPr>
            <p:nvPr/>
          </p:nvSpPr>
          <p:spPr bwMode="auto">
            <a:xfrm>
              <a:off x="5134302" y="6248400"/>
              <a:ext cx="3429000" cy="46162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s-ES" sz="2400"/>
                <a:t>Ecológicos y evolutivos</a:t>
              </a:r>
            </a:p>
          </p:txBody>
        </p:sp>
        <p:sp>
          <p:nvSpPr>
            <p:cNvPr id="41" name="40 Rectángulo redondeado"/>
            <p:cNvSpPr/>
            <p:nvPr/>
          </p:nvSpPr>
          <p:spPr>
            <a:xfrm>
              <a:off x="672664" y="4648090"/>
              <a:ext cx="2819553" cy="533351"/>
            </a:xfrm>
            <a:prstGeom prst="roundRect">
              <a:avLst/>
            </a:prstGeom>
            <a:solidFill>
              <a:srgbClr val="D5F4FF">
                <a:alpha val="92941"/>
              </a:srgbClr>
            </a:solidFill>
            <a:ln w="3810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s-ES" sz="2200" dirty="0">
                  <a:solidFill>
                    <a:schemeClr val="tx1"/>
                  </a:solidFill>
                  <a:effectLst>
                    <a:outerShdw blurRad="38100" dist="38100" dir="2700000" algn="tl">
                      <a:srgbClr val="000000">
                        <a:alpha val="43137"/>
                      </a:srgbClr>
                    </a:outerShdw>
                  </a:effectLst>
                </a:rPr>
                <a:t>Genética ecológica I</a:t>
              </a:r>
            </a:p>
          </p:txBody>
        </p:sp>
        <p:sp>
          <p:nvSpPr>
            <p:cNvPr id="43" name="42 Rectángulo redondeado"/>
            <p:cNvSpPr/>
            <p:nvPr/>
          </p:nvSpPr>
          <p:spPr>
            <a:xfrm>
              <a:off x="5591007" y="4648090"/>
              <a:ext cx="2895758" cy="533351"/>
            </a:xfrm>
            <a:prstGeom prst="roundRect">
              <a:avLst/>
            </a:prstGeom>
            <a:solidFill>
              <a:srgbClr val="D5F4FF">
                <a:alpha val="92941"/>
              </a:srgbClr>
            </a:solidFill>
            <a:ln w="3810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s-ES" sz="2200" dirty="0">
                  <a:solidFill>
                    <a:schemeClr val="tx1"/>
                  </a:solidFill>
                  <a:effectLst>
                    <a:outerShdw blurRad="38100" dist="38100" dir="2700000" algn="tl">
                      <a:srgbClr val="000000">
                        <a:alpha val="43137"/>
                      </a:srgbClr>
                    </a:outerShdw>
                  </a:effectLst>
                </a:rPr>
                <a:t>Genética ecológica II</a:t>
              </a:r>
            </a:p>
          </p:txBody>
        </p:sp>
        <p:sp>
          <p:nvSpPr>
            <p:cNvPr id="6157" name="51 CuadroTexto"/>
            <p:cNvSpPr txBox="1">
              <a:spLocks noChangeArrowheads="1"/>
            </p:cNvSpPr>
            <p:nvPr/>
          </p:nvSpPr>
          <p:spPr bwMode="auto">
            <a:xfrm>
              <a:off x="3048000" y="5543490"/>
              <a:ext cx="3505200"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s-ES" sz="2000" i="1"/>
                <a:t>Prevalecen   los   contenidos</a:t>
              </a:r>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8" presetClass="entr" presetSubtype="16" fill="hold"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amond(in)">
                                      <p:cBhvr>
                                        <p:cTn id="7" dur="2000"/>
                                        <p:tgtEl>
                                          <p:spTgt spid="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8" presetClass="entr" presetSubtype="32" fill="hold"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diamond(out)">
                                      <p:cBhvr>
                                        <p:cTn id="12" dur="2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Diseño predeterminado">
  <a:themeElements>
    <a:clrScheme name="Diseño predeterminad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iseño predeterminado">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iseño predeterminad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iseño predeterminado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iseño predeterminado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iseño predeterminado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iseño predeterminado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iseño predeterminado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iseño predeterminado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iseño predeterminado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iseño predeterminado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iseño predeterminado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iseño predeterminado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iseño predeterminado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2362</TotalTime>
  <Words>625</Words>
  <Application>Microsoft Office PowerPoint</Application>
  <PresentationFormat>Presentación en pantalla (4:3)</PresentationFormat>
  <Paragraphs>54</Paragraphs>
  <Slides>16</Slides>
  <Notes>0</Notes>
  <HiddenSlides>0</HiddenSlides>
  <MMClips>0</MMClips>
  <ScaleCrop>false</ScaleCrop>
  <HeadingPairs>
    <vt:vector size="4" baseType="variant">
      <vt:variant>
        <vt:lpstr>Tema</vt:lpstr>
      </vt:variant>
      <vt:variant>
        <vt:i4>1</vt:i4>
      </vt:variant>
      <vt:variant>
        <vt:lpstr>Títulos de diapositiva</vt:lpstr>
      </vt:variant>
      <vt:variant>
        <vt:i4>16</vt:i4>
      </vt:variant>
    </vt:vector>
  </HeadingPairs>
  <TitlesOfParts>
    <vt:vector size="17" baseType="lpstr">
      <vt:lpstr>Diseño predeterminado</vt:lpstr>
      <vt:lpstr>Disciplina Genética Ecológica Asignatura Genética Ecológica I</vt:lpstr>
      <vt:lpstr>Introducción al estudio de la Genética Ecológica </vt:lpstr>
      <vt:lpstr>Presentación de PowerPoint</vt:lpstr>
      <vt:lpstr>Presentación de PowerPoint</vt:lpstr>
      <vt:lpstr>Presentación de PowerPoint</vt:lpstr>
      <vt:lpstr>Tema   Introducción al estudio de la Genética Ecológica I  </vt:lpstr>
      <vt:lpstr>Presentación de PowerPoint</vt:lpstr>
      <vt:lpstr>Presentación de PowerPoint</vt:lpstr>
      <vt:lpstr>Presentación de PowerPoint</vt:lpstr>
      <vt:lpstr>Presentación de PowerPoint</vt:lpstr>
      <vt:lpstr>Presentación de PowerPoint</vt:lpstr>
      <vt:lpstr>Evaluaciones</vt:lpstr>
      <vt:lpstr>Bibliografía</vt:lpstr>
      <vt:lpstr>Presentación de PowerPoint</vt:lpstr>
      <vt:lpstr>Conclusiones</vt:lpstr>
      <vt:lpstr>Presentación de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casa1</dc:creator>
  <cp:lastModifiedBy>Luis Daniel</cp:lastModifiedBy>
  <cp:revision>591</cp:revision>
  <cp:lastPrinted>1601-01-01T00:00:00Z</cp:lastPrinted>
  <dcterms:created xsi:type="dcterms:W3CDTF">1601-01-01T00:00:00Z</dcterms:created>
  <dcterms:modified xsi:type="dcterms:W3CDTF">2025-02-25T00:40:50Z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Version">
    <vt:i4>1</vt:i4>
  </property>
</Properties>
</file>