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0D24D5-143A-4AE8-B8EA-9B27824CDA7E}" type="datetimeFigureOut">
              <a:rPr lang="es-ES" smtClean="0"/>
              <a:t>30/04/2026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2D3BA5-7C03-4584-AAD6-62A29DED829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887369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1200" b="1" u="sng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Nota:</a:t>
            </a:r>
            <a:r>
              <a:rPr lang="es-E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Estas actividades son fundamentales para la primera infancia para el desarrollo integral de los niños, ya que sienta las bases para el aprendizaje futuro, su bienestar emocional y su capacidad para convertirse en ciudadanos responsables y comprometidos con su entorno.</a:t>
            </a:r>
          </a:p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2D3BA5-7C03-4584-AAD6-62A29DED829A}" type="slidenum">
              <a:rPr lang="es-ES" smtClean="0"/>
              <a:t>6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41007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844416-0E73-479D-9E99-A04A6A44EF1A}" type="datetimeFigureOut">
              <a:rPr lang="es-ES" smtClean="0"/>
              <a:t>30/04/2026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8FF79-898E-4C23-8DAE-FBE0B2741CA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027881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844416-0E73-479D-9E99-A04A6A44EF1A}" type="datetimeFigureOut">
              <a:rPr lang="es-ES" smtClean="0"/>
              <a:t>30/04/2026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8FF79-898E-4C23-8DAE-FBE0B2741CA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937777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844416-0E73-479D-9E99-A04A6A44EF1A}" type="datetimeFigureOut">
              <a:rPr lang="es-ES" smtClean="0"/>
              <a:t>30/04/2026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8FF79-898E-4C23-8DAE-FBE0B2741CA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422282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844416-0E73-479D-9E99-A04A6A44EF1A}" type="datetimeFigureOut">
              <a:rPr lang="es-ES" smtClean="0"/>
              <a:t>30/04/2026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8FF79-898E-4C23-8DAE-FBE0B2741CA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68178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844416-0E73-479D-9E99-A04A6A44EF1A}" type="datetimeFigureOut">
              <a:rPr lang="es-ES" smtClean="0"/>
              <a:t>30/04/2026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8FF79-898E-4C23-8DAE-FBE0B2741CA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582242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844416-0E73-479D-9E99-A04A6A44EF1A}" type="datetimeFigureOut">
              <a:rPr lang="es-ES" smtClean="0"/>
              <a:t>30/04/2026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8FF79-898E-4C23-8DAE-FBE0B2741CA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693829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844416-0E73-479D-9E99-A04A6A44EF1A}" type="datetimeFigureOut">
              <a:rPr lang="es-ES" smtClean="0"/>
              <a:t>30/04/2026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8FF79-898E-4C23-8DAE-FBE0B2741CA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285964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844416-0E73-479D-9E99-A04A6A44EF1A}" type="datetimeFigureOut">
              <a:rPr lang="es-ES" smtClean="0"/>
              <a:t>30/04/2026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8FF79-898E-4C23-8DAE-FBE0B2741CA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355247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844416-0E73-479D-9E99-A04A6A44EF1A}" type="datetimeFigureOut">
              <a:rPr lang="es-ES" smtClean="0"/>
              <a:t>30/04/2026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8FF79-898E-4C23-8DAE-FBE0B2741CA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840400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844416-0E73-479D-9E99-A04A6A44EF1A}" type="datetimeFigureOut">
              <a:rPr lang="es-ES" smtClean="0"/>
              <a:t>30/04/2026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8FF79-898E-4C23-8DAE-FBE0B2741CA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460635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844416-0E73-479D-9E99-A04A6A44EF1A}" type="datetimeFigureOut">
              <a:rPr lang="es-ES" smtClean="0"/>
              <a:t>30/04/2026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8FF79-898E-4C23-8DAE-FBE0B2741CA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94541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844416-0E73-479D-9E99-A04A6A44EF1A}" type="datetimeFigureOut">
              <a:rPr lang="es-ES" smtClean="0"/>
              <a:t>30/04/2026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C8FF79-898E-4C23-8DAE-FBE0B2741CA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574369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627796" y="354842"/>
            <a:ext cx="10467833" cy="61143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2800" b="1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Clase 4: El Conocimiento del Mundo Natural y Social en la Primera Infancia</a:t>
            </a:r>
            <a:endParaRPr lang="es-ES" sz="28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2800" b="1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Clase #4: El Conocimiento del Mundo Natural y Social en la Primera Infancia</a:t>
            </a:r>
            <a:endParaRPr lang="es-ES" sz="28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2800" b="1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Objetivos de la Clase:</a:t>
            </a:r>
            <a:endParaRPr lang="es-ES" sz="28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2800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1. Comprender la importancia del conocimiento del mundo natural y social en el desarrollo integral de los niños.</a:t>
            </a:r>
            <a:endParaRPr lang="es-ES" sz="28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2800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2. Aplicar un enfoque lúdico en la enseñanza de contenidos relacionados con el entorno natural y social.</a:t>
            </a:r>
            <a:endParaRPr lang="es-ES" sz="28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2800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3. Diseñar actividades didácticas que fomenten la exploración y el aprendizaje significativo en estudiantes de 5to año de la carrera de primera infancia.</a:t>
            </a:r>
            <a:endParaRPr lang="es-ES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6341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272955" y="213893"/>
            <a:ext cx="11696132" cy="66492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ES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• </a:t>
            </a:r>
            <a:r>
              <a:rPr lang="es-ES" sz="2800" b="1" u="sng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Estrategias para integrar el juego en la enseñanza de contenidos.</a:t>
            </a:r>
            <a:endParaRPr lang="es-ES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</a:pPr>
            <a:r>
              <a:rPr lang="es-ES" sz="2800" b="1" u="sng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Juego de rol: </a:t>
            </a:r>
            <a:r>
              <a:rPr lang="es-ES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Utilizar juegos de rol para explorar temas del mundo natural y social. Por ejemplo, los estudiantes pueden representar diferentes ecosistemas o roles dentro de una comunidad, lo que les permite comprender mejor las interacciones entre los seres vivos y su entorno.</a:t>
            </a:r>
            <a:endParaRPr lang="es-ES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</a:pPr>
            <a:r>
              <a:rPr lang="es-ES" sz="2800" b="1" u="sng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Aprendizaje basado en proyectos:</a:t>
            </a:r>
            <a:r>
              <a:rPr lang="es-ES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Diseñar proyectos que incluyen actividades lúdicas relacionadas temas específicos. Por ejemplo, crear un jardín escolar donde los estudiantes puedan investigar sobre plantas, su crecimiento y su importancia ecológica.</a:t>
            </a:r>
            <a:endParaRPr lang="es-ES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es-ES" sz="2800" b="1" u="sng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Juegos de mesa educativos:</a:t>
            </a:r>
            <a:r>
              <a:rPr lang="es-ES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Incorporar juegos de mesa que aborden contenidos curriculares. Existe muchas opciones que ensenan sobre geografía, historia o ciencias a través de dinámicas lúdicas.</a:t>
            </a:r>
            <a:endParaRPr lang="es-ES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4512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504967" y="343147"/>
            <a:ext cx="11273051" cy="63952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</a:pPr>
            <a:r>
              <a:rPr lang="es-ES" sz="2400" b="1" u="sng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Actividades al aire libre:</a:t>
            </a:r>
            <a:r>
              <a:rPr lang="es-ES" sz="24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Organizar excursiones o actividades al aire libre donde los estudiantes puedan observar y explorar el mundo natural. Esto puede incluir juegos de búsqueda del tesoro que involucren las identificaciones de plantas, animales o características geográficas. </a:t>
            </a:r>
            <a:endParaRPr lang="es-ES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</a:pPr>
            <a:r>
              <a:rPr lang="es-ES" sz="2400" b="1" u="sng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Tecnología educativa</a:t>
            </a:r>
            <a:r>
              <a:rPr lang="es-ES" sz="24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Utilizar aplicaciones Y juegos digitales que fomenten el aprendizaje sobre el mundo natural y social. Estas herramientas pueden ofrecer simulaciones interactivas que permiten a los estudiantes experimentar conceptos complejos de manera divertida. </a:t>
            </a:r>
            <a:endParaRPr lang="es-ES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</a:pPr>
            <a:r>
              <a:rPr lang="es-ES" sz="2400" b="1" u="sng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Cuentos y narrativas</a:t>
            </a:r>
            <a:r>
              <a:rPr lang="es-ES" sz="24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Integral la narración en las actividades lúdicas, donde los estudiantes pueden crear sus propias historias relacionadas con el medio ambiente o la sociedad, fomentando así su creatividad y comprensión del tema.</a:t>
            </a:r>
            <a:endParaRPr lang="es-ES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es-ES" sz="2400" b="1" u="sng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Competencia colaborativa</a:t>
            </a:r>
            <a:r>
              <a:rPr lang="es-ES" sz="24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Promover juegos en equipo que requieran colaboración para resolver problemas o completar tareas relacionadas con el contenido educativo. Esto no solo refuerza el aprendizaje, sino que también fortalece las habilidades sociales.</a:t>
            </a:r>
            <a:endParaRPr lang="es-E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661008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727880" y="803490"/>
            <a:ext cx="11464120" cy="51160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3200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3200" b="1" u="sng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Tratamiento Didáctico de los Contenidos</a:t>
            </a:r>
            <a:endParaRPr lang="es-ES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3200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Ejemplos de actividades didácticas:</a:t>
            </a:r>
            <a:endParaRPr lang="es-ES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s-ES" sz="3200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Exploración al aire libre:</a:t>
            </a:r>
            <a:endParaRPr lang="es-ES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8600">
              <a:lnSpc>
                <a:spcPct val="107000"/>
              </a:lnSpc>
              <a:spcAft>
                <a:spcPts val="800"/>
              </a:spcAft>
            </a:pPr>
            <a:r>
              <a:rPr lang="es-ES" sz="32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Organizar una salida a un parque donde los estudiantes puedan observar diferentes especies de plantas y animales. </a:t>
            </a:r>
            <a:r>
              <a:rPr lang="es-ES" sz="3200" u="sng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(Fomentar la curiosidad y el respeto por la naturaleza) y (Llevar una libreta de campo para que los niños dibujen o anoten lo que observaron, promoviendo la observación y la reflexión).</a:t>
            </a:r>
            <a:endParaRPr lang="es-ES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388918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272954" y="201004"/>
            <a:ext cx="11136575" cy="6370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s-ES" sz="2800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Proyectos comunitarios:</a:t>
            </a:r>
            <a:endParaRPr lang="es-ES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8600">
              <a:lnSpc>
                <a:spcPct val="107000"/>
              </a:lnSpc>
              <a:spcAft>
                <a:spcPts val="800"/>
              </a:spcAft>
            </a:pPr>
            <a:r>
              <a:rPr lang="es-ES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Involucrar a los niños en una jornada de limpieza en un parque local. (</a:t>
            </a:r>
            <a:r>
              <a:rPr lang="es-ES" sz="2800" u="sng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Desarrollar un sentido de pertenencia y responsabilidad hacia la comunidad y el medio ambiente) y (al final la actividad, realizar una charla sobre la importancia de mantener limpios los espacios públicos y como cada uno puede contribuir).</a:t>
            </a:r>
            <a:endParaRPr lang="es-ES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s-ES" sz="2800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Cuentos y relatos: </a:t>
            </a:r>
            <a:endParaRPr lang="es-ES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8600">
              <a:lnSpc>
                <a:spcPct val="107000"/>
              </a:lnSpc>
              <a:spcAft>
                <a:spcPts val="800"/>
              </a:spcAft>
            </a:pPr>
            <a:r>
              <a:rPr lang="es-ES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Leer cuentos que reflejen diversas culturas y enfoques sobre el medio ambiente, como “Les tortuga gigante “o “El bosque de los sueños” </a:t>
            </a:r>
            <a:r>
              <a:rPr lang="es-ES" sz="2800" u="sng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(Fomentar la empatía, el respeto por la diversidad cultural y la conciencia ambiental) y (Después de la lectura, realizar un debate donde los niños pueden compartir sus reflexiones sobre el cuento y como se relaciona con su entorno).</a:t>
            </a:r>
            <a:endParaRPr lang="es-ES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76433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846161" y="0"/>
            <a:ext cx="10085696" cy="64104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ES" sz="2400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2400" b="1" u="sng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Actividades Prácticas</a:t>
            </a:r>
            <a:endParaRPr lang="es-ES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24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• </a:t>
            </a:r>
            <a:r>
              <a:rPr lang="es-ES" sz="2400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Juego de roles</a:t>
            </a:r>
            <a:r>
              <a:rPr lang="es-ES" sz="24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Organizar juegos de roles donde los niños asuman diferentes roles dentro de un ecosistema (plantas, animales, humanos) y discutan como sus acciones afectan a los demás. (</a:t>
            </a:r>
            <a:r>
              <a:rPr lang="es-ES" sz="2400" u="sng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Comprender las interacciones en un ecosistema y la importancia del equilibrio ambiental) (Crear un mural donde representen las interacciones que han discutido en el juego, reforzando lo aprendido).</a:t>
            </a:r>
            <a:endParaRPr lang="es-ES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24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• </a:t>
            </a:r>
            <a:r>
              <a:rPr lang="es-ES" sz="2400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Manualidades: </a:t>
            </a:r>
            <a:r>
              <a:rPr lang="es-ES" sz="24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Realizar talleres de reciclaje donde los niños puedan crear arte utilizando materiales reciclados </a:t>
            </a:r>
            <a:r>
              <a:rPr lang="es-ES" sz="2400" u="sng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(Promover la creatividad y la conciencia sobre la reducción residuos) (exponer las obras en la escuela o en un evento comunitario para concienciar sobre la importancia del reciclaje).</a:t>
            </a:r>
            <a:endParaRPr lang="es-ES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2400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s-ES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24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• </a:t>
            </a:r>
            <a:r>
              <a:rPr lang="es-ES" sz="2400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Experimentos sencillos:</a:t>
            </a:r>
            <a:r>
              <a:rPr lang="es-ES" sz="24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2400" u="sng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Actividades que exploren conceptos científicos básicos (ej. ciclo del agua).</a:t>
            </a:r>
            <a:endParaRPr lang="es-E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72513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368491" y="112652"/>
            <a:ext cx="11273050" cy="65986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ES" sz="2800" b="1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Contenido</a:t>
            </a:r>
            <a:endParaRPr lang="es-ES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ES" sz="2800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Introducción al Conocimiento del Mundo Natural y Social</a:t>
            </a:r>
            <a:endParaRPr lang="es-ES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2800" b="1" u="sng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• Definición y relevancia en la primera infancia.</a:t>
            </a:r>
            <a:endParaRPr lang="es-ES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2800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Conocimiento del mundo natural</a:t>
            </a:r>
            <a:r>
              <a:rPr lang="es-ES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Se refiere a la comprensión de los elementos y fenómenos de la naturaleza, como plantas, animales, clima, geografía y ecosistema. Este conocimiento permite a los niños desarrollar una conexión con su entorno físico y entender como interactuar los diferentes componentes de la naturaleza</a:t>
            </a:r>
            <a:r>
              <a:rPr lang="es-ES" sz="2800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s-ES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2800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Conocimiento del mundo social</a:t>
            </a:r>
            <a:r>
              <a:rPr lang="es-ES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Implica la comprensión de las relaciones humanas, las normas sociales, la cultura y la organización de la comunidad. Esto incluye aprender sobre la familia, amigos, tradiciones, roles y valore4es que rigen la convivencia en sociedad.</a:t>
            </a:r>
            <a:endParaRPr lang="es-ES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74552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477672" y="239410"/>
            <a:ext cx="11136574" cy="62990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ES" sz="3200" b="1" u="sng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Relevancia en la Primera Infancia.</a:t>
            </a:r>
            <a:endParaRPr lang="es-ES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ES" sz="3200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Desarrollo Cognitivo:</a:t>
            </a:r>
            <a:endParaRPr lang="es-ES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32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 conocimiento del mundo natural y social estimula el desarrollo cognitivo. Los niños aprenden a observar, clasificar, comparar y hacer preguntas, lo que fomenta habilidades críticas y analíticas.</a:t>
            </a:r>
            <a:endParaRPr lang="es-ES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ES" sz="3200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Conexión emocional:</a:t>
            </a:r>
            <a:endParaRPr lang="es-ES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32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 comprender su entorno, los niños desarrollan un sentido de pertenencia y conexión emocional con su comunidad y el medio ambiente. Esto puede fomentar actitudes de cuidado y respeto hacia otros seres vivos y hacia el planeta.</a:t>
            </a:r>
            <a:endParaRPr lang="es-ES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64420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832512" y="803490"/>
            <a:ext cx="10577015" cy="51160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ES" sz="3200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Identidad Cultural:</a:t>
            </a:r>
            <a:endParaRPr lang="es-ES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32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Conocer su cultura y comunidad ayuda a los niños a formar su identidad. Comprender las tradiciones y valores de su entorno les permite situarse en un contexto social y cultural más amplio.</a:t>
            </a:r>
            <a:endParaRPr lang="es-ES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ES" sz="3200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Habilidades sociales:</a:t>
            </a:r>
            <a:endParaRPr lang="es-ES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32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Aprender sobre el mundo social implica interactuar con otros, lo que desarrolla habilidades sociales esenciales como la empatía, la cooperación y comunicación.</a:t>
            </a:r>
            <a:endParaRPr lang="es-ES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26865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368490" y="263759"/>
            <a:ext cx="11423175" cy="60938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ES" sz="3200" b="1" u="sng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Conceptos Claves a abordar: medio ambiente, comunidad, cultura.</a:t>
            </a:r>
            <a:endParaRPr lang="es-ES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3200" b="1" u="sng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Medio ambiente: </a:t>
            </a:r>
            <a:r>
              <a:rPr lang="es-ES" sz="32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 refiere al entorno natural que rodea a los seres humanos, incluyendo elementos físicos (aire, agua, suelo) y seres vivos (flora y fauna). La educación en la primera infancia promueve la conciencia ecológica y la sostenibilidad.</a:t>
            </a:r>
            <a:endParaRPr lang="es-ES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3200" b="1" u="sng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Comunidad: </a:t>
            </a:r>
            <a:r>
              <a:rPr lang="es-ES" sz="32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 el grupo de personas que comporten un espacio geográfico y/o intereses comunes. La comunidad ofrece un contexto social donde los niños pueden aprender sobre interacciones humanas, diversas y colaboraciones.</a:t>
            </a:r>
            <a:endParaRPr lang="es-ES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16895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764274" y="928048"/>
            <a:ext cx="10495127" cy="42418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3600" b="1" u="sng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Cultura: </a:t>
            </a:r>
            <a:r>
              <a:rPr lang="es-ES" sz="36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Engloba las creencias, costumbres, tradiciones, lenguajes y valores de un grupo social. La cultura influye en la forma en que los niños perciben el mundo y se relacionan en él. Fomentar conocimiento cultural desde temprana edad promueve la tolerancia y respeto por la diversidad.</a:t>
            </a:r>
            <a:endParaRPr lang="es-ES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75430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009935" y="678593"/>
            <a:ext cx="10331354" cy="43145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ES" sz="3600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2. Enfoque Integral y Lúdico: </a:t>
            </a:r>
            <a:endParaRPr lang="es-ES" sz="3600" b="1" dirty="0" smtClean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ES" sz="3600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 </a:t>
            </a:r>
            <a:r>
              <a:rPr lang="es-ES" sz="36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integran diferentes dimensiones del desarrollo humano: cognitiva, emocional, social y física. El juego juega un papel fundamental en este enfoque, especialmente en la enseñanza de contenidos relacio9nados con el conocimiento del mundo natural y social.</a:t>
            </a:r>
            <a:endParaRPr lang="es-ES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247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132764" y="473241"/>
            <a:ext cx="10385946" cy="59647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ES" sz="3200" b="1" u="sng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Importancia del juego en el aprendizaje.</a:t>
            </a:r>
            <a:endParaRPr lang="es-ES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</a:pPr>
            <a:r>
              <a:rPr lang="es-ES" sz="3200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Estimulación cognitiva</a:t>
            </a:r>
            <a:r>
              <a:rPr lang="es-ES" sz="32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El juego promueve el desarrollo de habilidades cognitivas como la solución de problemas, la creatividad y el pensamiento crítico. Los niños aprenden a tomar decisiones y a explorar diferentes soluciones a través de la experiencia.</a:t>
            </a:r>
            <a:endParaRPr lang="es-ES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es-ES" sz="3200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Aprendizaje activo: </a:t>
            </a:r>
            <a:r>
              <a:rPr lang="es-ES" sz="32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través del juego, los estudiantes participan activamente en su proceso de aprendizaje, lo que favorece una mayor retención de información t un entendimiento más profundo de los conceptos. </a:t>
            </a:r>
            <a:endParaRPr lang="es-ES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28471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668739" y="176686"/>
            <a:ext cx="10577015" cy="64916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</a:pPr>
            <a:r>
              <a:rPr lang="es-ES" sz="3200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Desarrollo social y emocional:</a:t>
            </a:r>
            <a:r>
              <a:rPr lang="es-ES" sz="32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Jugar en grupo fomenta habilidades sociales como la cooperación, la empatía y la comunicación. Además, el juego ayuda a los niños a manejar sus emociones y a desarrollar una autoestima positiva.</a:t>
            </a:r>
            <a:endParaRPr lang="es-ES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es-ES" sz="3200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Conexión con el mundo real:</a:t>
            </a:r>
            <a:r>
              <a:rPr lang="es-ES" sz="32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El juego puede simular situaciones del mundo real, lo que permite a los estudiantes aplicar lo aprendido en contexto prácticos y </a:t>
            </a:r>
            <a:r>
              <a:rPr lang="es-ES" sz="3200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significativos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es-ES" sz="3200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es-ES" sz="3200" b="1" dirty="0" smtClean="0">
                <a:latin typeface="Arial" panose="020B0604020202020204" pitchFamily="34" charset="0"/>
                <a:ea typeface="Calibri" panose="020F0502020204030204" pitchFamily="34" charset="0"/>
              </a:rPr>
              <a:t>Motivación </a:t>
            </a:r>
            <a:r>
              <a:rPr lang="es-ES" sz="3200" b="1" dirty="0">
                <a:latin typeface="Arial" panose="020B0604020202020204" pitchFamily="34" charset="0"/>
                <a:ea typeface="Calibri" panose="020F0502020204030204" pitchFamily="34" charset="0"/>
              </a:rPr>
              <a:t>intrínseca: </a:t>
            </a:r>
            <a:r>
              <a:rPr lang="es-ES" sz="3200" dirty="0">
                <a:latin typeface="Arial" panose="020B0604020202020204" pitchFamily="34" charset="0"/>
                <a:ea typeface="Calibri" panose="020F0502020204030204" pitchFamily="34" charset="0"/>
              </a:rPr>
              <a:t>El juego genera un ambiente de aprendizaje divertido y atractivo, lo que aumenta la motivación intrínseca de los estudiantes para aprender.</a:t>
            </a:r>
            <a:endParaRPr lang="es-ES" sz="3200" dirty="0"/>
          </a:p>
        </p:txBody>
      </p:sp>
    </p:spTree>
    <p:extLst>
      <p:ext uri="{BB962C8B-B14F-4D97-AF65-F5344CB8AC3E}">
        <p14:creationId xmlns:p14="http://schemas.microsoft.com/office/powerpoint/2010/main" val="2070571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1396</Words>
  <Application>Microsoft Office PowerPoint</Application>
  <PresentationFormat>Panorámica</PresentationFormat>
  <Paragraphs>56</Paragraphs>
  <Slides>14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14</vt:i4>
      </vt:variant>
    </vt:vector>
  </HeadingPairs>
  <TitlesOfParts>
    <vt:vector size="20" baseType="lpstr">
      <vt:lpstr>Arial</vt:lpstr>
      <vt:lpstr>Calibri</vt:lpstr>
      <vt:lpstr>Calibri Light</vt:lpstr>
      <vt:lpstr>Symbol</vt:lpstr>
      <vt:lpstr>Times New Roman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DELL</dc:creator>
  <cp:lastModifiedBy>DELL</cp:lastModifiedBy>
  <cp:revision>16</cp:revision>
  <dcterms:created xsi:type="dcterms:W3CDTF">2026-04-06T16:57:10Z</dcterms:created>
  <dcterms:modified xsi:type="dcterms:W3CDTF">2026-04-30T08:04:49Z</dcterms:modified>
</cp:coreProperties>
</file>