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4"/>
  </p:notesMasterIdLst>
  <p:sldIdLst>
    <p:sldId id="304" r:id="rId2"/>
    <p:sldId id="315" r:id="rId3"/>
    <p:sldId id="316" r:id="rId4"/>
    <p:sldId id="317" r:id="rId5"/>
    <p:sldId id="320" r:id="rId6"/>
    <p:sldId id="330" r:id="rId7"/>
    <p:sldId id="321" r:id="rId8"/>
    <p:sldId id="322" r:id="rId9"/>
    <p:sldId id="323" r:id="rId10"/>
    <p:sldId id="331" r:id="rId11"/>
    <p:sldId id="338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66"/>
    <a:srgbClr val="66FF66"/>
    <a:srgbClr val="FFCCCC"/>
    <a:srgbClr val="F6DFC6"/>
    <a:srgbClr val="FF99CC"/>
    <a:srgbClr val="FFCCFF"/>
    <a:srgbClr val="FFFFFF"/>
    <a:srgbClr val="FDF3ED"/>
    <a:srgbClr val="FB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F2322-E521-4575-8F79-20EBF0A5B5A8}" type="datetimeFigureOut">
              <a:rPr lang="es-ES" smtClean="0"/>
              <a:pPr/>
              <a:t>18/04/2026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49A2-3846-4ADE-A95F-17461E646E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9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7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F8A53-8AC4-45EC-B275-711786650135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7126-D055-4E3D-A298-C99BC2C6EE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07820" y="1393847"/>
            <a:ext cx="7284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i="1" dirty="0" smtClean="0">
                <a:latin typeface="Arial" pitchFamily="34" charset="0"/>
                <a:cs typeface="Arial" pitchFamily="34" charset="0"/>
              </a:rPr>
              <a:t>Asignatura </a:t>
            </a:r>
          </a:p>
          <a:p>
            <a:pPr algn="ctr"/>
            <a:r>
              <a:rPr lang="es-ES_tradnl" sz="3200" b="1" i="1" dirty="0" smtClean="0">
                <a:latin typeface="Arial" pitchFamily="34" charset="0"/>
                <a:cs typeface="Arial" pitchFamily="34" charset="0"/>
              </a:rPr>
              <a:t>Temas de literatura cubana actual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1444" y="2743201"/>
            <a:ext cx="109455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 </a:t>
            </a:r>
            <a:r>
              <a:rPr lang="es-E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s-E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lírica en la literatura de la Revolución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Temática: 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la  narrativa a la lírica cubana actual. Caracterización temática y estilística. Escritores </a:t>
            </a:r>
            <a:r>
              <a:rPr lang="es-E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representativos</a:t>
            </a:r>
            <a:endParaRPr lang="es-E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ltGray">
          <a:xfrm>
            <a:off x="4401403" y="230472"/>
            <a:ext cx="2497541" cy="635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708478" y="850416"/>
            <a:ext cx="72742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 nueva trova cubana es uno de los movimientos artísticos más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importantes  de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cubana. En su contexto creativo surgieron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 desarrollaron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géneros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cancionística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popular. Principalmente la guitarra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el instrumento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que la voz, el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canto y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la poesía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encuentran sustentos y entornos tímbricos y armónicos.  </a:t>
            </a: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fenómeno estético nacido en la segunda mitad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´60. Su modo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 hacer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intimista y consagrado a los problemas sociales y políticos de Latinoamérica.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Sus fundadores fueron: Pablo Milanés, Silvio Rodríguez, Noel Nicola. Con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el apoyo de La Casa de las Américas, finalmente quedó consolidado el movimiento, en el que se inserta Eduardo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Ramos, Sara González.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 vital importancia también son Frank  Delgado, Amaury Pérez y Vicente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Feliú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18" y="75062"/>
            <a:ext cx="1637730" cy="1573747"/>
          </a:xfrm>
          <a:prstGeom prst="rect">
            <a:avLst/>
          </a:prstGeom>
        </p:spPr>
      </p:pic>
      <p:sp>
        <p:nvSpPr>
          <p:cNvPr id="6" name="Documento 5"/>
          <p:cNvSpPr/>
          <p:nvPr/>
        </p:nvSpPr>
        <p:spPr>
          <a:xfrm>
            <a:off x="2576179" y="218365"/>
            <a:ext cx="7137779" cy="518615"/>
          </a:xfrm>
          <a:prstGeom prst="flowChartDocumen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lírica en el movimiento de la Nueva Trova 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9" y="1648810"/>
            <a:ext cx="4469968" cy="4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 bwMode="auto">
          <a:xfrm>
            <a:off x="1881188" y="428627"/>
            <a:ext cx="850106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s-ES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Documento 7"/>
          <p:cNvSpPr/>
          <p:nvPr/>
        </p:nvSpPr>
        <p:spPr>
          <a:xfrm>
            <a:off x="2626811" y="150204"/>
            <a:ext cx="7359093" cy="518615"/>
          </a:xfrm>
          <a:prstGeom prst="flowChartDocumen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generación: la Novísima Trova o los Topos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03167" y="778488"/>
            <a:ext cx="6752272" cy="58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 desarrollaron en la Habana en la década de los 80 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90. Se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destacan en un primer momento: Gerardo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Alfonso, Carlos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Varela; Santiago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Feliú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Polito Ibáñez.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Fueron 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continuidad natural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anteriores y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renovó el panorama musical de la isla con sus aires de rebeldía, urbanidad, juventud y fusión con otros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géneros.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jóvenes,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tenían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otras inquietudes.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Eran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urbanos, respetaban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una estética en el texto y en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música.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partir de la década de los 90 hasta la actualidad, la Nueva Trova le ha abierto sus puertas, sin perder su esencia, a un numeroso  grupo de jóvenes  que le han  incorporado elementos novedosos a sus creaciones, a tono con las tendencias contemporáneas. Entre una extensa lista, se pueden mencionar a: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Kelvis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Ochoa, 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Wiliam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Vivanco, Raúl Torres, Eduardo Sosa, Tony Ávila y 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dúo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Buena Fe.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" y="-31486"/>
            <a:ext cx="1804687" cy="25929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49" y="947242"/>
            <a:ext cx="1992574" cy="2109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26" y="2496636"/>
            <a:ext cx="2003323" cy="22391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241" y="3740314"/>
            <a:ext cx="1992574" cy="28480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89" y="4735773"/>
            <a:ext cx="2857500" cy="18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8676" y="613931"/>
            <a:ext cx="11682484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estudiar las características de la lírica cubana actual:</a:t>
            </a:r>
          </a:p>
          <a:p>
            <a:pPr algn="just"/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Elabore </a:t>
            </a:r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un esquema mediante el cual 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resuma </a:t>
            </a:r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las características más relevantes sobre el origen y la evolución que aconteció para la producción poética cubana en el proceso de la Revolución.</a:t>
            </a:r>
          </a:p>
          <a:p>
            <a:pPr algn="just"/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-Establezca lo que a su juicio serían los elementos análogos y divergentes con la narrativa.</a:t>
            </a:r>
          </a:p>
          <a:p>
            <a:pPr algn="just"/>
            <a:endParaRPr lang="es-ES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 Lea el poema que le corresponda. </a:t>
            </a:r>
            <a:r>
              <a:rPr lang="es-ES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(PREPARASE PARA LEERLO EN CLASE O EN AUDIO)</a:t>
            </a:r>
          </a:p>
          <a:p>
            <a:pPr algn="just"/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2.1- Busque significativos datos del autor (es)</a:t>
            </a:r>
          </a:p>
          <a:p>
            <a:pPr algn="just"/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2.2-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¿De qué trata? ¿</a:t>
            </a:r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A su juicio 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que sentimientos transmite?  </a:t>
            </a:r>
          </a:p>
          <a:p>
            <a:pPr algn="just"/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2.3-¿Cuáles serían su tema y m</a:t>
            </a:r>
            <a:r>
              <a:rPr lang="es-ES" sz="2150" dirty="0">
                <a:latin typeface="Arial" panose="020B0604020202020204" pitchFamily="34" charset="0"/>
                <a:ea typeface="Times New Roman" panose="02020603050405020304" pitchFamily="18" charset="0"/>
              </a:rPr>
              <a:t>ensaje</a:t>
            </a:r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2.4-Analice:  lenguaje empleado, características de la estrofa (pueden medir una estrofa), los versos, la rima de manera general.</a:t>
            </a:r>
          </a:p>
          <a:p>
            <a:pPr algn="just"/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2.5- Extraiga tres recursos expresivos. Nómbrelos y exprese su significado dentro de la obra.</a:t>
            </a:r>
          </a:p>
          <a:p>
            <a:pPr algn="just"/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2.6- De acuerdo con la generación a la cual pertenece cada autor, explique las características que presenta esta obra.</a:t>
            </a:r>
          </a:p>
          <a:p>
            <a:pPr algn="just"/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2.7- Busque otra obra de ese autor (a)</a:t>
            </a:r>
            <a:r>
              <a:rPr lang="es-ES" sz="2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y haga comentarios sobre el tema e ideas que aborda.</a:t>
            </a:r>
          </a:p>
        </p:txBody>
      </p:sp>
      <p:sp>
        <p:nvSpPr>
          <p:cNvPr id="5" name="16 CuadroTexto"/>
          <p:cNvSpPr txBox="1">
            <a:spLocks noChangeArrowheads="1"/>
          </p:cNvSpPr>
          <p:nvPr/>
        </p:nvSpPr>
        <p:spPr bwMode="auto">
          <a:xfrm>
            <a:off x="5104263" y="152266"/>
            <a:ext cx="32323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66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 smtClean="0"/>
              <a:t>Estudio independiente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967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313898" y="0"/>
            <a:ext cx="12505898" cy="7017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 rot="543624">
            <a:off x="433147" y="1699251"/>
            <a:ext cx="12097853" cy="280076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defRPr>
            </a:lvl1pPr>
          </a:lstStyle>
          <a:p>
            <a:pPr algn="ctr"/>
            <a:r>
              <a:rPr lang="es-ES" dirty="0" smtClean="0">
                <a:solidFill>
                  <a:srgbClr val="002060"/>
                </a:solidFill>
              </a:rPr>
              <a:t>Periodización de la lírica cubana desde inicios de la Revolución hasta la actualidad.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Estudio de autores representativos 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-13648"/>
            <a:ext cx="12192000" cy="923330"/>
          </a:xfrm>
          <a:prstGeom prst="rect">
            <a:avLst/>
          </a:prstGeom>
          <a:solidFill>
            <a:srgbClr val="FFFFFF"/>
          </a:solidFill>
          <a:ln w="28575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Siguiendo un criterio que permita armonizar y conjugar elementos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complejos, contradictorios y diversos como lo generacional, cronológico, temático y estilístico,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pueden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diferenciarse las siguientes promociones poéticas que dan a  conocer lo más representativo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Revolución: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77505" y="1455537"/>
            <a:ext cx="116369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generación poética de la </a:t>
            </a: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Revolución: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integrada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por los que conforman la llamada “Generación de los 50”, y comprende a autores nacidos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1925 y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1945</a:t>
            </a:r>
          </a:p>
          <a:p>
            <a:pPr algn="just"/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egunda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generación poética de la </a:t>
            </a: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Revolución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denominada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generación poética de “El Caimán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Barbudo”,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que presenta dos promociones visibles: la primera, integrada por autores nacidos entre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1940-1950, y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se manifiestan en 1966 cuando comienza a publicarse la revista. Una segunda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promoción, visible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desde las páginas de esta publicación en los años ’80. La denominada “nueva poesía” incluye a autores nacidos en torno a los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’50</a:t>
            </a:r>
          </a:p>
          <a:p>
            <a:pPr algn="just"/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Tercera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generación poética de la </a:t>
            </a: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Revolución: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integrada por poetas nacidos entre 1959  y 1975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Cuarta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generación poética de la </a:t>
            </a: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Revolución: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conformada por 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poetas nacidos con posterioridad a 1975, hoy en plena producción creativa, pero que, realmente, todavía no hay una perspectiva para caracterizar y juzgar con la necesaria cientificidad y justeza su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oble onda 1"/>
          <p:cNvSpPr/>
          <p:nvPr/>
        </p:nvSpPr>
        <p:spPr>
          <a:xfrm>
            <a:off x="3275463" y="209159"/>
            <a:ext cx="7792872" cy="395785"/>
          </a:xfrm>
          <a:prstGeom prst="doubleWave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Primera generación poética de la Revolución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8" name="TextBox 4"/>
          <p:cNvSpPr txBox="1"/>
          <p:nvPr/>
        </p:nvSpPr>
        <p:spPr>
          <a:xfrm rot="20952416">
            <a:off x="24168" y="201152"/>
            <a:ext cx="2806394" cy="338554"/>
          </a:xfrm>
          <a:prstGeom prst="rect">
            <a:avLst/>
          </a:prstGeom>
          <a:solidFill>
            <a:srgbClr val="F6DFC6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generales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6729" y="799478"/>
            <a:ext cx="11546005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Llamada “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Generación de los años 50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o  de los 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coloquialistas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considerada la primera de la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Revolución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El grupo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convive con poetas anteriores que poseían una obra significativa creada durante la República, cultivadores de las más diversas tendencias poéticas: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prevanguardistas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, poetas puros, sociales,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trascendentalistas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u origenistas, 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negristas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Pluralidad temática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Conjugan 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la tendencia social  con la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intimista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tono conversacional, medio privilegiado para expresar la realidad social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cubana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ompromiso político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la  difusión y divulgación de la estética del coloquialismo y la obra de los poetas que la cultivaron tiene importancia el hecho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que muchos de ellos ocupan posiciones administrativas de importancia  en las editoriales creadas por la Revolución, lo que facilitará la publicación de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sus  poemario</a:t>
            </a:r>
          </a:p>
          <a:p>
            <a:pPr algn="just"/>
            <a:endParaRPr lang="es-E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representativos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: José Lezama Lima (1910-1976), Virgilio Piñera (1912-1979), Eugenio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Florit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(1903-1999),  Samuel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Feijoó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(1914-1992),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Fayad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Jamís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(1930-1988)</a:t>
            </a:r>
          </a:p>
          <a:p>
            <a:pPr algn="just"/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385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 rot="20952416">
            <a:off x="24168" y="201152"/>
            <a:ext cx="2806394" cy="338554"/>
          </a:xfrm>
          <a:prstGeom prst="rect">
            <a:avLst/>
          </a:prstGeom>
          <a:solidFill>
            <a:srgbClr val="F6DFC6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generales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6729" y="625525"/>
            <a:ext cx="11546005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Denominada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generación poética de “El Caimán Barbudo”,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dos promociones: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promoción: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predominio del tono conversacional como corriente consolidada por la Revolución, y medio expresivo privilegiado,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para establecer una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comunicación más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rápida 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de lo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testimoniante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, la historia, la cotidianidad.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Esto explica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la fuerte dosis de ideologización en los años ’60 y ’70, de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epicidad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e inmediatez y el abandono del hermetismo, el intimismo esteticista y lo introspectivo caracterizador de un sector muy importante de la lírica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</a:p>
          <a:p>
            <a:pPr algn="just"/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Lo anecdótico, vigente en la lírica hasta hoy, la poesía que quiere contar más que cantar, está en la esencia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ideotemática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 y estética de la lírica de la Generación de los años ’50. Cultivan una poesía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contenidista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, discursiva,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prosaísta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, que pretende una estrecha comunicación con el receptor, que usa lo intertextual y lo epistolar buscando todo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</a:p>
          <a:p>
            <a:pPr algn="just"/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Ello pudiera explicar la fuerte dosis de ideologización en los años ’60 y ’70, de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epicidad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e inmediatez y el abandono del hermetismo, el intimismo esteticista y lo introspectivo caracterizador de un sector muy importante de la lírica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utores 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representativos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: Roberto Fernández Retamar (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1930-2019),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Pablo Armando Fernández (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1930-2021), César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López (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1933-2020), Antón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Arrufat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1935-2023),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Georgina Herrera (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1936-2021)</a:t>
            </a:r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39" y="47313"/>
            <a:ext cx="821812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7546" y="267416"/>
            <a:ext cx="115460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b="1" smtClean="0">
                <a:latin typeface="Arial" panose="020B0604020202020204" pitchFamily="34" charset="0"/>
                <a:cs typeface="Arial" panose="020B0604020202020204" pitchFamily="34" charset="0"/>
              </a:rPr>
              <a:t>Segunda promoción</a:t>
            </a:r>
            <a:r>
              <a:rPr lang="es-ES" sz="24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cerca 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década de 1970 comienza a apreciarse cierto estancamiento  estilístico,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Reaceptación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gradual de estrofas clásicas como la décima y el soneto, que habían sido desechadas por la generación anterior 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cultivada por “repentistas” o poetas cultos como: Francisco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Riverón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Raúl Ferrer y Jesús Orta Ruiz, “El Indio Naborí”, este último autor de excelentes registros y con una obra abundante de la cual los textos construidos en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décimas </a:t>
            </a:r>
          </a:p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del intimismo dentro del tono conversacional.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Este evoluciona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desde la inmediatez y el desenfado que lo habían caracterizado en los ’60, hacia un sentido más personal, con apreciables recursos tropológicos en los ‘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 representativos: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Miguel 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Barnet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1940), Nancy Morejón (1941),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Guillermo Rodríguez Rivera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(1943),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Víctor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Casáus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(1944), 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Luis Rogelio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Nogueras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(1945-1985), Lina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Feria (1946) </a:t>
            </a:r>
          </a:p>
        </p:txBody>
      </p:sp>
    </p:spTree>
    <p:extLst>
      <p:ext uri="{BB962C8B-B14F-4D97-AF65-F5344CB8AC3E}">
        <p14:creationId xmlns:p14="http://schemas.microsoft.com/office/powerpoint/2010/main" val="42830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oble onda 1"/>
          <p:cNvSpPr/>
          <p:nvPr/>
        </p:nvSpPr>
        <p:spPr>
          <a:xfrm>
            <a:off x="3275463" y="209159"/>
            <a:ext cx="8120418" cy="395785"/>
          </a:xfrm>
          <a:prstGeom prst="doubleWave">
            <a:avLst/>
          </a:prstGeom>
          <a:solidFill>
            <a:srgbClr val="66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Tercera generación poética de la Revolución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8" name="TextBox 4"/>
          <p:cNvSpPr txBox="1"/>
          <p:nvPr/>
        </p:nvSpPr>
        <p:spPr>
          <a:xfrm rot="20952416">
            <a:off x="24168" y="201152"/>
            <a:ext cx="2806394" cy="338554"/>
          </a:xfrm>
          <a:prstGeom prst="rect">
            <a:avLst/>
          </a:prstGeom>
          <a:solidFill>
            <a:srgbClr val="F6DFC6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latin typeface="Arial Black" panose="020B0A040201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generales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1195" y="1009261"/>
            <a:ext cx="11627892" cy="4804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 etapa en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la que se aprecia una interpretación crítica y reflexiva de la circunstancia vital y la realidad coetánea como rasgo caracterizador </a:t>
            </a:r>
            <a:endParaRPr lang="es-E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“dispersión estilística”, entendida como ausencia de norma de estilo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 diversidad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 estilos a la hora de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escribir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Es evidente la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riqueza y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originalidad, rescata el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lenguaje metafórico, manifiestan la voluntad de crearse un estilo y legitiman un habla agresiva al conformar  la  imagen.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Empleo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 un discurso poético que se centra en la duda, el desconcierto y la búsqueda de una afirmación individual.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Convicción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de que el ser humano y su entorno pueden mejorarse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constantemente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00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2956" y="299577"/>
            <a:ext cx="115460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Irreverencia y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antisolemnidad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en el tratamiento de la vida, el destino personal y de los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los poemas de connotación política o histórica se evita lo simplista o superficial y dan su espacio a lo que se ha llamado una “épica de lo cotidiano”  , donde incluso las dificultades y complejidades de la vida del cubano son asumidas en función del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Reflexiones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profundas sobre la muerte, la vejez, el desencuentro, lo cotidiano. Cuestionamiento del matrimonio,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Presencia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 lo intertextual; poesía que dialoga con las peculiaridades de la era tecnológica, la  música, el teatro y el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cine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Erotismo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descarnado, sensual, vía de acercamiento entre palabra y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realidad, uso de la ironía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Elevado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número de mujeres incorporadas a la actividad poética de la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6729" y="3548418"/>
            <a:ext cx="317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1069" y="259308"/>
            <a:ext cx="116278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Gaspar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Aguilera Díaz en su prólogo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“Un grupo avanza silencioso”,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reconoce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en esos poetas la existencia de tres tendencias  fundamentales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00" i="1" dirty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E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Renovación de las formas, poesía irreverente, rebelde. Atiende a aspectos caracterizadores de la vida moderna.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pueden identificar dos líneas:</a:t>
            </a:r>
          </a:p>
          <a:p>
            <a:pPr algn="just"/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•Discurso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espontáneo y lleno de prosaísmos: Carlos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Alfonso (La Habana, 1963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), Omar Pérez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(La Habana, 1964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), Osvaldo Sánchez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(La Habana, 1958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), Sonia Díaz </a:t>
            </a: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(Santi Spíritus, 1964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), entre otros.</a:t>
            </a:r>
          </a:p>
          <a:p>
            <a:pPr algn="just"/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•Discurso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más reflexivo, sentencioso: Ramón Fernández-Larrea (Bayamo, 1958), Sigfredo Ariel (Villa Clara, 1962), Xiomara Maura Rodríguez (Las Tunas, 1960), y otros.</a:t>
            </a:r>
          </a:p>
          <a:p>
            <a:pPr algn="just"/>
            <a:endParaRPr lang="es-ES" sz="2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100" i="1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E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Renovación del lirismo coloquial de la generación anterior. Poesía sosegada, menos estridente: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Emilio García Montiel (La Habana, 1962), Atilio Caballero (Cienfuegos, 1959), Wendy Guerra (La Habana, 1970) y Mariela Pérez Castro (Camagüey, 1965), y otros.</a:t>
            </a:r>
          </a:p>
          <a:p>
            <a:pPr algn="just"/>
            <a:endParaRPr lang="es-E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100" i="1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s-E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Búsqueda de la fabulación inmersa en el reino  de la imagen y de los mitos</a:t>
            </a:r>
            <a:r>
              <a:rPr lang="es-ES" sz="21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Víctor </a:t>
            </a:r>
            <a:r>
              <a:rPr lang="es-ES" sz="2100" dirty="0" err="1">
                <a:latin typeface="Arial" panose="020B0604020202020204" pitchFamily="34" charset="0"/>
                <a:cs typeface="Arial" panose="020B0604020202020204" pitchFamily="34" charset="0"/>
              </a:rPr>
              <a:t>Fowler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(La Habana, 1960), Roberto Méndez (Camagüey, 1958), Antonio José Ponte (Matanzas, 1964), Rita Martín (La Habana, 1963), y otros. </a:t>
            </a:r>
          </a:p>
        </p:txBody>
      </p:sp>
    </p:spTree>
    <p:extLst>
      <p:ext uri="{BB962C8B-B14F-4D97-AF65-F5344CB8AC3E}">
        <p14:creationId xmlns:p14="http://schemas.microsoft.com/office/powerpoint/2010/main" val="13681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1820</Words>
  <Application>Microsoft Office PowerPoint</Application>
  <PresentationFormat>Panorámica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Adriel</dc:creator>
  <cp:lastModifiedBy>Usuario</cp:lastModifiedBy>
  <cp:revision>538</cp:revision>
  <dcterms:created xsi:type="dcterms:W3CDTF">2014-10-12T16:01:06Z</dcterms:created>
  <dcterms:modified xsi:type="dcterms:W3CDTF">2026-04-19T01:11:34Z</dcterms:modified>
</cp:coreProperties>
</file>