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3" ContentType="audio/mpeg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tableStyles" Target="tableStyles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9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B5CFD1DF-1BE9-4F89-AF8C-7550404C1450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48760" name="Marcador de imagen de diapositiva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61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762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63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F5E31C5-9C62-4E55-BD59-A61813B76762}" type="slidenum">
              <a:rPr lang="en-US" smtClean="0"/>
              <a:t>‹Nº›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8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9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F5E31C5-9C62-4E55-BD59-A61813B7676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9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0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F5E31C5-9C62-4E55-BD59-A61813B7676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4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s-CL" noProof="0"/>
          </a:p>
        </p:txBody>
      </p:sp>
      <p:sp>
        <p:nvSpPr>
          <p:cNvPr id="1048645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F5E31C5-9C62-4E55-BD59-A61813B7676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1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s-CL" noProof="0"/>
          </a:p>
        </p:txBody>
      </p:sp>
      <p:sp>
        <p:nvSpPr>
          <p:cNvPr id="1048652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F5E31C5-9C62-4E55-BD59-A61813B7676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9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0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F5E31C5-9C62-4E55-BD59-A61813B7676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5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6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F5E31C5-9C62-4E55-BD59-A61813B7676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1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2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F5E31C5-9C62-4E55-BD59-A61813B76762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a de título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611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04861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FFC795-BD99-4546-B461-8A5E479E2AC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4861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F312A3-D096-4475-869C-987D347BDB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y texto vertical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740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741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FFC795-BD99-4546-B461-8A5E479E2AC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48742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3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F312A3-D096-4475-869C-987D347BDB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vertical y texto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729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730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FFC795-BD99-4546-B461-8A5E479E2AC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48731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2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F312A3-D096-4475-869C-987D347BDB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y objetos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582" name="Marcador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58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FFC795-BD99-4546-B461-8A5E479E2AC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4858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F312A3-D096-4475-869C-987D347BDB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Encabezado de sección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745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74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FFC795-BD99-4546-B461-8A5E479E2AC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4874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F312A3-D096-4475-869C-987D347BDB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os objetos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598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599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600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FFC795-BD99-4546-B461-8A5E479E2AC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48601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2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F312A3-D096-4475-869C-987D347BDB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ción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62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62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62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62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62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FFC795-BD99-4546-B461-8A5E479E2AC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4862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F312A3-D096-4475-869C-987D347BDB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olo el título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725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FFC795-BD99-4546-B461-8A5E479E2AC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48726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7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F312A3-D096-4475-869C-987D347BDB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n blanco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FFC795-BD99-4546-B461-8A5E479E2AC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48750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1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F312A3-D096-4475-869C-987D347BDB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ido con título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75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75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75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FFC795-BD99-4546-B461-8A5E479E2AC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4875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F312A3-D096-4475-869C-987D347BDB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n con título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734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35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73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FFC795-BD99-4546-B461-8A5E479E2AC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4873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F312A3-D096-4475-869C-987D347BDB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577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578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FC795-BD99-4546-B461-8A5E479E2AC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4857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12A3-D096-4475-869C-987D347BDBCF}" type="slidenum">
              <a:rPr lang="en-US" smtClean="0"/>
              <a:t>‹Nº›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5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4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5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hyperlink" Target="http://www.rae.es/" TargetMode="External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4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audio" Target="../media/media1.mp3"/><Relationship Id="rId2" Type="http://schemas.microsoft.com/office/2007/relationships/media" Target="../media/media1.mp3"/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microsoft.com/office/2007/relationships/media" Target="../media/media1.mp3"/><Relationship Id="rId6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ítulo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6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5000" lnSpcReduction="20000"/>
          </a:bodyPr>
          <a:p>
            <a:endParaRPr dirty="0" lang="en-US" smtClean="0"/>
          </a:p>
          <a:p>
            <a:endParaRPr dirty="0" lang="en-US"/>
          </a:p>
          <a:p>
            <a:r>
              <a:rPr b="1" dirty="0" sz="6000" lang="en-US">
                <a:solidFill>
                  <a:prstClr val="black"/>
                </a:solidFill>
                <a:latin typeface="Brush Script MT" panose="03060802040406070304" pitchFamily="66" charset="0"/>
              </a:rPr>
              <a:t>La lengua </a:t>
            </a:r>
            <a:r>
              <a:rPr b="1" dirty="0" sz="6000" lang="es-CL" smtClean="0">
                <a:solidFill>
                  <a:prstClr val="black"/>
                </a:solidFill>
                <a:latin typeface="Brush Script MT" panose="03060802040406070304" pitchFamily="66" charset="0"/>
              </a:rPr>
              <a:t>española: aproximación diacrónica.</a:t>
            </a:r>
            <a:endParaRPr b="1" dirty="0" lang="es-CL">
              <a:latin typeface="Brush Script MT" panose="03060802040406070304" pitchFamily="66" charset="0"/>
            </a:endParaRPr>
          </a:p>
        </p:txBody>
      </p:sp>
      <p:pic>
        <p:nvPicPr>
          <p:cNvPr id="2097156" name="Imagen 3" descr="C:\Users\Matilde\AppData\Local\Microsoft\Windows\Temporary Internet Files\0018a6de.bmp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52600" y="633295"/>
            <a:ext cx="8915400" cy="3633906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ítulo 1"/>
          <p:cNvSpPr>
            <a:spLocks noGrp="1"/>
          </p:cNvSpPr>
          <p:nvPr>
            <p:ph type="title"/>
          </p:nvPr>
        </p:nvSpPr>
        <p:spPr>
          <a:xfrm>
            <a:off x="838200" y="378773"/>
            <a:ext cx="10515600" cy="1325563"/>
          </a:xfrm>
        </p:spPr>
        <p:txBody>
          <a:bodyPr>
            <a:normAutofit/>
          </a:bodyPr>
          <a:p>
            <a:pPr lvl="0"/>
            <a:r>
              <a:rPr baseline="0" b="0" cap="none" dirty="0" i="0" kumimoji="0" lang="es-E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baseline="0" b="0" cap="none" dirty="0" i="0" kumimoji="0" lang="es-E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dirty="0" lang="en-US"/>
          </a:p>
        </p:txBody>
      </p:sp>
      <p:sp>
        <p:nvSpPr>
          <p:cNvPr id="1048647" name="Marcador de contenido 2"/>
          <p:cNvSpPr>
            <a:spLocks noGrp="1"/>
          </p:cNvSpPr>
          <p:nvPr>
            <p:ph idx="1"/>
          </p:nvPr>
        </p:nvSpPr>
        <p:spPr>
          <a:xfrm>
            <a:off x="838200" y="511629"/>
            <a:ext cx="10515600" cy="5665335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p>
            <a:pPr eaLnBrk="0" fontAlgn="base" hangingPunct="0" indent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algn="l" pos="457200"/>
              </a:tabLst>
            </a:pPr>
            <a:r>
              <a:rPr baseline="0" b="1" cap="none" dirty="0" i="0" kumimoji="0" lang="es-ES_tradnl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El latín </a:t>
            </a:r>
            <a:r>
              <a:rPr baseline="0" b="0" cap="none" dirty="0" i="0" kumimoji="0" lang="es-ES_tradnl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 el </a:t>
            </a:r>
            <a:r>
              <a:rPr baseline="0" b="1" cap="none" dirty="0" i="0" kumimoji="0" lang="es-ES_tradnl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tronco esencial</a:t>
            </a:r>
            <a:r>
              <a:rPr b="1" cap="none" dirty="0" i="0" kumimoji="0" lang="es-ES_tradnl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b="0" cap="none" dirty="0" i="0" kumimoji="0" lang="es-ES_tradnl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baseline="0" b="0" cap="none" dirty="0" i="0" kumimoji="0" lang="es-ES_tradnl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nuestro idioma moderno. </a:t>
            </a:r>
            <a:endParaRPr baseline="0" b="0" cap="none" dirty="0" i="0" kumimoji="0" lang="es-ES" normalizeH="0" strike="noStrike" u="none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eaLnBrk="0" fontAlgn="base" hangingPunct="0" indent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algn="l" pos="457200"/>
              </a:tabLst>
            </a:pPr>
            <a:r>
              <a:rPr baseline="0" b="0" cap="none" dirty="0" i="0" kumimoji="0" lang="es-E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Latín culto:</a:t>
            </a:r>
            <a:r>
              <a:rPr b="0" cap="none" dirty="0" i="0" kumimoji="0" lang="es-E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lengua cuidada, de literatos y clases instruidas.</a:t>
            </a:r>
            <a:endParaRPr baseline="0" b="0" cap="none" dirty="0" i="0" kumimoji="0" lang="es-ES" normalizeH="0" strike="noStrike" u="none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eaLnBrk="0" fontAlgn="base" hangingPunct="0" indent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algn="l" pos="457200"/>
              </a:tabLst>
            </a:pPr>
            <a:r>
              <a:rPr baseline="0" b="0" cap="none" dirty="0" i="0" kumimoji="0" lang="es-ES_tradnl" normalizeH="0" strike="noStrike" u="none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Latín vulgar: es </a:t>
            </a:r>
            <a:r>
              <a:rPr dirty="0" lang="es-ES_tradnl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baseline="0" b="0" cap="none" dirty="0" i="0" kumimoji="0" lang="es-ES_tradnl" normalizeH="0" strike="noStrike" u="none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lengua hablada sin preocupación literaria por </a:t>
            </a:r>
            <a:r>
              <a:rPr dirty="0" lang="es-ES_tradnl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colonos, </a:t>
            </a:r>
            <a:r>
              <a:rPr baseline="0" b="0" cap="none" dirty="0" i="0" kumimoji="0" lang="es-ES_tradnl" normalizeH="0" strike="noStrike" u="none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legionarios, labradores, magistrados y  el que ha evolucionado hasta dar lugar a las lenguas que se hablan actualmente. Es de este latín vulgar del que procede nuestra lengua.</a:t>
            </a:r>
            <a:endParaRPr baseline="0" b="0" cap="none" dirty="0" i="0" kumimoji="0" lang="es-ES" normalizeH="0" strike="noStrike" u="none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eaLnBrk="0" fontAlgn="base" hangingPunct="0" indent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algn="l" pos="457200"/>
              </a:tabLst>
            </a:pPr>
            <a:r>
              <a:rPr baseline="0" b="0" cap="none" dirty="0" i="0" kumimoji="0" lang="es-ES_tradnl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Las palabras que nos ha legado el latín se  clasifican</a:t>
            </a:r>
            <a:r>
              <a:rPr b="0" cap="none" dirty="0" i="0" kumimoji="0" lang="es-ES_tradnl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baseline="0" b="0" cap="none" dirty="0" i="0" kumimoji="0" lang="es-ES_tradnl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en:</a:t>
            </a:r>
            <a:endParaRPr baseline="0" b="0" cap="none" dirty="0" i="0" kumimoji="0" lang="es-ES" normalizeH="0" strike="noStrike" u="none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eaLnBrk="0" fontAlgn="base" hangingPunct="0" indent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algn="l" pos="457200"/>
              </a:tabLst>
            </a:pPr>
            <a:r>
              <a:rPr baseline="0" b="0" cap="none" dirty="0" i="0" kumimoji="0" lang="es-ES_tradnl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Patrimoniales: son aquellas que están utilizándose desde el principio de la era cristiana y que han sufrido todos los cambios fonéticos posibles.</a:t>
            </a:r>
            <a:endParaRPr baseline="0" b="0" cap="none" dirty="0" i="0" kumimoji="0" lang="es-ES" normalizeH="0" strike="noStrike" u="none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eaLnBrk="0" fontAlgn="base" hangingPunct="0" indent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algn="l" pos="457200"/>
              </a:tabLst>
            </a:pPr>
            <a:r>
              <a:rPr baseline="0" b="0" cap="none" dirty="0" i="0" kumimoji="0" lang="es-ES_tradnl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Semicultismos: son las que se incorporan más tarde y apenas han evolucionado.</a:t>
            </a:r>
            <a:endParaRPr baseline="0" b="0" cap="none" dirty="0" i="0" kumimoji="0" lang="es-ES" normalizeH="0" strike="noStrike" u="none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eaLnBrk="0" fontAlgn="base" hangingPunct="0" indent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algn="l" pos="457200"/>
              </a:tabLst>
            </a:pPr>
            <a:r>
              <a:rPr baseline="0" b="0" cap="none" dirty="0" i="0" kumimoji="0" lang="es-ES_tradnl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Cultismos: son las últimas  en incorporarse a nuestra lengua. </a:t>
            </a:r>
            <a:r>
              <a:rPr baseline="0" b="0" cap="none" dirty="0" i="0" kumimoji="0" lang="es-E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 han sufrido ningún cambio.</a:t>
            </a:r>
            <a:endParaRPr baseline="0" b="0" cap="none" dirty="0" i="0" kumimoji="0" lang="es-ES" normalizeH="0" strike="noStrike" u="none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eaLnBrk="0" fontAlgn="base" hangingPunct="0" indent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algn="l" pos="457200"/>
              </a:tabLst>
            </a:pPr>
            <a:r>
              <a:rPr baseline="0" b="0" cap="none" dirty="0" i="0" kumimoji="0" lang="es-ES_tradnl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*Doblete: es el fenómeno por el que una palabra latina da lugar a dos voces romances.</a:t>
            </a:r>
            <a:endParaRPr baseline="0" b="0" cap="none" dirty="0" i="0" kumimoji="0" lang="es-ES" normalizeH="0" strike="noStrike" u="none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ítulo 1"/>
          <p:cNvSpPr>
            <a:spLocks noGrp="1"/>
          </p:cNvSpPr>
          <p:nvPr>
            <p:ph type="title"/>
          </p:nvPr>
        </p:nvSpPr>
        <p:spPr>
          <a:xfrm>
            <a:off x="838200" y="907731"/>
            <a:ext cx="10515600" cy="894368"/>
          </a:xfrm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p>
            <a:pPr indent="-228600" lvl="0" marL="228600">
              <a:spcBef>
                <a:spcPts val="1000"/>
              </a:spcBef>
            </a:pPr>
            <a:r>
              <a:rPr dirty="0" sz="2800" lang="es-419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dirty="0" sz="2800" lang="es-419" smtClean="0">
                <a:solidFill>
                  <a:prstClr val="black"/>
                </a:solidFill>
                <a:latin typeface="Calibri" panose="020F0502020204030204"/>
              </a:rPr>
            </a:br>
            <a:r>
              <a:rPr dirty="0" sz="2800" lang="es-419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dirty="0" sz="2800" lang="es-419" smtClean="0">
                <a:solidFill>
                  <a:prstClr val="black"/>
                </a:solidFill>
                <a:latin typeface="Calibri" panose="020F0502020204030204"/>
              </a:rPr>
            </a:br>
            <a:r>
              <a:rPr dirty="0" sz="2800" lang="es-419" smtClean="0">
                <a:solidFill>
                  <a:prstClr val="black"/>
                </a:solidFill>
                <a:latin typeface="Calibri" panose="020F0502020204030204"/>
              </a:rPr>
              <a:t>El latín es una </a:t>
            </a:r>
            <a:r>
              <a:rPr dirty="0" sz="2800" lang="es-419" smtClean="0">
                <a:solidFill>
                  <a:srgbClr val="FF0000"/>
                </a:solidFill>
                <a:latin typeface="Calibri" panose="020F0502020204030204"/>
              </a:rPr>
              <a:t>lengua de flexión </a:t>
            </a:r>
            <a:r>
              <a:rPr dirty="0" sz="2800" lang="es-419" smtClean="0">
                <a:solidFill>
                  <a:prstClr val="black"/>
                </a:solidFill>
                <a:latin typeface="Calibri" panose="020F0502020204030204"/>
              </a:rPr>
              <a:t>y ello impacta en el desarrollo de las lenguas que se derivan de ella.</a:t>
            </a:r>
            <a:br>
              <a:rPr dirty="0" sz="2800" lang="es-419" smtClean="0">
                <a:solidFill>
                  <a:prstClr val="black"/>
                </a:solidFill>
                <a:latin typeface="Calibri" panose="020F0502020204030204"/>
              </a:rPr>
            </a:br>
            <a:endParaRPr dirty="0" lang="es-419"/>
          </a:p>
        </p:txBody>
      </p:sp>
      <p:sp>
        <p:nvSpPr>
          <p:cNvPr id="1048649" name="Marcador de contenido 2"/>
          <p:cNvSpPr>
            <a:spLocks noGrp="1"/>
          </p:cNvSpPr>
          <p:nvPr>
            <p:ph idx="1"/>
          </p:nvPr>
        </p:nvSpPr>
        <p:spPr>
          <a:ln w="28575">
            <a:solidFill>
              <a:srgbClr val="0070C0"/>
            </a:solidFill>
          </a:ln>
        </p:spPr>
        <p:txBody>
          <a:bodyPr>
            <a:normAutofit fontScale="96429"/>
          </a:bodyPr>
          <a:p>
            <a:r>
              <a:rPr dirty="0" lang="es-CL" smtClean="0"/>
              <a:t>Nuestro sistema verbal actual procede del latino, determinado en sus tiempos gramaticales, personas, número</a:t>
            </a:r>
            <a:r>
              <a:rPr dirty="0" lang="es-CL"/>
              <a:t> </a:t>
            </a:r>
            <a:r>
              <a:rPr dirty="0" lang="es-CL" smtClean="0"/>
              <a:t>y  modos. </a:t>
            </a:r>
          </a:p>
          <a:p>
            <a:r>
              <a:rPr dirty="0" lang="en-US" smtClean="0"/>
              <a:t>El </a:t>
            </a:r>
            <a:r>
              <a:rPr dirty="0" lang="es-ES_tradnl" smtClean="0"/>
              <a:t>sistema</a:t>
            </a:r>
            <a:r>
              <a:rPr dirty="0" lang="en-US" smtClean="0"/>
              <a:t> </a:t>
            </a:r>
            <a:r>
              <a:rPr dirty="0" lang="es-CL" smtClean="0"/>
              <a:t>nominal español procede del latino con sus categorías de </a:t>
            </a:r>
            <a:r>
              <a:rPr dirty="0" lang="es-ES" smtClean="0"/>
              <a:t>género</a:t>
            </a:r>
            <a:r>
              <a:rPr dirty="0" lang="en-US" smtClean="0"/>
              <a:t>, </a:t>
            </a:r>
            <a:r>
              <a:rPr dirty="0" lang="es-AR" smtClean="0"/>
              <a:t>número</a:t>
            </a:r>
            <a:r>
              <a:rPr dirty="0" lang="en-US" smtClean="0"/>
              <a:t>, </a:t>
            </a:r>
            <a:r>
              <a:rPr dirty="0" lang="es-CL" smtClean="0"/>
              <a:t>caso y además el grado para el adjetivo. Sus elementos nominales se agrupan  en cinco declinaciones</a:t>
            </a:r>
            <a:r>
              <a:rPr dirty="0" lang="en-US" smtClean="0"/>
              <a:t>.</a:t>
            </a:r>
          </a:p>
          <a:p>
            <a:r>
              <a:rPr dirty="0" lang="en-US" smtClean="0"/>
              <a:t>El </a:t>
            </a:r>
            <a:r>
              <a:rPr b="1" dirty="0" lang="es-CO" smtClean="0"/>
              <a:t>caso</a:t>
            </a:r>
            <a:r>
              <a:rPr dirty="0" lang="es-CO" smtClean="0"/>
              <a:t> desaparece </a:t>
            </a:r>
            <a:r>
              <a:rPr dirty="0" lang="es-CL" smtClean="0"/>
              <a:t>evolutivamente como categoría ante el surgimiento de nuevas  preposiciones que ganan en frecuencia de uso, no obstante,  se mantienen </a:t>
            </a:r>
            <a:r>
              <a:rPr dirty="0" lang="es-CO" smtClean="0"/>
              <a:t>restos casuales </a:t>
            </a:r>
            <a:r>
              <a:rPr dirty="0" lang="en-US" smtClean="0"/>
              <a:t>en los </a:t>
            </a:r>
            <a:r>
              <a:rPr dirty="0" lang="es-CL" smtClean="0"/>
              <a:t>pronombres personales, pues  sus formas </a:t>
            </a:r>
            <a:r>
              <a:rPr dirty="0" lang="es-ES_tradnl" smtClean="0"/>
              <a:t>varían</a:t>
            </a:r>
            <a:r>
              <a:rPr dirty="0" lang="en-US" smtClean="0"/>
              <a:t> </a:t>
            </a:r>
            <a:r>
              <a:rPr dirty="0" lang="es-CL" smtClean="0"/>
              <a:t>según</a:t>
            </a:r>
            <a:r>
              <a:rPr dirty="0" lang="en-US" smtClean="0"/>
              <a:t> la </a:t>
            </a:r>
            <a:r>
              <a:rPr dirty="0" lang="es-CL" smtClean="0"/>
              <a:t>función</a:t>
            </a:r>
            <a:r>
              <a:rPr dirty="0" lang="en-US" smtClean="0"/>
              <a:t> </a:t>
            </a:r>
            <a:r>
              <a:rPr dirty="0" lang="es-CR" smtClean="0"/>
              <a:t>sintáctica</a:t>
            </a:r>
            <a:r>
              <a:rPr dirty="0" lang="en-US" smtClean="0"/>
              <a:t>: </a:t>
            </a:r>
            <a:r>
              <a:rPr dirty="0" lang="es-CL" smtClean="0"/>
              <a:t>Ej.:  </a:t>
            </a:r>
            <a:r>
              <a:rPr dirty="0" lang="es-CR" smtClean="0"/>
              <a:t>yo</a:t>
            </a:r>
            <a:r>
              <a:rPr dirty="0" lang="es-CL" smtClean="0"/>
              <a:t>, me , mí, conmigo.</a:t>
            </a:r>
          </a:p>
          <a:p>
            <a:pPr indent="0" marL="0">
              <a:buNone/>
            </a:pPr>
            <a:endParaRPr dirty="0" lang="es-C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Marcador de contenido 2"/>
          <p:cNvSpPr>
            <a:spLocks noGrp="1"/>
          </p:cNvSpPr>
          <p:nvPr>
            <p:ph idx="1"/>
          </p:nvPr>
        </p:nvSpPr>
        <p:spPr>
          <a:xfrm>
            <a:off x="596900" y="660400"/>
            <a:ext cx="10756900" cy="5516563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p>
            <a:pPr algn="just"/>
            <a:r>
              <a:rPr dirty="0" sz="4000" lang="es-419" smtClean="0">
                <a:solidFill>
                  <a:prstClr val="black"/>
                </a:solidFill>
                <a:latin typeface="Calibri Light" panose="020F0302020204030204"/>
              </a:rPr>
              <a:t>Una de las transformaciones esenciales en el tránsito del latín al romance y de este al castellano es el cambio acentual que deriva en simplificación vocálica.</a:t>
            </a:r>
          </a:p>
          <a:p>
            <a:pPr algn="just"/>
            <a:r>
              <a:rPr dirty="0" sz="4000" lang="es-419" smtClean="0">
                <a:solidFill>
                  <a:prstClr val="black"/>
                </a:solidFill>
                <a:latin typeface="Calibri Light" panose="020F0302020204030204"/>
              </a:rPr>
              <a:t>La modificación acentual se manifiesta en el tránsito del acento de duración o cantidad del latín que distinguía las vocales en largas y breves al acento de intensidad que marcará al castelllano y posteriormente al español.</a:t>
            </a:r>
          </a:p>
          <a:p>
            <a:pPr algn="just"/>
            <a:r>
              <a:rPr dirty="0" sz="4000" lang="es-419" smtClean="0">
                <a:solidFill>
                  <a:prstClr val="black"/>
                </a:solidFill>
                <a:latin typeface="Calibri Light" panose="020F0302020204030204"/>
              </a:rPr>
              <a:t>De las diez vocales latinas solo quedan cinco en el castelllano.</a:t>
            </a:r>
            <a:endParaRPr dirty="0" lang="es-419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Marcador de contenido 2"/>
          <p:cNvSpPr>
            <a:spLocks noGrp="1"/>
          </p:cNvSpPr>
          <p:nvPr>
            <p:ph idx="1"/>
          </p:nvPr>
        </p:nvSpPr>
        <p:spPr>
          <a:xfrm>
            <a:off x="647700" y="441324"/>
            <a:ext cx="10528300" cy="5743575"/>
          </a:xfrm>
          <a:ln w="38100">
            <a:solidFill>
              <a:srgbClr val="0070C0"/>
            </a:solidFill>
          </a:ln>
        </p:spPr>
        <p:txBody>
          <a:bodyPr/>
          <a:p>
            <a:r>
              <a:rPr b="1" dirty="0" lang="en-US" err="1" smtClean="0">
                <a:solidFill>
                  <a:srgbClr val="002060"/>
                </a:solidFill>
              </a:rPr>
              <a:t>Tránsito</a:t>
            </a:r>
            <a:r>
              <a:rPr b="1" dirty="0" lang="en-US" smtClean="0">
                <a:solidFill>
                  <a:srgbClr val="002060"/>
                </a:solidFill>
              </a:rPr>
              <a:t> </a:t>
            </a:r>
            <a:r>
              <a:rPr b="1" dirty="0" lang="en-US" err="1" smtClean="0">
                <a:solidFill>
                  <a:srgbClr val="002060"/>
                </a:solidFill>
              </a:rPr>
              <a:t>vocálico</a:t>
            </a:r>
            <a:r>
              <a:rPr b="1" dirty="0" lang="en-US" smtClean="0">
                <a:solidFill>
                  <a:srgbClr val="002060"/>
                </a:solidFill>
              </a:rPr>
              <a:t> del </a:t>
            </a:r>
            <a:r>
              <a:rPr b="1" dirty="0" lang="en-US" err="1" smtClean="0">
                <a:solidFill>
                  <a:srgbClr val="002060"/>
                </a:solidFill>
              </a:rPr>
              <a:t>latín</a:t>
            </a:r>
            <a:r>
              <a:rPr b="1" dirty="0" lang="en-US" smtClean="0">
                <a:solidFill>
                  <a:srgbClr val="002060"/>
                </a:solidFill>
              </a:rPr>
              <a:t> vulgar  al romance y de </a:t>
            </a:r>
            <a:r>
              <a:rPr b="1" dirty="0" lang="en-US" err="1" smtClean="0">
                <a:solidFill>
                  <a:srgbClr val="002060"/>
                </a:solidFill>
              </a:rPr>
              <a:t>este</a:t>
            </a:r>
            <a:r>
              <a:rPr b="1" dirty="0" lang="en-US" smtClean="0">
                <a:solidFill>
                  <a:srgbClr val="002060"/>
                </a:solidFill>
              </a:rPr>
              <a:t> al </a:t>
            </a:r>
            <a:r>
              <a:rPr b="1" dirty="0" lang="en-US" err="1" smtClean="0">
                <a:solidFill>
                  <a:srgbClr val="002060"/>
                </a:solidFill>
              </a:rPr>
              <a:t>castellano</a:t>
            </a:r>
            <a:endParaRPr b="1" dirty="0" lang="en-US">
              <a:solidFill>
                <a:srgbClr val="002060"/>
              </a:solidFill>
            </a:endParaRPr>
          </a:p>
          <a:p>
            <a:pPr indent="0" marL="0">
              <a:buNone/>
            </a:pPr>
            <a:r>
              <a:rPr b="1" dirty="0" lang="en-US" smtClean="0"/>
              <a:t>                           ī     ĭ      ē     ĕ      ā      ă      ŏ          ō       ŭ     ū    </a:t>
            </a:r>
            <a:r>
              <a:rPr b="1" dirty="0" lang="en-US" err="1" smtClean="0"/>
              <a:t>latín</a:t>
            </a:r>
            <a:r>
              <a:rPr b="1" dirty="0" lang="en-US" smtClean="0"/>
              <a:t> </a:t>
            </a:r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r>
              <a:rPr b="1" dirty="0" lang="en-US" smtClean="0"/>
              <a:t>                           </a:t>
            </a:r>
            <a:r>
              <a:rPr b="1" dirty="0" lang="es-ES">
                <a:solidFill>
                  <a:srgbClr val="FF0000"/>
                </a:solidFill>
              </a:rPr>
              <a:t>ị </a:t>
            </a:r>
            <a:r>
              <a:rPr b="1" dirty="0" lang="es-ES" smtClean="0">
                <a:solidFill>
                  <a:srgbClr val="FF0000"/>
                </a:solidFill>
              </a:rPr>
              <a:t>   </a:t>
            </a:r>
            <a:r>
              <a:rPr b="1" dirty="0" lang="en-US" smtClean="0">
                <a:solidFill>
                  <a:srgbClr val="FF0000"/>
                </a:solidFill>
              </a:rPr>
              <a:t> </a:t>
            </a:r>
            <a:r>
              <a:rPr b="1" dirty="0" lang="es-ES" smtClean="0">
                <a:solidFill>
                  <a:srgbClr val="FF0000"/>
                </a:solidFill>
              </a:rPr>
              <a:t>į      </a:t>
            </a:r>
            <a:r>
              <a:rPr b="1" dirty="0" lang="es-ES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ẹ     </a:t>
            </a:r>
            <a:r>
              <a:rPr b="1" dirty="0" lang="es-ES" smtClean="0">
                <a:solidFill>
                  <a:srgbClr val="FF0000"/>
                </a:solidFill>
              </a:rPr>
              <a:t>ę     ạ      ą     o˛         ọ       u</a:t>
            </a:r>
            <a:r>
              <a:rPr b="1" dirty="0" lang="es-ES">
                <a:solidFill>
                  <a:srgbClr val="FF0000"/>
                </a:solidFill>
              </a:rPr>
              <a:t>˛  </a:t>
            </a:r>
            <a:r>
              <a:rPr b="1" dirty="0" lang="es-ES" smtClean="0">
                <a:solidFill>
                  <a:srgbClr val="FF0000"/>
                </a:solidFill>
              </a:rPr>
              <a:t> ụ</a:t>
            </a:r>
          </a:p>
          <a:p>
            <a:pPr indent="0" marL="0">
              <a:buNone/>
            </a:pPr>
            <a:r>
              <a:rPr b="1" dirty="0" lang="fr-FR" smtClean="0">
                <a:solidFill>
                  <a:srgbClr val="FF0000"/>
                </a:solidFill>
              </a:rPr>
              <a:t>                         </a:t>
            </a:r>
          </a:p>
          <a:p>
            <a:pPr indent="0" marL="0">
              <a:buNone/>
            </a:pPr>
            <a:r>
              <a:rPr b="1" dirty="0" lang="fr-FR" smtClean="0">
                <a:solidFill>
                  <a:srgbClr val="FF0000"/>
                </a:solidFill>
              </a:rPr>
              <a:t>                        </a:t>
            </a:r>
          </a:p>
          <a:p>
            <a:pPr indent="0" marL="0">
              <a:buNone/>
            </a:pPr>
            <a:r>
              <a:rPr b="1" dirty="0" lang="fr-FR">
                <a:solidFill>
                  <a:srgbClr val="FF0000"/>
                </a:solidFill>
              </a:rPr>
              <a:t> </a:t>
            </a:r>
            <a:r>
              <a:rPr b="1" dirty="0" lang="fr-FR" smtClean="0">
                <a:solidFill>
                  <a:srgbClr val="FF0000"/>
                </a:solidFill>
              </a:rPr>
              <a:t>                          ị       ẹ            </a:t>
            </a:r>
            <a:r>
              <a:rPr b="1" dirty="0" lang="fr-FR" err="1">
                <a:solidFill>
                  <a:srgbClr val="FF0000"/>
                </a:solidFill>
              </a:rPr>
              <a:t>ie</a:t>
            </a:r>
            <a:r>
              <a:rPr b="1" dirty="0" lang="fr-FR">
                <a:solidFill>
                  <a:srgbClr val="FF0000"/>
                </a:solidFill>
              </a:rPr>
              <a:t>     </a:t>
            </a:r>
            <a:r>
              <a:rPr b="1" dirty="0" lang="fr-FR" smtClean="0">
                <a:solidFill>
                  <a:srgbClr val="FF0000"/>
                </a:solidFill>
              </a:rPr>
              <a:t>   a    ou&gt;</a:t>
            </a:r>
            <a:r>
              <a:rPr b="1" dirty="0" lang="fr-FR" err="1" smtClean="0">
                <a:solidFill>
                  <a:srgbClr val="FF0000"/>
                </a:solidFill>
              </a:rPr>
              <a:t>ue</a:t>
            </a:r>
            <a:r>
              <a:rPr b="1" dirty="0" lang="fr-FR" smtClean="0">
                <a:solidFill>
                  <a:srgbClr val="FF0000"/>
                </a:solidFill>
              </a:rPr>
              <a:t>         ọ             ụ</a:t>
            </a:r>
          </a:p>
          <a:p>
            <a:pPr indent="0" marL="0">
              <a:buNone/>
            </a:pPr>
            <a:endParaRPr b="1" dirty="0" lang="fr-FR" smtClean="0"/>
          </a:p>
          <a:p>
            <a:pPr indent="0" marL="0">
              <a:buNone/>
            </a:pPr>
            <a:endParaRPr b="1" dirty="0" lang="fr-FR" smtClean="0"/>
          </a:p>
          <a:p>
            <a:r>
              <a:rPr b="1" dirty="0" lang="es-ES" smtClean="0">
                <a:solidFill>
                  <a:srgbClr val="002060"/>
                </a:solidFill>
              </a:rPr>
              <a:t>                         i         </a:t>
            </a:r>
            <a:r>
              <a:rPr b="1" dirty="0" lang="es-ES">
                <a:solidFill>
                  <a:srgbClr val="002060"/>
                </a:solidFill>
              </a:rPr>
              <a:t>e               </a:t>
            </a:r>
            <a:r>
              <a:rPr b="1" dirty="0" lang="es-ES" smtClean="0">
                <a:solidFill>
                  <a:srgbClr val="002060"/>
                </a:solidFill>
              </a:rPr>
              <a:t>         </a:t>
            </a:r>
            <a:r>
              <a:rPr b="1" dirty="0" lang="es-ES">
                <a:solidFill>
                  <a:srgbClr val="002060"/>
                </a:solidFill>
              </a:rPr>
              <a:t>a                     </a:t>
            </a:r>
            <a:r>
              <a:rPr b="1" dirty="0" lang="es-ES" smtClean="0">
                <a:solidFill>
                  <a:srgbClr val="002060"/>
                </a:solidFill>
              </a:rPr>
              <a:t>  </a:t>
            </a:r>
            <a:r>
              <a:rPr b="1" dirty="0" lang="es-ES">
                <a:solidFill>
                  <a:srgbClr val="002060"/>
                </a:solidFill>
              </a:rPr>
              <a:t>o       </a:t>
            </a:r>
            <a:r>
              <a:rPr b="1" dirty="0" lang="es-ES" smtClean="0">
                <a:solidFill>
                  <a:srgbClr val="002060"/>
                </a:solidFill>
              </a:rPr>
              <a:t>     u    español</a:t>
            </a:r>
            <a:endParaRPr dirty="0" lang="en-US">
              <a:solidFill>
                <a:srgbClr val="002060"/>
              </a:solidFill>
            </a:endParaRPr>
          </a:p>
        </p:txBody>
      </p:sp>
      <p:cxnSp>
        <p:nvCxnSpPr>
          <p:cNvPr id="3145728" name="Conector recto de flecha 48"/>
          <p:cNvCxnSpPr>
            <a:cxnSpLocks/>
          </p:cNvCxnSpPr>
          <p:nvPr/>
        </p:nvCxnSpPr>
        <p:spPr>
          <a:xfrm>
            <a:off x="3398794" y="2381250"/>
            <a:ext cx="299993" cy="931861"/>
          </a:xfrm>
          <a:prstGeom prst="straightConnector1"/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1" name="Imagen 5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661134" y="2501900"/>
            <a:ext cx="645637" cy="1054100"/>
          </a:xfrm>
          <a:prstGeom prst="rect"/>
          <a:ln w="38100">
            <a:noFill/>
          </a:ln>
        </p:spPr>
      </p:pic>
      <p:cxnSp>
        <p:nvCxnSpPr>
          <p:cNvPr id="3145729" name="Conector recto de flecha 53"/>
          <p:cNvCxnSpPr>
            <a:cxnSpLocks/>
          </p:cNvCxnSpPr>
          <p:nvPr/>
        </p:nvCxnSpPr>
        <p:spPr>
          <a:xfrm flipH="1">
            <a:off x="3746500" y="2501900"/>
            <a:ext cx="382518" cy="876300"/>
          </a:xfrm>
          <a:prstGeom prst="straightConnector1"/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2" name="Imagen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5644111" y="2501900"/>
            <a:ext cx="247656" cy="876299"/>
          </a:xfrm>
          <a:prstGeom prst="rect"/>
        </p:spPr>
      </p:pic>
      <p:pic>
        <p:nvPicPr>
          <p:cNvPr id="2097163" name="Imagen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flipH="1">
            <a:off x="5280604" y="2381250"/>
            <a:ext cx="606809" cy="1174751"/>
          </a:xfrm>
          <a:prstGeom prst="rect"/>
        </p:spPr>
      </p:pic>
      <p:pic>
        <p:nvPicPr>
          <p:cNvPr id="2097164" name="Imagen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972000" y="2259804"/>
            <a:ext cx="669541" cy="1296196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2800"/>
          </a:xfrm>
        </p:spPr>
        <p:txBody>
          <a:bodyPr>
            <a:normAutofit fontScale="90000"/>
          </a:bodyPr>
          <a:p>
            <a:r>
              <a:rPr dirty="0" lang="en-US"/>
              <a:t> </a:t>
            </a:r>
            <a:r>
              <a:rPr dirty="0" lang="es-EC" smtClean="0"/>
              <a:t>Solo una de las  muestras del tránsito vocálico</a:t>
            </a:r>
            <a:endParaRPr dirty="0" lang="es-EC"/>
          </a:p>
        </p:txBody>
      </p:sp>
      <p:sp>
        <p:nvSpPr>
          <p:cNvPr id="1048656" name="Marcador de contenido 2"/>
          <p:cNvSpPr>
            <a:spLocks noGrp="1"/>
          </p:cNvSpPr>
          <p:nvPr>
            <p:ph idx="1"/>
          </p:nvPr>
        </p:nvSpPr>
        <p:spPr>
          <a:xfrm>
            <a:off x="838200" y="812801"/>
            <a:ext cx="10515600" cy="5364162"/>
          </a:xfrm>
          <a:ln>
            <a:solidFill>
              <a:srgbClr val="00B0F0"/>
            </a:solidFill>
          </a:ln>
        </p:spPr>
        <p:txBody>
          <a:bodyPr>
            <a:normAutofit fontScale="78571" lnSpcReduction="20000"/>
          </a:bodyPr>
          <a:p>
            <a:r>
              <a:rPr dirty="0" lang="en-US" err="1" smtClean="0"/>
              <a:t>ā˃a</a:t>
            </a:r>
            <a:r>
              <a:rPr dirty="0" lang="en-US" smtClean="0"/>
              <a:t>  </a:t>
            </a:r>
          </a:p>
          <a:p>
            <a:r>
              <a:rPr dirty="0" lang="en-US" err="1" smtClean="0"/>
              <a:t>ă</a:t>
            </a:r>
            <a:r>
              <a:rPr dirty="0" lang="en-US" err="1" smtClean="0">
                <a:solidFill>
                  <a:prstClr val="black"/>
                </a:solidFill>
              </a:rPr>
              <a:t>˃a</a:t>
            </a:r>
            <a:r>
              <a:rPr dirty="0" lang="en-US" smtClean="0">
                <a:solidFill>
                  <a:prstClr val="black"/>
                </a:solidFill>
              </a:rPr>
              <a:t>   </a:t>
            </a:r>
            <a:r>
              <a:rPr dirty="0" lang="es-CL" smtClean="0">
                <a:solidFill>
                  <a:prstClr val="black"/>
                </a:solidFill>
              </a:rPr>
              <a:t>Por tanto, ambas se unifican</a:t>
            </a:r>
            <a:r>
              <a:rPr dirty="0" lang="en-US" smtClean="0">
                <a:solidFill>
                  <a:prstClr val="black"/>
                </a:solidFill>
              </a:rPr>
              <a:t>.</a:t>
            </a:r>
          </a:p>
          <a:p>
            <a:r>
              <a:rPr dirty="0" lang="en-US" smtClean="0">
                <a:solidFill>
                  <a:prstClr val="black"/>
                </a:solidFill>
              </a:rPr>
              <a:t>ē</a:t>
            </a:r>
            <a:r>
              <a:rPr dirty="0" lang="en-US">
                <a:solidFill>
                  <a:prstClr val="black"/>
                </a:solidFill>
              </a:rPr>
              <a:t> </a:t>
            </a:r>
            <a:r>
              <a:rPr dirty="0" lang="en-US" smtClean="0">
                <a:solidFill>
                  <a:prstClr val="black"/>
                </a:solidFill>
              </a:rPr>
              <a:t>˃</a:t>
            </a:r>
            <a:r>
              <a:rPr dirty="0" lang="en-US" smtClean="0"/>
              <a:t>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</a:rPr>
              <a:t>ẹ</a:t>
            </a:r>
            <a:r>
              <a:rPr b="1" dirty="0" lang="es-ES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dirty="0" lang="en-US" smtClean="0">
                <a:solidFill>
                  <a:prstClr val="black"/>
                </a:solidFill>
              </a:rPr>
              <a:t>˃e    </a:t>
            </a:r>
            <a:r>
              <a:rPr dirty="0" lang="es-CL" smtClean="0">
                <a:solidFill>
                  <a:prstClr val="black"/>
                </a:solidFill>
              </a:rPr>
              <a:t>las vocales largas  de abertura media se </a:t>
            </a:r>
            <a:r>
              <a:rPr dirty="0" lang="es-AR" smtClean="0">
                <a:solidFill>
                  <a:prstClr val="black"/>
                </a:solidFill>
              </a:rPr>
              <a:t>cierran</a:t>
            </a:r>
            <a:r>
              <a:rPr dirty="0" lang="en-US" smtClean="0">
                <a:solidFill>
                  <a:prstClr val="black"/>
                </a:solidFill>
              </a:rPr>
              <a:t>.</a:t>
            </a:r>
          </a:p>
          <a:p>
            <a:r>
              <a:rPr dirty="0" lang="en-US" smtClean="0">
                <a:solidFill>
                  <a:prstClr val="black"/>
                </a:solidFill>
              </a:rPr>
              <a:t>ĕ</a:t>
            </a:r>
            <a:r>
              <a:rPr b="1" dirty="0" lang="es-ES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dirty="0" lang="en-US" smtClean="0">
                <a:solidFill>
                  <a:prstClr val="black"/>
                </a:solidFill>
              </a:rPr>
              <a:t>˃ę</a:t>
            </a:r>
            <a:r>
              <a:rPr b="1" dirty="0" lang="es-ES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dirty="0" lang="en-US" smtClean="0">
                <a:solidFill>
                  <a:prstClr val="black"/>
                </a:solidFill>
              </a:rPr>
              <a:t>˃ </a:t>
            </a:r>
            <a:r>
              <a:rPr dirty="0" lang="en-US" err="1" smtClean="0">
                <a:solidFill>
                  <a:prstClr val="black"/>
                </a:solidFill>
              </a:rPr>
              <a:t>ue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n-US" err="1" smtClean="0">
                <a:solidFill>
                  <a:prstClr val="black"/>
                </a:solidFill>
              </a:rPr>
              <a:t>las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s-BO" smtClean="0">
                <a:solidFill>
                  <a:prstClr val="black"/>
                </a:solidFill>
              </a:rPr>
              <a:t>vocales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s-BO" smtClean="0">
                <a:solidFill>
                  <a:prstClr val="black"/>
                </a:solidFill>
              </a:rPr>
              <a:t>breves de abertura media </a:t>
            </a:r>
            <a:r>
              <a:rPr dirty="0" lang="en-US" smtClean="0">
                <a:solidFill>
                  <a:prstClr val="black"/>
                </a:solidFill>
              </a:rPr>
              <a:t>se </a:t>
            </a:r>
            <a:r>
              <a:rPr dirty="0" lang="es-CR" smtClean="0">
                <a:solidFill>
                  <a:prstClr val="black"/>
                </a:solidFill>
              </a:rPr>
              <a:t>abren</a:t>
            </a:r>
            <a:r>
              <a:rPr dirty="0" lang="en-US" smtClean="0">
                <a:solidFill>
                  <a:prstClr val="black"/>
                </a:solidFill>
              </a:rPr>
              <a:t> y </a:t>
            </a:r>
            <a:r>
              <a:rPr dirty="0" lang="es-PR" smtClean="0">
                <a:solidFill>
                  <a:prstClr val="black"/>
                </a:solidFill>
              </a:rPr>
              <a:t>después</a:t>
            </a:r>
            <a:r>
              <a:rPr dirty="0" lang="en-US" smtClean="0">
                <a:solidFill>
                  <a:prstClr val="black"/>
                </a:solidFill>
              </a:rPr>
              <a:t> se </a:t>
            </a:r>
            <a:r>
              <a:rPr dirty="0" lang="es-EC" smtClean="0">
                <a:solidFill>
                  <a:prstClr val="black"/>
                </a:solidFill>
              </a:rPr>
              <a:t>diptongan</a:t>
            </a:r>
            <a:r>
              <a:rPr dirty="0" lang="en-US" smtClean="0">
                <a:solidFill>
                  <a:prstClr val="black"/>
                </a:solidFill>
              </a:rPr>
              <a:t>     </a:t>
            </a:r>
            <a:r>
              <a:rPr dirty="0" lang="en-US" err="1" smtClean="0">
                <a:solidFill>
                  <a:prstClr val="black"/>
                </a:solidFill>
              </a:rPr>
              <a:t>dĕntem</a:t>
            </a:r>
            <a:r>
              <a:rPr dirty="0" lang="en-US" smtClean="0">
                <a:solidFill>
                  <a:prstClr val="black"/>
                </a:solidFill>
              </a:rPr>
              <a:t>˃</a:t>
            </a:r>
            <a:r>
              <a:rPr dirty="0" lang="es-CL" smtClean="0">
                <a:solidFill>
                  <a:prstClr val="black"/>
                </a:solidFill>
              </a:rPr>
              <a:t>diente ( la –m final del caso acusativo que marca el singular en las declinaciones latinas se pierde, tendencia a la sílaba abierta,  y deriva en nuestro singular sin marca de número</a:t>
            </a:r>
            <a:r>
              <a:rPr dirty="0" lang="en-US">
                <a:solidFill>
                  <a:prstClr val="black"/>
                </a:solidFill>
              </a:rPr>
              <a:t> </a:t>
            </a:r>
            <a:r>
              <a:rPr dirty="0" lang="en-US" smtClean="0">
                <a:solidFill>
                  <a:prstClr val="black"/>
                </a:solidFill>
              </a:rPr>
              <a:t>ø</a:t>
            </a:r>
            <a:r>
              <a:rPr dirty="0" lang="es-ES" smtClean="0">
                <a:solidFill>
                  <a:prstClr val="black"/>
                </a:solidFill>
              </a:rPr>
              <a:t>, mientras que el plural nominal procede del acusativo femenino y masculino plural latino que en todas las declinaciones está marcado en –s,  verbigracia: 1ra -as,2da </a:t>
            </a:r>
            <a:r>
              <a:rPr dirty="0" lang="en-US" smtClean="0">
                <a:solidFill>
                  <a:prstClr val="black"/>
                </a:solidFill>
              </a:rPr>
              <a:t>-</a:t>
            </a:r>
            <a:r>
              <a:rPr dirty="0" lang="en-US" err="1" smtClean="0">
                <a:solidFill>
                  <a:prstClr val="black"/>
                </a:solidFill>
              </a:rPr>
              <a:t>os</a:t>
            </a:r>
            <a:r>
              <a:rPr dirty="0" lang="en-US" smtClean="0">
                <a:solidFill>
                  <a:prstClr val="black"/>
                </a:solidFill>
              </a:rPr>
              <a:t>, 3ra-es,4ta -us,5ta -</a:t>
            </a:r>
            <a:r>
              <a:rPr dirty="0" lang="en-US" err="1" smtClean="0">
                <a:solidFill>
                  <a:prstClr val="black"/>
                </a:solidFill>
              </a:rPr>
              <a:t>es</a:t>
            </a:r>
            <a:r>
              <a:rPr dirty="0" lang="en-US" smtClean="0">
                <a:solidFill>
                  <a:prstClr val="black"/>
                </a:solidFill>
              </a:rPr>
              <a:t>.)</a:t>
            </a:r>
          </a:p>
          <a:p>
            <a:r>
              <a:rPr dirty="0" lang="en-US" smtClean="0">
                <a:solidFill>
                  <a:prstClr val="black"/>
                </a:solidFill>
              </a:rPr>
              <a:t>ī˃</a:t>
            </a:r>
            <a:r>
              <a:rPr b="1" dirty="0" lang="es-ES">
                <a:solidFill>
                  <a:srgbClr val="FF0000"/>
                </a:solidFill>
              </a:rPr>
              <a:t> </a:t>
            </a:r>
            <a:r>
              <a:rPr b="1" dirty="0" lang="es-ES"/>
              <a:t>ị</a:t>
            </a:r>
            <a:r>
              <a:rPr dirty="0" lang="en-US" smtClean="0"/>
              <a:t> </a:t>
            </a:r>
            <a:r>
              <a:rPr dirty="0" lang="en-US">
                <a:solidFill>
                  <a:prstClr val="black"/>
                </a:solidFill>
              </a:rPr>
              <a:t>˃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n-US" err="1" smtClean="0">
                <a:solidFill>
                  <a:prstClr val="black"/>
                </a:solidFill>
              </a:rPr>
              <a:t>i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s-EC" smtClean="0">
                <a:solidFill>
                  <a:prstClr val="black"/>
                </a:solidFill>
              </a:rPr>
              <a:t>las vocales largas  se </a:t>
            </a:r>
            <a:r>
              <a:rPr dirty="0" lang="es-AR" smtClean="0">
                <a:solidFill>
                  <a:prstClr val="black"/>
                </a:solidFill>
              </a:rPr>
              <a:t>cierran</a:t>
            </a:r>
          </a:p>
          <a:p>
            <a:r>
              <a:rPr dirty="0" lang="en-US" smtClean="0">
                <a:solidFill>
                  <a:prstClr val="black"/>
                </a:solidFill>
              </a:rPr>
              <a:t>Ĭ </a:t>
            </a:r>
            <a:r>
              <a:rPr dirty="0" lang="en-US">
                <a:solidFill>
                  <a:prstClr val="black"/>
                </a:solidFill>
              </a:rPr>
              <a:t>˃</a:t>
            </a:r>
            <a:r>
              <a:rPr dirty="0" lang="en-US" smtClean="0">
                <a:solidFill>
                  <a:prstClr val="black"/>
                </a:solidFill>
              </a:rPr>
              <a:t> į˃ I </a:t>
            </a:r>
            <a:r>
              <a:rPr dirty="0" lang="es-ES" smtClean="0">
                <a:solidFill>
                  <a:prstClr val="black"/>
                </a:solidFill>
              </a:rPr>
              <a:t>las vocales breves se abren y al pronunciarse más abierta pierde el rasgo distintivo con el  otro fonema vocálico, linguopalatal, sonoro, oral /e y se unifican.</a:t>
            </a:r>
          </a:p>
          <a:p>
            <a:r>
              <a:rPr dirty="0" lang="en-US" err="1" smtClean="0">
                <a:solidFill>
                  <a:prstClr val="black"/>
                </a:solidFill>
              </a:rPr>
              <a:t>ŏ˃ǫ</a:t>
            </a:r>
            <a:r>
              <a:rPr b="1" dirty="0" lang="es-ES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dirty="0" lang="en-US">
                <a:solidFill>
                  <a:prstClr val="black"/>
                </a:solidFill>
              </a:rPr>
              <a:t>˃ </a:t>
            </a:r>
            <a:r>
              <a:rPr dirty="0" lang="en-US" err="1" smtClean="0">
                <a:solidFill>
                  <a:prstClr val="black"/>
                </a:solidFill>
              </a:rPr>
              <a:t>ue</a:t>
            </a:r>
            <a:r>
              <a:rPr dirty="0" lang="en-US" smtClean="0">
                <a:solidFill>
                  <a:prstClr val="black"/>
                </a:solidFill>
              </a:rPr>
              <a:t>    </a:t>
            </a:r>
            <a:r>
              <a:rPr dirty="0" lang="en-US" err="1">
                <a:solidFill>
                  <a:prstClr val="black"/>
                </a:solidFill>
              </a:rPr>
              <a:t>las</a:t>
            </a:r>
            <a:r>
              <a:rPr dirty="0" lang="en-US">
                <a:solidFill>
                  <a:prstClr val="black"/>
                </a:solidFill>
              </a:rPr>
              <a:t> </a:t>
            </a:r>
            <a:r>
              <a:rPr dirty="0" lang="es-BO">
                <a:solidFill>
                  <a:prstClr val="black"/>
                </a:solidFill>
              </a:rPr>
              <a:t>vocales</a:t>
            </a:r>
            <a:r>
              <a:rPr dirty="0" lang="en-US">
                <a:solidFill>
                  <a:prstClr val="black"/>
                </a:solidFill>
              </a:rPr>
              <a:t> </a:t>
            </a:r>
            <a:r>
              <a:rPr dirty="0" lang="es-BO">
                <a:solidFill>
                  <a:prstClr val="black"/>
                </a:solidFill>
              </a:rPr>
              <a:t>breves de abertura media </a:t>
            </a:r>
            <a:r>
              <a:rPr dirty="0" lang="en-US">
                <a:solidFill>
                  <a:prstClr val="black"/>
                </a:solidFill>
              </a:rPr>
              <a:t>se </a:t>
            </a:r>
            <a:r>
              <a:rPr dirty="0" lang="es-CR" smtClean="0">
                <a:solidFill>
                  <a:prstClr val="black"/>
                </a:solidFill>
              </a:rPr>
              <a:t>abren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n-US">
                <a:solidFill>
                  <a:prstClr val="black"/>
                </a:solidFill>
              </a:rPr>
              <a:t>y </a:t>
            </a:r>
            <a:r>
              <a:rPr dirty="0" lang="es-PR">
                <a:solidFill>
                  <a:prstClr val="black"/>
                </a:solidFill>
              </a:rPr>
              <a:t>después</a:t>
            </a:r>
            <a:r>
              <a:rPr dirty="0" lang="en-US">
                <a:solidFill>
                  <a:prstClr val="black"/>
                </a:solidFill>
              </a:rPr>
              <a:t> se </a:t>
            </a:r>
            <a:r>
              <a:rPr dirty="0" lang="es-EC">
                <a:solidFill>
                  <a:prstClr val="black"/>
                </a:solidFill>
              </a:rPr>
              <a:t>diptongan</a:t>
            </a:r>
            <a:r>
              <a:rPr dirty="0" lang="en-US">
                <a:solidFill>
                  <a:prstClr val="black"/>
                </a:solidFill>
              </a:rPr>
              <a:t>     </a:t>
            </a:r>
            <a:r>
              <a:rPr dirty="0" lang="en-US" err="1" smtClean="0">
                <a:solidFill>
                  <a:prstClr val="black"/>
                </a:solidFill>
              </a:rPr>
              <a:t>pŏntem</a:t>
            </a:r>
            <a:r>
              <a:rPr dirty="0" lang="en-US" smtClean="0">
                <a:solidFill>
                  <a:prstClr val="black"/>
                </a:solidFill>
              </a:rPr>
              <a:t>˃</a:t>
            </a:r>
            <a:r>
              <a:rPr dirty="0" lang="es-CL" smtClean="0">
                <a:solidFill>
                  <a:prstClr val="black"/>
                </a:solidFill>
              </a:rPr>
              <a:t>puente        r</a:t>
            </a:r>
            <a:r>
              <a:rPr dirty="0" lang="en-US" err="1" smtClean="0">
                <a:solidFill>
                  <a:prstClr val="black"/>
                </a:solidFill>
              </a:rPr>
              <a:t>ŏtam˃rŏta</a:t>
            </a:r>
            <a:r>
              <a:rPr dirty="0" lang="en-US" smtClean="0">
                <a:solidFill>
                  <a:prstClr val="black"/>
                </a:solidFill>
              </a:rPr>
              <a:t> ˃</a:t>
            </a:r>
            <a:r>
              <a:rPr dirty="0" lang="en-US" err="1" smtClean="0">
                <a:solidFill>
                  <a:prstClr val="black"/>
                </a:solidFill>
              </a:rPr>
              <a:t>rueda</a:t>
            </a:r>
            <a:r>
              <a:rPr dirty="0" lang="en-US" smtClean="0">
                <a:solidFill>
                  <a:prstClr val="black"/>
                </a:solidFill>
              </a:rPr>
              <a:t>  </a:t>
            </a:r>
            <a:r>
              <a:rPr dirty="0" lang="es-NI" smtClean="0">
                <a:solidFill>
                  <a:prstClr val="black"/>
                </a:solidFill>
              </a:rPr>
              <a:t>aquí</a:t>
            </a:r>
            <a:r>
              <a:rPr dirty="0" lang="en-US" smtClean="0">
                <a:solidFill>
                  <a:prstClr val="black"/>
                </a:solidFill>
              </a:rPr>
              <a:t>, </a:t>
            </a:r>
            <a:r>
              <a:rPr dirty="0" lang="en-US" err="1" smtClean="0">
                <a:solidFill>
                  <a:prstClr val="black"/>
                </a:solidFill>
              </a:rPr>
              <a:t>es</a:t>
            </a:r>
            <a:r>
              <a:rPr dirty="0" lang="en-US" smtClean="0">
                <a:solidFill>
                  <a:prstClr val="black"/>
                </a:solidFill>
              </a:rPr>
              <a:t> necesario </a:t>
            </a:r>
            <a:r>
              <a:rPr dirty="0" lang="en-US" err="1" smtClean="0">
                <a:solidFill>
                  <a:prstClr val="black"/>
                </a:solidFill>
              </a:rPr>
              <a:t>explicar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n-US" err="1" smtClean="0">
                <a:solidFill>
                  <a:prstClr val="black"/>
                </a:solidFill>
              </a:rPr>
              <a:t>que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n-US" err="1" smtClean="0">
                <a:solidFill>
                  <a:prstClr val="black"/>
                </a:solidFill>
              </a:rPr>
              <a:t>las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n-US" err="1" smtClean="0">
                <a:solidFill>
                  <a:prstClr val="black"/>
                </a:solidFill>
              </a:rPr>
              <a:t>consonantes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s-CL" smtClean="0">
                <a:solidFill>
                  <a:prstClr val="black"/>
                </a:solidFill>
              </a:rPr>
              <a:t>oclusivas sordas en posición intervocálica se sonorizan por la gran sonoridad aportada por  las vocales en contacto, </a:t>
            </a:r>
            <a:r>
              <a:rPr dirty="0" lang="en-US" err="1" smtClean="0">
                <a:solidFill>
                  <a:prstClr val="black"/>
                </a:solidFill>
              </a:rPr>
              <a:t>por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s-CR" smtClean="0">
                <a:solidFill>
                  <a:prstClr val="black"/>
                </a:solidFill>
              </a:rPr>
              <a:t>lo que entonces  se producen como oclusivas sonoras según  sus correspondientes parejas a partir de sus zonas de articulación, bilabial, linguodental o </a:t>
            </a:r>
            <a:r>
              <a:rPr dirty="0" lang="es-CR" err="1" smtClean="0">
                <a:solidFill>
                  <a:prstClr val="black"/>
                </a:solidFill>
              </a:rPr>
              <a:t>linguovelar</a:t>
            </a:r>
            <a:r>
              <a:rPr dirty="0" lang="es-CR">
                <a:solidFill>
                  <a:prstClr val="black"/>
                </a:solidFill>
              </a:rPr>
              <a:t> </a:t>
            </a:r>
            <a:r>
              <a:rPr dirty="0" lang="es-CR" smtClean="0">
                <a:solidFill>
                  <a:prstClr val="black"/>
                </a:solidFill>
              </a:rPr>
              <a:t>. p/b, t/d, k/g.</a:t>
            </a:r>
          </a:p>
          <a:p>
            <a:endParaRPr dirty="0"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Marcador de contenido 2"/>
          <p:cNvSpPr>
            <a:spLocks noGrp="1"/>
          </p:cNvSpPr>
          <p:nvPr>
            <p:ph idx="1"/>
          </p:nvPr>
        </p:nvSpPr>
        <p:spPr>
          <a:xfrm>
            <a:off x="698500" y="800100"/>
            <a:ext cx="10655300" cy="5376863"/>
          </a:xfrm>
          <a:ln>
            <a:solidFill>
              <a:srgbClr val="0070C0"/>
            </a:solidFill>
          </a:ln>
        </p:spPr>
        <p:txBody>
          <a:bodyPr>
            <a:normAutofit fontScale="92857" lnSpcReduction="10000"/>
          </a:bodyPr>
          <a:p>
            <a:pPr indent="0" marL="0">
              <a:buNone/>
            </a:pPr>
            <a:endParaRPr dirty="0" lang="en-US" smtClean="0"/>
          </a:p>
          <a:p>
            <a:pPr indent="0" marL="0">
              <a:buNone/>
            </a:pPr>
            <a:r>
              <a:rPr dirty="0" lang="en-US" smtClean="0"/>
              <a:t>ō˃</a:t>
            </a:r>
            <a:r>
              <a:rPr dirty="0" lang="es-ES" smtClean="0"/>
              <a:t>ọ</a:t>
            </a:r>
            <a:r>
              <a:rPr dirty="0" lang="en-US" smtClean="0">
                <a:solidFill>
                  <a:prstClr val="black"/>
                </a:solidFill>
              </a:rPr>
              <a:t>˃</a:t>
            </a:r>
            <a:r>
              <a:rPr dirty="0" lang="es-ES" smtClean="0"/>
              <a:t>o las vocales largas se cierran</a:t>
            </a:r>
            <a:r>
              <a:rPr b="1" dirty="0" lang="es-ES" smtClean="0"/>
              <a:t>.</a:t>
            </a:r>
          </a:p>
          <a:p>
            <a:pPr indent="0" lvl="0" marL="0">
              <a:buNone/>
            </a:pPr>
            <a:r>
              <a:rPr b="1" dirty="0" lang="en-US" smtClean="0">
                <a:solidFill>
                  <a:prstClr val="black"/>
                </a:solidFill>
              </a:rPr>
              <a:t> </a:t>
            </a:r>
            <a:r>
              <a:rPr dirty="0" lang="en-US" smtClean="0">
                <a:solidFill>
                  <a:prstClr val="black"/>
                </a:solidFill>
              </a:rPr>
              <a:t>ū</a:t>
            </a:r>
            <a:r>
              <a:rPr dirty="0" lang="es-ES" smtClean="0"/>
              <a:t>˃</a:t>
            </a:r>
            <a:r>
              <a:rPr dirty="0" lang="fr-FR" smtClean="0"/>
              <a:t>ụ</a:t>
            </a:r>
            <a:r>
              <a:rPr dirty="0" lang="en-US" smtClean="0">
                <a:solidFill>
                  <a:prstClr val="black"/>
                </a:solidFill>
              </a:rPr>
              <a:t>˃u  </a:t>
            </a:r>
            <a:r>
              <a:rPr dirty="0" lang="es-ES">
                <a:solidFill>
                  <a:prstClr val="black"/>
                </a:solidFill>
              </a:rPr>
              <a:t>las vocales largas se cierran</a:t>
            </a:r>
            <a:r>
              <a:rPr b="1" dirty="0" lang="es-ES" smtClean="0">
                <a:solidFill>
                  <a:prstClr val="black"/>
                </a:solidFill>
              </a:rPr>
              <a:t>.</a:t>
            </a:r>
          </a:p>
          <a:p>
            <a:pPr indent="0" lvl="0" marL="0">
              <a:buNone/>
            </a:pPr>
            <a:r>
              <a:rPr b="1" dirty="0" lang="en-US" smtClean="0">
                <a:solidFill>
                  <a:prstClr val="black"/>
                </a:solidFill>
              </a:rPr>
              <a:t> </a:t>
            </a:r>
            <a:r>
              <a:rPr dirty="0" lang="en-US" smtClean="0">
                <a:solidFill>
                  <a:prstClr val="black"/>
                </a:solidFill>
              </a:rPr>
              <a:t>ŭ˃</a:t>
            </a:r>
            <a:r>
              <a:rPr dirty="0" lang="lt-LT" smtClean="0">
                <a:solidFill>
                  <a:prstClr val="black"/>
                </a:solidFill>
              </a:rPr>
              <a:t>ų</a:t>
            </a:r>
            <a:r>
              <a:rPr dirty="0" lang="en-US" smtClean="0">
                <a:solidFill>
                  <a:prstClr val="black"/>
                </a:solidFill>
              </a:rPr>
              <a:t>˃u </a:t>
            </a:r>
            <a:r>
              <a:rPr dirty="0" lang="en-US" err="1" smtClean="0">
                <a:solidFill>
                  <a:prstClr val="black"/>
                </a:solidFill>
              </a:rPr>
              <a:t>las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s-419" smtClean="0">
                <a:solidFill>
                  <a:prstClr val="black"/>
                </a:solidFill>
              </a:rPr>
              <a:t>breves se abren </a:t>
            </a:r>
            <a:r>
              <a:rPr dirty="0" lang="en-US" smtClean="0">
                <a:solidFill>
                  <a:prstClr val="black"/>
                </a:solidFill>
              </a:rPr>
              <a:t>y en el </a:t>
            </a:r>
            <a:r>
              <a:rPr dirty="0" lang="en-US" err="1" smtClean="0">
                <a:solidFill>
                  <a:prstClr val="black"/>
                </a:solidFill>
              </a:rPr>
              <a:t>caso</a:t>
            </a:r>
            <a:r>
              <a:rPr dirty="0" lang="en-US" smtClean="0">
                <a:solidFill>
                  <a:prstClr val="black"/>
                </a:solidFill>
              </a:rPr>
              <a:t> de </a:t>
            </a:r>
            <a:r>
              <a:rPr dirty="0" lang="en-US" err="1" smtClean="0">
                <a:solidFill>
                  <a:prstClr val="black"/>
                </a:solidFill>
              </a:rPr>
              <a:t>las</a:t>
            </a:r>
            <a:r>
              <a:rPr dirty="0" lang="en-US">
                <a:solidFill>
                  <a:prstClr val="black"/>
                </a:solidFill>
              </a:rPr>
              <a:t> </a:t>
            </a:r>
            <a:r>
              <a:rPr dirty="0" lang="en-US" smtClean="0">
                <a:solidFill>
                  <a:prstClr val="black"/>
                </a:solidFill>
              </a:rPr>
              <a:t>de </a:t>
            </a:r>
            <a:r>
              <a:rPr dirty="0" lang="es-CO" smtClean="0">
                <a:solidFill>
                  <a:prstClr val="black"/>
                </a:solidFill>
              </a:rPr>
              <a:t>abertura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s-419" smtClean="0">
                <a:solidFill>
                  <a:prstClr val="black"/>
                </a:solidFill>
              </a:rPr>
              <a:t>mínim</a:t>
            </a:r>
            <a:r>
              <a:rPr dirty="0" lang="en-US" smtClean="0">
                <a:solidFill>
                  <a:prstClr val="black"/>
                </a:solidFill>
              </a:rPr>
              <a:t>a no se </a:t>
            </a:r>
            <a:r>
              <a:rPr dirty="0" lang="es-419" smtClean="0">
                <a:solidFill>
                  <a:prstClr val="black"/>
                </a:solidFill>
              </a:rPr>
              <a:t>diptongan por ello si una vocal mas cerrada se abre pues se realiza entonces como una /o/ con lo cul se pierde el rasgo distintivo diferenciador </a:t>
            </a:r>
            <a:r>
              <a:rPr dirty="0" lang="en-US" smtClean="0">
                <a:solidFill>
                  <a:prstClr val="black"/>
                </a:solidFill>
              </a:rPr>
              <a:t>o/u y se </a:t>
            </a:r>
            <a:r>
              <a:rPr dirty="0" lang="es-419" smtClean="0">
                <a:solidFill>
                  <a:prstClr val="black"/>
                </a:solidFill>
              </a:rPr>
              <a:t>unifican lŭpum˃lobo</a:t>
            </a:r>
          </a:p>
          <a:p>
            <a:pPr indent="0" lvl="0" marL="0">
              <a:buNone/>
            </a:pPr>
            <a:r>
              <a:rPr dirty="0" lang="en-US" smtClean="0">
                <a:solidFill>
                  <a:prstClr val="black"/>
                </a:solidFill>
              </a:rPr>
              <a:t>Todo lo anterior </a:t>
            </a:r>
            <a:r>
              <a:rPr dirty="0" lang="es-419" smtClean="0">
                <a:solidFill>
                  <a:prstClr val="black"/>
                </a:solidFill>
              </a:rPr>
              <a:t>deriva </a:t>
            </a:r>
            <a:r>
              <a:rPr dirty="0" lang="en-US" smtClean="0">
                <a:solidFill>
                  <a:prstClr val="black"/>
                </a:solidFill>
              </a:rPr>
              <a:t>en </a:t>
            </a:r>
            <a:r>
              <a:rPr dirty="0" lang="es-419" smtClean="0">
                <a:solidFill>
                  <a:prstClr val="black"/>
                </a:solidFill>
              </a:rPr>
              <a:t>que de las diez vocales latinas se pasa a siete  </a:t>
            </a:r>
            <a:r>
              <a:rPr dirty="0" lang="en-US" smtClean="0">
                <a:solidFill>
                  <a:prstClr val="black"/>
                </a:solidFill>
              </a:rPr>
              <a:t>y </a:t>
            </a:r>
            <a:r>
              <a:rPr dirty="0" lang="es-419" smtClean="0">
                <a:solidFill>
                  <a:prstClr val="black"/>
                </a:solidFill>
              </a:rPr>
              <a:t>posteriromente a cinco</a:t>
            </a:r>
            <a:r>
              <a:rPr dirty="0" lang="en-US" smtClean="0">
                <a:solidFill>
                  <a:prstClr val="black"/>
                </a:solidFill>
              </a:rPr>
              <a:t>, </a:t>
            </a:r>
            <a:r>
              <a:rPr dirty="0" lang="es-419" smtClean="0">
                <a:solidFill>
                  <a:prstClr val="black"/>
                </a:solidFill>
              </a:rPr>
              <a:t>este es </a:t>
            </a:r>
            <a:r>
              <a:rPr dirty="0" lang="en-US" smtClean="0">
                <a:solidFill>
                  <a:prstClr val="black"/>
                </a:solidFill>
              </a:rPr>
              <a:t>un </a:t>
            </a:r>
            <a:r>
              <a:rPr dirty="0" lang="es-419" smtClean="0">
                <a:solidFill>
                  <a:prstClr val="black"/>
                </a:solidFill>
              </a:rPr>
              <a:t>proceso complejo donde </a:t>
            </a:r>
            <a:r>
              <a:rPr dirty="0" lang="en-US" smtClean="0">
                <a:solidFill>
                  <a:prstClr val="black"/>
                </a:solidFill>
              </a:rPr>
              <a:t>hay </a:t>
            </a:r>
            <a:r>
              <a:rPr dirty="0" lang="en-US" err="1" smtClean="0">
                <a:solidFill>
                  <a:prstClr val="black"/>
                </a:solidFill>
              </a:rPr>
              <a:t>otros</a:t>
            </a:r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lang="es-419" smtClean="0">
                <a:solidFill>
                  <a:prstClr val="black"/>
                </a:solidFill>
              </a:rPr>
              <a:t>cambios en dependencia de la posición de la vocal  en la palabra. </a:t>
            </a:r>
          </a:p>
          <a:p>
            <a:pPr indent="0" lvl="0" marL="0">
              <a:buNone/>
            </a:pPr>
            <a:r>
              <a:rPr dirty="0" lang="en-US" err="1" smtClean="0">
                <a:solidFill>
                  <a:prstClr val="black"/>
                </a:solidFill>
              </a:rPr>
              <a:t>Sirva</a:t>
            </a:r>
            <a:r>
              <a:rPr dirty="0" lang="en-US" smtClean="0">
                <a:solidFill>
                  <a:prstClr val="black"/>
                </a:solidFill>
              </a:rPr>
              <a:t> lo anterior </a:t>
            </a:r>
            <a:r>
              <a:rPr dirty="0" lang="es-419" smtClean="0">
                <a:solidFill>
                  <a:prstClr val="black"/>
                </a:solidFill>
              </a:rPr>
              <a:t>como una ligera muestra, apenas es  la cresta de la ola</a:t>
            </a:r>
            <a:r>
              <a:rPr dirty="0" lang="en-US" smtClean="0">
                <a:solidFill>
                  <a:prstClr val="black"/>
                </a:solidFill>
              </a:rPr>
              <a:t>.</a:t>
            </a:r>
            <a:endParaRPr dirty="0" lang="es-ES">
              <a:solidFill>
                <a:prstClr val="black"/>
              </a:solidFill>
            </a:endParaRPr>
          </a:p>
          <a:p>
            <a:pPr indent="0" marL="0">
              <a:buNone/>
            </a:pPr>
            <a:r>
              <a:rPr dirty="0" lang="es-ES" smtClean="0"/>
              <a:t> Consultar Manual de Gramática histórica de Ramón Menéndez Pidal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en-US" smtClean="0"/>
              <a:t>Los germanos</a:t>
            </a:r>
            <a:endParaRPr dirty="0" lang="en-US"/>
          </a:p>
        </p:txBody>
      </p:sp>
      <p:sp>
        <p:nvSpPr>
          <p:cNvPr id="1048662" name="Marcador de contenido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  <a:ln w="28575">
            <a:solidFill>
              <a:srgbClr val="0070C0"/>
            </a:solidFill>
          </a:ln>
        </p:spPr>
        <p:txBody>
          <a:bodyPr>
            <a:normAutofit fontScale="92857" lnSpcReduction="20000"/>
          </a:bodyPr>
          <a:p>
            <a:r>
              <a:rPr dirty="0" lang="es-ES"/>
              <a:t>  </a:t>
            </a:r>
            <a:r>
              <a:rPr dirty="0" lang="es-ES" smtClean="0"/>
              <a:t>                                                               </a:t>
            </a:r>
            <a:r>
              <a:rPr dirty="0" lang="es-ES"/>
              <a:t>suevos</a:t>
            </a:r>
            <a:endParaRPr dirty="0" lang="en-US"/>
          </a:p>
          <a:p>
            <a:r>
              <a:rPr dirty="0" lang="es-ES"/>
              <a:t>En el 409 </a:t>
            </a:r>
            <a:r>
              <a:rPr dirty="0" lang="es-ES" err="1"/>
              <a:t>n.e</a:t>
            </a:r>
            <a:r>
              <a:rPr dirty="0" lang="es-ES"/>
              <a:t> se inicia la invasión de   vándalos      </a:t>
            </a:r>
            <a:r>
              <a:rPr b="1" dirty="0" lang="es-ES"/>
              <a:t> </a:t>
            </a:r>
            <a:r>
              <a:rPr b="1" dirty="0" lang="es-ES">
                <a:solidFill>
                  <a:srgbClr val="FF0000"/>
                </a:solidFill>
              </a:rPr>
              <a:t>BÁRBAROS</a:t>
            </a:r>
            <a:endParaRPr dirty="0" lang="en-US">
              <a:solidFill>
                <a:srgbClr val="FF0000"/>
              </a:solidFill>
            </a:endParaRPr>
          </a:p>
          <a:p>
            <a:r>
              <a:rPr dirty="0" lang="es-ES"/>
              <a:t>                                                    </a:t>
            </a:r>
            <a:r>
              <a:rPr dirty="0" lang="es-ES" smtClean="0"/>
              <a:t>              </a:t>
            </a:r>
            <a:r>
              <a:rPr dirty="0" lang="es-ES"/>
              <a:t>alanos</a:t>
            </a:r>
            <a:endParaRPr dirty="0" lang="en-US"/>
          </a:p>
          <a:p>
            <a:r>
              <a:rPr dirty="0" lang="es-ES"/>
              <a:t>                                                       </a:t>
            </a:r>
            <a:r>
              <a:rPr dirty="0" lang="es-ES" smtClean="0"/>
              <a:t>           visigodos</a:t>
            </a:r>
          </a:p>
          <a:p>
            <a:pPr indent="0" marL="0">
              <a:buNone/>
            </a:pPr>
            <a:endParaRPr dirty="0" lang="es-ES" smtClean="0"/>
          </a:p>
          <a:p>
            <a:pPr lvl="0"/>
            <a:r>
              <a:rPr dirty="0" lang="en-US" smtClean="0">
                <a:solidFill>
                  <a:prstClr val="black"/>
                </a:solidFill>
              </a:rPr>
              <a:t> </a:t>
            </a:r>
            <a:r>
              <a:rPr dirty="0" sz="3000" lang="en-US">
                <a:solidFill>
                  <a:prstClr val="black"/>
                </a:solidFill>
              </a:rPr>
              <a:t>L</a:t>
            </a:r>
            <a:r>
              <a:rPr dirty="0" sz="3000" lang="en-US" smtClean="0">
                <a:solidFill>
                  <a:prstClr val="black"/>
                </a:solidFill>
              </a:rPr>
              <a:t>as invasiones germanas </a:t>
            </a:r>
            <a:r>
              <a:rPr dirty="0" sz="3000" lang="es-CL" smtClean="0">
                <a:solidFill>
                  <a:prstClr val="black"/>
                </a:solidFill>
              </a:rPr>
              <a:t>acelerarán</a:t>
            </a:r>
            <a:r>
              <a:rPr dirty="0" sz="3000" lang="en-US" smtClean="0">
                <a:solidFill>
                  <a:prstClr val="black"/>
                </a:solidFill>
              </a:rPr>
              <a:t> </a:t>
            </a:r>
            <a:r>
              <a:rPr dirty="0" sz="3000" lang="en-US">
                <a:solidFill>
                  <a:prstClr val="black"/>
                </a:solidFill>
              </a:rPr>
              <a:t>la caída del Imperio romano</a:t>
            </a:r>
          </a:p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sz="3000" lang="en-US">
                <a:solidFill>
                  <a:prstClr val="black"/>
                </a:solidFill>
              </a:rPr>
              <a:t>No influyen notablemente desde el punto de vista lingüístico, aunque en el léxico  se </a:t>
            </a:r>
            <a:r>
              <a:rPr dirty="0" sz="3000" lang="en-US" smtClean="0">
                <a:solidFill>
                  <a:prstClr val="black"/>
                </a:solidFill>
              </a:rPr>
              <a:t>incorporan  </a:t>
            </a:r>
            <a:r>
              <a:rPr dirty="0" sz="3000" lang="en-US">
                <a:solidFill>
                  <a:prstClr val="black"/>
                </a:solidFill>
              </a:rPr>
              <a:t>palabras sobre todo referidas al arte bélico tales </a:t>
            </a:r>
            <a:r>
              <a:rPr dirty="0" sz="3000" lang="en-US" smtClean="0">
                <a:solidFill>
                  <a:prstClr val="black"/>
                </a:solidFill>
              </a:rPr>
              <a:t>como</a:t>
            </a:r>
            <a:r>
              <a:rPr dirty="0" sz="3000" lang="en-US">
                <a:solidFill>
                  <a:prstClr val="black"/>
                </a:solidFill>
              </a:rPr>
              <a:t>:</a:t>
            </a:r>
            <a:r>
              <a:rPr dirty="0" sz="3000" lang="en-US" smtClean="0">
                <a:solidFill>
                  <a:prstClr val="black"/>
                </a:solidFill>
              </a:rPr>
              <a:t> </a:t>
            </a:r>
            <a:r>
              <a:rPr dirty="0" lang="en-US">
                <a:solidFill>
                  <a:prstClr val="black"/>
                </a:solidFill>
              </a:rPr>
              <a:t>guerra</a:t>
            </a:r>
            <a:r>
              <a:rPr dirty="0" lang="en-US" smtClean="0">
                <a:solidFill>
                  <a:prstClr val="black"/>
                </a:solidFill>
              </a:rPr>
              <a:t>,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talar, rapar, botín, galardón, bando, bandido, espuela, estribo, albergue, brida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yelmo, falda, atavío, agasajo.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dirty="0" lang="en-US">
              <a:solidFill>
                <a:prstClr val="black"/>
              </a:solidFill>
            </a:endParaRPr>
          </a:p>
          <a:p>
            <a:endParaRPr dirty="0" lang="es-419"/>
          </a:p>
        </p:txBody>
      </p:sp>
      <p:sp>
        <p:nvSpPr>
          <p:cNvPr id="1048663" name="Cerrar llave 3"/>
          <p:cNvSpPr/>
          <p:nvPr/>
        </p:nvSpPr>
        <p:spPr>
          <a:xfrm>
            <a:off x="7336970" y="1690688"/>
            <a:ext cx="359229" cy="1817914"/>
          </a:xfrm>
          <a:prstGeom prst="rightBrace"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 </a:t>
            </a:r>
            <a:r>
              <a:rPr dirty="0" lang="en-US" smtClean="0"/>
              <a:t>         Las </a:t>
            </a:r>
            <a:r>
              <a:rPr dirty="0" lang="en-US" err="1" smtClean="0"/>
              <a:t>lenguas</a:t>
            </a:r>
            <a:r>
              <a:rPr dirty="0" lang="en-US" smtClean="0"/>
              <a:t> romances o </a:t>
            </a:r>
            <a:r>
              <a:rPr dirty="0" lang="en-US" err="1" smtClean="0"/>
              <a:t>neolatinas</a:t>
            </a:r>
            <a:endParaRPr dirty="0" lang="en-US"/>
          </a:p>
        </p:txBody>
      </p:sp>
      <p:pic>
        <p:nvPicPr>
          <p:cNvPr id="2097165" name="Marcador de contenido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8200" y="1220886"/>
            <a:ext cx="10261600" cy="4956077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s-419" smtClean="0"/>
              <a:t>                        Los árabes </a:t>
            </a:r>
            <a:endParaRPr dirty="0" lang="en-US"/>
          </a:p>
        </p:txBody>
      </p:sp>
      <p:sp>
        <p:nvSpPr>
          <p:cNvPr id="1048669" name="Marcador de contenido 2"/>
          <p:cNvSpPr>
            <a:spLocks noGrp="1"/>
          </p:cNvSpPr>
          <p:nvPr>
            <p:ph idx="1"/>
          </p:nvPr>
        </p:nvSpPr>
        <p:spPr>
          <a:ln w="28575">
            <a:solidFill>
              <a:srgbClr val="0070C0"/>
            </a:solidFill>
          </a:ln>
        </p:spPr>
        <p:txBody>
          <a:bodyPr>
            <a:normAutofit fontScale="92857" lnSpcReduction="20000"/>
          </a:bodyPr>
          <a:p>
            <a:pPr algn="just" marL="45720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dirty="0" lang="es-CO" smtClean="0">
                <a:solidFill>
                  <a:srgbClr val="FF0000"/>
                </a:solidFill>
              </a:rPr>
              <a:t>Siglo VIII. Es</a:t>
            </a:r>
            <a:r>
              <a:rPr dirty="0" lang="es-CO" smtClean="0"/>
              <a:t> </a:t>
            </a:r>
            <a:r>
              <a:rPr dirty="0" lang="es-CO" smtClean="0">
                <a:solidFill>
                  <a:srgbClr val="FF0000"/>
                </a:solidFill>
              </a:rPr>
              <a:t>la dominación árabe  </a:t>
            </a:r>
            <a:r>
              <a:rPr dirty="0" lang="es-CO" smtClean="0"/>
              <a:t>asentada en la Península Ibérica </a:t>
            </a:r>
            <a:r>
              <a:rPr dirty="0" lang="es-CL" smtClean="0"/>
              <a:t>por ocho siglos </a:t>
            </a:r>
            <a:r>
              <a:rPr dirty="0" lang="en-US" smtClean="0"/>
              <a:t>(800años) la </a:t>
            </a:r>
            <a:r>
              <a:rPr dirty="0" lang="es-CR" smtClean="0"/>
              <a:t>que </a:t>
            </a:r>
            <a:r>
              <a:rPr dirty="0" lang="es-CR" smtClean="0">
                <a:solidFill>
                  <a:srgbClr val="FF0000"/>
                </a:solidFill>
              </a:rPr>
              <a:t>después de la latina más influya en la conformación de la  lengua española</a:t>
            </a:r>
            <a:r>
              <a:rPr dirty="0" lang="es-CR" smtClean="0"/>
              <a:t>.</a:t>
            </a:r>
          </a:p>
          <a:p>
            <a:pPr algn="just" marL="45720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dirty="0" lang="en-US" smtClean="0"/>
              <a:t> </a:t>
            </a:r>
            <a:r>
              <a:rPr dirty="0" lang="en-US"/>
              <a:t>S</a:t>
            </a:r>
            <a:r>
              <a:rPr dirty="0" lang="en-US" smtClean="0"/>
              <a:t>e </a:t>
            </a:r>
            <a:r>
              <a:rPr dirty="0" lang="es-ES" smtClean="0"/>
              <a:t>reconoce que más </a:t>
            </a:r>
            <a:r>
              <a:rPr dirty="0" lang="es-CL" smtClean="0"/>
              <a:t>de  8000 mil términos de origen árabe  pasan al español, </a:t>
            </a:r>
            <a:r>
              <a:rPr dirty="0" lang="en-US" smtClean="0"/>
              <a:t>entre </a:t>
            </a:r>
            <a:r>
              <a:rPr dirty="0" lang="es-CR" smtClean="0"/>
              <a:t>ellos</a:t>
            </a:r>
            <a:r>
              <a:rPr dirty="0" lang="en-US" smtClean="0"/>
              <a:t>: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adalid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adarga, acequia, aljibe, alberca, aldea, atalaya, azulejo, azul, acicalar, azúcar, azahar, berenjena, fulano, alfanje, alfombra, adelfas, alhelí, tarea, almíbar, laúd, ajedrez, alguacil, alcantarilla, arrabal, marfil, mengano, zutano, alfiler, azufre, almohada, cifra, alcohol, álgebra, taza, alfiler, arroba, quintal, elíxir, 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carmesí, nadir, cenit, jarabe, las interjecciones ojalá y oh, entre otras.</a:t>
            </a:r>
            <a:endParaRPr dirty="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s-419" smtClean="0"/>
              <a:t>                         El castellano</a:t>
            </a:r>
            <a:endParaRPr dirty="0" lang="en-US"/>
          </a:p>
        </p:txBody>
      </p:sp>
      <p:sp>
        <p:nvSpPr>
          <p:cNvPr id="1048671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673475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p>
            <a:pPr algn="just"/>
            <a:endParaRPr dirty="0" lang="es-ES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esencial recordar las Guerras de Reconquista y la época donde se aprecia un tránsito del latín al romance.</a:t>
            </a:r>
          </a:p>
          <a:p>
            <a:pPr algn="just"/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dialecto castellano fue, en verdad, </a:t>
            </a:r>
            <a:r>
              <a:rPr b="1"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cuña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escindió lo que había sido una masa hablante compacta de materia lingüística. </a:t>
            </a:r>
          </a:p>
          <a:p>
            <a:pPr algn="just"/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tiene en cuenta que en los siglos X y XI el mozárabe era el romance hablado por el mayor número de hispanos, se comprenderá mejor la trascendencia lingüística de la conquista castellana.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p>
            <a:endParaRPr dirty="0" lang="es-CR" smtClean="0"/>
          </a:p>
          <a:p>
            <a:r>
              <a:rPr dirty="0" lang="es-CR" smtClean="0"/>
              <a:t>La historia de la lengua española se pierde en la noche de los tiempos. </a:t>
            </a:r>
          </a:p>
          <a:p>
            <a:r>
              <a:rPr dirty="0" lang="es-CR" smtClean="0"/>
              <a:t>La ubicación geográfica de la península la convierte en un puente natural intercontinental que favorece las migraciones.</a:t>
            </a:r>
          </a:p>
          <a:p>
            <a:r>
              <a:rPr dirty="0" lang="es-CR" smtClean="0"/>
              <a:t>Es fundamental comprender la amalgama de pueblos que habitaron la Península Ibérica, elementos de sus lenguas se establecen en sustratos esenciales para la conformación de lo que llegará a ser el castellano.</a:t>
            </a:r>
            <a:endParaRPr dirty="0" lang="es-C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ítulo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pPr algn="ctr"/>
            <a:r>
              <a:rPr dirty="0" lang="es-419" smtClean="0"/>
              <a:t>   El castellano</a:t>
            </a:r>
            <a:endParaRPr dirty="0" lang="en-US"/>
          </a:p>
        </p:txBody>
      </p:sp>
      <p:sp>
        <p:nvSpPr>
          <p:cNvPr id="1048673" name="Marcador de contenido 2"/>
          <p:cNvSpPr>
            <a:spLocks noGrp="1"/>
          </p:cNvSpPr>
          <p:nvPr>
            <p:ph idx="1"/>
          </p:nvPr>
        </p:nvSpPr>
        <p:spPr>
          <a:ln w="28575">
            <a:solidFill>
              <a:srgbClr val="0070C0"/>
            </a:solidFill>
          </a:ln>
        </p:spPr>
        <p:txBody>
          <a:bodyPr>
            <a:normAutofit fontScale="92857" lnSpcReduction="20000"/>
          </a:bodyPr>
          <a:p>
            <a:endParaRPr dirty="0" lang="es-ES" smtClean="0"/>
          </a:p>
          <a:p>
            <a:r>
              <a:rPr dirty="0" lang="es-ES" smtClean="0"/>
              <a:t>El </a:t>
            </a:r>
            <a:r>
              <a:rPr dirty="0" lang="es-ES"/>
              <a:t>reino de Castilla surge en la meseta enclavada en la zona de </a:t>
            </a:r>
            <a:r>
              <a:rPr dirty="0" lang="es-ES">
                <a:solidFill>
                  <a:srgbClr val="FF0000"/>
                </a:solidFill>
              </a:rPr>
              <a:t>Burgos</a:t>
            </a:r>
            <a:r>
              <a:rPr dirty="0" lang="es-ES"/>
              <a:t>, escenario de constantes luchas con los moros.</a:t>
            </a:r>
            <a:endParaRPr dirty="0" lang="en-US"/>
          </a:p>
          <a:p>
            <a:pPr algn="just"/>
            <a:r>
              <a:rPr dirty="0" lang="es-ES"/>
              <a:t>Muestra una poderosa individualidad lingüística en comparación con otros dialectos y por su posición geográfica privilegiada representa </a:t>
            </a:r>
            <a:r>
              <a:rPr dirty="0" lang="es-ES">
                <a:solidFill>
                  <a:srgbClr val="FF0000"/>
                </a:solidFill>
              </a:rPr>
              <a:t>una pujante cuña </a:t>
            </a:r>
            <a:r>
              <a:rPr dirty="0" lang="es-ES"/>
              <a:t>de  norte a sur </a:t>
            </a:r>
            <a:r>
              <a:rPr dirty="0" lang="es-ES" smtClean="0"/>
              <a:t> </a:t>
            </a:r>
            <a:r>
              <a:rPr dirty="0" lang="es-ES"/>
              <a:t>que llega a extenderse de este a oeste. Tenía un marcado sentido práctico, rebelde y la hegemonía política que, desde la época de Fernán González, Sancho II y Rodrigo Díaz de Vivar obtuvo en el territorio</a:t>
            </a:r>
            <a:r>
              <a:rPr dirty="0" lang="es-ES" smtClean="0"/>
              <a:t>.</a:t>
            </a:r>
          </a:p>
          <a:p>
            <a:pPr algn="just"/>
            <a:r>
              <a:rPr dirty="0" lang="es-ES" smtClean="0"/>
              <a:t> </a:t>
            </a:r>
            <a:r>
              <a:rPr dirty="0" lang="es-ES"/>
              <a:t>Todas estas condiciones </a:t>
            </a:r>
            <a:r>
              <a:rPr dirty="0" lang="es-ES" smtClean="0"/>
              <a:t>le </a:t>
            </a:r>
            <a:r>
              <a:rPr dirty="0" lang="es-ES"/>
              <a:t>permitieron ser abanderado de la serie  de innovaciones lingüísticas que dan a su dialecto una forma particular y, como ningún  otro en el territorio peninsular, reflejaría el poderoso influjo del elemento vasco en la toponimia y rasgos articulatorios</a:t>
            </a:r>
            <a:r>
              <a:rPr dirty="0" lang="es-ES" smtClean="0"/>
              <a:t>. </a:t>
            </a:r>
            <a:endParaRPr dirty="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Marcador de contenido 2"/>
          <p:cNvSpPr>
            <a:spLocks noGrp="1"/>
          </p:cNvSpPr>
          <p:nvPr>
            <p:ph idx="1"/>
          </p:nvPr>
        </p:nvSpPr>
        <p:spPr>
          <a:xfrm>
            <a:off x="838200" y="477672"/>
            <a:ext cx="10515600" cy="5699291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dirty="0" lang="es-ES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lengua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Castilla, zona de tardía e imperfecta romanización, debía a su enclave geográfico la influencia encontrada en diversas variantes de la lengua, y la asimilación de rasgos de varias procedencias, en especial de los vascos.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Menos el castellano todos los dialectos del norte tenían una serie de rasgos comunes, y es precisamente </a:t>
            </a:r>
            <a:r>
              <a:rPr b="1"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movimiento de Castilla hacia el sur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que rompe los intercambios entre los dialectos y motiva la evolución independiente y distinta de cada uno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Nuevamente la lengua sigue el curso de las armas.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 fontScale="90000"/>
          </a:bodyPr>
          <a:p>
            <a:r>
              <a:rPr dirty="0" lang="en-US" smtClean="0"/>
              <a:t>                          </a:t>
            </a:r>
            <a:r>
              <a:rPr dirty="0" lang="es-419" smtClean="0"/>
              <a:t>La cuña castellana </a:t>
            </a:r>
            <a:endParaRPr dirty="0" lang="es-419"/>
          </a:p>
        </p:txBody>
      </p:sp>
      <p:pic>
        <p:nvPicPr>
          <p:cNvPr id="2097166" name="Marcador de contenido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057399" y="957944"/>
            <a:ext cx="8642446" cy="5469717"/>
          </a:xfrm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es-419" smtClean="0"/>
              <a:t> El castellano</a:t>
            </a:r>
            <a:endParaRPr dirty="0" lang="en-US"/>
          </a:p>
        </p:txBody>
      </p:sp>
      <p:sp>
        <p:nvSpPr>
          <p:cNvPr id="1048677" name="Marcador de contenido 2"/>
          <p:cNvSpPr>
            <a:spLocks noGrp="1"/>
          </p:cNvSpPr>
          <p:nvPr>
            <p:ph idx="1"/>
          </p:nvPr>
        </p:nvSpPr>
        <p:spPr>
          <a:xfrm>
            <a:off x="838200" y="1487606"/>
            <a:ext cx="10515600" cy="4689357"/>
          </a:xfrm>
          <a:ln>
            <a:solidFill>
              <a:srgbClr val="0070C0"/>
            </a:solidFill>
          </a:ln>
        </p:spPr>
        <p:txBody>
          <a:bodyPr/>
          <a:p>
            <a:pPr algn="just"/>
            <a:endParaRPr dirty="0" lang="es-ES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</a:rPr>
              <a:t>forma lingüística de Burgos es la lengua de la región, que desde el siglo X, fue el centro político y social del condado que por obra de Fernán González se convierte en un foco de 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</a:rPr>
              <a:t>irradiación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</a:rPr>
              <a:t>de las 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</a:rPr>
              <a:t>principales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</a:rPr>
              <a:t>modalidades 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</a:rPr>
              <a:t>lingüísticas.</a:t>
            </a:r>
          </a:p>
          <a:p>
            <a:pPr algn="just"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algn="l" pos="850900"/>
              </a:tabLst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dialecto de Castilla </a:t>
            </a:r>
            <a:r>
              <a:rPr dirty="0" lang="es-ES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una nota diferencial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frente a los vecinos, y se adelantó al resto de la península al redactar traducciones intercaladas (glosas), oraciones, otras notas para el uso común de la lengua  y también cultivó tempranamente la poesía.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dirty="0" sz="3200" lang="es-ES">
                <a:latin typeface="Arial" panose="020B0604020202020204" pitchFamily="34" charset="0"/>
                <a:ea typeface="Times New Roman" panose="02020603050405020304" pitchFamily="18" charset="0"/>
              </a:rPr>
              <a:t>El nombre de la lengua procede de la tierra de castillos que la configuró, </a:t>
            </a:r>
            <a:r>
              <a:rPr dirty="0" sz="3200" lang="es-ES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Castilla</a:t>
            </a:r>
            <a:r>
              <a:rPr dirty="0" sz="3200" lang="es-ES">
                <a:latin typeface="Arial" panose="020B0604020202020204" pitchFamily="34" charset="0"/>
                <a:ea typeface="Times New Roman" panose="02020603050405020304" pitchFamily="18" charset="0"/>
              </a:rPr>
              <a:t>, y antes del siglo X no puede hablarse de </a:t>
            </a:r>
            <a:r>
              <a:rPr dirty="0" sz="3200" lang="es-ES" smtClean="0">
                <a:latin typeface="Arial" panose="020B0604020202020204" pitchFamily="34" charset="0"/>
                <a:ea typeface="Times New Roman" panose="02020603050405020304" pitchFamily="18" charset="0"/>
              </a:rPr>
              <a:t>ella.</a:t>
            </a:r>
            <a:endParaRPr dirty="0" sz="3200" lang="en-US"/>
          </a:p>
        </p:txBody>
      </p:sp>
      <p:sp>
        <p:nvSpPr>
          <p:cNvPr id="1048679" name="Marcador de contenido 2"/>
          <p:cNvSpPr>
            <a:spLocks noGrp="1"/>
          </p:cNvSpPr>
          <p:nvPr>
            <p:ph idx="1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pPr indent="0" marL="0">
              <a:buNone/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</a:rPr>
              <a:t>   Existían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</a:rPr>
              <a:t>cuatro grandes dominios lingüísticos en la Península que pueden 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</a:rPr>
              <a:t>fijarse: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C</a:t>
            </a:r>
            <a:r>
              <a:rPr dirty="0" lang="es-419" smtClean="0"/>
              <a:t>astellano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L</a:t>
            </a:r>
            <a:r>
              <a:rPr dirty="0" lang="es-419" smtClean="0"/>
              <a:t>eonés-aragonés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G</a:t>
            </a:r>
            <a:r>
              <a:rPr dirty="0" lang="es-419" smtClean="0"/>
              <a:t>alaico-portugués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C</a:t>
            </a:r>
            <a:r>
              <a:rPr dirty="0" lang="es-419" smtClean="0"/>
              <a:t>atalán 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ítulo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es-419" smtClean="0"/>
              <a:t>  Las glosas. El inicio. Siglo x</a:t>
            </a:r>
            <a:endParaRPr dirty="0" lang="en-US"/>
          </a:p>
        </p:txBody>
      </p:sp>
      <p:sp>
        <p:nvSpPr>
          <p:cNvPr id="1048681" name="Marcador de texto 7"/>
          <p:cNvSpPr>
            <a:spLocks noGrp="1"/>
          </p:cNvSpPr>
          <p:nvPr>
            <p:ph type="body" idx="1"/>
          </p:nvPr>
        </p:nvSpPr>
        <p:spPr>
          <a:ln>
            <a:solidFill>
              <a:srgbClr val="0070C0"/>
            </a:solidFill>
          </a:ln>
        </p:spPr>
        <p:txBody>
          <a:bodyPr/>
          <a:p>
            <a:r>
              <a:rPr dirty="0" lang="es-419" smtClean="0"/>
              <a:t>Monasterio de Suso en San Millán de la Cogolla. Glosas emilianenses</a:t>
            </a:r>
            <a:endParaRPr dirty="0" lang="en-US"/>
          </a:p>
        </p:txBody>
      </p:sp>
      <p:sp>
        <p:nvSpPr>
          <p:cNvPr id="1048682" name="Marcador de texto 9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70C0"/>
            </a:solidFill>
          </a:ln>
        </p:spPr>
        <p:txBody>
          <a:bodyPr/>
          <a:p>
            <a:r>
              <a:rPr dirty="0" lang="es-419" smtClean="0"/>
              <a:t>Monasterio de Silos. Glosas silenses</a:t>
            </a:r>
            <a:endParaRPr dirty="0" lang="en-US"/>
          </a:p>
        </p:txBody>
      </p:sp>
      <p:pic>
        <p:nvPicPr>
          <p:cNvPr id="2097167" name="Marcador de contenido 1"/>
          <p:cNvPicPr>
            <a:picLocks noChangeAspect="1" noGrp="1"/>
          </p:cNvPicPr>
          <p:nvPr>
            <p:ph sz="quarter" idx="4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318914" y="2743200"/>
            <a:ext cx="4640238" cy="3096768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68" name="Marcador de contenido 11" descr="000effef"/>
          <p:cNvPicPr>
            <a:picLocks noGrp="1"/>
          </p:cNvPicPr>
          <p:nvPr>
            <p:ph sz="half" idx="2"/>
          </p:nvPr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487424" y="2743200"/>
            <a:ext cx="3974592" cy="3096768"/>
          </a:xfrm>
          <a:prstGeom prst="rect"/>
          <a:noFill/>
          <a:ln w="38100" cmpd="thinThick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ítulo 3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pPr algn="ctr"/>
            <a:r>
              <a:rPr dirty="0" lang="es-419" smtClean="0"/>
              <a:t> La grandeza y el ingenio de Alfonso x</a:t>
            </a:r>
            <a:br>
              <a:rPr dirty="0" lang="es-419" smtClean="0"/>
            </a:br>
            <a:r>
              <a:rPr dirty="0" lang="es-419"/>
              <a:t>E</a:t>
            </a:r>
            <a:r>
              <a:rPr dirty="0" lang="es-419" smtClean="0"/>
              <a:t>l Rey Sabio. El gran mecenas.</a:t>
            </a:r>
            <a:endParaRPr dirty="0" lang="en-US"/>
          </a:p>
        </p:txBody>
      </p:sp>
      <p:sp>
        <p:nvSpPr>
          <p:cNvPr id="1048684" name="Marcador de contenido 5"/>
          <p:cNvSpPr>
            <a:spLocks noGrp="1"/>
          </p:cNvSpPr>
          <p:nvPr>
            <p:ph sz="half" idx="2"/>
          </p:nvPr>
        </p:nvSpPr>
        <p:spPr>
          <a:xfrm>
            <a:off x="5609230" y="1825625"/>
            <a:ext cx="5744570" cy="4351338"/>
          </a:xfrm>
          <a:ln>
            <a:solidFill>
              <a:srgbClr val="0070C0"/>
            </a:solidFill>
          </a:ln>
        </p:spPr>
        <p:txBody>
          <a:bodyPr>
            <a:normAutofit fontScale="96429"/>
          </a:bodyPr>
          <a:p>
            <a:pPr indent="0" marL="0">
              <a:buNone/>
            </a:pPr>
            <a:endParaRPr dirty="0" lang="en-US"/>
          </a:p>
          <a:p>
            <a:pPr algn="just"/>
            <a:r>
              <a:rPr dirty="0" lang="es-ES"/>
              <a:t>El primer paso para convertir el castellano en la lengua oficial del reino de Castilla y León lo dio en el siglo XIII Alfonso X, </a:t>
            </a:r>
            <a:r>
              <a:rPr dirty="0" lang="es-ES" smtClean="0"/>
              <a:t>el Rey Sabio, que </a:t>
            </a:r>
            <a:r>
              <a:rPr dirty="0" lang="es-ES"/>
              <a:t>mandó componer en romance, y no en latín, las grandes obras históricas, astronómicas y legales. </a:t>
            </a:r>
            <a:r>
              <a:rPr dirty="0" lang="es-ES" smtClean="0"/>
              <a:t>Ordenó que se tradujeran al castellano los libros más importantes de otros pueblos. </a:t>
            </a:r>
            <a:endParaRPr dirty="0" lang="en-US"/>
          </a:p>
        </p:txBody>
      </p:sp>
      <p:pic>
        <p:nvPicPr>
          <p:cNvPr id="2097169" name="Marcador de contenido 6" descr="t062760a"/>
          <p:cNvPicPr>
            <a:picLocks noGrp="1"/>
          </p:cNvPicPr>
          <p:nvPr>
            <p:ph sz="half"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21664" y="2038381"/>
            <a:ext cx="4206240" cy="4138581"/>
          </a:xfrm>
          <a:prstGeom prst="rect"/>
          <a:noFill/>
          <a:ln w="38100" cmpd="thinThick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ítulo 6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  <a:prstDash val="solid"/>
          </a:ln>
        </p:spPr>
        <p:txBody>
          <a:bodyPr/>
          <a:p>
            <a:r>
              <a:rPr dirty="0" lang="es-419" smtClean="0"/>
              <a:t>                           Los iniciadores</a:t>
            </a:r>
            <a:endParaRPr dirty="0" lang="en-US"/>
          </a:p>
        </p:txBody>
      </p:sp>
      <p:sp>
        <p:nvSpPr>
          <p:cNvPr id="1048686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s-419" smtClean="0"/>
              <a:t>             Infante Don Juan Manuel</a:t>
            </a:r>
            <a:endParaRPr dirty="0" lang="en-US"/>
          </a:p>
        </p:txBody>
      </p:sp>
      <p:sp>
        <p:nvSpPr>
          <p:cNvPr id="1048687" name="Marcador de contenido 8"/>
          <p:cNvSpPr>
            <a:spLocks noGrp="1"/>
          </p:cNvSpPr>
          <p:nvPr>
            <p:ph sz="half" idx="2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pPr algn="just"/>
            <a:r>
              <a:rPr dirty="0" lang="es-419" smtClean="0"/>
              <a:t>Considerado el primer estilista de la lengua española, se advierte en su lengua un marcado cuidado y buen gusto en el decir, por la depuracion de la lengua.</a:t>
            </a:r>
          </a:p>
          <a:p>
            <a:pPr indent="0" marL="0">
              <a:buNone/>
            </a:pPr>
            <a:r>
              <a:rPr dirty="0" i="1" lang="es-419" smtClean="0">
                <a:latin typeface="Brush Script MT" panose="03060802040406070304" pitchFamily="66" charset="0"/>
              </a:rPr>
              <a:t>         Cuentos del conde Lucanor</a:t>
            </a:r>
            <a:endParaRPr dirty="0" i="1" lang="en-US">
              <a:latin typeface="Brush Script MT" panose="03060802040406070304" pitchFamily="66" charset="0"/>
            </a:endParaRPr>
          </a:p>
        </p:txBody>
      </p:sp>
      <p:sp>
        <p:nvSpPr>
          <p:cNvPr id="1048688" name="Marcador de texto 9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dirty="0" lang="es-419" smtClean="0"/>
              <a:t>                Arcipestre de Hita</a:t>
            </a:r>
            <a:endParaRPr dirty="0" lang="en-US"/>
          </a:p>
        </p:txBody>
      </p:sp>
      <p:sp>
        <p:nvSpPr>
          <p:cNvPr id="1048689" name="Marcador de contenido 10"/>
          <p:cNvSpPr>
            <a:spLocks noGrp="1"/>
          </p:cNvSpPr>
          <p:nvPr>
            <p:ph sz="quarter" idx="4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r>
              <a:rPr dirty="0" lang="es-419" smtClean="0"/>
              <a:t>Considerado quien primero introduce en la literatura el refranero popular en lengua española.</a:t>
            </a:r>
          </a:p>
          <a:p>
            <a:pPr algn="ctr" indent="0" marL="0">
              <a:buNone/>
            </a:pPr>
            <a:r>
              <a:rPr dirty="0" lang="es-419"/>
              <a:t> </a:t>
            </a:r>
            <a:r>
              <a:rPr dirty="0" lang="es-419" smtClean="0"/>
              <a:t>                                                       </a:t>
            </a:r>
            <a:r>
              <a:rPr dirty="0" i="1" lang="es-419" smtClean="0">
                <a:latin typeface="Brush Script MT" panose="03060802040406070304" pitchFamily="66" charset="0"/>
              </a:rPr>
              <a:t>Libro del buen amor</a:t>
            </a:r>
            <a:endParaRPr dirty="0" i="1" lang="en-US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ítulo 4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r>
              <a:rPr dirty="0" lang="es-419" smtClean="0"/>
              <a:t>                     ELIO ANTONIO DE NEBRIJA</a:t>
            </a:r>
            <a:endParaRPr dirty="0" lang="en-US"/>
          </a:p>
        </p:txBody>
      </p:sp>
      <p:sp>
        <p:nvSpPr>
          <p:cNvPr id="1048691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1048692" name="Marcador de contenido 6"/>
          <p:cNvSpPr>
            <a:spLocks noGrp="1"/>
          </p:cNvSpPr>
          <p:nvPr>
            <p:ph sz="half" idx="2"/>
          </p:nvPr>
        </p:nvSpPr>
        <p:spPr>
          <a:ln>
            <a:solidFill>
              <a:srgbClr val="0070C0"/>
            </a:solidFill>
          </a:ln>
        </p:spPr>
        <p:txBody>
          <a:bodyPr/>
          <a:p>
            <a:pPr indent="0" marL="0">
              <a:buNone/>
            </a:pPr>
            <a:endParaRPr dirty="0" lang="es-419"/>
          </a:p>
          <a:p>
            <a:r>
              <a:rPr dirty="0" lang="es-419" smtClean="0"/>
              <a:t>1492 La primera gramática de la lengua española.</a:t>
            </a:r>
          </a:p>
          <a:p>
            <a:r>
              <a:rPr dirty="0" lang="es-419" smtClean="0"/>
              <a:t>1494 </a:t>
            </a:r>
            <a:r>
              <a:rPr dirty="0" i="1" lang="es-ES"/>
              <a:t>Vocabulario</a:t>
            </a:r>
            <a:r>
              <a:rPr dirty="0" lang="es-ES"/>
              <a:t> bilingüe latín-español, español-latín </a:t>
            </a:r>
            <a:r>
              <a:rPr dirty="0" lang="es-ES" smtClean="0"/>
              <a:t> </a:t>
            </a:r>
            <a:r>
              <a:rPr dirty="0" lang="es-419" smtClean="0"/>
              <a:t>se le consideró por siglos el primer “diccionario” de la lengua española.</a:t>
            </a:r>
            <a:endParaRPr dirty="0" lang="en-US"/>
          </a:p>
        </p:txBody>
      </p:sp>
      <p:pic>
        <p:nvPicPr>
          <p:cNvPr id="2097170" name="Imagen 3" descr="C:\Users\Matilde\AppData\Local\Microsoft\Windows\Temporary Internet Files\t285184a.bmp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38200" y="1949386"/>
            <a:ext cx="5181600" cy="406127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ítulo 4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r>
              <a:rPr dirty="0" lang="en-US" smtClean="0"/>
              <a:t>Carta </a:t>
            </a:r>
            <a:r>
              <a:rPr dirty="0" lang="es-419" smtClean="0"/>
              <a:t>dedicatoria de la Gramática de Nebrija    a la reina Isabel de Castilla</a:t>
            </a:r>
            <a:endParaRPr dirty="0" lang="es-419"/>
          </a:p>
        </p:txBody>
      </p:sp>
      <p:sp>
        <p:nvSpPr>
          <p:cNvPr id="1048694" name="Marcador de contenido 5"/>
          <p:cNvSpPr>
            <a:spLocks noGrp="1"/>
          </p:cNvSpPr>
          <p:nvPr>
            <p:ph idx="1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endParaRPr dirty="0" i="1" lang="en-US" smtClean="0"/>
          </a:p>
          <a:p>
            <a:r>
              <a:rPr dirty="0" i="1" lang="es-419" smtClean="0"/>
              <a:t>Cuando bien conmigo pienso, muy esclarecida </a:t>
            </a:r>
            <a:r>
              <a:rPr dirty="0" i="1" lang="en-US" smtClean="0"/>
              <a:t>Reina, y </a:t>
            </a:r>
            <a:r>
              <a:rPr dirty="0" i="1" lang="es-419" smtClean="0"/>
              <a:t>pongo delante los ojos el antigüedad de todas las cosas que para nuestra recordación&amp;memoria quedaron escritas, una cosa hallo &amp; saco por conclusión muy cierta: que siempre la lengua fue compañera </a:t>
            </a:r>
            <a:r>
              <a:rPr dirty="0" i="1" lang="en-US" smtClean="0"/>
              <a:t>del </a:t>
            </a:r>
            <a:r>
              <a:rPr dirty="0" i="1" lang="es-419" smtClean="0"/>
              <a:t>imperio. Y de tal manera lo siguió que</a:t>
            </a:r>
            <a:r>
              <a:rPr dirty="0" i="1" lang="en-US" smtClean="0"/>
              <a:t> </a:t>
            </a:r>
            <a:r>
              <a:rPr dirty="0" i="1" lang="es-419" smtClean="0"/>
              <a:t>juntamente</a:t>
            </a:r>
            <a:r>
              <a:rPr dirty="0" i="1" lang="en-US" smtClean="0"/>
              <a:t> </a:t>
            </a:r>
            <a:r>
              <a:rPr dirty="0" i="1" lang="en-US" err="1" smtClean="0"/>
              <a:t>comen</a:t>
            </a:r>
            <a:r>
              <a:rPr dirty="0" i="1" lang="el-GR" smtClean="0"/>
              <a:t>ς</a:t>
            </a:r>
            <a:r>
              <a:rPr dirty="0" i="1" lang="en-US" err="1" smtClean="0"/>
              <a:t>aron</a:t>
            </a:r>
            <a:r>
              <a:rPr dirty="0" i="1" lang="en-US" smtClean="0"/>
              <a:t>, </a:t>
            </a:r>
            <a:r>
              <a:rPr dirty="0" i="1" lang="es-419" smtClean="0"/>
              <a:t>crecieron, y florecieron  &amp; después junta fue la caída de entrambos.</a:t>
            </a:r>
            <a:endParaRPr dirty="0" i="1" lang="es-419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          ASENTAMIENTOS PRERROMANOS</a:t>
            </a:r>
            <a:endParaRPr dirty="0" lang="en-US"/>
          </a:p>
        </p:txBody>
      </p:sp>
      <p:pic>
        <p:nvPicPr>
          <p:cNvPr id="2097157" name="Marcador de contenido 3" descr="G:\PARA IDALMIS\HISTORIA DE LA LENGUA. Matilde Varela\Mapas\Asentamientos prerromanos.png"/>
          <p:cNvPicPr>
            <a:picLocks noGrp="1"/>
          </p:cNvPicPr>
          <p:nvPr>
            <p:ph idx="1"/>
          </p:nvPr>
        </p:nvPicPr>
        <p:blipFill>
          <a:blip xmlns:r="http://schemas.openxmlformats.org/officeDocument/2006/relationships" r:embed="rId1">
            <a:lum bright="-17000"/>
          </a:blip>
          <a:srcRect/>
          <a:stretch>
            <a:fillRect/>
          </a:stretch>
        </p:blipFill>
        <p:spPr bwMode="auto">
          <a:xfrm>
            <a:off x="1631852" y="1690688"/>
            <a:ext cx="8249127" cy="4327975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Marcador de contenido 5"/>
          <p:cNvSpPr>
            <a:spLocks noGrp="1"/>
          </p:cNvSpPr>
          <p:nvPr>
            <p:ph idx="1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pPr algn="just"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Estructura de la Gramática de Nebrija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 sz="2400" lang="en-US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lvl="0" marL="3429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Primera parte: estudia la letra-ortografía-, en la que trata su valor fonético, comparándola con los signos griegos y latinos.</a:t>
            </a:r>
            <a:endParaRPr dirty="0" sz="2400" lang="en-US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lvl="0" marL="3429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Segunda parte: se ocupa de la sílaba-prosodia-, y distingue en ella el acento y la cantidad, además de analizar la métrica.</a:t>
            </a:r>
            <a:endParaRPr dirty="0" sz="2400" lang="en-US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lvl="0" marL="3429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Tercera parte: se ocupa de la palabra-etimología- y estudia las partes de la oración.</a:t>
            </a:r>
            <a:endParaRPr dirty="0" sz="2400" lang="en-US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lvl="0" marL="3429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final aparece el estudio de la oración o sintaxis.</a:t>
            </a:r>
            <a:endParaRPr dirty="0" sz="2400"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7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1048698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1048699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en-US"/>
          </a:p>
        </p:txBody>
      </p:sp>
      <p:sp>
        <p:nvSpPr>
          <p:cNvPr id="1048700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en-US"/>
          </a:p>
        </p:txBody>
      </p:sp>
      <p:pic>
        <p:nvPicPr>
          <p:cNvPr id="2097171" name="Imagen 6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27088" y="365125"/>
            <a:ext cx="10515599" cy="5824538"/>
          </a:xfrm>
          <a:prstGeom prst="rect"/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ítulo 6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p>
            <a:r>
              <a:rPr dirty="0" lang="es-419" smtClean="0"/>
              <a:t>  Las lenguas amerindias enriquecen     notablemente el castellano</a:t>
            </a:r>
            <a:endParaRPr dirty="0" lang="en-US"/>
          </a:p>
        </p:txBody>
      </p:sp>
      <p:sp>
        <p:nvSpPr>
          <p:cNvPr id="1048702" name="Marcador de contenido 7"/>
          <p:cNvSpPr>
            <a:spLocks noGrp="1"/>
          </p:cNvSpPr>
          <p:nvPr>
            <p:ph idx="1"/>
          </p:nvPr>
        </p:nvSpPr>
        <p:spPr>
          <a:ln w="28575">
            <a:solidFill>
              <a:srgbClr val="0070C0"/>
            </a:solidFill>
          </a:ln>
        </p:spPr>
        <p:txBody>
          <a:bodyPr>
            <a:normAutofit/>
          </a:bodyPr>
          <a:p>
            <a:r>
              <a:rPr dirty="0" lang="en-US" smtClean="0"/>
              <a:t>A</a:t>
            </a:r>
            <a:r>
              <a:rPr dirty="0" lang="es-419" smtClean="0"/>
              <a:t>ruaco: canoa, bohío, cayo, huracán, sabana, mamey, Camagüey.</a:t>
            </a:r>
          </a:p>
          <a:p>
            <a:r>
              <a:rPr dirty="0" lang="en-US" smtClean="0"/>
              <a:t>M</a:t>
            </a:r>
            <a:r>
              <a:rPr dirty="0" lang="es-419" smtClean="0"/>
              <a:t>aya: canistel, cenote, chimbacal.</a:t>
            </a:r>
          </a:p>
          <a:p>
            <a:r>
              <a:rPr dirty="0" lang="en-US" smtClean="0"/>
              <a:t>N</a:t>
            </a:r>
            <a:r>
              <a:rPr dirty="0" lang="es-419"/>
              <a:t>á</a:t>
            </a:r>
            <a:r>
              <a:rPr dirty="0" lang="es-419" smtClean="0"/>
              <a:t>hualt: aguacate, nopal, jícara, tomate, atol.</a:t>
            </a:r>
          </a:p>
          <a:p>
            <a:r>
              <a:rPr dirty="0" lang="en-US" smtClean="0"/>
              <a:t>Q</a:t>
            </a:r>
            <a:r>
              <a:rPr dirty="0" lang="es-419" smtClean="0"/>
              <a:t>uechua:cancha, chirimoya, guano, puma, pampa</a:t>
            </a:r>
            <a:r>
              <a:rPr dirty="0" lang="es-419"/>
              <a:t>.</a:t>
            </a:r>
            <a:endParaRPr dirty="0" lang="es-419" smtClean="0"/>
          </a:p>
          <a:p>
            <a:r>
              <a:rPr dirty="0" lang="es-419" smtClean="0"/>
              <a:t>Guaraní: ananás, jaguar, Paraguay, Uruguay.</a:t>
            </a:r>
          </a:p>
          <a:p>
            <a:r>
              <a:rPr dirty="0" lang="en-US" smtClean="0"/>
              <a:t>C</a:t>
            </a:r>
            <a:r>
              <a:rPr dirty="0" lang="es-419" smtClean="0"/>
              <a:t>aribe: arepa, turpial, butaca, piragua, Caracas.</a:t>
            </a:r>
          </a:p>
          <a:p>
            <a:r>
              <a:rPr dirty="0" lang="es-419" smtClean="0"/>
              <a:t>Y otras lenguas como el aimara y el guaraní </a:t>
            </a:r>
            <a:r>
              <a:rPr dirty="0" lang="es-419" smtClean="0"/>
              <a:t>así </a:t>
            </a:r>
            <a:r>
              <a:rPr dirty="0" lang="es-419" smtClean="0"/>
              <a:t>como innumerables dialectos. </a:t>
            </a:r>
          </a:p>
          <a:p>
            <a:endParaRPr dirty="0" lang="es-419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ítulo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p>
            <a:r>
              <a:rPr dirty="0" lang="en-US" smtClean="0"/>
              <a:t>                   </a:t>
            </a:r>
            <a:r>
              <a:rPr dirty="0" lang="es-419" smtClean="0"/>
              <a:t>Dilema para comentar</a:t>
            </a:r>
            <a:endParaRPr dirty="0" lang="es-419"/>
          </a:p>
        </p:txBody>
      </p:sp>
      <p:sp>
        <p:nvSpPr>
          <p:cNvPr id="1048704" name="Marcador de contenido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 smtClean="0"/>
          </a:p>
          <a:p>
            <a:endParaRPr dirty="0" lang="es-419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marL="0">
              <a:buNone/>
            </a:pPr>
            <a:r>
              <a:rPr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b="1"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Se llevaron el oro y nos dejaron el oro: nos dejaron la lengua.”</a:t>
            </a:r>
          </a:p>
          <a:p>
            <a:pPr indent="0" marL="0">
              <a:buNone/>
            </a:pPr>
            <a:r>
              <a:rPr dirty="0" lang="en-US" smtClean="0"/>
              <a:t>                                                               </a:t>
            </a:r>
          </a:p>
          <a:p>
            <a:pPr indent="0" marL="0">
              <a:buNone/>
            </a:pPr>
            <a:r>
              <a:rPr dirty="0" lang="en-US"/>
              <a:t> </a:t>
            </a:r>
            <a:r>
              <a:rPr dirty="0" lang="en-US" smtClean="0"/>
              <a:t>                                                                                              Pablo Neruda</a:t>
            </a:r>
            <a:endParaRPr dirty="0"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5959"/>
          </a:xfrm>
          <a:ln w="38100">
            <a:solidFill>
              <a:srgbClr val="0070C0"/>
            </a:solidFill>
          </a:ln>
        </p:spPr>
        <p:txBody>
          <a:bodyPr>
            <a:normAutofit fontScale="96154"/>
          </a:bodyPr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literatura es el documento por excelencia de la historia de una lengua. Leer las obras de los siglos XVI y XVII es palpar el pulso de la vida de nuestro idioma durante una época excepcionalmente rica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sz="260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Actualmente se pondera el estudio de la historia de la lengua a partir de textos de la vida cotidiana como inscripciones, notas, anuncios, etc.</a:t>
            </a:r>
            <a:endParaRPr dirty="0" sz="26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84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p>
            <a:r>
              <a:rPr dirty="0" lang="es-419" smtClean="0"/>
              <a:t>        CERVANTES: </a:t>
            </a:r>
            <a:r>
              <a:rPr dirty="0" i="1" lang="es-419" smtClean="0"/>
              <a:t>el  genio incomparable</a:t>
            </a:r>
            <a:endParaRPr dirty="0" i="1" lang="en-US"/>
          </a:p>
        </p:txBody>
      </p:sp>
      <p:pic>
        <p:nvPicPr>
          <p:cNvPr id="2097172" name="Marcador de contenido 6" descr="C:\Users\Matilde\AppData\Local\Microsoft\Windows\Temporary Internet Files\t060357a.bmp"/>
          <p:cNvPicPr>
            <a:picLocks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851904" y="1438657"/>
            <a:ext cx="4047744" cy="4437888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73" name="Marcador de contenido 9"/>
          <p:cNvPicPr>
            <a:picLocks noChangeAspect="1" noGrp="1"/>
          </p:cNvPicPr>
          <p:nvPr>
            <p:ph sz="half" idx="1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323832" y="1438657"/>
            <a:ext cx="4321063" cy="4553363"/>
          </a:xfr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Marcador de contenido 2"/>
          <p:cNvSpPr>
            <a:spLocks noGrp="1"/>
          </p:cNvSpPr>
          <p:nvPr>
            <p:ph idx="1"/>
          </p:nvPr>
        </p:nvSpPr>
        <p:spPr>
          <a:xfrm>
            <a:off x="838200" y="177421"/>
            <a:ext cx="10515600" cy="5999542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p>
            <a:pPr algn="just" indent="-342900" lvl="0" marL="3429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el punto de vista lingüístico la obra 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considera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transición entre el Renacimiento y el Barroco.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lvl="0" marL="3429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el punto de vista literario la obra inicia la novela moderna.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lvl="0" marL="3429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aporte fundamental al decir de Mirtha Aguirre, lo que corrobora </a:t>
            </a:r>
            <a:r>
              <a:rPr dirty="0" lang="es-ES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Marlen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Domínguez,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que demuestra la madurez que ya poseía la lengua española  en el siglo XVII.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lvl="0" marL="3429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Diferentes pasajes de la novela muestran la presencia de un humorismo sano y optimista.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lvl="0" marL="3429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lengua se ajusta al hablante, al contexto y a la intención por lo que fija para todos los tiempos su permanencia.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Marcador de contenido 2"/>
          <p:cNvSpPr>
            <a:spLocks noGrp="1"/>
          </p:cNvSpPr>
          <p:nvPr>
            <p:ph idx="1"/>
          </p:nvPr>
        </p:nvSpPr>
        <p:spPr>
          <a:xfrm>
            <a:off x="961030" y="365314"/>
            <a:ext cx="10515600" cy="6062781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p>
            <a:pPr lvl="0"/>
            <a:r>
              <a:rPr dirty="0" lang="es-ES">
                <a:latin typeface="Arial" panose="020B0604020202020204" pitchFamily="34" charset="0"/>
                <a:cs typeface="Arial" panose="020B0604020202020204" pitchFamily="34" charset="0"/>
              </a:rPr>
              <a:t>Es expresión de la experticia del autor al presentar el acercamiento entre la lengua literaria y el coloquio oral de los diferentes estratos socioculturales que aparecen en </a:t>
            </a:r>
            <a:r>
              <a:rPr dirty="0" lang="es-ES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dirty="0" lang="es-ES">
                <a:latin typeface="Arial" panose="020B0604020202020204" pitchFamily="34" charset="0"/>
                <a:cs typeface="Arial" panose="020B0604020202020204" pitchFamily="34" charset="0"/>
              </a:rPr>
              <a:t>obra.</a:t>
            </a:r>
            <a:endParaRPr dirty="0"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dirty="0" lang="es-ES">
                <a:latin typeface="Arial" panose="020B0604020202020204" pitchFamily="34" charset="0"/>
                <a:cs typeface="Arial" panose="020B0604020202020204" pitchFamily="34" charset="0"/>
              </a:rPr>
              <a:t>Por momentos el autor reflexiona en torno a la lengua, o sea, ofrece su ejercicio crítico sobre diversas manifestaciones del lenguaje. En los consejos que Quijote da a Sancho se detiene en modos de hablar, de expresarse</a:t>
            </a:r>
            <a:r>
              <a:rPr dirty="0" lang="es-ES" smtClean="0">
                <a:latin typeface="Arial" panose="020B0604020202020204" pitchFamily="34" charset="0"/>
                <a:cs typeface="Arial" panose="020B0604020202020204" pitchFamily="34" charset="0"/>
              </a:rPr>
              <a:t>, del </a:t>
            </a:r>
            <a:r>
              <a:rPr dirty="0" lang="es-ES">
                <a:latin typeface="Arial" panose="020B0604020202020204" pitchFamily="34" charset="0"/>
                <a:cs typeface="Arial" panose="020B0604020202020204" pitchFamily="34" charset="0"/>
              </a:rPr>
              <a:t>vocabulario, y </a:t>
            </a:r>
            <a:r>
              <a:rPr dirty="0" lang="es-ES" smtClean="0">
                <a:latin typeface="Arial" panose="020B0604020202020204" pitchFamily="34" charset="0"/>
                <a:cs typeface="Arial" panose="020B0604020202020204" pitchFamily="34" charset="0"/>
              </a:rPr>
              <a:t>la fraseología</a:t>
            </a:r>
            <a:r>
              <a:rPr dirty="0" lang="es-E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dirty="0" lang="es-ES">
                <a:latin typeface="Arial" panose="020B0604020202020204" pitchFamily="34" charset="0"/>
                <a:cs typeface="Arial" panose="020B0604020202020204" pitchFamily="34" charset="0"/>
              </a:rPr>
              <a:t>Un  marcado carácter doctrinal y axiológico atraviesa toda la obra. </a:t>
            </a:r>
            <a:endParaRPr dirty="0"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dirty="0" lang="es-ES">
                <a:latin typeface="Arial" panose="020B0604020202020204" pitchFamily="34" charset="0"/>
                <a:cs typeface="Arial" panose="020B0604020202020204" pitchFamily="34" charset="0"/>
              </a:rPr>
              <a:t>Se evidencia el empleo del refranero al uso en la época y adecuado a las clases sociales que se presentan.</a:t>
            </a:r>
            <a:endParaRPr dirty="0"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dirty="0" lang="es-ES">
                <a:latin typeface="Arial" panose="020B0604020202020204" pitchFamily="34" charset="0"/>
                <a:cs typeface="Arial" panose="020B0604020202020204" pitchFamily="34" charset="0"/>
              </a:rPr>
              <a:t>Resultan evidentes los cultismos empleados en alternancia con el lenguaje popular.</a:t>
            </a:r>
            <a:endParaRPr dirty="0"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b="1" dirty="0" lang="es-ES">
                <a:latin typeface="Arial" panose="020B0604020202020204" pitchFamily="34" charset="0"/>
                <a:cs typeface="Arial" panose="020B0604020202020204" pitchFamily="34" charset="0"/>
              </a:rPr>
              <a:t>Cervantes trasciende su época y se toma como </a:t>
            </a:r>
            <a:r>
              <a:rPr b="1" dirty="0" lang="es-ES" smtClean="0">
                <a:latin typeface="Arial" panose="020B0604020202020204" pitchFamily="34" charset="0"/>
                <a:cs typeface="Arial" panose="020B0604020202020204" pitchFamily="34" charset="0"/>
              </a:rPr>
              <a:t>símbolo </a:t>
            </a:r>
            <a:r>
              <a:rPr b="1" dirty="0" lang="es-ES">
                <a:latin typeface="Arial" panose="020B0604020202020204" pitchFamily="34" charset="0"/>
                <a:cs typeface="Arial" panose="020B0604020202020204" pitchFamily="34" charset="0"/>
              </a:rPr>
              <a:t>de autor que se convierte a su vez en prototipo de ideal de lengua </a:t>
            </a:r>
            <a:r>
              <a:rPr b="1" dirty="0" lang="es-ES" smtClean="0">
                <a:latin typeface="Arial" panose="020B0604020202020204" pitchFamily="34" charset="0"/>
                <a:cs typeface="Arial" panose="020B0604020202020204" pitchFamily="34" charset="0"/>
              </a:rPr>
              <a:t>elegante, contextualizada   y </a:t>
            </a:r>
            <a:r>
              <a:rPr b="1" dirty="0" lang="es-ES">
                <a:latin typeface="Arial" panose="020B0604020202020204" pitchFamily="34" charset="0"/>
                <a:cs typeface="Arial" panose="020B0604020202020204" pitchFamily="34" charset="0"/>
              </a:rPr>
              <a:t>correcta</a:t>
            </a:r>
            <a:r>
              <a:rPr b="1" dirty="0" lang="es-E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b="1" dirty="0" lang="es-ES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b="1" dirty="0" lang="es-ES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dirty="0" lang="es-ES" smtClean="0">
                <a:latin typeface="Arial" panose="020B0604020202020204" pitchFamily="34" charset="0"/>
                <a:cs typeface="Arial" panose="020B0604020202020204" pitchFamily="34" charset="0"/>
              </a:rPr>
              <a:t>Estudiar el artículo “Cervantes, la lengua”, de Marlen Domínguez</a:t>
            </a:r>
            <a:endParaRPr dirty="0"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b="1" dirty="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b="1" dirty="0" i="1" lang="en-US" smtClean="0"/>
              <a:t>El</a:t>
            </a:r>
            <a:r>
              <a:rPr b="1" dirty="0" i="1" lang="es-419" smtClean="0"/>
              <a:t> Barroco</a:t>
            </a:r>
            <a:endParaRPr b="1" dirty="0" i="1" lang="en-US"/>
          </a:p>
        </p:txBody>
      </p:sp>
      <p:sp>
        <p:nvSpPr>
          <p:cNvPr id="1048710" name="Marcador de texto 3"/>
          <p:cNvSpPr>
            <a:spLocks noGrp="1"/>
          </p:cNvSpPr>
          <p:nvPr>
            <p:ph type="body" idx="1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r>
              <a:rPr dirty="0" lang="en-US" smtClean="0"/>
              <a:t>           Luis</a:t>
            </a:r>
            <a:r>
              <a:rPr dirty="0" lang="es-419" smtClean="0"/>
              <a:t> de Góngora y Argote</a:t>
            </a:r>
            <a:endParaRPr dirty="0" lang="en-US"/>
          </a:p>
        </p:txBody>
      </p:sp>
      <p:sp>
        <p:nvSpPr>
          <p:cNvPr id="1048711" name="Marcador de texto 5"/>
          <p:cNvSpPr>
            <a:spLocks noGrp="1"/>
          </p:cNvSpPr>
          <p:nvPr>
            <p:ph type="body" sz="quarter" idx="3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r>
              <a:rPr dirty="0" lang="es-419" smtClean="0"/>
              <a:t>        Francisco de Quevedo y Villegas</a:t>
            </a:r>
            <a:endParaRPr dirty="0" lang="en-US"/>
          </a:p>
        </p:txBody>
      </p:sp>
      <p:pic>
        <p:nvPicPr>
          <p:cNvPr id="2097174" name="Marcador de contenido 7"/>
          <p:cNvPicPr>
            <a:picLocks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39788" y="2661312"/>
            <a:ext cx="5028749" cy="3289112"/>
          </a:xfrm>
          <a:prstGeom prst="rect"/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75" name="Marcador de contenido 8"/>
          <p:cNvPicPr>
            <a:picLocks noGrp="1"/>
          </p:cNvPicPr>
          <p:nvPr>
            <p:ph sz="quarter" idx="4"/>
          </p:nvPr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172200" y="2661312"/>
            <a:ext cx="5183188" cy="3289112"/>
          </a:xfrm>
          <a:prstGeom prst="rect"/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ítulo 6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r>
              <a:rPr dirty="0" lang="en-US" smtClean="0"/>
              <a:t>                       EL BARROCO</a:t>
            </a:r>
            <a:endParaRPr dirty="0" lang="en-US"/>
          </a:p>
        </p:txBody>
      </p:sp>
      <p:sp>
        <p:nvSpPr>
          <p:cNvPr id="1048713" name="Marcador de contenido 7"/>
          <p:cNvSpPr>
            <a:spLocks noGrp="1"/>
          </p:cNvSpPr>
          <p:nvPr>
            <p:ph idx="1"/>
          </p:nvPr>
        </p:nvSpPr>
        <p:spPr>
          <a:ln w="28575">
            <a:solidFill>
              <a:srgbClr val="0070C0"/>
            </a:solidFill>
          </a:ln>
        </p:spPr>
        <p:txBody>
          <a:bodyPr>
            <a:normAutofit fontScale="92857" lnSpcReduction="20000"/>
          </a:bodyPr>
          <a:p>
            <a:r>
              <a:rPr dirty="0" lang="es-ES_tradnl" smtClean="0"/>
              <a:t>Artificiosidad, uso excesivo de adornos en la lengua. Tendencia a la ruptura del equilibrio.</a:t>
            </a:r>
          </a:p>
          <a:p>
            <a:r>
              <a:rPr dirty="0" lang="es-ES_tradnl" smtClean="0"/>
              <a:t>Empleo del contraste.</a:t>
            </a:r>
          </a:p>
          <a:p>
            <a:r>
              <a:rPr dirty="0" lang="es-ES_tradnl" smtClean="0"/>
              <a:t>Gusto por los cultismos y latinismos. Los autores se vuelcan al latín </a:t>
            </a:r>
          </a:p>
          <a:p>
            <a:pPr indent="0" marL="0">
              <a:buNone/>
            </a:pPr>
            <a:r>
              <a:rPr dirty="0" lang="es-ES_tradnl"/>
              <a:t> </a:t>
            </a:r>
            <a:r>
              <a:rPr dirty="0" lang="es-ES_tradnl" smtClean="0"/>
              <a:t>   y encuentran en sus fuentes un rico caudal de voces con las que por </a:t>
            </a:r>
          </a:p>
          <a:p>
            <a:pPr indent="0" marL="0">
              <a:buNone/>
            </a:pPr>
            <a:r>
              <a:rPr dirty="0" lang="es-ES_tradnl"/>
              <a:t> </a:t>
            </a:r>
            <a:r>
              <a:rPr dirty="0" lang="es-ES_tradnl" smtClean="0"/>
              <a:t>    expresivas o sonoras engalanan el lenguaje.</a:t>
            </a:r>
          </a:p>
          <a:p>
            <a:r>
              <a:rPr dirty="0" lang="es-ES_tradnl" smtClean="0"/>
              <a:t>Alteración de la sintaxis. Sintaxis libre, flexible y dinámica. </a:t>
            </a:r>
          </a:p>
          <a:p>
            <a:r>
              <a:rPr dirty="0" lang="es-ES_tradnl" smtClean="0"/>
              <a:t>Empleo abundante de metáforas, retruécanos, antítesis, hipérboles             e hipérbaton.</a:t>
            </a:r>
          </a:p>
          <a:p>
            <a:r>
              <a:rPr dirty="0" lang="es-ES_tradnl" smtClean="0"/>
              <a:t>Referencia a personajes y hechos mitológicos.</a:t>
            </a:r>
          </a:p>
          <a:p>
            <a:r>
              <a:rPr dirty="0" lang="es-ES_tradnl" smtClean="0"/>
              <a:t>Tratamiento de temas como la muerte, la fugacidad de la vida y el amor.</a:t>
            </a:r>
            <a:endParaRPr dirty="0" lang="es-ES_trad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ítulo 3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r>
              <a:rPr dirty="0" lang="en-US" smtClean="0"/>
              <a:t>                </a:t>
            </a:r>
            <a:r>
              <a:rPr dirty="0" lang="es-CL" smtClean="0"/>
              <a:t>Manifestaciones</a:t>
            </a:r>
            <a:r>
              <a:rPr dirty="0" lang="en-US" smtClean="0"/>
              <a:t> </a:t>
            </a:r>
            <a:r>
              <a:rPr dirty="0" lang="es-PR" smtClean="0"/>
              <a:t>prerromanas</a:t>
            </a:r>
            <a:endParaRPr dirty="0" lang="es-PR"/>
          </a:p>
        </p:txBody>
      </p:sp>
      <p:sp>
        <p:nvSpPr>
          <p:cNvPr id="1048631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/>
              <a:t>    Bisontes de </a:t>
            </a:r>
            <a:r>
              <a:rPr dirty="0" lang="en-US" err="1" smtClean="0"/>
              <a:t>las</a:t>
            </a:r>
            <a:r>
              <a:rPr dirty="0" lang="en-US" smtClean="0"/>
              <a:t> Cuevas de Altamira</a:t>
            </a:r>
            <a:endParaRPr dirty="0" lang="en-US"/>
          </a:p>
        </p:txBody>
      </p:sp>
      <p:sp>
        <p:nvSpPr>
          <p:cNvPr id="1048632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dirty="0" lang="en-US" smtClean="0"/>
              <a:t>                   Dama de Elche</a:t>
            </a:r>
            <a:endParaRPr dirty="0" lang="en-US"/>
          </a:p>
        </p:txBody>
      </p:sp>
      <p:pic>
        <p:nvPicPr>
          <p:cNvPr id="2097158" name="Marcador de contenido 8" descr="C:\Users\Matilde\AppData\Local\Microsoft\Windows\Temporary Internet Files\t060027a.bmp"/>
          <p:cNvPicPr>
            <a:picLocks noGrp="1"/>
          </p:cNvPicPr>
          <p:nvPr>
            <p:ph sz="half" idx="2"/>
          </p:nvPr>
        </p:nvPicPr>
        <p:blipFill>
          <a:blip xmlns:r="http://schemas.openxmlformats.org/officeDocument/2006/relationships" r:embed="rId1">
            <a:lum bright="-10000"/>
          </a:blip>
          <a:srcRect/>
          <a:stretch>
            <a:fillRect/>
          </a:stretch>
        </p:blipFill>
        <p:spPr bwMode="auto">
          <a:xfrm>
            <a:off x="1398870" y="2728119"/>
            <a:ext cx="4256344" cy="32385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59" name="Marcador de contenido 9" descr="C:\Users\Matilde\AppData\Local\Microsoft\Windows\Temporary Internet Files\t060618a.bmp"/>
          <p:cNvPicPr>
            <a:picLocks noGrp="1"/>
          </p:cNvPicPr>
          <p:nvPr>
            <p:ph sz="quarter" idx="4"/>
          </p:nvPr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115755" y="2728119"/>
            <a:ext cx="3296077" cy="323850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s-419" smtClean="0"/>
              <a:t>                                 La RAE</a:t>
            </a:r>
            <a:endParaRPr dirty="0" lang="en-US"/>
          </a:p>
        </p:txBody>
      </p:sp>
      <p:sp>
        <p:nvSpPr>
          <p:cNvPr id="1048608" name="Marcador de contenido 2"/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70C0"/>
            </a:solidFill>
          </a:ln>
        </p:spPr>
        <p:txBody>
          <a:bodyPr>
            <a:normAutofit/>
          </a:bodyPr>
          <a:p>
            <a:pPr algn="just" lvl="0"/>
            <a:r>
              <a:rPr dirty="0" sz="2600" lang="es-419">
                <a:solidFill>
                  <a:prstClr val="black"/>
                </a:solidFill>
              </a:rPr>
              <a:t>Institución cultural española creada en 1713 por un grupo de ilustrados que reunidos en torno a Juan </a:t>
            </a:r>
            <a:r>
              <a:rPr dirty="0" sz="2600" lang="es-419" smtClean="0">
                <a:solidFill>
                  <a:prstClr val="black"/>
                </a:solidFill>
              </a:rPr>
              <a:t>Fernández </a:t>
            </a:r>
            <a:r>
              <a:rPr dirty="0" sz="2600" lang="es-419">
                <a:solidFill>
                  <a:prstClr val="black"/>
                </a:solidFill>
              </a:rPr>
              <a:t>y Pacheco, </a:t>
            </a:r>
            <a:r>
              <a:rPr dirty="0" sz="2600" lang="es-419" smtClean="0">
                <a:solidFill>
                  <a:prstClr val="black"/>
                </a:solidFill>
              </a:rPr>
              <a:t>Marqués </a:t>
            </a:r>
            <a:r>
              <a:rPr dirty="0" sz="2600" lang="es-419">
                <a:solidFill>
                  <a:prstClr val="black"/>
                </a:solidFill>
              </a:rPr>
              <a:t>de Villena </a:t>
            </a:r>
            <a:r>
              <a:rPr dirty="0" sz="2600" lang="es-419" smtClean="0">
                <a:solidFill>
                  <a:prstClr val="black"/>
                </a:solidFill>
              </a:rPr>
              <a:t>conciben </a:t>
            </a:r>
            <a:r>
              <a:rPr dirty="0" sz="2600" lang="es-419">
                <a:solidFill>
                  <a:prstClr val="black"/>
                </a:solidFill>
              </a:rPr>
              <a:t>la idea de crear una academia, como la francesa, para trabajar al servicio del idioma español.</a:t>
            </a:r>
          </a:p>
          <a:p>
            <a:pPr lvl="0"/>
            <a:r>
              <a:rPr dirty="0" sz="2600" lang="es-419">
                <a:solidFill>
                  <a:prstClr val="black"/>
                </a:solidFill>
              </a:rPr>
              <a:t>El rey Felipe V la aprueba al año siguiente </a:t>
            </a:r>
            <a:r>
              <a:rPr b="1" dirty="0" sz="2600" lang="es-419">
                <a:solidFill>
                  <a:srgbClr val="FF0000"/>
                </a:solidFill>
              </a:rPr>
              <a:t>1714</a:t>
            </a:r>
            <a:r>
              <a:rPr dirty="0" sz="2600" lang="es-419">
                <a:solidFill>
                  <a:prstClr val="black"/>
                </a:solidFill>
              </a:rPr>
              <a:t> y la coloca “…a su amparo y real protección.”</a:t>
            </a:r>
          </a:p>
          <a:p>
            <a:endParaRPr dirty="0" lang="en-US"/>
          </a:p>
        </p:txBody>
      </p:sp>
      <p:sp>
        <p:nvSpPr>
          <p:cNvPr id="1048609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p>
            <a:pPr indent="0" marL="0">
              <a:buNone/>
            </a:pPr>
            <a:endParaRPr dirty="0" lang="en-US"/>
          </a:p>
        </p:txBody>
      </p:sp>
      <p:pic>
        <p:nvPicPr>
          <p:cNvPr id="2097155" name="Imagen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172200" y="1825625"/>
            <a:ext cx="5181600" cy="4351338"/>
          </a:xfrm>
          <a:prstGeom prst="rect"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ítulo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s-419" smtClean="0"/>
              <a:t>                          </a:t>
            </a:r>
            <a:r>
              <a:rPr b="1" dirty="0" lang="es-419" smtClean="0"/>
              <a:t>La RAE</a:t>
            </a:r>
            <a:endParaRPr b="1" dirty="0" lang="en-US"/>
          </a:p>
        </p:txBody>
      </p:sp>
      <p:sp>
        <p:nvSpPr>
          <p:cNvPr id="1048604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p>
            <a:pPr lvl="0"/>
            <a:endParaRPr dirty="0" lang="en-US">
              <a:solidFill>
                <a:prstClr val="black"/>
              </a:solidFill>
            </a:endParaRPr>
          </a:p>
          <a:p>
            <a:endParaRPr dirty="0" lang="en-US"/>
          </a:p>
        </p:txBody>
      </p:sp>
      <p:sp>
        <p:nvSpPr>
          <p:cNvPr id="1048605" name="Marcador de contenido 7"/>
          <p:cNvSpPr>
            <a:spLocks noGrp="1"/>
          </p:cNvSpPr>
          <p:nvPr>
            <p:ph sz="half" idx="2"/>
          </p:nvPr>
        </p:nvSpPr>
        <p:spPr>
          <a:xfrm>
            <a:off x="6172200" y="1566438"/>
            <a:ext cx="5181600" cy="4610525"/>
          </a:xfrm>
          <a:ln>
            <a:solidFill>
              <a:schemeClr val="accent1"/>
            </a:solidFill>
          </a:ln>
        </p:spPr>
        <p:txBody>
          <a:bodyPr>
            <a:normAutofit/>
          </a:bodyPr>
          <a:p>
            <a:pPr algn="just" lvl="0"/>
            <a:r>
              <a:rPr dirty="0" sz="2400" lang="es-ES">
                <a:solidFill>
                  <a:prstClr val="black"/>
                </a:solidFill>
              </a:rPr>
              <a:t>Se dedica a la regularización lingüística mediante la promulgación de normativas dirigidas a fomentar la unidad idiomática entre o dentro de los diversos territorios que componen el llamado mundo hispanohablante; garantizar una norma común, en concordancia con sus estatutos.</a:t>
            </a:r>
          </a:p>
          <a:p>
            <a:pPr lvl="0"/>
            <a:r>
              <a:rPr dirty="0" sz="2400" lang="es-419">
                <a:solidFill>
                  <a:prstClr val="black"/>
                </a:solidFill>
              </a:rPr>
              <a:t>La RAE entrega tres productos:</a:t>
            </a:r>
          </a:p>
          <a:p>
            <a:pPr indent="0" lvl="0" marL="0">
              <a:buNone/>
            </a:pPr>
            <a:r>
              <a:rPr dirty="0" sz="2400" lang="es-419" smtClean="0">
                <a:solidFill>
                  <a:prstClr val="black"/>
                </a:solidFill>
              </a:rPr>
              <a:t>   - </a:t>
            </a:r>
            <a:r>
              <a:rPr dirty="0" sz="2400" lang="es-419">
                <a:solidFill>
                  <a:prstClr val="black"/>
                </a:solidFill>
              </a:rPr>
              <a:t>el Diccionario, la Gramática y la Ortografía</a:t>
            </a:r>
            <a:r>
              <a:rPr dirty="0" sz="2400" lang="es-419" smtClean="0">
                <a:solidFill>
                  <a:prstClr val="black"/>
                </a:solidFill>
              </a:rPr>
              <a:t>.</a:t>
            </a:r>
          </a:p>
          <a:p>
            <a:pPr indent="0" lvl="0" marL="0">
              <a:buNone/>
            </a:pPr>
            <a:r>
              <a:rPr dirty="0" sz="2400" lang="es-419" smtClean="0">
                <a:solidFill>
                  <a:prstClr val="black"/>
                </a:solidFill>
              </a:rPr>
              <a:t>      http:// </a:t>
            </a:r>
            <a:r>
              <a:rPr dirty="0" sz="2400" lang="es-419" smtClean="0">
                <a:solidFill>
                  <a:prstClr val="black"/>
                </a:solidFill>
                <a:hlinkClick r:id="rId1"/>
              </a:rPr>
              <a:t>www.rae.es</a:t>
            </a:r>
            <a:endParaRPr dirty="0" sz="2400" lang="es-419" smtClean="0">
              <a:solidFill>
                <a:prstClr val="black"/>
              </a:solidFill>
            </a:endParaRPr>
          </a:p>
          <a:p>
            <a:pPr indent="0" lvl="0" marL="0">
              <a:buNone/>
            </a:pPr>
            <a:endParaRPr dirty="0" sz="2400" lang="en-US">
              <a:solidFill>
                <a:prstClr val="black"/>
              </a:solidFill>
            </a:endParaRPr>
          </a:p>
        </p:txBody>
      </p:sp>
      <p:pic>
        <p:nvPicPr>
          <p:cNvPr id="2097154" name="Imagen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37751" y="1566438"/>
            <a:ext cx="5182049" cy="4725180"/>
          </a:xfrm>
          <a:prstGeom prst="rect"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ítulo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s-419" smtClean="0"/>
              <a:t>                  La </a:t>
            </a:r>
            <a:r>
              <a:rPr b="1" dirty="0" lang="es-419" smtClean="0"/>
              <a:t>R</a:t>
            </a:r>
            <a:r>
              <a:rPr dirty="0" lang="es-419" smtClean="0"/>
              <a:t>eal </a:t>
            </a:r>
            <a:r>
              <a:rPr b="1" dirty="0" lang="es-419" smtClean="0"/>
              <a:t>A</a:t>
            </a:r>
            <a:r>
              <a:rPr dirty="0" lang="es-419" smtClean="0"/>
              <a:t>cademia </a:t>
            </a:r>
            <a:r>
              <a:rPr b="1" dirty="0" lang="es-419" smtClean="0"/>
              <a:t>E</a:t>
            </a:r>
            <a:r>
              <a:rPr dirty="0" lang="es-419" smtClean="0"/>
              <a:t>spañola</a:t>
            </a:r>
            <a:endParaRPr dirty="0" lang="en-US"/>
          </a:p>
        </p:txBody>
      </p:sp>
      <p:sp>
        <p:nvSpPr>
          <p:cNvPr id="1048594" name="Marcador de contenido 5"/>
          <p:cNvSpPr>
            <a:spLocks noGrp="1"/>
          </p:cNvSpPr>
          <p:nvPr>
            <p:ph idx="1"/>
          </p:nvPr>
        </p:nvSpPr>
        <p:spPr>
          <a:xfrm>
            <a:off x="838200" y="1296537"/>
            <a:ext cx="10515600" cy="4880426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p>
            <a:pPr algn="just"/>
            <a:r>
              <a:rPr dirty="0" lang="es-419" smtClean="0"/>
              <a:t>En los nuevos  estatutos aprobados en 1993 se consideró oportuno supeditar el legendario lema “Limpia, fija y da esplendor” al objetivo supremo actual de la RAE que es trabajar al servicio de la unidad del idioma.</a:t>
            </a:r>
          </a:p>
          <a:p>
            <a:pPr algn="just"/>
            <a:r>
              <a:rPr dirty="0" i="1" lang="es-419" smtClean="0"/>
              <a:t>“(…)tiene como misión principal velar porque los cambios que experimente la lengua española en su constante adaptación a las necesidades de sus hablantes no quiebre la esencial unidad que mantiene en todo el ámbito hispánico.”</a:t>
            </a:r>
          </a:p>
          <a:p>
            <a:pPr algn="just"/>
            <a:r>
              <a:rPr dirty="0" lang="en-US" smtClean="0"/>
              <a:t>La</a:t>
            </a:r>
            <a:r>
              <a:rPr dirty="0" lang="es-419" smtClean="0"/>
              <a:t> RAE se integra, además, por ventitrés Academias correspondientes pertenecientes a las naciones de habla española.</a:t>
            </a:r>
          </a:p>
          <a:p>
            <a:pPr algn="just"/>
            <a:r>
              <a:rPr dirty="0" lang="es-419" smtClean="0"/>
              <a:t>La Academia Cubana de la Lengua se fundó el </a:t>
            </a:r>
            <a:r>
              <a:rPr b="1" dirty="0" lang="es-419" smtClean="0">
                <a:solidFill>
                  <a:srgbClr val="FF0000"/>
                </a:solidFill>
              </a:rPr>
              <a:t>19 de mayo de 1926 </a:t>
            </a:r>
            <a:r>
              <a:rPr dirty="0" lang="es-419" smtClean="0"/>
              <a:t>y su primer presidente fue Enrique José Varona y de la Pera. Actualmente el intelectual Jorge Fornet es el director de la ACL.</a:t>
            </a:r>
          </a:p>
          <a:p>
            <a:pPr algn="just"/>
            <a:endParaRPr dirty="0"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s-419" smtClean="0"/>
              <a:t> La vari</a:t>
            </a:r>
            <a:r>
              <a:rPr altLang="es-ES" dirty="0" lang="en-US" smtClean="0"/>
              <a:t>e</a:t>
            </a:r>
            <a:r>
              <a:rPr altLang="es-ES" dirty="0" lang="en-US" smtClean="0"/>
              <a:t>d</a:t>
            </a:r>
            <a:r>
              <a:rPr altLang="es-ES" dirty="0" lang="en-US" smtClean="0"/>
              <a:t>a</a:t>
            </a:r>
            <a:r>
              <a:rPr altLang="es-ES" dirty="0" lang="en-US" smtClean="0"/>
              <a:t>d</a:t>
            </a:r>
            <a:r>
              <a:rPr altLang="es-ES" dirty="0" lang="en-US" smtClean="0"/>
              <a:t> </a:t>
            </a:r>
            <a:r>
              <a:rPr dirty="0" lang="es-419" smtClean="0"/>
              <a:t>cubana del español</a:t>
            </a:r>
            <a:endParaRPr dirty="0" lang="en-US"/>
          </a:p>
        </p:txBody>
      </p:sp>
      <p:sp>
        <p:nvSpPr>
          <p:cNvPr id="1048587" name="Marcador de contenido 2"/>
          <p:cNvSpPr>
            <a:spLocks noGrp="1"/>
          </p:cNvSpPr>
          <p:nvPr>
            <p:ph idx="1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r>
              <a:rPr dirty="0" lang="es-419" smtClean="0"/>
              <a:t>              </a:t>
            </a:r>
            <a:r>
              <a:rPr b="1" dirty="0" lang="es-419" smtClean="0"/>
              <a:t>FUENTES DE PROCEDENCIA</a:t>
            </a:r>
          </a:p>
          <a:p>
            <a:endParaRPr b="1" dirty="0" lang="es-419"/>
          </a:p>
          <a:p>
            <a:pPr>
              <a:buFont typeface="Wingdings" panose="05000000000000000000" pitchFamily="2" charset="2"/>
              <a:buChar char="Ø"/>
            </a:pPr>
            <a:r>
              <a:rPr b="1" dirty="0" lang="es-419" smtClean="0"/>
              <a:t> ARUACO INSULAR aportado por los habitantes autóctonos especialmente los taínos.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b="1" dirty="0" lang="es-419" smtClean="0"/>
              <a:t>LENGUAS DE LA RAMA NIGERINO-CONGOLESA aportadas por los africanos traídos como esclavos.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b="1" dirty="0" lang="es-419" smtClean="0"/>
              <a:t>CASTELLANO aportado por los conquistadores y sucesivas oleadas de colonizadores españoles.</a:t>
            </a:r>
            <a:endParaRPr b="1" dirty="0" lang="en-US"/>
          </a:p>
        </p:txBody>
      </p:sp>
      <p:pic>
        <p:nvPicPr>
          <p:cNvPr id="2097152" name="Picture 8" descr="cubanbig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748214" y="343525"/>
            <a:ext cx="2245271" cy="1347163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ítulo 1"/>
          <p:cNvSpPr>
            <a:spLocks noGrp="1"/>
          </p:cNvSpPr>
          <p:nvPr>
            <p:ph type="title"/>
          </p:nvPr>
        </p:nvSpPr>
        <p:spPr>
          <a:xfrm>
            <a:off x="838200" y="678085"/>
            <a:ext cx="10515600" cy="1012603"/>
          </a:xfrm>
          <a:ln w="38100">
            <a:solidFill>
              <a:srgbClr val="0070C0"/>
            </a:solidFill>
          </a:ln>
        </p:spPr>
        <p:txBody>
          <a:bodyPr/>
          <a:p>
            <a:r>
              <a:rPr dirty="0" lang="es-ES" smtClean="0"/>
              <a:t>         La varie</a:t>
            </a:r>
            <a:r>
              <a:rPr altLang="es-ES" dirty="0" lang="en-US" smtClean="0"/>
              <a:t>d</a:t>
            </a:r>
            <a:r>
              <a:rPr altLang="es-ES" dirty="0" lang="en-US" smtClean="0"/>
              <a:t>a</a:t>
            </a:r>
            <a:r>
              <a:rPr altLang="es-ES" dirty="0" lang="en-US" smtClean="0"/>
              <a:t>d</a:t>
            </a:r>
            <a:r>
              <a:rPr altLang="es-ES" dirty="0" lang="en-US" smtClean="0"/>
              <a:t> </a:t>
            </a:r>
            <a:r>
              <a:rPr dirty="0" lang="es-ES" smtClean="0"/>
              <a:t>cubana del español</a:t>
            </a:r>
            <a:endParaRPr dirty="0" lang="es-ES"/>
          </a:p>
        </p:txBody>
      </p:sp>
      <p:sp>
        <p:nvSpPr>
          <p:cNvPr id="1048589" name="Marcador de contenido 2"/>
          <p:cNvSpPr>
            <a:spLocks noGrp="1"/>
          </p:cNvSpPr>
          <p:nvPr>
            <p:ph idx="1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/>
          </a:bodyPr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español de Cuba posee una suma de rasgos específicos, y en su sistema reproduce todas las estructuras de una lengua nacional, desde los dialectos sociales y territoriales hasta la lengua culta. Por </a:t>
            </a:r>
            <a:r>
              <a:rPr dirty="0" i="1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tanto, se postula </a:t>
            </a:r>
            <a:r>
              <a:rPr dirty="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el español de Cuba constituye </a:t>
            </a:r>
            <a:r>
              <a:rPr dirty="0" i="1" lang="es-ES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variante </a:t>
            </a:r>
            <a:r>
              <a:rPr dirty="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dirty="0" i="1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diasistema español  </a:t>
            </a:r>
            <a:r>
              <a:rPr dirty="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puesto que</a:t>
            </a:r>
            <a:r>
              <a:rPr dirty="0" i="1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lvl="0" marL="3429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dirty="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presenta como forma de existencia de una lengua que no posee divergencias estructurales agudas.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lvl="0" marL="3429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dirty="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 plenitud funcional.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lvl="0" marL="3429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dirty="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dirty="0" i="1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adquirido </a:t>
            </a:r>
            <a:r>
              <a:rPr dirty="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autonomía reconocida dentro de los límites de la nación cubana.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lang="en-US"/>
          </a:p>
        </p:txBody>
      </p:sp>
      <p:pic>
        <p:nvPicPr>
          <p:cNvPr id="2097153" name="Picture 8" descr="cubanbig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347201" y="367637"/>
            <a:ext cx="2006600" cy="1323051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ítulo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r>
              <a:rPr dirty="0" lang="en-US" smtClean="0"/>
              <a:t>      </a:t>
            </a:r>
            <a:r>
              <a:rPr dirty="0" lang="es-419" smtClean="0"/>
              <a:t>La varie</a:t>
            </a:r>
            <a:r>
              <a:rPr altLang="es-ES" dirty="0" lang="en-US" smtClean="0"/>
              <a:t>d</a:t>
            </a:r>
            <a:r>
              <a:rPr altLang="es-ES" dirty="0" lang="en-US" smtClean="0"/>
              <a:t>a</a:t>
            </a:r>
            <a:r>
              <a:rPr altLang="es-ES" dirty="0" lang="en-US" smtClean="0"/>
              <a:t>d</a:t>
            </a:r>
            <a:r>
              <a:rPr altLang="es-ES" dirty="0" lang="en-US" smtClean="0"/>
              <a:t> </a:t>
            </a:r>
            <a:r>
              <a:rPr dirty="0" lang="es-419" smtClean="0"/>
              <a:t>cubana del español </a:t>
            </a:r>
            <a:endParaRPr dirty="0" lang="es-419"/>
          </a:p>
        </p:txBody>
      </p:sp>
      <p:sp>
        <p:nvSpPr>
          <p:cNvPr id="1048596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92857" lnSpcReduction="20000"/>
          </a:bodyPr>
          <a:p>
            <a:pPr indent="0" marL="0">
              <a:buNone/>
            </a:pPr>
            <a:endParaRPr dirty="0" sz="3000" lang="es-419" smtClean="0"/>
          </a:p>
          <a:p>
            <a:pPr>
              <a:lnSpc>
                <a:spcPct val="110000"/>
              </a:lnSpc>
              <a:buFontTx/>
              <a:buChar char="-"/>
            </a:pPr>
            <a:r>
              <a:rPr dirty="0" sz="3000" lang="es-419" smtClean="0">
                <a:latin typeface="Arial" panose="020B0604020202020204" pitchFamily="34" charset="0"/>
                <a:cs typeface="Arial" panose="020B0604020202020204" pitchFamily="34" charset="0"/>
              </a:rPr>
              <a:t>Resulta imprescindible atender y ejemplificar  no solo el legado propiamente hispano o aruaco, es necesario ponderar también las aportaciones realizadas por las lenguas africanas.</a:t>
            </a:r>
          </a:p>
          <a:p>
            <a:pPr algn="just" indent="0"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algn="l" pos="4457700"/>
              </a:tabLst>
            </a:pPr>
            <a:r>
              <a:rPr dirty="0" sz="300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Es </a:t>
            </a:r>
            <a:r>
              <a:rPr dirty="0" sz="300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saber que, no obstante, la numerosa cifra de africanos asentados en territorios americanos de población negra </a:t>
            </a:r>
            <a:r>
              <a:rPr dirty="0" sz="300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es apreciable el influjo subsahariano en lo fonético-fonológico, morfológico o sintáctico, sino será en el léxico, donde se aprecien influencias siempre menores que el predominio de </a:t>
            </a:r>
            <a:r>
              <a:rPr dirty="0" sz="300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indoamericanismos y, por supuesto que términos de origen árabe.</a:t>
            </a:r>
            <a:endParaRPr dirty="0" sz="30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dirty="0" lang="es-419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ítulo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r>
              <a:rPr dirty="0" lang="es-419" smtClean="0"/>
              <a:t>Muestra de términos en uso procedentes de lenguas africanas</a:t>
            </a:r>
            <a:endParaRPr dirty="0" lang="es-419"/>
          </a:p>
        </p:txBody>
      </p:sp>
      <p:graphicFrame>
        <p:nvGraphicFramePr>
          <p:cNvPr id="419430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1346200" y="2593626"/>
          <a:ext cx="8674101" cy="2321274"/>
        </p:xfrm>
        <a:graphic>
          <a:graphicData uri="http://schemas.openxmlformats.org/drawingml/2006/table">
            <a:tbl>
              <a:tblPr firstRow="1" firstCol="1" bandRow="1"/>
              <a:tblGrid>
                <a:gridCol w="1734017"/>
                <a:gridCol w="1735021"/>
                <a:gridCol w="1735021"/>
                <a:gridCol w="1735021"/>
                <a:gridCol w="1735021"/>
              </a:tblGrid>
              <a:tr h="773758"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dirty="0" sz="2000" lang="es-ES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Bemba</a:t>
                      </a:r>
                      <a:endParaRPr dirty="0"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dirty="0" sz="2000" lang="es-ES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Mambí</a:t>
                      </a:r>
                      <a:endParaRPr dirty="0"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sz="2000" lang="es-ES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Macaco</a:t>
                      </a:r>
                      <a:endParaRPr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dirty="0" sz="2000" lang="es-ES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Mucama</a:t>
                      </a:r>
                      <a:endParaRPr dirty="0"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dirty="0" sz="2000" lang="es-ES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Tonga   </a:t>
                      </a:r>
                      <a:endParaRPr dirty="0"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3758"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sz="2000" lang="es-ES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Bongó</a:t>
                      </a:r>
                      <a:endParaRPr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dirty="0" sz="2000" lang="es-ES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Ñame</a:t>
                      </a:r>
                      <a:endParaRPr dirty="0"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dirty="0" sz="2000" lang="es-ES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Dengue</a:t>
                      </a:r>
                      <a:endParaRPr dirty="0"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dirty="0" sz="2000" lang="es-ES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Malanga</a:t>
                      </a:r>
                      <a:endParaRPr dirty="0"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dirty="0" sz="2000" lang="es-ES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Ñinga</a:t>
                      </a:r>
                      <a:endParaRPr dirty="0"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3758"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sz="2000" lang="es-ES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Bembé</a:t>
                      </a:r>
                      <a:endParaRPr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dirty="0" sz="2000" lang="es-ES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Conga</a:t>
                      </a:r>
                      <a:endParaRPr dirty="0"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dirty="0" sz="2000" lang="es-ES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dirty="0"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dirty="0" sz="2000" lang="es-ES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dirty="0"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just"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4457700"/>
                        </a:tabLst>
                      </a:pPr>
                      <a:r>
                        <a:rPr dirty="0" sz="2000" lang="es-ES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dirty="0" sz="2000" lang="en-US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ítulo 1"/>
          <p:cNvSpPr>
            <a:spLocks noGrp="1"/>
          </p:cNvSpPr>
          <p:nvPr>
            <p:ph type="title"/>
          </p:nvPr>
        </p:nvSpPr>
        <p:spPr>
          <a:xfrm>
            <a:off x="660779" y="206351"/>
            <a:ext cx="10515600" cy="1335846"/>
          </a:xfrm>
        </p:spPr>
        <p:txBody>
          <a:bodyPr>
            <a:noAutofit/>
          </a:bodyPr>
          <a:p>
            <a:pPr indent="-2286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sz="2400" i="1" lang="es-ES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acuerdo con la tipología sociolingüística de las lenguas (Stewart, 1962) </a:t>
            </a:r>
            <a:r>
              <a:rPr dirty="0" sz="2400" i="1" lang="es-ES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dirty="0" sz="2400" i="1" lang="es-ES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lengua se define como VERNÁCULA por tener tres rasgos positivos:</a:t>
            </a:r>
            <a:r>
              <a:rPr dirty="0" sz="2400" lang="en-US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 sz="2400" lang="en-US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2400" lang="en-US"/>
          </a:p>
        </p:txBody>
      </p:sp>
      <p:sp>
        <p:nvSpPr>
          <p:cNvPr id="1048715" name="Marcador de contenido 2"/>
          <p:cNvSpPr>
            <a:spLocks noGrp="1"/>
          </p:cNvSpPr>
          <p:nvPr>
            <p:ph idx="1"/>
          </p:nvPr>
        </p:nvSpPr>
        <p:spPr>
          <a:xfrm>
            <a:off x="838200" y="1542197"/>
            <a:ext cx="10515600" cy="4634766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p>
            <a:pPr algn="just" indent="-342900" lvl="0" marL="3429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dirty="0" sz="240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Historicidad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lvl="0" marL="3429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dirty="0" sz="240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Autoctonía 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lvl="0" marL="3429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dirty="0" sz="240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Vitalidad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0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dirty="0" sz="2400" i="1" lang="es-ES" smtClean="0">
                <a:latin typeface="Arial" panose="020B0604020202020204" pitchFamily="34" charset="0"/>
                <a:ea typeface="Times New Roman" panose="02020603050405020304" pitchFamily="18" charset="0"/>
              </a:rPr>
              <a:t>  y  </a:t>
            </a:r>
            <a:r>
              <a:rPr dirty="0" sz="2400" i="1" lang="es-ES">
                <a:latin typeface="Arial" panose="020B0604020202020204" pitchFamily="34" charset="0"/>
                <a:ea typeface="Times New Roman" panose="02020603050405020304" pitchFamily="18" charset="0"/>
              </a:rPr>
              <a:t>un rasgo negativo: </a:t>
            </a:r>
            <a:r>
              <a:rPr dirty="0" sz="2400" i="1" lang="es-ES" smtClean="0">
                <a:latin typeface="Arial" panose="020B0604020202020204" pitchFamily="34" charset="0"/>
                <a:ea typeface="Times New Roman" panose="02020603050405020304" pitchFamily="18" charset="0"/>
              </a:rPr>
              <a:t>estandarización, todo ello se aprecia en nuestra variante.</a:t>
            </a:r>
          </a:p>
          <a:p>
            <a:pPr algn="just" indent="0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dirty="0" sz="2400" i="1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dirty="0" sz="240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embargo, </a:t>
            </a:r>
            <a:r>
              <a:rPr dirty="0" sz="2400" i="1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señala Gisela Cárdenas, que a </a:t>
            </a:r>
            <a:r>
              <a:rPr dirty="0" sz="240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pesar de lo expuesto acerca de la variante cubana del español, </a:t>
            </a:r>
            <a:r>
              <a:rPr dirty="0" sz="2400" i="1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“la </a:t>
            </a:r>
            <a:r>
              <a:rPr dirty="0" sz="240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conciencia metalingüística de los cubanos los lleva a sobrevalorar lo registrado por la Academia Española y a desconfiar del uso normal del español en Cuba</a:t>
            </a:r>
            <a:r>
              <a:rPr dirty="0" sz="2400" i="1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sz="2400" i="1" lang="es-ES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dirty="0" sz="2400"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                  </a:t>
            </a:r>
            <a:r>
              <a:rPr b="1" dirty="0" lang="es-419" smtClean="0"/>
              <a:t>Política lingüística   </a:t>
            </a:r>
            <a:endParaRPr b="1" dirty="0" lang="es-419"/>
          </a:p>
        </p:txBody>
      </p:sp>
      <p:sp>
        <p:nvSpPr>
          <p:cNvPr id="1048717" name="Marcador de contenido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  <a:ln w="28575">
            <a:solidFill>
              <a:srgbClr val="00B0F0"/>
            </a:solidFill>
          </a:ln>
        </p:spPr>
        <p:txBody>
          <a:bodyPr>
            <a:noAutofit/>
          </a:bodyPr>
          <a:p>
            <a:r>
              <a:rPr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b="1"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Constitución de la República</a:t>
            </a:r>
            <a:r>
              <a:rPr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 refiere en  el  </a:t>
            </a:r>
            <a:r>
              <a:rPr b="1"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Artículo 2: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   El nombre del Estado cubano es República de Cuba, </a:t>
            </a:r>
            <a:r>
              <a:rPr b="1"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el idioma oficial es el español </a:t>
            </a:r>
            <a:r>
              <a:rPr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y su capital es La Habana.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   Los símbolos nacionales son la  Bandera de la estrella solitaria, el Himno de Bayamo y el Escudo de la palma real. 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    La ley define las características que los identifican, su uso 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 y conservación.</a:t>
            </a:r>
          </a:p>
          <a:p>
            <a:pPr>
              <a:lnSpc>
                <a:spcPct val="170000"/>
              </a:lnSpc>
            </a:pPr>
            <a:endParaRPr dirty="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dirty="0"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dirty="0" sz="2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76" name="Picture 8" descr="cubanbig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087814" y="62537"/>
            <a:ext cx="2245271" cy="1347163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ítulo 1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p>
            <a:r>
              <a:rPr dirty="0" lang="es-419" smtClean="0"/>
              <a:t>              </a:t>
            </a:r>
            <a:r>
              <a:rPr b="1" dirty="0" lang="es-419" smtClean="0"/>
              <a:t>Política  lingüística</a:t>
            </a:r>
            <a:endParaRPr b="1" dirty="0" lang="es-419"/>
          </a:p>
        </p:txBody>
      </p:sp>
      <p:sp>
        <p:nvSpPr>
          <p:cNvPr id="1048719" name="Marcador de contenido 2"/>
          <p:cNvSpPr>
            <a:spLocks noGrp="1"/>
          </p:cNvSpPr>
          <p:nvPr>
            <p:ph idx="1"/>
          </p:nvPr>
        </p:nvSpPr>
        <p:spPr>
          <a:ln w="38100">
            <a:solidFill>
              <a:srgbClr val="0070C0"/>
            </a:solidFill>
          </a:ln>
        </p:spPr>
        <p:txBody>
          <a:bodyPr/>
          <a:p>
            <a:r>
              <a:rPr dirty="0" lang="es-419" smtClean="0"/>
              <a:t>Está constituida por las medidas y estrategias que adoptan los gobiernos y otras instituciones para influir, normar y regular el uso, la enseñanza y la promción de las lenguas dentro de un país o comunidad.</a:t>
            </a:r>
          </a:p>
          <a:p>
            <a:r>
              <a:rPr dirty="0" lang="es-419" smtClean="0"/>
              <a:t>Según  K</a:t>
            </a:r>
            <a:r>
              <a:rPr dirty="0" i="1" lang="es-419" smtClean="0"/>
              <a:t>aplan y Baldauf, 1997:</a:t>
            </a:r>
          </a:p>
          <a:p>
            <a:pPr algn="just" indent="0" marL="0">
              <a:buNone/>
            </a:pPr>
            <a:r>
              <a:rPr dirty="0" i="1" lang="es-419" smtClean="0"/>
              <a:t>    La planificación lingüistica es un conjunto de ideas, leyes                            y regulaciones (política lingüística), normas de cambio, creencias              y prácticas destinadas a lograr un cambio planificado (o a impedirlo) en el uso de la lengua en una o mas comunidades.</a:t>
            </a:r>
            <a:endParaRPr dirty="0" lang="es-419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en-US" smtClean="0"/>
              <a:t> </a:t>
            </a:r>
            <a:r>
              <a:rPr b="1" dirty="0" lang="en-US" smtClean="0"/>
              <a:t>IMPERIO ROMANO</a:t>
            </a:r>
            <a:endParaRPr b="1" dirty="0" lang="en-US"/>
          </a:p>
        </p:txBody>
      </p:sp>
      <p:pic>
        <p:nvPicPr>
          <p:cNvPr id="2097160" name="Marcador de contenido 3" descr="C:\Users\Matilde\AppData\Local\Microsoft\Windows\Temporary Internet Files\t014461a.bmp"/>
          <p:cNvPicPr>
            <a:picLocks noGrp="1"/>
          </p:cNvPicPr>
          <p:nvPr>
            <p:ph idx="1"/>
          </p:nvPr>
        </p:nvPicPr>
        <p:blipFill>
          <a:blip xmlns:r="http://schemas.openxmlformats.org/officeDocument/2006/relationships" r:embed="rId1">
            <a:lum bright="-29000"/>
          </a:blip>
          <a:srcRect/>
          <a:stretch>
            <a:fillRect/>
          </a:stretch>
        </p:blipFill>
        <p:spPr bwMode="auto">
          <a:xfrm>
            <a:off x="1323191" y="1380290"/>
            <a:ext cx="8374138" cy="5022165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ítulo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>
            <a:normAutofit/>
          </a:bodyPr>
          <a:p>
            <a:pPr indent="-228600" lvl="0" marL="228600">
              <a:spcBef>
                <a:spcPts val="1000"/>
              </a:spcBef>
            </a:pPr>
            <a:r>
              <a:rPr dirty="0" sz="2800" lang="en-US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dirty="0" sz="2800" lang="en-US" smtClean="0">
                <a:solidFill>
                  <a:prstClr val="black"/>
                </a:solidFill>
                <a:latin typeface="Calibri" panose="020F0502020204030204"/>
              </a:rPr>
            </a:br>
            <a:r>
              <a:rPr dirty="0" sz="2800"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 </a:t>
            </a:r>
            <a:r>
              <a:rPr dirty="0" sz="2800" lang="es-419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República de Cuba la política lingüística está regulada por:</a:t>
            </a:r>
            <a:r>
              <a:rPr dirty="0" sz="2800" lang="es-419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dirty="0" sz="2800" lang="es-419" smtClean="0">
                <a:solidFill>
                  <a:prstClr val="black"/>
                </a:solidFill>
                <a:latin typeface="Calibri" panose="020F0502020204030204"/>
              </a:rPr>
            </a:br>
            <a:endParaRPr dirty="0" lang="es-419"/>
          </a:p>
        </p:txBody>
      </p:sp>
      <p:sp>
        <p:nvSpPr>
          <p:cNvPr id="1048721" name="Marcador de contenido 2"/>
          <p:cNvSpPr>
            <a:spLocks noGrp="1"/>
          </p:cNvSpPr>
          <p:nvPr>
            <p:ph idx="1"/>
          </p:nvPr>
        </p:nvSpPr>
        <p:spPr>
          <a:ln w="28575">
            <a:solidFill>
              <a:srgbClr val="0070C0"/>
            </a:solidFill>
          </a:ln>
        </p:spPr>
        <p:txBody>
          <a:bodyPr/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endParaRPr dirty="0" lang="es-419" smtClean="0"/>
          </a:p>
          <a:p>
            <a:r>
              <a:rPr dirty="0" lang="es-419" smtClean="0"/>
              <a:t>  El Ministerio de Educación como representante del Estado.</a:t>
            </a:r>
          </a:p>
          <a:p>
            <a:r>
              <a:rPr dirty="0" lang="es-419" smtClean="0"/>
              <a:t>  La Academia Cubana de la Lengua.</a:t>
            </a:r>
          </a:p>
          <a:p>
            <a:r>
              <a:rPr dirty="0" lang="es-419" smtClean="0"/>
              <a:t>  El Instituto de Literatura y Lingüística como centro rector de   investigación</a:t>
            </a:r>
            <a:r>
              <a:rPr dirty="0" lang="en-US" smtClean="0"/>
              <a:t>.</a:t>
            </a:r>
            <a:endParaRPr dirty="0"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Marcador de contenido 2"/>
          <p:cNvSpPr>
            <a:spLocks noGrp="1"/>
          </p:cNvSpPr>
          <p:nvPr>
            <p:ph idx="1"/>
          </p:nvPr>
        </p:nvSpPr>
        <p:spPr>
          <a:xfrm>
            <a:off x="914400" y="533400"/>
            <a:ext cx="10439400" cy="5643563"/>
          </a:xfrm>
          <a:ln w="28575">
            <a:solidFill>
              <a:srgbClr val="0070C0"/>
            </a:solidFill>
          </a:ln>
        </p:spPr>
        <p:txBody>
          <a:bodyPr/>
          <a:p>
            <a:pPr algn="just"/>
            <a:endParaRPr dirty="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Las políticas lingüísticas son estudiadas por la Sociolingüística, </a:t>
            </a:r>
            <a:r>
              <a:rPr dirty="0" lang="en-US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dirty="0" lang="es-419" smtClean="0">
                <a:latin typeface="Arial" panose="020B0604020202020204" pitchFamily="34" charset="0"/>
                <a:cs typeface="Arial" panose="020B0604020202020204" pitchFamily="34" charset="0"/>
              </a:rPr>
              <a:t>el sentido de atender el nexo entre lengua y sociedad pero también actualmente se detienen en la relación entre las lenguas y las identidades ncionales por lo que se encuentran vinculadas con otras políticas más generales e incluso atienden  las relaciones entre naciones; se establecen como normas o mandatos expresos o tácitos que pretender fijar la enseñanza de un idioma en la escuela, y con las decisiones de de autoridades nacionales o supranacionales que trazan directivas sobre el uso, la enseñanza, la aceptación o no del plurilingüismo y su reconocimiento en las leyes estatales.</a:t>
            </a:r>
            <a:endParaRPr dirty="0" lang="es-41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Marcador de contenido 2"/>
          <p:cNvSpPr>
            <a:spLocks noGrp="1"/>
          </p:cNvSpPr>
          <p:nvPr>
            <p:ph idx="1"/>
          </p:nvPr>
        </p:nvSpPr>
        <p:spPr>
          <a:xfrm>
            <a:off x="838200" y="955343"/>
            <a:ext cx="10515600" cy="4258102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p>
            <a:pPr indent="0" marL="0">
              <a:buNone/>
            </a:pPr>
            <a:endParaRPr dirty="0" lang="es-419"/>
          </a:p>
          <a:p>
            <a:r>
              <a:rPr dirty="0" sz="3000" lang="es-419" smtClean="0">
                <a:latin typeface="Arial" panose="020B0604020202020204" pitchFamily="34" charset="0"/>
                <a:cs typeface="Arial" panose="020B0604020202020204" pitchFamily="34" charset="0"/>
              </a:rPr>
              <a:t>Si atendemos el criterio de Sergio Valdés Bernal, reconocido antropólogo lingüístico cubano quien sostiene que: </a:t>
            </a:r>
            <a:r>
              <a:rPr b="1" dirty="0" sz="3000" lang="es-419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la lengua es el soporte material de una cultura</a:t>
            </a:r>
            <a:r>
              <a:rPr dirty="0" sz="3000" lang="es-419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dirty="0" sz="3000" lang="es-419" smtClean="0">
                <a:latin typeface="Arial" panose="020B0604020202020204" pitchFamily="34" charset="0"/>
                <a:cs typeface="Arial" panose="020B0604020202020204" pitchFamily="34" charset="0"/>
              </a:rPr>
              <a:t>nos percatamos de lo importante que resulta su estudio y conservación, sin negar las modificaciones que realiza como producto viviente.</a:t>
            </a:r>
          </a:p>
          <a:p>
            <a:r>
              <a:rPr dirty="0" sz="3000" lang="es-419" smtClean="0">
                <a:latin typeface="Arial" panose="020B0604020202020204" pitchFamily="34" charset="0"/>
                <a:cs typeface="Arial" panose="020B0604020202020204" pitchFamily="34" charset="0"/>
              </a:rPr>
              <a:t>Defender y preservar la lengua, es defender y preservar la cultura       e identidad nacional, es trabajar en bien de Cuba, tarea de todos y especialmente de la familia, la escuela, sus maestros y la sociedad.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10. VENCIDOS Poema de Leon Felipe. Canta Serrat">
            <a:hlinkClick r:id="" action="ppaction://media"/>
          </p:cNvPr>
          <p:cNvPicPr>
            <a:picLocks noChangeAspect="1" noGrp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216857" y="4826569"/>
            <a:ext cx="609600" cy="609600"/>
          </a:xfrm>
        </p:spPr>
      </p:pic>
      <p:pic>
        <p:nvPicPr>
          <p:cNvPr id="2097178" name="Marcador de contenido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65980" y="596739"/>
            <a:ext cx="10078192" cy="4673761"/>
          </a:xfrm>
          <a:prstGeom prst="rect"/>
        </p:spPr>
      </p:pic>
      <p:pic>
        <p:nvPicPr>
          <p:cNvPr id="2097179" name="10. VENCIDOS Poema de Leon Felipe. Canta Serra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495425" y="850900"/>
            <a:ext cx="609600" cy="6096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" fill="hold" id="6"/>
                                        <p:tgtEl>
                                          <p:spTgt spid="209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7" nodeType="interactiveSeq" restart="whenNotActive">
                <p:stCondLst>
                  <p:cond evt="onClick" delay="0">
                    <p:tgtEl>
                      <p:spTgt spid="209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8">
                      <p:stCondLst>
                        <p:cond delay="0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98489" fill="hold" id="11"/>
                                        <p:tgtEl>
                                          <p:spTgt spid="209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7"/>
                  </p:tgtEl>
                </p:cond>
              </p:nextCondLst>
            </p:seq>
            <p:audio>
              <p:cMediaNode vol="80000">
                <p:cTn display="0" fill="hold" id="12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7"/>
                </p:tgtEl>
              </p:cMediaNode>
            </p:audio>
            <p:audio>
              <p:cMediaNode numSld="999" showWhenStopped="0" vol="80000">
                <p:cTn display="0" fill="hold" id="13" repeatCount="indefinite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ítulo 1"/>
          <p:cNvSpPr>
            <a:spLocks noGrp="1"/>
          </p:cNvSpPr>
          <p:nvPr>
            <p:ph type="title"/>
          </p:nvPr>
        </p:nvSpPr>
        <p:spPr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p>
            <a:pPr indent="-228600" lvl="0" marL="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sz="2800" lang="es-ES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 sz="2800" lang="es-ES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 sz="2800" lang="es-ES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ROMANIZACIÓN</a:t>
            </a:r>
            <a:r>
              <a:rPr dirty="0" sz="2800" lang="es-ES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sz="280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proceso histórico mediante el cual diferentes </a:t>
            </a:r>
            <a:r>
              <a:rPr dirty="0" sz="2800" i="1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pueblos </a:t>
            </a:r>
            <a:r>
              <a:rPr dirty="0" sz="2800" i="1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incorporan al </a:t>
            </a:r>
            <a:r>
              <a:rPr b="1" dirty="0" sz="2800" i="1" lang="es-ES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mundo cultural romano</a:t>
            </a:r>
            <a:r>
              <a:rPr dirty="0" sz="2800" lang="es-ES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b="1" dirty="0" sz="280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fue sincrónico.</a:t>
            </a:r>
            <a:r>
              <a:rPr dirty="0" sz="2800" lang="es-ES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 sz="2800" lang="es-ES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dirty="0" lang="en-US">
              <a:solidFill>
                <a:srgbClr val="C00000"/>
              </a:solidFill>
            </a:endParaRPr>
          </a:p>
        </p:txBody>
      </p:sp>
      <p:sp>
        <p:nvSpPr>
          <p:cNvPr id="1048635" name="Marcador de contenido 2"/>
          <p:cNvSpPr>
            <a:spLocks noGrp="1"/>
          </p:cNvSpPr>
          <p:nvPr>
            <p:ph idx="1"/>
          </p:nvPr>
        </p:nvSpPr>
        <p:spPr>
          <a:xfrm>
            <a:off x="838200" y="1542197"/>
            <a:ext cx="10515600" cy="4634766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p>
            <a:pPr algn="just"/>
            <a:endParaRPr b="1" dirty="0" sz="2400" lang="es-ES_tradnl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b="1" dirty="0" sz="2400" lang="es-ES_tradnl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Conquista romana</a:t>
            </a:r>
            <a:r>
              <a:rPr dirty="0" sz="2400" lang="es-ES_tradnl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dirty="0" sz="2400" lang="es-ES_tradnl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duró dos siglos (218-19 </a:t>
            </a:r>
            <a:r>
              <a:rPr dirty="0" sz="2400" lang="es-ES_tradnl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ane</a:t>
            </a:r>
            <a:r>
              <a:rPr dirty="0" sz="2400" lang="es-ES_tradnl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dirty="0" sz="2400" lang="es-ES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dirty="0" sz="2400" lang="es-ES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el siglo I </a:t>
            </a:r>
            <a:r>
              <a:rPr dirty="0" sz="2400" lang="es-ES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</a:t>
            </a:r>
            <a:r>
              <a:rPr dirty="0" sz="2400" lang="es-ES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las tierras de la  Bética estaban totalmente romanizadas, mientras que la Celtiberia nada más que había admitido la forma de vestir, y las tierras cantábricas continuaban llevando una vida primitiva.</a:t>
            </a:r>
          </a:p>
          <a:p>
            <a:pPr algn="just" eaLnBrk="0" fontAlgn="base" hangingPunct="0" indent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algn="l" pos="457200"/>
              </a:tabLst>
            </a:pPr>
            <a:r>
              <a:rPr b="1" dirty="0" sz="2400" lang="es-ES_tradnl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Romanización</a:t>
            </a:r>
            <a:r>
              <a:rPr b="1" dirty="0" sz="2400" lang="es-ES_tradnl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dirty="0" sz="2400" lang="es-ES_tradnl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Hispania adquiere costumbres latinas en todos los </a:t>
            </a:r>
            <a:r>
              <a:rPr dirty="0" sz="2400" lang="es-ES_tradnl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aspectos</a:t>
            </a:r>
            <a:r>
              <a:rPr dirty="0" sz="2400" lang="es-ES_tradnl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economía, política</a:t>
            </a:r>
            <a:r>
              <a:rPr dirty="0" sz="2400" lang="es-ES_tradnl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derecho, </a:t>
            </a:r>
            <a:r>
              <a:rPr dirty="0" sz="2400" lang="es-ES_tradnl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administración </a:t>
            </a:r>
            <a:r>
              <a:rPr dirty="0" sz="2400" lang="es-ES_tradnl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lengua</a:t>
            </a:r>
            <a:r>
              <a:rPr dirty="0" sz="2400" lang="es-ES_tradnl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dirty="0" sz="2400" lang="es-ES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 indent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algn="l" pos="457200"/>
              </a:tabLst>
            </a:pPr>
            <a:r>
              <a:rPr dirty="0" sz="2400" lang="es-ES_tradnl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dirty="0" sz="2400" lang="es-ES_tradnl" u="sng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dirty="0" sz="2400" lang="es-ES_tradnl" u="sng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finales del </a:t>
            </a:r>
            <a:r>
              <a:rPr dirty="0" sz="2400" lang="es-ES_tradnl" u="sng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siglo III </a:t>
            </a:r>
            <a:r>
              <a:rPr dirty="0" sz="2400" lang="es-ES_tradnl" err="1" u="sng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</a:t>
            </a:r>
            <a:r>
              <a:rPr dirty="0" sz="2400" lang="es-ES_tradnl" u="sng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dirty="0" sz="2400" lang="es-ES_tradnl" u="sng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Hispania está ya romanizada</a:t>
            </a:r>
            <a:r>
              <a:rPr dirty="0" sz="2400" lang="es-ES_tradnl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 se habla el latín vulgar, </a:t>
            </a:r>
            <a:r>
              <a:rPr dirty="0" sz="2400" lang="es-ES_tradnl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asentado por los legionarios  retirados que recibían tierras y se convertían en colonos y labradores.</a:t>
            </a:r>
            <a:endParaRPr dirty="0" sz="2400" lang="es-ES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dirty="0" sz="24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p>
            <a:r>
              <a:rPr b="1" dirty="0" lang="en-US" smtClean="0"/>
              <a:t> </a:t>
            </a:r>
            <a:br>
              <a:rPr altLang="es-ES" b="1" dirty="0" lang="en-US" smtClean="0"/>
            </a:br>
            <a:r>
              <a:rPr b="1" dirty="0" lang="es-SV" smtClean="0"/>
              <a:t>Algunas causas</a:t>
            </a:r>
            <a:r>
              <a:rPr b="1" dirty="0" lang="en-US" smtClean="0"/>
              <a:t> de la </a:t>
            </a:r>
            <a:r>
              <a:rPr b="1" dirty="0" lang="es-CO" smtClean="0"/>
              <a:t>atracción romana sobre</a:t>
            </a:r>
            <a:r>
              <a:rPr altLang="es-ES" b="1" dirty="0" lang="en-US" smtClean="0"/>
              <a:t> </a:t>
            </a:r>
            <a:r>
              <a:rPr altLang="es-ES" b="1" dirty="0" lang="en-US" smtClean="0"/>
              <a:t>l</a:t>
            </a:r>
            <a:r>
              <a:rPr altLang="es-ES" b="1" dirty="0" lang="en-US" smtClean="0"/>
              <a:t>a</a:t>
            </a:r>
            <a:r>
              <a:rPr b="1" dirty="0" lang="en-US" smtClean="0"/>
              <a:t/>
            </a:r>
            <a:r>
              <a:rPr b="1" dirty="0" lang="en-US" smtClean="0"/>
              <a:t> </a:t>
            </a:r>
            <a:r>
              <a:rPr b="1" dirty="0" lang="es-CR"/>
              <a:t>P</a:t>
            </a:r>
            <a:r>
              <a:rPr b="1" dirty="0" lang="es-CR" smtClean="0"/>
              <a:t>enínsula Ibérica </a:t>
            </a:r>
            <a:endParaRPr b="1" dirty="0" lang="es-CR"/>
          </a:p>
        </p:txBody>
      </p:sp>
      <p:sp>
        <p:nvSpPr>
          <p:cNvPr id="1048637" name="Marcador de contenido 2"/>
          <p:cNvSpPr>
            <a:spLocks noGrp="1"/>
          </p:cNvSpPr>
          <p:nvPr>
            <p:ph idx="1"/>
          </p:nvPr>
        </p:nvSpPr>
        <p:spPr>
          <a:xfrm>
            <a:off x="838200" y="1349831"/>
            <a:ext cx="10515600" cy="4311382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67857" lnSpcReduction="20000"/>
          </a:bodyPr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1ro   La posición geográfica de puente intercontinental.</a:t>
            </a:r>
          </a:p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dirty="0" lang="es-ES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o.- Necesidad de encontrar nuevos lugares donde colocar los capitales romanos, en relación con la revolución social y económica que se produjo en Roma por las mismas fechas.</a:t>
            </a:r>
            <a:endParaRPr dirty="0" sz="2400" lang="en-US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3r</a:t>
            </a:r>
            <a:r>
              <a:rPr dirty="0" lang="es-ES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o.- La escasez de metales en Itali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dirty="0" lang="es-ES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tanto, abundancia de minerales en la Península Ibérica. </a:t>
            </a:r>
            <a:endParaRPr dirty="0" sz="2400" lang="en-US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4t</a:t>
            </a:r>
            <a:r>
              <a:rPr dirty="0" lang="es-ES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o.- La abundancia de bases navales y de materiales (madera y esparto) necesarios para la industria naval, necesaria a los romanos para la expansión del dominio de sus vastos territorios.</a:t>
            </a:r>
            <a:endParaRPr dirty="0" sz="2400" lang="en-US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dirty="0" lang="es-ES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to.- Existencia de hombres que podían ser empleados como mano de obra para las empresas romanas, así como para empeños en la propia 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península</a:t>
            </a:r>
            <a:r>
              <a:rPr dirty="0" lang="es-ES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 sz="2400" lang="en-US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dirty="0" lang="es-ES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to.- La posibilidad de dominar zonas productoras de cereales con lo que podrían abastecer a sus legiones y a sus pueblos.</a:t>
            </a:r>
            <a:endParaRPr dirty="0" sz="2400" lang="en-US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dirty="0" lang="es-ES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o.- La consecución de dinero para sufragar los gastos que se originaban por todo lo anterior.</a:t>
            </a:r>
            <a:endParaRPr dirty="0" sz="2400" lang="en-US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Marcador de contenido 2"/>
          <p:cNvSpPr>
            <a:spLocks noGrp="1"/>
          </p:cNvSpPr>
          <p:nvPr>
            <p:ph idx="1"/>
          </p:nvPr>
        </p:nvSpPr>
        <p:spPr>
          <a:xfrm>
            <a:off x="838200" y="409433"/>
            <a:ext cx="10515600" cy="5767530"/>
          </a:xfrm>
          <a:ln w="19050">
            <a:solidFill>
              <a:srgbClr val="0070C0"/>
            </a:solidFill>
          </a:ln>
        </p:spPr>
        <p:txBody>
          <a:bodyPr/>
          <a:p>
            <a:pPr algn="just" indent="0" marL="0">
              <a:lnSpc>
                <a:spcPct val="110000"/>
              </a:lnSpc>
              <a:spcBef>
                <a:spcPts val="0"/>
              </a:spcBef>
              <a:buNone/>
              <a:tabLst>
                <a:tab algn="ctr" pos="2700020"/>
              </a:tabLst>
            </a:pPr>
            <a:endParaRPr dirty="0" lang="es-ES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0" marL="0">
              <a:lnSpc>
                <a:spcPct val="100000"/>
              </a:lnSpc>
              <a:spcBef>
                <a:spcPts val="0"/>
              </a:spcBef>
              <a:buNone/>
              <a:tabLst>
                <a:tab algn="ctr" pos="2700020"/>
              </a:tabLst>
            </a:pP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civilización romana se impuso </a:t>
            </a:r>
            <a:r>
              <a:rPr b="1"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lengua latina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importada por legionarios, colonos y administrativos; para su difusión no hicieron falta coacciones, </a:t>
            </a:r>
            <a:r>
              <a:rPr b="1"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bastó el peso de las circunstancias</a:t>
            </a:r>
            <a:r>
              <a:rPr b="1"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 latín se establece en la Península 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Ibérica, entre otros aspectos  </a:t>
            </a: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por: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algn="ctr" pos="2700020"/>
              </a:tabLst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-Carácter de idioma oficial decretado para el </a:t>
            </a:r>
            <a:r>
              <a:rPr dirty="0" lang="es-E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Imperio.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algn="ctr" pos="2700020"/>
              </a:tabLst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-Acción de la escuela.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algn="ctr" pos="2700020"/>
              </a:tabLst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-Acción del servicio militar.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algn="ctr" pos="2700020"/>
              </a:tabLst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-Conveniencia de emplear un instrumento expresivo común.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algn="ctr" pos="2700020"/>
              </a:tabLst>
            </a:pPr>
            <a:r>
              <a:rPr dirty="0"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-Superioridad cultural.</a:t>
            </a:r>
            <a:endParaRPr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b="1" dirty="0" lang="es-ES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b="1" dirty="0" sz="2400"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Marcador de contenido 2"/>
          <p:cNvSpPr>
            <a:spLocks noGrp="1"/>
          </p:cNvSpPr>
          <p:nvPr>
            <p:ph idx="1"/>
          </p:nvPr>
        </p:nvSpPr>
        <p:spPr>
          <a:xfrm>
            <a:off x="838199" y="341195"/>
            <a:ext cx="10898875" cy="4743480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p>
            <a:endParaRPr dirty="0" lang="en-US" smtClean="0"/>
          </a:p>
          <a:p>
            <a:pPr algn="just"/>
            <a:r>
              <a:rPr dirty="0"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lengua </a:t>
            </a:r>
            <a:r>
              <a:rPr dirty="0" lang="es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latina</a:t>
            </a:r>
            <a:r>
              <a:rPr dirty="0"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lang="es-E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siguió</a:t>
            </a:r>
            <a:r>
              <a:rPr dirty="0"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dirty="0" lang="es-CL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suerte  de las armas romanas</a:t>
            </a:r>
            <a:r>
              <a:rPr dirty="0" lang="es-CL" smtClean="0">
                <a:latin typeface="Arial" panose="020B0604020202020204" pitchFamily="34" charset="0"/>
                <a:cs typeface="Arial" panose="020B0604020202020204" pitchFamily="34" charset="0"/>
              </a:rPr>
              <a:t>, en los momentos de esplendor del imperio florece y cuando este sucumbe por la gran extensión, ingobernable desde un solo centro de poder,  la corrupción de la cúpula gobernante y lucha por ese centro de poder,  y las invasiones germanas, se fragmenta la unidad imperial.</a:t>
            </a:r>
          </a:p>
          <a:p>
            <a:r>
              <a:rPr dirty="0" lang="es-CL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fragmentación política le sucede la fragmentación lingüística</a:t>
            </a:r>
            <a:r>
              <a:rPr dirty="0" lang="es-CL" smtClean="0">
                <a:latin typeface="Arial" panose="020B0604020202020204" pitchFamily="34" charset="0"/>
                <a:cs typeface="Arial" panose="020B0604020202020204" pitchFamily="34" charset="0"/>
              </a:rPr>
              <a:t>, las antiguas provincias pasan a ser estados independientes. Ya Hispania no será una provincia romana, comenzará a escribir su propia historia.</a:t>
            </a:r>
          </a:p>
          <a:p>
            <a:r>
              <a:rPr dirty="0" lang="es-CL" smtClean="0">
                <a:latin typeface="Arial" panose="020B0604020202020204" pitchFamily="34" charset="0"/>
                <a:cs typeface="Arial" panose="020B0604020202020204" pitchFamily="34" charset="0"/>
              </a:rPr>
              <a:t>Al debilitarse los contactos, progresivamente surgen las lenguas romances o neolatinas</a:t>
            </a:r>
            <a:r>
              <a:rPr dirty="0" lang="es-CL" smtClean="0"/>
              <a:t>.</a:t>
            </a:r>
            <a:endParaRPr dirty="0" lang="es-C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Tema de Offic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La lengua española</dc:title>
  <dc:creator>Marlon</dc:creator>
  <cp:lastModifiedBy>Marlon</cp:lastModifiedBy>
  <dcterms:created xsi:type="dcterms:W3CDTF">2022-04-17T01:16:11Z</dcterms:created>
  <dcterms:modified xsi:type="dcterms:W3CDTF">2026-03-05T18:31:11Z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9c8cd6b6e67440b5b00eafd900131014</vt:lpwstr>
  </property>
</Properties>
</file>