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9" r:id="rId1"/>
  </p:sldMasterIdLst>
  <p:notesMasterIdLst>
    <p:notesMasterId r:id="rId43"/>
  </p:notesMasterIdLst>
  <p:sldIdLst>
    <p:sldId id="324" r:id="rId2"/>
    <p:sldId id="287" r:id="rId3"/>
    <p:sldId id="379" r:id="rId4"/>
    <p:sldId id="437" r:id="rId5"/>
    <p:sldId id="440" r:id="rId6"/>
    <p:sldId id="436" r:id="rId7"/>
    <p:sldId id="435" r:id="rId8"/>
    <p:sldId id="438" r:id="rId9"/>
    <p:sldId id="456" r:id="rId10"/>
    <p:sldId id="439" r:id="rId11"/>
    <p:sldId id="457" r:id="rId12"/>
    <p:sldId id="458" r:id="rId13"/>
    <p:sldId id="459" r:id="rId14"/>
    <p:sldId id="460" r:id="rId15"/>
    <p:sldId id="461" r:id="rId16"/>
    <p:sldId id="462" r:id="rId17"/>
    <p:sldId id="463" r:id="rId18"/>
    <p:sldId id="464" r:id="rId19"/>
    <p:sldId id="466" r:id="rId20"/>
    <p:sldId id="465" r:id="rId21"/>
    <p:sldId id="467" r:id="rId22"/>
    <p:sldId id="414" r:id="rId23"/>
    <p:sldId id="448" r:id="rId24"/>
    <p:sldId id="449" r:id="rId25"/>
    <p:sldId id="450" r:id="rId26"/>
    <p:sldId id="451" r:id="rId27"/>
    <p:sldId id="468" r:id="rId28"/>
    <p:sldId id="469" r:id="rId29"/>
    <p:sldId id="470" r:id="rId30"/>
    <p:sldId id="471" r:id="rId31"/>
    <p:sldId id="472" r:id="rId32"/>
    <p:sldId id="473" r:id="rId33"/>
    <p:sldId id="474" r:id="rId34"/>
    <p:sldId id="475" r:id="rId35"/>
    <p:sldId id="476" r:id="rId36"/>
    <p:sldId id="477" r:id="rId37"/>
    <p:sldId id="478" r:id="rId38"/>
    <p:sldId id="479" r:id="rId39"/>
    <p:sldId id="480" r:id="rId40"/>
    <p:sldId id="481" r:id="rId41"/>
    <p:sldId id="340" r:id="rId42"/>
  </p:sldIdLst>
  <p:sldSz cx="9144000" cy="6858000" type="screen4x3"/>
  <p:notesSz cx="6858000" cy="9144000"/>
  <p:defaultTextStyle>
    <a:defPPr>
      <a:defRPr lang="es-ES"/>
    </a:defPPr>
    <a:lvl1pPr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Arial" panose="020B0604020202020204" pitchFamily="34" charset="0"/>
        <a:ea typeface="+mn-ea"/>
        <a:cs typeface="+mn-cs"/>
      </a:defRPr>
    </a:lvl5pPr>
    <a:lvl6pPr marL="2286000" algn="l" defTabSz="914400" rtl="0" eaLnBrk="1" latinLnBrk="0" hangingPunct="1">
      <a:defRPr sz="1400" kern="1200">
        <a:solidFill>
          <a:schemeClr val="tx1"/>
        </a:solidFill>
        <a:latin typeface="Arial" panose="020B0604020202020204" pitchFamily="34" charset="0"/>
        <a:ea typeface="+mn-ea"/>
        <a:cs typeface="+mn-cs"/>
      </a:defRPr>
    </a:lvl6pPr>
    <a:lvl7pPr marL="2743200" algn="l" defTabSz="914400" rtl="0" eaLnBrk="1" latinLnBrk="0" hangingPunct="1">
      <a:defRPr sz="1400" kern="1200">
        <a:solidFill>
          <a:schemeClr val="tx1"/>
        </a:solidFill>
        <a:latin typeface="Arial" panose="020B0604020202020204" pitchFamily="34" charset="0"/>
        <a:ea typeface="+mn-ea"/>
        <a:cs typeface="+mn-cs"/>
      </a:defRPr>
    </a:lvl7pPr>
    <a:lvl8pPr marL="3200400" algn="l" defTabSz="914400" rtl="0" eaLnBrk="1" latinLnBrk="0" hangingPunct="1">
      <a:defRPr sz="1400" kern="1200">
        <a:solidFill>
          <a:schemeClr val="tx1"/>
        </a:solidFill>
        <a:latin typeface="Arial" panose="020B0604020202020204" pitchFamily="34" charset="0"/>
        <a:ea typeface="+mn-ea"/>
        <a:cs typeface="+mn-cs"/>
      </a:defRPr>
    </a:lvl8pPr>
    <a:lvl9pPr marL="3657600" algn="l" defTabSz="914400" rtl="0" eaLnBrk="1" latinLnBrk="0" hangingPunct="1">
      <a:defRPr sz="1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1933" userDrawn="1">
          <p15:clr>
            <a:srgbClr val="A4A3A4"/>
          </p15:clr>
        </p15:guide>
        <p15:guide id="2" pos="483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0B8F"/>
    <a:srgbClr val="512DEB"/>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Estilo medio 1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8603FDC-E32A-4AB5-989C-0864C3EAD2B8}" styleName="Estilo temático 2 - Énfasis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Estilo medio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A488322-F2BA-4B5B-9748-0D474271808F}" styleName="Estilo medio 3 - Énfasis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Estilo medio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24" autoAdjust="0"/>
    <p:restoredTop sz="94660"/>
  </p:normalViewPr>
  <p:slideViewPr>
    <p:cSldViewPr showGuides="1">
      <p:cViewPr varScale="1">
        <p:scale>
          <a:sx n="70" d="100"/>
          <a:sy n="70" d="100"/>
        </p:scale>
        <p:origin x="1356" y="54"/>
      </p:cViewPr>
      <p:guideLst>
        <p:guide orient="horz" pos="1933"/>
        <p:guide pos="4830"/>
      </p:guideLst>
    </p:cSldViewPr>
  </p:slid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69" d="100"/>
          <a:sy n="69" d="100"/>
        </p:scale>
        <p:origin x="-3270"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D056578-9E9D-4E9A-846E-23837885E2FF}" type="datetimeFigureOut">
              <a:rPr lang="es-ES"/>
              <a:pPr>
                <a:defRPr/>
              </a:pPr>
              <a:t>24/01/2026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2BFA82F9-98C4-4A6C-B33B-AEDD7EBCAB99}" type="slidenum">
              <a:rPr lang="es-ES"/>
              <a:pPr>
                <a:defRPr/>
              </a:pPr>
              <a:t>‹Nº›</a:t>
            </a:fld>
            <a:endParaRPr lang="es-ES"/>
          </a:p>
        </p:txBody>
      </p:sp>
    </p:spTree>
    <p:extLst>
      <p:ext uri="{BB962C8B-B14F-4D97-AF65-F5344CB8AC3E}">
        <p14:creationId xmlns:p14="http://schemas.microsoft.com/office/powerpoint/2010/main" val="18328662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685800" y="1346947"/>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85800" y="4282763"/>
            <a:ext cx="77724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685800" y="1484779"/>
            <a:ext cx="77724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a:grpSpLocks noChangeAspect="1"/>
          </p:cNvGrpSpPr>
          <p:nvPr/>
        </p:nvGrpSpPr>
        <p:grpSpPr>
          <a:xfrm>
            <a:off x="7234780" y="4107023"/>
            <a:ext cx="914400" cy="914400"/>
            <a:chOff x="9685338" y="4460675"/>
            <a:chExt cx="1080904" cy="1080902"/>
          </a:xfrm>
        </p:grpSpPr>
        <p:sp>
          <p:nvSpPr>
            <p:cNvPr id="11" name="Oval 10"/>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788670" y="1432223"/>
            <a:ext cx="7593330" cy="3035808"/>
          </a:xfrm>
        </p:spPr>
        <p:txBody>
          <a:bodyPr anchor="ctr">
            <a:noAutofit/>
          </a:bodyPr>
          <a:lstStyle>
            <a:lvl1pPr algn="l">
              <a:lnSpc>
                <a:spcPct val="80000"/>
              </a:lnSpc>
              <a:defRPr sz="6400" b="0" cap="all" baseline="0">
                <a:blipFill dpi="0" rotWithShape="1">
                  <a:blip r:embed="rId3"/>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02386" y="4389120"/>
            <a:ext cx="5918454"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pPr>
              <a:defRPr/>
            </a:pPr>
            <a:fld id="{6B112B15-7BBA-42BA-BBE6-888AE3A283EC}" type="datetimeFigureOut">
              <a:rPr lang="es-ES" smtClean="0"/>
              <a:pPr>
                <a:defRPr/>
              </a:pPr>
              <a:t>24/01/2026</a:t>
            </a:fld>
            <a:endParaRPr lang="es-ES"/>
          </a:p>
        </p:txBody>
      </p:sp>
      <p:sp>
        <p:nvSpPr>
          <p:cNvPr id="5" name="Footer Placeholder 4"/>
          <p:cNvSpPr>
            <a:spLocks noGrp="1"/>
          </p:cNvSpPr>
          <p:nvPr>
            <p:ph type="ftr" sz="quarter" idx="11"/>
          </p:nvPr>
        </p:nvSpPr>
        <p:spPr>
          <a:xfrm>
            <a:off x="812805" y="6272785"/>
            <a:ext cx="4745736" cy="365125"/>
          </a:xfrm>
        </p:spPr>
        <p:txBody>
          <a:bodyPr/>
          <a:lstStyle/>
          <a:p>
            <a:pPr>
              <a:defRPr/>
            </a:pPr>
            <a:endParaRPr lang="es-ES"/>
          </a:p>
        </p:txBody>
      </p:sp>
      <p:sp>
        <p:nvSpPr>
          <p:cNvPr id="6" name="Slide Number Placeholder 5"/>
          <p:cNvSpPr>
            <a:spLocks noGrp="1"/>
          </p:cNvSpPr>
          <p:nvPr>
            <p:ph type="sldNum" sz="quarter" idx="12"/>
          </p:nvPr>
        </p:nvSpPr>
        <p:spPr>
          <a:xfrm>
            <a:off x="7244280" y="4227195"/>
            <a:ext cx="895401" cy="640080"/>
          </a:xfrm>
        </p:spPr>
        <p:txBody>
          <a:bodyPr/>
          <a:lstStyle>
            <a:lvl1pPr>
              <a:defRPr sz="2800" b="1"/>
            </a:lvl1pPr>
          </a:lstStyle>
          <a:p>
            <a:pPr>
              <a:defRPr/>
            </a:pPr>
            <a:fld id="{51AC06E7-1051-400F-931F-C02C05F7028E}" type="slidenum">
              <a:rPr lang="es-ES" smtClean="0"/>
              <a:pPr>
                <a:defRPr/>
              </a:pPr>
              <a:t>‹Nº›</a:t>
            </a:fld>
            <a:endParaRPr lang="es-ES"/>
          </a:p>
        </p:txBody>
      </p:sp>
    </p:spTree>
    <p:extLst>
      <p:ext uri="{BB962C8B-B14F-4D97-AF65-F5344CB8AC3E}">
        <p14:creationId xmlns:p14="http://schemas.microsoft.com/office/powerpoint/2010/main" val="1611651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71F47D3E-C720-44B1-8172-C96BAE03B598}" type="datetimeFigureOut">
              <a:rPr lang="es-ES" smtClean="0"/>
              <a:pPr>
                <a:defRPr/>
              </a:pPr>
              <a:t>24/01/2026</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CD4C3F9F-E31D-4ADE-928F-BE17AEB4580D}" type="slidenum">
              <a:rPr lang="es-ES" smtClean="0"/>
              <a:pPr>
                <a:defRPr/>
              </a:pPr>
              <a:t>‹Nº›</a:t>
            </a:fld>
            <a:endParaRPr lang="es-ES"/>
          </a:p>
        </p:txBody>
      </p:sp>
    </p:spTree>
    <p:extLst>
      <p:ext uri="{BB962C8B-B14F-4D97-AF65-F5344CB8AC3E}">
        <p14:creationId xmlns:p14="http://schemas.microsoft.com/office/powerpoint/2010/main" val="240746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533400"/>
            <a:ext cx="1914525" cy="5638800"/>
          </a:xfrm>
        </p:spPr>
        <p:txBody>
          <a:bodyPr vert="eaVert"/>
          <a:lstStyle>
            <a:lvl1pPr>
              <a:defRPr b="0"/>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00100" y="533400"/>
            <a:ext cx="5629275" cy="5638800"/>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82CFC81A-61C5-4E08-9D52-CECA444A928A}" type="datetimeFigureOut">
              <a:rPr lang="es-ES" smtClean="0"/>
              <a:pPr>
                <a:defRPr/>
              </a:pPr>
              <a:t>24/01/2026</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4E274434-2AE3-420B-AA31-E470BDA70930}" type="slidenum">
              <a:rPr lang="es-ES" smtClean="0"/>
              <a:pPr>
                <a:defRPr/>
              </a:pPr>
              <a:t>‹Nº›</a:t>
            </a:fld>
            <a:endParaRPr lang="es-ES"/>
          </a:p>
        </p:txBody>
      </p:sp>
    </p:spTree>
    <p:extLst>
      <p:ext uri="{BB962C8B-B14F-4D97-AF65-F5344CB8AC3E}">
        <p14:creationId xmlns:p14="http://schemas.microsoft.com/office/powerpoint/2010/main" val="2012926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02E87A73-AE39-42C2-9981-78DE848D582A}" type="datetimeFigureOut">
              <a:rPr lang="es-ES" smtClean="0"/>
              <a:pPr>
                <a:defRPr/>
              </a:pPr>
              <a:t>24/01/2026</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808E9685-749C-48E2-9F34-44C2F9525B27}" type="slidenum">
              <a:rPr lang="es-ES" smtClean="0"/>
              <a:pPr>
                <a:defRPr/>
              </a:pPr>
              <a:t>‹Nº›</a:t>
            </a:fld>
            <a:endParaRPr lang="es-ES"/>
          </a:p>
        </p:txBody>
      </p:sp>
    </p:spTree>
    <p:extLst>
      <p:ext uri="{BB962C8B-B14F-4D97-AF65-F5344CB8AC3E}">
        <p14:creationId xmlns:p14="http://schemas.microsoft.com/office/powerpoint/2010/main" val="29713384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9144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5346" y="1225296"/>
            <a:ext cx="6960870" cy="3520440"/>
          </a:xfrm>
        </p:spPr>
        <p:txBody>
          <a:bodyPr anchor="ctr">
            <a:normAutofit/>
          </a:bodyPr>
          <a:lstStyle>
            <a:lvl1pPr>
              <a:lnSpc>
                <a:spcPct val="80000"/>
              </a:lnSpc>
              <a:defRPr sz="6400" b="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624330" y="5020056"/>
            <a:ext cx="6789420" cy="1066800"/>
          </a:xfrm>
        </p:spPr>
        <p:txBody>
          <a:bodyPr anchor="t">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a:xfrm>
            <a:off x="6445251" y="6272785"/>
            <a:ext cx="1983232" cy="365125"/>
          </a:xfrm>
        </p:spPr>
        <p:txBody>
          <a:bodyPr/>
          <a:lstStyle>
            <a:lvl1pPr>
              <a:defRPr>
                <a:solidFill>
                  <a:schemeClr val="accent1">
                    <a:lumMod val="50000"/>
                  </a:schemeClr>
                </a:solidFill>
              </a:defRPr>
            </a:lvl1pPr>
          </a:lstStyle>
          <a:p>
            <a:pPr>
              <a:defRPr/>
            </a:pPr>
            <a:fld id="{5708FC68-6515-4767-B383-EC5F967CA8A7}" type="datetimeFigureOut">
              <a:rPr lang="es-ES" smtClean="0"/>
              <a:pPr>
                <a:defRPr/>
              </a:pPr>
              <a:t>24/01/2026</a:t>
            </a:fld>
            <a:endParaRPr lang="es-ES"/>
          </a:p>
        </p:txBody>
      </p:sp>
      <p:sp>
        <p:nvSpPr>
          <p:cNvPr id="5" name="Footer Placeholder 4"/>
          <p:cNvSpPr>
            <a:spLocks noGrp="1"/>
          </p:cNvSpPr>
          <p:nvPr>
            <p:ph type="ftr" sz="quarter" idx="11"/>
          </p:nvPr>
        </p:nvSpPr>
        <p:spPr>
          <a:xfrm>
            <a:off x="1636099" y="6272784"/>
            <a:ext cx="4745736" cy="365125"/>
          </a:xfrm>
        </p:spPr>
        <p:txBody>
          <a:bodyPr/>
          <a:lstStyle>
            <a:lvl1pPr>
              <a:defRPr>
                <a:solidFill>
                  <a:schemeClr val="accent1">
                    <a:lumMod val="50000"/>
                  </a:schemeClr>
                </a:solidFill>
              </a:defRPr>
            </a:lvl1pPr>
          </a:lstStyle>
          <a:p>
            <a:pPr>
              <a:defRPr/>
            </a:pPr>
            <a:endParaRPr lang="es-ES"/>
          </a:p>
        </p:txBody>
      </p:sp>
      <p:grpSp>
        <p:nvGrpSpPr>
          <p:cNvPr id="8" name="Group 7"/>
          <p:cNvGrpSpPr>
            <a:grpSpLocks noChangeAspect="1"/>
          </p:cNvGrpSpPr>
          <p:nvPr/>
        </p:nvGrpSpPr>
        <p:grpSpPr>
          <a:xfrm>
            <a:off x="633862" y="2430623"/>
            <a:ext cx="914400" cy="914400"/>
            <a:chOff x="9685338" y="4460675"/>
            <a:chExt cx="1080904" cy="1080902"/>
          </a:xfrm>
        </p:grpSpPr>
        <p:sp>
          <p:nvSpPr>
            <p:cNvPr id="9" name="Oval 8"/>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645450" y="2508607"/>
            <a:ext cx="891224" cy="720332"/>
          </a:xfrm>
        </p:spPr>
        <p:txBody>
          <a:bodyPr/>
          <a:lstStyle>
            <a:lvl1pPr>
              <a:defRPr sz="2800"/>
            </a:lvl1pPr>
          </a:lstStyle>
          <a:p>
            <a:pPr>
              <a:defRPr/>
            </a:pPr>
            <a:fld id="{4E8FB2CE-37EA-4EBE-A19E-964F1483A31E}" type="slidenum">
              <a:rPr lang="es-ES" smtClean="0"/>
              <a:pPr>
                <a:defRPr/>
              </a:pPr>
              <a:t>‹Nº›</a:t>
            </a:fld>
            <a:endParaRPr lang="es-ES"/>
          </a:p>
        </p:txBody>
      </p:sp>
    </p:spTree>
    <p:extLst>
      <p:ext uri="{BB962C8B-B14F-4D97-AF65-F5344CB8AC3E}">
        <p14:creationId xmlns:p14="http://schemas.microsoft.com/office/powerpoint/2010/main" val="3654195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85800"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92218" y="2194560"/>
            <a:ext cx="36576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fld id="{55B2A8E3-92FF-4DAE-980D-E3CF6BA462CC}" type="datetimeFigureOut">
              <a:rPr lang="es-ES" smtClean="0"/>
              <a:pPr>
                <a:defRPr/>
              </a:pPr>
              <a:t>24/01/2026</a:t>
            </a:fld>
            <a:endParaRPr lang="es-ES"/>
          </a:p>
        </p:txBody>
      </p:sp>
      <p:sp>
        <p:nvSpPr>
          <p:cNvPr id="6" name="Footer Placeholder 5"/>
          <p:cNvSpPr>
            <a:spLocks noGrp="1"/>
          </p:cNvSpPr>
          <p:nvPr>
            <p:ph type="ftr" sz="quarter" idx="11"/>
          </p:nvPr>
        </p:nvSpPr>
        <p:spPr/>
        <p:txBody>
          <a:bodyPr/>
          <a:lstStyle/>
          <a:p>
            <a:pPr>
              <a:defRPr/>
            </a:pPr>
            <a:endParaRPr lang="es-ES"/>
          </a:p>
        </p:txBody>
      </p:sp>
      <p:sp>
        <p:nvSpPr>
          <p:cNvPr id="7" name="Slide Number Placeholder 6"/>
          <p:cNvSpPr>
            <a:spLocks noGrp="1"/>
          </p:cNvSpPr>
          <p:nvPr>
            <p:ph type="sldNum" sz="quarter" idx="12"/>
          </p:nvPr>
        </p:nvSpPr>
        <p:spPr/>
        <p:txBody>
          <a:bodyPr/>
          <a:lstStyle/>
          <a:p>
            <a:pPr>
              <a:defRPr/>
            </a:pPr>
            <a:fld id="{0674AFED-6131-4A92-AD07-4B11299D68D6}" type="slidenum">
              <a:rPr lang="es-ES" smtClean="0"/>
              <a:pPr>
                <a:defRPr/>
              </a:pPr>
              <a:t>‹Nº›</a:t>
            </a:fld>
            <a:endParaRPr lang="es-ES"/>
          </a:p>
        </p:txBody>
      </p:sp>
    </p:spTree>
    <p:extLst>
      <p:ext uri="{BB962C8B-B14F-4D97-AF65-F5344CB8AC3E}">
        <p14:creationId xmlns:p14="http://schemas.microsoft.com/office/powerpoint/2010/main" val="1383279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685800"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820793" y="2048256"/>
            <a:ext cx="36576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Content Placeholder 5"/>
          <p:cNvSpPr>
            <a:spLocks noGrp="1"/>
          </p:cNvSpPr>
          <p:nvPr>
            <p:ph sz="quarter" idx="4"/>
          </p:nvPr>
        </p:nvSpPr>
        <p:spPr>
          <a:xfrm>
            <a:off x="4820793" y="2743200"/>
            <a:ext cx="36576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pPr>
              <a:defRPr/>
            </a:pPr>
            <a:fld id="{3CA70FDF-7F49-4F67-BCD8-25AAE90DE65A}" type="datetimeFigureOut">
              <a:rPr lang="es-ES" smtClean="0"/>
              <a:pPr>
                <a:defRPr/>
              </a:pPr>
              <a:t>24/01/2026</a:t>
            </a:fld>
            <a:endParaRPr lang="es-ES"/>
          </a:p>
        </p:txBody>
      </p:sp>
      <p:sp>
        <p:nvSpPr>
          <p:cNvPr id="8" name="Footer Placeholder 7"/>
          <p:cNvSpPr>
            <a:spLocks noGrp="1"/>
          </p:cNvSpPr>
          <p:nvPr>
            <p:ph type="ftr" sz="quarter" idx="11"/>
          </p:nvPr>
        </p:nvSpPr>
        <p:spPr/>
        <p:txBody>
          <a:bodyPr/>
          <a:lstStyle/>
          <a:p>
            <a:pPr>
              <a:defRPr/>
            </a:pPr>
            <a:endParaRPr lang="es-ES"/>
          </a:p>
        </p:txBody>
      </p:sp>
      <p:sp>
        <p:nvSpPr>
          <p:cNvPr id="9" name="Slide Number Placeholder 8"/>
          <p:cNvSpPr>
            <a:spLocks noGrp="1"/>
          </p:cNvSpPr>
          <p:nvPr>
            <p:ph type="sldNum" sz="quarter" idx="12"/>
          </p:nvPr>
        </p:nvSpPr>
        <p:spPr/>
        <p:txBody>
          <a:bodyPr/>
          <a:lstStyle/>
          <a:p>
            <a:pPr>
              <a:defRPr/>
            </a:pPr>
            <a:fld id="{A0CA1B25-DD51-415E-8A8F-3F23259DB661}" type="slidenum">
              <a:rPr lang="es-ES" smtClean="0"/>
              <a:pPr>
                <a:defRPr/>
              </a:pPr>
              <a:t>‹Nº›</a:t>
            </a:fld>
            <a:endParaRPr lang="es-ES"/>
          </a:p>
        </p:txBody>
      </p:sp>
    </p:spTree>
    <p:extLst>
      <p:ext uri="{BB962C8B-B14F-4D97-AF65-F5344CB8AC3E}">
        <p14:creationId xmlns:p14="http://schemas.microsoft.com/office/powerpoint/2010/main" val="1568237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lvl1pPr>
              <a:defRPr>
                <a:solidFill>
                  <a:schemeClr val="accent1">
                    <a:lumMod val="50000"/>
                  </a:schemeClr>
                </a:solidFill>
              </a:defRPr>
            </a:lvl1pPr>
          </a:lstStyle>
          <a:p>
            <a:pPr>
              <a:defRPr/>
            </a:pPr>
            <a:fld id="{68F87397-AF61-4E00-BFF0-ADDFF72D9F75}" type="datetimeFigureOut">
              <a:rPr lang="es-ES" smtClean="0"/>
              <a:pPr>
                <a:defRPr/>
              </a:pPr>
              <a:t>24/01/2026</a:t>
            </a:fld>
            <a:endParaRPr lang="es-ES"/>
          </a:p>
        </p:txBody>
      </p:sp>
      <p:sp>
        <p:nvSpPr>
          <p:cNvPr id="4" name="Footer Placeholder 3"/>
          <p:cNvSpPr>
            <a:spLocks noGrp="1"/>
          </p:cNvSpPr>
          <p:nvPr>
            <p:ph type="ftr" sz="quarter" idx="11"/>
          </p:nvPr>
        </p:nvSpPr>
        <p:spPr/>
        <p:txBody>
          <a:bodyPr/>
          <a:lstStyle>
            <a:lvl1pPr>
              <a:defRPr>
                <a:solidFill>
                  <a:schemeClr val="accent1">
                    <a:lumMod val="50000"/>
                  </a:schemeClr>
                </a:solidFill>
              </a:defRPr>
            </a:lvl1pPr>
          </a:lstStyle>
          <a:p>
            <a:pPr>
              <a:defRPr/>
            </a:pPr>
            <a:endParaRPr lang="es-ES"/>
          </a:p>
        </p:txBody>
      </p:sp>
      <p:sp>
        <p:nvSpPr>
          <p:cNvPr id="5" name="Slide Number Placeholder 4"/>
          <p:cNvSpPr>
            <a:spLocks noGrp="1"/>
          </p:cNvSpPr>
          <p:nvPr>
            <p:ph type="sldNum" sz="quarter" idx="12"/>
          </p:nvPr>
        </p:nvSpPr>
        <p:spPr/>
        <p:txBody>
          <a:bodyPr/>
          <a:lstStyle/>
          <a:p>
            <a:pPr>
              <a:defRPr/>
            </a:pPr>
            <a:fld id="{040C031E-82D7-4DEB-97BA-E281AF49D9BB}" type="slidenum">
              <a:rPr lang="es-ES" smtClean="0"/>
              <a:pPr>
                <a:defRPr/>
              </a:pPr>
              <a:t>‹Nº›</a:t>
            </a:fld>
            <a:endParaRPr lang="es-ES"/>
          </a:p>
        </p:txBody>
      </p:sp>
    </p:spTree>
    <p:extLst>
      <p:ext uri="{BB962C8B-B14F-4D97-AF65-F5344CB8AC3E}">
        <p14:creationId xmlns:p14="http://schemas.microsoft.com/office/powerpoint/2010/main" val="4149320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24D66B7-ECC7-420E-8313-FEB5581A0A4F}" type="datetimeFigureOut">
              <a:rPr lang="es-ES" smtClean="0"/>
              <a:pPr>
                <a:defRPr/>
              </a:pPr>
              <a:t>24/01/2026</a:t>
            </a:fld>
            <a:endParaRPr lang="es-ES"/>
          </a:p>
        </p:txBody>
      </p:sp>
      <p:sp>
        <p:nvSpPr>
          <p:cNvPr id="3" name="Footer Placeholder 2"/>
          <p:cNvSpPr>
            <a:spLocks noGrp="1"/>
          </p:cNvSpPr>
          <p:nvPr>
            <p:ph type="ftr" sz="quarter" idx="11"/>
          </p:nvPr>
        </p:nvSpPr>
        <p:spPr/>
        <p:txBody>
          <a:bodyPr/>
          <a:lstStyle/>
          <a:p>
            <a:pPr>
              <a:defRPr/>
            </a:pPr>
            <a:endParaRPr lang="es-ES"/>
          </a:p>
        </p:txBody>
      </p:sp>
      <p:sp>
        <p:nvSpPr>
          <p:cNvPr id="4" name="Slide Number Placeholder 3"/>
          <p:cNvSpPr>
            <a:spLocks noGrp="1"/>
          </p:cNvSpPr>
          <p:nvPr>
            <p:ph type="sldNum" sz="quarter" idx="12"/>
          </p:nvPr>
        </p:nvSpPr>
        <p:spPr/>
        <p:txBody>
          <a:bodyPr/>
          <a:lstStyle/>
          <a:p>
            <a:pPr>
              <a:defRPr/>
            </a:pPr>
            <a:fld id="{328BC478-2A3E-46C4-BBD5-D2503B65B98C}" type="slidenum">
              <a:rPr lang="es-ES" smtClean="0"/>
              <a:pPr>
                <a:defRPr/>
              </a:pPr>
              <a:t>‹Nº›</a:t>
            </a:fld>
            <a:endParaRPr lang="es-ES"/>
          </a:p>
        </p:txBody>
      </p:sp>
    </p:spTree>
    <p:extLst>
      <p:ext uri="{BB962C8B-B14F-4D97-AF65-F5344CB8AC3E}">
        <p14:creationId xmlns:p14="http://schemas.microsoft.com/office/powerpoint/2010/main" val="3139787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28650" y="685800"/>
            <a:ext cx="5033772"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9" name="Date Placeholder 8"/>
          <p:cNvSpPr>
            <a:spLocks noGrp="1"/>
          </p:cNvSpPr>
          <p:nvPr>
            <p:ph type="dt" sz="half" idx="10"/>
          </p:nvPr>
        </p:nvSpPr>
        <p:spPr/>
        <p:txBody>
          <a:bodyPr/>
          <a:lstStyle/>
          <a:p>
            <a:pPr>
              <a:defRPr/>
            </a:pPr>
            <a:fld id="{9422EA18-6A99-4B23-9BB7-F76944561E4D}" type="datetimeFigureOut">
              <a:rPr lang="es-ES" smtClean="0"/>
              <a:pPr>
                <a:defRPr/>
              </a:pPr>
              <a:t>24/01/2026</a:t>
            </a:fld>
            <a:endParaRPr lang="es-ES"/>
          </a:p>
        </p:txBody>
      </p:sp>
      <p:sp>
        <p:nvSpPr>
          <p:cNvPr id="10" name="Footer Placeholder 9"/>
          <p:cNvSpPr>
            <a:spLocks noGrp="1"/>
          </p:cNvSpPr>
          <p:nvPr>
            <p:ph type="ftr" sz="quarter" idx="11"/>
          </p:nvPr>
        </p:nvSpPr>
        <p:spPr/>
        <p:txBody>
          <a:bodyPr/>
          <a:lstStyle/>
          <a:p>
            <a:pPr>
              <a:defRPr/>
            </a:pPr>
            <a:endParaRPr lang="es-ES"/>
          </a:p>
        </p:txBody>
      </p:sp>
      <p:sp>
        <p:nvSpPr>
          <p:cNvPr id="11" name="Slide Number Placeholder 10"/>
          <p:cNvSpPr>
            <a:spLocks noGrp="1"/>
          </p:cNvSpPr>
          <p:nvPr>
            <p:ph type="sldNum" sz="quarter" idx="12"/>
          </p:nvPr>
        </p:nvSpPr>
        <p:spPr/>
        <p:txBody>
          <a:bodyPr/>
          <a:lstStyle/>
          <a:p>
            <a:pPr>
              <a:defRPr/>
            </a:pPr>
            <a:fld id="{DDB44CF0-52ED-4A20-883C-980CC656EAF6}" type="slidenum">
              <a:rPr lang="es-ES" smtClean="0"/>
              <a:pPr>
                <a:defRPr/>
              </a:pPr>
              <a:t>‹Nº›</a:t>
            </a:fld>
            <a:endParaRPr lang="es-ES"/>
          </a:p>
        </p:txBody>
      </p:sp>
    </p:spTree>
    <p:extLst>
      <p:ext uri="{BB962C8B-B14F-4D97-AF65-F5344CB8AC3E}">
        <p14:creationId xmlns:p14="http://schemas.microsoft.com/office/powerpoint/2010/main" val="2756259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6227806" y="1"/>
            <a:ext cx="2916194"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12230" y="685800"/>
            <a:ext cx="2400300" cy="1737360"/>
          </a:xfrm>
        </p:spPr>
        <p:txBody>
          <a:bodyPr anchor="b">
            <a:normAutofit/>
          </a:bodyPr>
          <a:lstStyle>
            <a:lvl1pPr>
              <a:defRPr sz="28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0" y="0"/>
            <a:ext cx="6227805"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412230" y="2423160"/>
            <a:ext cx="24003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grpSp>
        <p:nvGrpSpPr>
          <p:cNvPr id="12" name="Group 11"/>
          <p:cNvGrpSpPr/>
          <p:nvPr/>
        </p:nvGrpSpPr>
        <p:grpSpPr>
          <a:xfrm>
            <a:off x="8522664" y="6255258"/>
            <a:ext cx="393192" cy="393192"/>
            <a:chOff x="8532189" y="5068824"/>
            <a:chExt cx="393192" cy="393192"/>
          </a:xfrm>
        </p:grpSpPr>
        <p:sp>
          <p:nvSpPr>
            <p:cNvPr id="13" name="Oval 12"/>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14" name="Oval 13"/>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8" name="Date Placeholder 7"/>
          <p:cNvSpPr>
            <a:spLocks noGrp="1"/>
          </p:cNvSpPr>
          <p:nvPr>
            <p:ph type="dt" sz="half" idx="10"/>
          </p:nvPr>
        </p:nvSpPr>
        <p:spPr/>
        <p:txBody>
          <a:bodyPr/>
          <a:lstStyle/>
          <a:p>
            <a:pPr>
              <a:defRPr/>
            </a:pPr>
            <a:fld id="{5005CDC4-570A-48AA-99F6-4D5B3E4E68FA}" type="datetimeFigureOut">
              <a:rPr lang="es-ES" smtClean="0"/>
              <a:pPr>
                <a:defRPr/>
              </a:pPr>
              <a:t>24/01/2026</a:t>
            </a:fld>
            <a:endParaRPr lang="es-ES"/>
          </a:p>
        </p:txBody>
      </p:sp>
      <p:sp>
        <p:nvSpPr>
          <p:cNvPr id="10" name="Slide Number Placeholder 9"/>
          <p:cNvSpPr>
            <a:spLocks noGrp="1"/>
          </p:cNvSpPr>
          <p:nvPr>
            <p:ph type="sldNum" sz="quarter" idx="12"/>
          </p:nvPr>
        </p:nvSpPr>
        <p:spPr/>
        <p:txBody>
          <a:bodyPr/>
          <a:lstStyle/>
          <a:p>
            <a:pPr>
              <a:defRPr/>
            </a:pPr>
            <a:fld id="{8318F642-EE4D-4446-BCD4-683F3E258ADD}" type="slidenum">
              <a:rPr lang="es-ES" smtClean="0"/>
              <a:pPr>
                <a:defRPr/>
              </a:pPr>
              <a:t>‹Nº›</a:t>
            </a:fld>
            <a:endParaRPr lang="es-ES"/>
          </a:p>
        </p:txBody>
      </p:sp>
    </p:spTree>
    <p:extLst>
      <p:ext uri="{BB962C8B-B14F-4D97-AF65-F5344CB8AC3E}">
        <p14:creationId xmlns:p14="http://schemas.microsoft.com/office/powerpoint/2010/main" val="3433309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2" name="Group 11"/>
          <p:cNvGrpSpPr/>
          <p:nvPr/>
        </p:nvGrpSpPr>
        <p:grpSpPr>
          <a:xfrm>
            <a:off x="8522664" y="6255258"/>
            <a:ext cx="393192" cy="393192"/>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9" name="Oval 8"/>
            <p:cNvSpPr>
              <a:spLocks noChangeAspect="1"/>
            </p:cNvSpPr>
            <p:nvPr/>
          </p:nvSpPr>
          <p:spPr>
            <a:xfrm>
              <a:off x="8568766" y="5105400"/>
              <a:ext cx="320039" cy="320040"/>
            </a:xfrm>
            <a:prstGeom prst="ellipse">
              <a:avLst/>
            </a:prstGeom>
            <a:noFill/>
            <a:ln w="12700" cap="flat" cmpd="sng" algn="ctr">
              <a:solidFill>
                <a:srgbClr val="FFFFFF"/>
              </a:solidFill>
              <a:prstDash val="solid"/>
            </a:ln>
            <a:effectLst/>
          </p:spPr>
        </p:sp>
      </p:grpSp>
      <p:sp>
        <p:nvSpPr>
          <p:cNvPr id="2" name="Title Placeholder 1"/>
          <p:cNvSpPr>
            <a:spLocks noGrp="1"/>
          </p:cNvSpPr>
          <p:nvPr>
            <p:ph type="title"/>
          </p:nvPr>
        </p:nvSpPr>
        <p:spPr>
          <a:xfrm>
            <a:off x="685800" y="484632"/>
            <a:ext cx="7772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85800" y="2121408"/>
            <a:ext cx="7772400" cy="4050792"/>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992368" y="6272785"/>
            <a:ext cx="2455164" cy="365125"/>
          </a:xfrm>
          <a:prstGeom prst="rect">
            <a:avLst/>
          </a:prstGeom>
        </p:spPr>
        <p:txBody>
          <a:bodyPr vert="horz" lIns="91440" tIns="45720" rIns="91440" bIns="45720" rtlCol="0" anchor="ctr"/>
          <a:lstStyle>
            <a:lvl1pPr algn="r">
              <a:defRPr sz="1000">
                <a:solidFill>
                  <a:schemeClr val="accent1">
                    <a:lumMod val="50000"/>
                  </a:schemeClr>
                </a:solidFill>
              </a:defRPr>
            </a:lvl1pPr>
          </a:lstStyle>
          <a:p>
            <a:pPr>
              <a:defRPr/>
            </a:pPr>
            <a:fld id="{68F87397-AF61-4E00-BFF0-ADDFF72D9F75}" type="datetimeFigureOut">
              <a:rPr lang="es-ES" smtClean="0"/>
              <a:pPr>
                <a:defRPr/>
              </a:pPr>
              <a:t>24/01/2026</a:t>
            </a:fld>
            <a:endParaRPr lang="es-ES"/>
          </a:p>
        </p:txBody>
      </p:sp>
      <p:sp>
        <p:nvSpPr>
          <p:cNvPr id="5" name="Footer Placeholder 4"/>
          <p:cNvSpPr>
            <a:spLocks noGrp="1"/>
          </p:cNvSpPr>
          <p:nvPr>
            <p:ph type="ftr" sz="quarter" idx="3"/>
          </p:nvPr>
        </p:nvSpPr>
        <p:spPr>
          <a:xfrm>
            <a:off x="685800" y="6272785"/>
            <a:ext cx="4745736" cy="365125"/>
          </a:xfrm>
          <a:prstGeom prst="rect">
            <a:avLst/>
          </a:prstGeom>
        </p:spPr>
        <p:txBody>
          <a:bodyPr vert="horz" lIns="91440" tIns="45720" rIns="91440" bIns="45720" rtlCol="0" anchor="ctr"/>
          <a:lstStyle>
            <a:lvl1pPr algn="l">
              <a:defRPr sz="1000">
                <a:solidFill>
                  <a:schemeClr val="accent1">
                    <a:lumMod val="50000"/>
                  </a:schemeClr>
                </a:solidFill>
              </a:defRPr>
            </a:lvl1pPr>
          </a:lstStyle>
          <a:p>
            <a:pPr>
              <a:defRPr/>
            </a:pPr>
            <a:endParaRPr lang="es-ES"/>
          </a:p>
        </p:txBody>
      </p:sp>
      <p:sp>
        <p:nvSpPr>
          <p:cNvPr id="6" name="Slide Number Placeholder 5"/>
          <p:cNvSpPr>
            <a:spLocks noGrp="1"/>
          </p:cNvSpPr>
          <p:nvPr>
            <p:ph type="sldNum" sz="quarter" idx="4"/>
          </p:nvPr>
        </p:nvSpPr>
        <p:spPr>
          <a:xfrm>
            <a:off x="8483346" y="6272785"/>
            <a:ext cx="480060" cy="365125"/>
          </a:xfrm>
          <a:prstGeom prst="rect">
            <a:avLst/>
          </a:prstGeom>
        </p:spPr>
        <p:txBody>
          <a:bodyPr vert="horz" lIns="91440" tIns="45720" rIns="91440" bIns="45720" rtlCol="0" anchor="ctr"/>
          <a:lstStyle>
            <a:lvl1pPr algn="ctr">
              <a:defRPr sz="1100" b="1" spc="-70" baseline="0">
                <a:solidFill>
                  <a:srgbClr val="FFFFFF"/>
                </a:solidFill>
                <a:latin typeface="+mn-lt"/>
              </a:defRPr>
            </a:lvl1pPr>
          </a:lstStyle>
          <a:p>
            <a:pPr>
              <a:defRPr/>
            </a:pPr>
            <a:fld id="{040C031E-82D7-4DEB-97BA-E281AF49D9BB}" type="slidenum">
              <a:rPr lang="es-ES" smtClean="0"/>
              <a:pPr>
                <a:defRPr/>
              </a:pPr>
              <a:t>‹Nº›</a:t>
            </a:fld>
            <a:endParaRPr lang="es-ES"/>
          </a:p>
        </p:txBody>
      </p:sp>
    </p:spTree>
    <p:extLst>
      <p:ext uri="{BB962C8B-B14F-4D97-AF65-F5344CB8AC3E}">
        <p14:creationId xmlns:p14="http://schemas.microsoft.com/office/powerpoint/2010/main" val="28002279"/>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Lst>
  <p:txStyles>
    <p:titleStyle>
      <a:lvl1pPr algn="l" defTabSz="914400" rtl="0" eaLnBrk="1" latinLnBrk="0" hangingPunct="1">
        <a:lnSpc>
          <a:spcPct val="90000"/>
        </a:lnSpc>
        <a:spcBef>
          <a:spcPct val="0"/>
        </a:spcBef>
        <a:buNone/>
        <a:defRPr sz="4200" b="0" kern="1200" cap="all" baseline="0">
          <a:blipFill>
            <a:blip r:embed="rId14">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ítulo 4"/>
          <p:cNvSpPr txBox="1">
            <a:spLocks/>
          </p:cNvSpPr>
          <p:nvPr/>
        </p:nvSpPr>
        <p:spPr>
          <a:xfrm>
            <a:off x="4364828" y="5790236"/>
            <a:ext cx="4003837" cy="1560160"/>
          </a:xfrm>
          <a:prstGeom prst="rect">
            <a:avLst/>
          </a:prstGeom>
          <a:ln>
            <a:noFill/>
          </a:ln>
        </p:spPr>
        <p:txBody>
          <a:bodyPr vert="horz" lIns="91440" tIns="45720" rIns="91440" bIns="45720" rtlCol="0">
            <a:noAutofit/>
          </a:bodyPr>
          <a:lstStyle>
            <a:lvl1pPr marL="0" indent="0" algn="l" defTabSz="914400" rtl="0" eaLnBrk="1" latinLnBrk="0" hangingPunct="1">
              <a:lnSpc>
                <a:spcPct val="90000"/>
              </a:lnSpc>
              <a:spcBef>
                <a:spcPts val="1200"/>
              </a:spcBef>
              <a:buClr>
                <a:schemeClr val="accent1">
                  <a:lumMod val="75000"/>
                </a:schemeClr>
              </a:buClr>
              <a:buSzPct val="85000"/>
              <a:buFont typeface="Wingdings" pitchFamily="2" charset="2"/>
              <a:buNone/>
              <a:defRPr sz="1800" b="0" kern="1200">
                <a:solidFill>
                  <a:schemeClr val="tx1"/>
                </a:solidFill>
                <a:latin typeface="+mn-lt"/>
                <a:ea typeface="+mn-ea"/>
                <a:cs typeface="+mn-cs"/>
              </a:defRPr>
            </a:lvl1pPr>
            <a:lvl2pPr marL="457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2pPr>
            <a:lvl3pPr marL="914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4pPr>
            <a:lvl5pPr marL="18288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5pPr>
            <a:lvl6pPr marL="22860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6pPr>
            <a:lvl7pPr marL="27432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7pPr>
            <a:lvl8pPr marL="32004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8pPr>
            <a:lvl9pPr marL="3657600" indent="0" algn="ctr"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None/>
              <a:defRPr sz="1800" kern="1200">
                <a:solidFill>
                  <a:schemeClr val="tx1"/>
                </a:solidFill>
                <a:latin typeface="+mn-lt"/>
                <a:ea typeface="+mn-ea"/>
                <a:cs typeface="+mn-cs"/>
              </a:defRPr>
            </a:lvl9pPr>
          </a:lstStyle>
          <a:p>
            <a:pPr defTabSz="628650" fontAlgn="auto">
              <a:spcAft>
                <a:spcPts val="0"/>
              </a:spcAft>
            </a:pPr>
            <a:r>
              <a:rPr lang="es-ES_tradnl" sz="2400" dirty="0" smtClean="0"/>
              <a:t>Lic. </a:t>
            </a:r>
            <a:r>
              <a:rPr lang="es-ES_tradnl" sz="2400" dirty="0" err="1" smtClean="0"/>
              <a:t>Dayana</a:t>
            </a:r>
            <a:r>
              <a:rPr lang="es-ES_tradnl" sz="2400" dirty="0" smtClean="0"/>
              <a:t> García Beltrán</a:t>
            </a:r>
          </a:p>
          <a:p>
            <a:pPr defTabSz="628650" fontAlgn="auto">
              <a:spcAft>
                <a:spcPts val="0"/>
              </a:spcAft>
            </a:pPr>
            <a:r>
              <a:rPr lang="es-ES_tradnl" sz="2400" dirty="0" smtClean="0"/>
              <a:t>Prof. Asistente </a:t>
            </a:r>
          </a:p>
        </p:txBody>
      </p:sp>
      <p:sp>
        <p:nvSpPr>
          <p:cNvPr id="4" name="Título 3"/>
          <p:cNvSpPr>
            <a:spLocks noGrp="1"/>
          </p:cNvSpPr>
          <p:nvPr>
            <p:ph type="ctrTitle"/>
          </p:nvPr>
        </p:nvSpPr>
        <p:spPr>
          <a:xfrm>
            <a:off x="775335" y="3008814"/>
            <a:ext cx="7593330" cy="2684777"/>
          </a:xfrm>
        </p:spPr>
        <p:txBody>
          <a:bodyPr anchor="b"/>
          <a:lstStyle/>
          <a:p>
            <a:pPr algn="ctr"/>
            <a:r>
              <a:rPr lang="es-ES" sz="4400" cap="none" dirty="0" smtClean="0"/>
              <a:t/>
            </a:r>
            <a:br>
              <a:rPr lang="es-ES" sz="4400" cap="none" dirty="0" smtClean="0"/>
            </a:br>
            <a:r>
              <a:rPr lang="es-ES" sz="4400" cap="none" dirty="0" smtClean="0"/>
              <a:t/>
            </a:r>
            <a:br>
              <a:rPr lang="es-ES" sz="4400" cap="none" dirty="0" smtClean="0"/>
            </a:br>
            <a:r>
              <a:rPr lang="es-ES" sz="4400" cap="none" dirty="0"/>
              <a:t/>
            </a:r>
            <a:br>
              <a:rPr lang="es-ES" sz="4400" cap="none" dirty="0"/>
            </a:br>
            <a:r>
              <a:rPr lang="es-ES" sz="4400" cap="none" dirty="0" smtClean="0"/>
              <a:t>TEMA </a:t>
            </a:r>
            <a:r>
              <a:rPr lang="es-ES" sz="4400" cap="none" smtClean="0"/>
              <a:t>I:</a:t>
            </a:r>
            <a:r>
              <a:rPr lang="es-ES" dirty="0"/>
              <a:t/>
            </a:r>
            <a:br>
              <a:rPr lang="es-ES" dirty="0"/>
            </a:br>
            <a:r>
              <a:rPr lang="es-ES" sz="4400" u="sng" cap="none" dirty="0" smtClean="0"/>
              <a:t>SUMARIO</a:t>
            </a:r>
            <a:r>
              <a:rPr lang="es-ES" sz="4400" cap="none" dirty="0" smtClean="0"/>
              <a:t>: </a:t>
            </a:r>
            <a:r>
              <a:rPr lang="es-ES" sz="4000" cap="none" dirty="0" smtClean="0"/>
              <a:t>Sociedades mercantiles, definición, clasificación, Sociedad </a:t>
            </a:r>
            <a:r>
              <a:rPr lang="es-ES" sz="4000" cap="none" dirty="0"/>
              <a:t>R</a:t>
            </a:r>
            <a:r>
              <a:rPr lang="es-ES" sz="4000" cap="none" dirty="0" smtClean="0"/>
              <a:t>egular </a:t>
            </a:r>
            <a:r>
              <a:rPr lang="es-ES" sz="4000" cap="none" dirty="0"/>
              <a:t>C</a:t>
            </a:r>
            <a:r>
              <a:rPr lang="es-ES" sz="4000" cap="none" dirty="0" smtClean="0"/>
              <a:t>olectiva, definición, características, tratamiento contable, su estado de situación. Ejemplo ilustrativo.</a:t>
            </a:r>
            <a:r>
              <a:rPr lang="es-NI" sz="4000" cap="none" dirty="0" smtClean="0"/>
              <a:t/>
            </a:r>
            <a:br>
              <a:rPr lang="es-NI" sz="4000" cap="none" dirty="0" smtClean="0"/>
            </a:br>
            <a:endParaRPr lang="es-ES_tradnl" sz="4000" cap="none" dirty="0"/>
          </a:p>
        </p:txBody>
      </p:sp>
      <p:sp>
        <p:nvSpPr>
          <p:cNvPr id="10" name="Título 3"/>
          <p:cNvSpPr txBox="1">
            <a:spLocks/>
          </p:cNvSpPr>
          <p:nvPr/>
        </p:nvSpPr>
        <p:spPr>
          <a:xfrm>
            <a:off x="2051720" y="216024"/>
            <a:ext cx="5832648" cy="1124744"/>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6400" b="0" kern="1200" cap="all" baseline="0">
                <a:blipFill dpi="0" rotWithShape="1">
                  <a:blip r:embed="rId2"/>
                  <a:srcRect/>
                  <a:tile tx="6350" ty="-127000" sx="65000" sy="64000" flip="none" algn="tl"/>
                </a:blipFill>
                <a:latin typeface="+mj-lt"/>
                <a:ea typeface="+mj-ea"/>
                <a:cs typeface="+mj-cs"/>
              </a:defRPr>
            </a:lvl1pPr>
          </a:lstStyle>
          <a:p>
            <a:pPr algn="ctr" fontAlgn="auto">
              <a:spcAft>
                <a:spcPts val="0"/>
              </a:spcAft>
            </a:pPr>
            <a:r>
              <a:rPr lang="es-ES" sz="4400" cap="none" dirty="0" smtClean="0"/>
              <a:t>CONTABILIDAD GENERAL IV</a:t>
            </a:r>
          </a:p>
        </p:txBody>
      </p:sp>
      <p:pic>
        <p:nvPicPr>
          <p:cNvPr id="11" name="16 Imagen"/>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683568" y="63500"/>
            <a:ext cx="792088" cy="117571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ítulo 3"/>
          <p:cNvSpPr txBox="1">
            <a:spLocks/>
          </p:cNvSpPr>
          <p:nvPr/>
        </p:nvSpPr>
        <p:spPr>
          <a:xfrm>
            <a:off x="3041830" y="1340768"/>
            <a:ext cx="3060340" cy="723615"/>
          </a:xfrm>
          <a:prstGeom prst="rect">
            <a:avLst/>
          </a:prstGeom>
        </p:spPr>
        <p:txBody>
          <a:bodyPr vert="horz" lIns="91440" tIns="45720" rIns="91440" bIns="45720" rtlCol="0" anchor="b">
            <a:noAutofit/>
          </a:bodyPr>
          <a:lstStyle>
            <a:lvl1pPr algn="l" defTabSz="914400" rtl="0" eaLnBrk="1" latinLnBrk="0" hangingPunct="1">
              <a:lnSpc>
                <a:spcPct val="80000"/>
              </a:lnSpc>
              <a:spcBef>
                <a:spcPct val="0"/>
              </a:spcBef>
              <a:buNone/>
              <a:defRPr sz="6400" b="0" kern="1200" cap="all" baseline="0">
                <a:blipFill dpi="0" rotWithShape="1">
                  <a:blip r:embed="rId2"/>
                  <a:srcRect/>
                  <a:tile tx="6350" ty="-127000" sx="65000" sy="64000" flip="none" algn="tl"/>
                </a:blipFill>
                <a:latin typeface="+mj-lt"/>
                <a:ea typeface="+mj-ea"/>
                <a:cs typeface="+mj-cs"/>
              </a:defRPr>
            </a:lvl1pPr>
          </a:lstStyle>
          <a:p>
            <a:pPr algn="ctr" fontAlgn="auto">
              <a:spcAft>
                <a:spcPts val="0"/>
              </a:spcAft>
            </a:pPr>
            <a:endParaRPr lang="es-ES" sz="3600" cap="none"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2159272" y="764715"/>
            <a:ext cx="4752528" cy="864016"/>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lvl="0" algn="ctr"/>
            <a:r>
              <a:rPr lang="es-NI" sz="4800" dirty="0" smtClean="0"/>
              <a:t>Socio industrial </a:t>
            </a:r>
            <a:endParaRPr lang="es-NI" sz="4800" dirty="0"/>
          </a:p>
        </p:txBody>
      </p:sp>
      <p:sp>
        <p:nvSpPr>
          <p:cNvPr id="2" name="Rectángulo 1"/>
          <p:cNvSpPr/>
          <p:nvPr/>
        </p:nvSpPr>
        <p:spPr>
          <a:xfrm>
            <a:off x="0" y="1844824"/>
            <a:ext cx="8784976" cy="4370427"/>
          </a:xfrm>
          <a:prstGeom prst="rect">
            <a:avLst/>
          </a:prstGeom>
        </p:spPr>
        <p:txBody>
          <a:bodyPr wrap="square">
            <a:spAutoFit/>
          </a:bodyPr>
          <a:lstStyle/>
          <a:p>
            <a:pPr algn="ctr"/>
            <a:r>
              <a:rPr lang="es-MX" sz="2400" dirty="0" smtClean="0"/>
              <a:t>Persona </a:t>
            </a:r>
            <a:r>
              <a:rPr lang="es-MX" sz="2400" dirty="0"/>
              <a:t>con una alta experiencia en la actividad fundamental del negocio o que domina determinada tecnología, por lo cual le conviene a los socios mantenerlo en su </a:t>
            </a:r>
            <a:r>
              <a:rPr lang="es-MX" sz="2400" dirty="0" smtClean="0"/>
              <a:t>Empresa.</a:t>
            </a:r>
          </a:p>
          <a:p>
            <a:pPr algn="ctr"/>
            <a:r>
              <a:rPr lang="es-MX" sz="2400" dirty="0" smtClean="0"/>
              <a:t>Se </a:t>
            </a:r>
            <a:r>
              <a:rPr lang="es-MX" sz="2400" b="1" u="sng" dirty="0" smtClean="0">
                <a:solidFill>
                  <a:srgbClr val="FF0000"/>
                </a:solidFill>
              </a:rPr>
              <a:t>caracteriza</a:t>
            </a:r>
            <a:r>
              <a:rPr lang="es-MX" sz="2400" dirty="0" smtClean="0"/>
              <a:t>:</a:t>
            </a:r>
            <a:endParaRPr lang="es-NI" sz="2400" dirty="0"/>
          </a:p>
          <a:p>
            <a:pPr marL="342900" lvl="0" indent="-342900" algn="ctr">
              <a:buFont typeface="Wingdings" panose="05000000000000000000" pitchFamily="2" charset="2"/>
              <a:buChar char="ü"/>
            </a:pPr>
            <a:r>
              <a:rPr lang="es-MX" sz="2400" dirty="0"/>
              <a:t>No aporta recursos sino inteligencia. </a:t>
            </a:r>
            <a:endParaRPr lang="es-NI" sz="2400" dirty="0"/>
          </a:p>
          <a:p>
            <a:pPr marL="342900" lvl="0" indent="-342900" algn="ctr">
              <a:buFont typeface="Wingdings" panose="05000000000000000000" pitchFamily="2" charset="2"/>
              <a:buChar char="ü"/>
            </a:pPr>
            <a:r>
              <a:rPr lang="es-MX" sz="2400" dirty="0"/>
              <a:t>No tiene responsabilidad ilimitada.</a:t>
            </a:r>
            <a:endParaRPr lang="es-NI" sz="2400" dirty="0"/>
          </a:p>
          <a:p>
            <a:pPr marL="342900" lvl="0" indent="-342900" algn="ctr">
              <a:buFont typeface="Wingdings" panose="05000000000000000000" pitchFamily="2" charset="2"/>
              <a:buChar char="ü"/>
            </a:pPr>
            <a:r>
              <a:rPr lang="es-MX" sz="2400" dirty="0"/>
              <a:t>Participa en las utilidades, recibiendo un importe inferior a la de los Socios Colectivos.</a:t>
            </a:r>
            <a:endParaRPr lang="es-NI" sz="2400" dirty="0"/>
          </a:p>
          <a:p>
            <a:pPr marL="342900" lvl="0" indent="-342900" algn="ctr">
              <a:buFont typeface="Wingdings" panose="05000000000000000000" pitchFamily="2" charset="2"/>
              <a:buChar char="ü"/>
            </a:pPr>
            <a:r>
              <a:rPr lang="es-MX" sz="2400" dirty="0"/>
              <a:t>No puede aparecer en la razón social del negocio y si impone esta </a:t>
            </a:r>
            <a:r>
              <a:rPr lang="es-MX" sz="2400" dirty="0" smtClean="0"/>
              <a:t>condición  </a:t>
            </a:r>
            <a:r>
              <a:rPr lang="es-MX" sz="2400" dirty="0"/>
              <a:t>tendrá que asumir la responsabilidad ilimitada.</a:t>
            </a:r>
            <a:endParaRPr lang="es-NI" sz="2400" dirty="0"/>
          </a:p>
          <a:p>
            <a:pPr lvl="0" algn="ctr"/>
            <a:endParaRPr lang="es-NI" dirty="0"/>
          </a:p>
        </p:txBody>
      </p:sp>
    </p:spTree>
    <p:extLst>
      <p:ext uri="{BB962C8B-B14F-4D97-AF65-F5344CB8AC3E}">
        <p14:creationId xmlns:p14="http://schemas.microsoft.com/office/powerpoint/2010/main" val="288919060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s-MX" sz="4000" cap="none" dirty="0"/>
              <a:t>L</a:t>
            </a:r>
            <a:r>
              <a:rPr lang="es-MX" sz="4000" cap="none" dirty="0" smtClean="0"/>
              <a:t>a razón social de este tipo de empresa puede estar conformada por el apellido de todos sus socios colectivos, de algunos de ellos, o de uno solo, debiendo agregar en los dos últimos casos las palabras </a:t>
            </a:r>
            <a:r>
              <a:rPr lang="es-MX" sz="4000" b="1" cap="none" dirty="0" smtClean="0"/>
              <a:t>y compañía.</a:t>
            </a:r>
            <a:r>
              <a:rPr lang="es-NI" sz="4000" cap="none" dirty="0" smtClean="0"/>
              <a:t/>
            </a:r>
            <a:br>
              <a:rPr lang="es-NI" sz="4000" cap="none" dirty="0" smtClean="0"/>
            </a:br>
            <a:r>
              <a:rPr lang="es-NI" sz="4000" dirty="0"/>
              <a:t/>
            </a:r>
            <a:br>
              <a:rPr lang="es-NI" sz="4000" dirty="0"/>
            </a:br>
            <a:endParaRPr lang="es-NI" sz="4000" cap="none" dirty="0"/>
          </a:p>
        </p:txBody>
      </p:sp>
      <p:sp>
        <p:nvSpPr>
          <p:cNvPr id="3" name="Marcador de texto 2"/>
          <p:cNvSpPr>
            <a:spLocks noGrp="1"/>
          </p:cNvSpPr>
          <p:nvPr>
            <p:ph type="body" idx="1"/>
          </p:nvPr>
        </p:nvSpPr>
        <p:spPr>
          <a:xfrm>
            <a:off x="899592" y="4941168"/>
            <a:ext cx="7196142" cy="1512168"/>
          </a:xfrm>
        </p:spPr>
        <p:txBody>
          <a:bodyPr>
            <a:normAutofit fontScale="25000" lnSpcReduction="20000"/>
          </a:bodyPr>
          <a:lstStyle/>
          <a:p>
            <a:pPr algn="ctr"/>
            <a:r>
              <a:rPr lang="es-MX" sz="11200" dirty="0" smtClean="0">
                <a:latin typeface="Arial" panose="020B0604020202020204" pitchFamily="34" charset="0"/>
                <a:ea typeface="Times New Roman" panose="02020603050405020304" pitchFamily="18" charset="0"/>
                <a:cs typeface="Arial" panose="020B0604020202020204" pitchFamily="34" charset="0"/>
              </a:rPr>
              <a:t>Lo</a:t>
            </a:r>
            <a:r>
              <a:rPr lang="es-MX" sz="11200" dirty="0" smtClean="0">
                <a:latin typeface="Arial" panose="020B0604020202020204" pitchFamily="34" charset="0"/>
                <a:ea typeface="Times New Roman" panose="02020603050405020304" pitchFamily="18" charset="0"/>
                <a:cs typeface="Arial" panose="020B0604020202020204" pitchFamily="34" charset="0"/>
              </a:rPr>
              <a:t>s socios </a:t>
            </a:r>
            <a:r>
              <a:rPr lang="es-MX" sz="11200" dirty="0">
                <a:latin typeface="Arial" panose="020B0604020202020204" pitchFamily="34" charset="0"/>
                <a:ea typeface="Times New Roman" panose="02020603050405020304" pitchFamily="18" charset="0"/>
                <a:cs typeface="Arial" panose="020B0604020202020204" pitchFamily="34" charset="0"/>
              </a:rPr>
              <a:t>F. Brito, A. López, M. Calderón y J. Torres crean una sociedad, esta puede denominarse:</a:t>
            </a:r>
            <a:r>
              <a:rPr lang="es-NI" sz="11200" dirty="0">
                <a:latin typeface="Arial" panose="020B0604020202020204" pitchFamily="34" charset="0"/>
                <a:ea typeface="Times New Roman" panose="02020603050405020304" pitchFamily="18" charset="0"/>
                <a:cs typeface="Arial" panose="020B0604020202020204" pitchFamily="34" charset="0"/>
              </a:rPr>
              <a:t/>
            </a:r>
            <a:br>
              <a:rPr lang="es-NI" sz="11200" dirty="0">
                <a:latin typeface="Arial" panose="020B0604020202020204" pitchFamily="34" charset="0"/>
                <a:ea typeface="Times New Roman" panose="02020603050405020304" pitchFamily="18" charset="0"/>
                <a:cs typeface="Arial" panose="020B0604020202020204" pitchFamily="34" charset="0"/>
              </a:rPr>
            </a:br>
            <a:endParaRPr lang="es-NI" sz="11200" dirty="0"/>
          </a:p>
        </p:txBody>
      </p:sp>
      <p:sp>
        <p:nvSpPr>
          <p:cNvPr id="4" name="Rectángulo 3"/>
          <p:cNvSpPr/>
          <p:nvPr/>
        </p:nvSpPr>
        <p:spPr>
          <a:xfrm>
            <a:off x="3585949" y="4293096"/>
            <a:ext cx="1410964" cy="400110"/>
          </a:xfrm>
          <a:prstGeom prst="rect">
            <a:avLst/>
          </a:prstGeom>
        </p:spPr>
        <p:txBody>
          <a:bodyPr wrap="none">
            <a:spAutoFit/>
          </a:bodyPr>
          <a:lstStyle/>
          <a:p>
            <a:pPr algn="ctr"/>
            <a:r>
              <a:rPr lang="es-NI" sz="2000" b="1" dirty="0">
                <a:solidFill>
                  <a:srgbClr val="C00000"/>
                </a:solidFill>
              </a:rPr>
              <a:t>EJEMPLO</a:t>
            </a:r>
            <a:endParaRPr lang="es-NI" b="1" dirty="0">
              <a:solidFill>
                <a:srgbClr val="C00000"/>
              </a:solidFill>
            </a:endParaRPr>
          </a:p>
        </p:txBody>
      </p:sp>
    </p:spTree>
    <p:extLst>
      <p:ext uri="{BB962C8B-B14F-4D97-AF65-F5344CB8AC3E}">
        <p14:creationId xmlns:p14="http://schemas.microsoft.com/office/powerpoint/2010/main" val="18796405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692696"/>
            <a:ext cx="8208912" cy="2080280"/>
          </a:xfrm>
        </p:spPr>
        <p:txBody>
          <a:bodyPr>
            <a:noAutofit/>
          </a:bodyPr>
          <a:lstStyle/>
          <a:p>
            <a:pPr marL="228600" marR="226695">
              <a:lnSpc>
                <a:spcPct val="200000"/>
              </a:lnSpc>
              <a:spcBef>
                <a:spcPts val="500"/>
              </a:spcBef>
              <a:spcAft>
                <a:spcPts val="500"/>
              </a:spcAft>
            </a:pPr>
            <a:r>
              <a:rPr lang="es-MX" sz="2400" dirty="0" smtClean="0">
                <a:latin typeface="Arial" panose="020B0604020202020204" pitchFamily="34" charset="0"/>
                <a:ea typeface="Times New Roman" panose="02020603050405020304" pitchFamily="18" charset="0"/>
                <a:cs typeface="Arial" panose="020B0604020202020204" pitchFamily="34" charset="0"/>
              </a:rPr>
              <a:t/>
            </a:r>
            <a:br>
              <a:rPr lang="es-MX" sz="2400" dirty="0" smtClean="0">
                <a:latin typeface="Arial" panose="020B0604020202020204" pitchFamily="34" charset="0"/>
                <a:ea typeface="Times New Roman" panose="02020603050405020304" pitchFamily="18" charset="0"/>
                <a:cs typeface="Arial" panose="020B0604020202020204" pitchFamily="34" charset="0"/>
              </a:rPr>
            </a:br>
            <a:r>
              <a:rPr lang="es-MX" sz="2400" dirty="0" smtClean="0">
                <a:latin typeface="Arial" panose="020B0604020202020204" pitchFamily="34" charset="0"/>
                <a:ea typeface="Times New Roman" panose="02020603050405020304" pitchFamily="18" charset="0"/>
                <a:cs typeface="Arial" panose="020B0604020202020204" pitchFamily="34" charset="0"/>
              </a:rPr>
              <a:t/>
            </a:r>
            <a:br>
              <a:rPr lang="es-MX" sz="2400" dirty="0" smtClean="0">
                <a:latin typeface="Arial" panose="020B0604020202020204" pitchFamily="34" charset="0"/>
                <a:ea typeface="Times New Roman" panose="02020603050405020304" pitchFamily="18" charset="0"/>
                <a:cs typeface="Arial" panose="020B0604020202020204" pitchFamily="34" charset="0"/>
              </a:rPr>
            </a:br>
            <a:r>
              <a:rPr lang="es-MX" sz="2400" dirty="0" smtClean="0">
                <a:latin typeface="Arial" panose="020B0604020202020204" pitchFamily="34" charset="0"/>
                <a:ea typeface="Times New Roman" panose="02020603050405020304" pitchFamily="18" charset="0"/>
                <a:cs typeface="Arial" panose="020B0604020202020204" pitchFamily="34" charset="0"/>
              </a:rPr>
              <a:t>Brito </a:t>
            </a:r>
            <a:r>
              <a:rPr lang="es-MX" sz="2400" dirty="0">
                <a:latin typeface="Arial" panose="020B0604020202020204" pitchFamily="34" charset="0"/>
                <a:ea typeface="Times New Roman" panose="02020603050405020304" pitchFamily="18" charset="0"/>
                <a:cs typeface="Arial" panose="020B0604020202020204" pitchFamily="34" charset="0"/>
              </a:rPr>
              <a:t>y Cía</a:t>
            </a:r>
            <a:r>
              <a:rPr lang="es-MX" sz="2400" dirty="0" smtClean="0">
                <a:latin typeface="Arial" panose="020B0604020202020204" pitchFamily="34" charset="0"/>
                <a:ea typeface="Times New Roman" panose="02020603050405020304" pitchFamily="18" charset="0"/>
                <a:cs typeface="Arial" panose="020B0604020202020204" pitchFamily="34" charset="0"/>
              </a:rPr>
              <a:t>. SRC</a:t>
            </a:r>
            <a:r>
              <a:rPr lang="es-NI" sz="2800" dirty="0">
                <a:latin typeface="Arial" panose="020B0604020202020204" pitchFamily="34" charset="0"/>
                <a:ea typeface="Times New Roman" panose="02020603050405020304" pitchFamily="18" charset="0"/>
                <a:cs typeface="Arial" panose="020B0604020202020204" pitchFamily="34" charset="0"/>
              </a:rPr>
              <a:t/>
            </a:r>
            <a:br>
              <a:rPr lang="es-NI" sz="2800" dirty="0">
                <a:latin typeface="Arial" panose="020B0604020202020204" pitchFamily="34" charset="0"/>
                <a:ea typeface="Times New Roman" panose="02020603050405020304" pitchFamily="18" charset="0"/>
                <a:cs typeface="Arial" panose="020B0604020202020204" pitchFamily="34" charset="0"/>
              </a:rPr>
            </a:br>
            <a:r>
              <a:rPr lang="es-MX" sz="2400" dirty="0">
                <a:latin typeface="Arial" panose="020B0604020202020204" pitchFamily="34" charset="0"/>
                <a:ea typeface="Times New Roman" panose="02020603050405020304" pitchFamily="18" charset="0"/>
                <a:cs typeface="Arial" panose="020B0604020202020204" pitchFamily="34" charset="0"/>
              </a:rPr>
              <a:t>Brito, López, Calderón y Torres SRC</a:t>
            </a:r>
            <a:r>
              <a:rPr lang="es-NI" sz="2800" dirty="0">
                <a:latin typeface="Arial" panose="020B0604020202020204" pitchFamily="34" charset="0"/>
                <a:ea typeface="Times New Roman" panose="02020603050405020304" pitchFamily="18" charset="0"/>
                <a:cs typeface="Arial" panose="020B0604020202020204" pitchFamily="34" charset="0"/>
              </a:rPr>
              <a:t/>
            </a:r>
            <a:br>
              <a:rPr lang="es-NI" sz="2800" dirty="0">
                <a:latin typeface="Arial" panose="020B0604020202020204" pitchFamily="34" charset="0"/>
                <a:ea typeface="Times New Roman" panose="02020603050405020304" pitchFamily="18" charset="0"/>
                <a:cs typeface="Arial" panose="020B0604020202020204" pitchFamily="34" charset="0"/>
              </a:rPr>
            </a:br>
            <a:r>
              <a:rPr lang="es-MX" sz="2400" dirty="0">
                <a:latin typeface="Arial" panose="020B0604020202020204" pitchFamily="34" charset="0"/>
                <a:ea typeface="Times New Roman" panose="02020603050405020304" pitchFamily="18" charset="0"/>
                <a:cs typeface="Arial" panose="020B0604020202020204" pitchFamily="34" charset="0"/>
              </a:rPr>
              <a:t>Brito, López y Cía. SRC</a:t>
            </a:r>
            <a:r>
              <a:rPr lang="es-NI" sz="2800" dirty="0">
                <a:latin typeface="Arial" panose="020B0604020202020204" pitchFamily="34" charset="0"/>
                <a:ea typeface="Times New Roman" panose="02020603050405020304" pitchFamily="18" charset="0"/>
                <a:cs typeface="Arial" panose="020B0604020202020204" pitchFamily="34" charset="0"/>
              </a:rPr>
              <a:t/>
            </a:r>
            <a:br>
              <a:rPr lang="es-NI" sz="2800" dirty="0">
                <a:latin typeface="Arial" panose="020B0604020202020204" pitchFamily="34" charset="0"/>
                <a:ea typeface="Times New Roman" panose="02020603050405020304" pitchFamily="18" charset="0"/>
                <a:cs typeface="Arial" panose="020B0604020202020204" pitchFamily="34" charset="0"/>
              </a:rPr>
            </a:br>
            <a:r>
              <a:rPr lang="es-NI" sz="2800" dirty="0" smtClean="0">
                <a:latin typeface="Arial" panose="020B0604020202020204" pitchFamily="34" charset="0"/>
                <a:ea typeface="Times New Roman" panose="02020603050405020304" pitchFamily="18" charset="0"/>
                <a:cs typeface="Arial" panose="020B0604020202020204" pitchFamily="34" charset="0"/>
              </a:rPr>
              <a:t/>
            </a:r>
            <a:br>
              <a:rPr lang="es-NI" sz="2800" dirty="0" smtClean="0">
                <a:latin typeface="Arial" panose="020B0604020202020204" pitchFamily="34" charset="0"/>
                <a:ea typeface="Times New Roman" panose="02020603050405020304" pitchFamily="18" charset="0"/>
                <a:cs typeface="Arial" panose="020B0604020202020204" pitchFamily="34" charset="0"/>
              </a:rPr>
            </a:br>
            <a:r>
              <a:rPr lang="es-MX" sz="2400" b="1" dirty="0" smtClean="0">
                <a:latin typeface="Arial" panose="020B0604020202020204" pitchFamily="34" charset="0"/>
                <a:ea typeface="Times New Roman" panose="02020603050405020304" pitchFamily="18" charset="0"/>
                <a:cs typeface="Arial" panose="020B0604020202020204" pitchFamily="34" charset="0"/>
              </a:rPr>
              <a:t>Si </a:t>
            </a:r>
            <a:r>
              <a:rPr lang="es-MX" sz="2400" b="1" dirty="0">
                <a:latin typeface="Arial" panose="020B0604020202020204" pitchFamily="34" charset="0"/>
                <a:ea typeface="Times New Roman" panose="02020603050405020304" pitchFamily="18" charset="0"/>
                <a:cs typeface="Arial" panose="020B0604020202020204" pitchFamily="34" charset="0"/>
              </a:rPr>
              <a:t>fueran hermanos: </a:t>
            </a:r>
            <a:r>
              <a:rPr lang="es-MX" sz="2400" dirty="0">
                <a:latin typeface="Arial" panose="020B0604020202020204" pitchFamily="34" charset="0"/>
                <a:ea typeface="Times New Roman" panose="02020603050405020304" pitchFamily="18" charset="0"/>
                <a:cs typeface="Arial" panose="020B0604020202020204" pitchFamily="34" charset="0"/>
              </a:rPr>
              <a:t>Brito  </a:t>
            </a:r>
            <a:r>
              <a:rPr lang="es-MX" sz="2400" dirty="0" smtClean="0">
                <a:latin typeface="Arial" panose="020B0604020202020204" pitchFamily="34" charset="0"/>
                <a:ea typeface="Times New Roman" panose="02020603050405020304" pitchFamily="18" charset="0"/>
                <a:cs typeface="Arial" panose="020B0604020202020204" pitchFamily="34" charset="0"/>
              </a:rPr>
              <a:t>y hermanos </a:t>
            </a:r>
            <a:r>
              <a:rPr lang="es-MX" sz="2400" dirty="0">
                <a:latin typeface="Arial" panose="020B0604020202020204" pitchFamily="34" charset="0"/>
                <a:ea typeface="Times New Roman" panose="02020603050405020304" pitchFamily="18" charset="0"/>
                <a:cs typeface="Arial" panose="020B0604020202020204" pitchFamily="34" charset="0"/>
              </a:rPr>
              <a:t>SRC</a:t>
            </a:r>
            <a:r>
              <a:rPr lang="es-NI" sz="2800" dirty="0">
                <a:latin typeface="Arial" panose="020B0604020202020204" pitchFamily="34" charset="0"/>
                <a:ea typeface="Times New Roman" panose="02020603050405020304" pitchFamily="18" charset="0"/>
                <a:cs typeface="Arial" panose="020B0604020202020204" pitchFamily="34" charset="0"/>
              </a:rPr>
              <a:t/>
            </a:r>
            <a:br>
              <a:rPr lang="es-NI" sz="2800" dirty="0">
                <a:latin typeface="Arial" panose="020B0604020202020204" pitchFamily="34" charset="0"/>
                <a:ea typeface="Times New Roman" panose="02020603050405020304" pitchFamily="18" charset="0"/>
                <a:cs typeface="Arial" panose="020B0604020202020204" pitchFamily="34" charset="0"/>
              </a:rPr>
            </a:br>
            <a:r>
              <a:rPr lang="es-MX" sz="2400" b="1" dirty="0">
                <a:latin typeface="Arial" panose="020B0604020202020204" pitchFamily="34" charset="0"/>
                <a:ea typeface="Times New Roman" panose="02020603050405020304" pitchFamily="18" charset="0"/>
                <a:cs typeface="Arial" panose="020B0604020202020204" pitchFamily="34" charset="0"/>
              </a:rPr>
              <a:t>Si fueran hijos: </a:t>
            </a:r>
            <a:r>
              <a:rPr lang="es-MX" sz="2400" dirty="0">
                <a:latin typeface="Arial" panose="020B0604020202020204" pitchFamily="34" charset="0"/>
                <a:ea typeface="Times New Roman" panose="02020603050405020304" pitchFamily="18" charset="0"/>
                <a:cs typeface="Arial" panose="020B0604020202020204" pitchFamily="34" charset="0"/>
              </a:rPr>
              <a:t>Brito e hijos </a:t>
            </a:r>
            <a:r>
              <a:rPr lang="es-MX" sz="2400" dirty="0" smtClean="0">
                <a:latin typeface="Arial" panose="020B0604020202020204" pitchFamily="34" charset="0"/>
                <a:ea typeface="Times New Roman" panose="02020603050405020304" pitchFamily="18" charset="0"/>
                <a:cs typeface="Arial" panose="020B0604020202020204" pitchFamily="34" charset="0"/>
              </a:rPr>
              <a:t>SRC</a:t>
            </a:r>
            <a:endParaRPr lang="es-NI" sz="6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61821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nota</a:t>
            </a:r>
            <a:endParaRPr lang="es-NI" dirty="0"/>
          </a:p>
        </p:txBody>
      </p:sp>
      <p:sp>
        <p:nvSpPr>
          <p:cNvPr id="3" name="Marcador de contenido 2"/>
          <p:cNvSpPr>
            <a:spLocks noGrp="1"/>
          </p:cNvSpPr>
          <p:nvPr>
            <p:ph idx="1"/>
          </p:nvPr>
        </p:nvSpPr>
        <p:spPr>
          <a:xfrm>
            <a:off x="395536" y="1772816"/>
            <a:ext cx="7772400" cy="4050792"/>
          </a:xfrm>
        </p:spPr>
        <p:txBody>
          <a:bodyPr>
            <a:normAutofit/>
          </a:bodyPr>
          <a:lstStyle/>
          <a:p>
            <a:r>
              <a:rPr lang="es-MX" sz="2400" dirty="0"/>
              <a:t>La </a:t>
            </a:r>
            <a:r>
              <a:rPr lang="es-MX" sz="2400" b="1" dirty="0"/>
              <a:t>vida limitada</a:t>
            </a:r>
            <a:r>
              <a:rPr lang="es-MX" sz="2400" dirty="0"/>
              <a:t> no quiere decir que solo se constituya la Empresa pon un número determinado de años, ni que esta realmente deje de realizar las operaciones comerciales, sino que como ella está regulada por un </a:t>
            </a:r>
            <a:r>
              <a:rPr lang="es-MX" sz="2400" b="1" dirty="0"/>
              <a:t>Acta de Constitución</a:t>
            </a:r>
            <a:r>
              <a:rPr lang="es-MX" sz="2400" dirty="0"/>
              <a:t> en la cual queda  definido, entre otros aspectos, lo que aporta cada socio, la forma en que se distribuirán los resultados y que las decisiones serán colegidas,  ello determina que cualquier cambio en la composición del colectivo requiera que </a:t>
            </a:r>
            <a:r>
              <a:rPr lang="es-MX" sz="2400" b="1" dirty="0"/>
              <a:t>legalmente</a:t>
            </a:r>
            <a:r>
              <a:rPr lang="es-MX" sz="2400" dirty="0"/>
              <a:t> se proceda a cancelarla y elaborar una nueva, acorde con las condiciones actuales</a:t>
            </a:r>
            <a:r>
              <a:rPr lang="es-MX" sz="2400" dirty="0" smtClean="0"/>
              <a:t>.</a:t>
            </a:r>
            <a:endParaRPr lang="es-NI" sz="2400" dirty="0"/>
          </a:p>
        </p:txBody>
      </p:sp>
    </p:spTree>
    <p:extLst>
      <p:ext uri="{BB962C8B-B14F-4D97-AF65-F5344CB8AC3E}">
        <p14:creationId xmlns:p14="http://schemas.microsoft.com/office/powerpoint/2010/main" val="29733874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Tratamiento contable</a:t>
            </a:r>
            <a:endParaRPr lang="es-NI" dirty="0"/>
          </a:p>
        </p:txBody>
      </p:sp>
      <p:sp>
        <p:nvSpPr>
          <p:cNvPr id="3" name="Marcador de contenido 2"/>
          <p:cNvSpPr>
            <a:spLocks noGrp="1"/>
          </p:cNvSpPr>
          <p:nvPr>
            <p:ph idx="1"/>
          </p:nvPr>
        </p:nvSpPr>
        <p:spPr>
          <a:xfrm>
            <a:off x="395536" y="1772816"/>
            <a:ext cx="7772400" cy="4050792"/>
          </a:xfrm>
        </p:spPr>
        <p:txBody>
          <a:bodyPr>
            <a:normAutofit/>
          </a:bodyPr>
          <a:lstStyle/>
          <a:p>
            <a:pPr marL="0" lvl="0" indent="0">
              <a:buNone/>
            </a:pPr>
            <a:r>
              <a:rPr lang="es-MX" sz="2800" dirty="0"/>
              <a:t>Se utiliza una Cuenta Personal, Particular o de Extracciones para cada uno de los socios. Esta cuenta se </a:t>
            </a:r>
            <a:r>
              <a:rPr lang="es-MX" sz="2800" b="1" dirty="0"/>
              <a:t>debita</a:t>
            </a:r>
            <a:r>
              <a:rPr lang="es-MX" sz="2800" dirty="0"/>
              <a:t> por las asignaciones </a:t>
            </a:r>
            <a:r>
              <a:rPr lang="es-MX" sz="2800" b="1" dirty="0"/>
              <a:t>cobradas </a:t>
            </a:r>
            <a:r>
              <a:rPr lang="es-MX" sz="2800" dirty="0"/>
              <a:t>como salarios o extracciones y se </a:t>
            </a:r>
            <a:r>
              <a:rPr lang="es-MX" sz="2800" b="1" dirty="0"/>
              <a:t>acredita</a:t>
            </a:r>
            <a:r>
              <a:rPr lang="es-MX" sz="2800" dirty="0"/>
              <a:t> por la distribución de la ganancia. Su saldo representa la deuda para con la Empresa que debe ser  liquidada al concluir el año en el  proceso de distribución de la ganancia. </a:t>
            </a:r>
            <a:endParaRPr lang="es-NI" sz="2800" dirty="0"/>
          </a:p>
          <a:p>
            <a:endParaRPr lang="es-NI" sz="2800" dirty="0"/>
          </a:p>
        </p:txBody>
      </p:sp>
    </p:spTree>
    <p:extLst>
      <p:ext uri="{BB962C8B-B14F-4D97-AF65-F5344CB8AC3E}">
        <p14:creationId xmlns:p14="http://schemas.microsoft.com/office/powerpoint/2010/main" val="35620242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3528" y="404664"/>
            <a:ext cx="8208912" cy="5904656"/>
          </a:xfrm>
        </p:spPr>
        <p:txBody>
          <a:bodyPr>
            <a:normAutofit/>
          </a:bodyPr>
          <a:lstStyle/>
          <a:p>
            <a:pPr marL="0" lvl="0" indent="0">
              <a:buNone/>
            </a:pPr>
            <a:r>
              <a:rPr lang="es-MX" sz="2800" dirty="0"/>
              <a:t>De ocurrir pérdida o ser inferior el importe de las utilidades al saldo de la cantidad extraída, se tendrá que devolver dicha diferencia  o disminuir el aporte efectuado por el socio. Es una cuenta de la Sección de Capital</a:t>
            </a:r>
            <a:r>
              <a:rPr lang="es-MX" sz="2800" dirty="0" smtClean="0"/>
              <a:t>.</a:t>
            </a:r>
          </a:p>
          <a:p>
            <a:pPr marL="0" lvl="0" indent="0">
              <a:buNone/>
            </a:pPr>
            <a:endParaRPr lang="es-NI" sz="2800" dirty="0"/>
          </a:p>
          <a:p>
            <a:pPr marL="0" lvl="0" indent="0">
              <a:buNone/>
            </a:pPr>
            <a:r>
              <a:rPr lang="es-MX" sz="2800" dirty="0"/>
              <a:t>El aporte realizado por cada uno e los socios se registra en una cuenta identificada con el apellido del socio y a continuación Capital, por ejemplo: </a:t>
            </a:r>
            <a:endParaRPr lang="es-NI" sz="2800" dirty="0"/>
          </a:p>
          <a:p>
            <a:pPr marL="0" indent="0">
              <a:buNone/>
            </a:pPr>
            <a:r>
              <a:rPr lang="es-MX" sz="2800" dirty="0"/>
              <a:t>      Gamboa, Capital.</a:t>
            </a:r>
            <a:endParaRPr lang="es-NI" sz="2800" dirty="0"/>
          </a:p>
          <a:p>
            <a:endParaRPr lang="es-NI" dirty="0"/>
          </a:p>
        </p:txBody>
      </p:sp>
    </p:spTree>
    <p:extLst>
      <p:ext uri="{BB962C8B-B14F-4D97-AF65-F5344CB8AC3E}">
        <p14:creationId xmlns:p14="http://schemas.microsoft.com/office/powerpoint/2010/main" val="15670689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11560" y="764704"/>
            <a:ext cx="7772400" cy="4050792"/>
          </a:xfrm>
        </p:spPr>
        <p:txBody>
          <a:bodyPr>
            <a:normAutofit/>
          </a:bodyPr>
          <a:lstStyle/>
          <a:p>
            <a:pPr lvl="0"/>
            <a:r>
              <a:rPr lang="es-MX" sz="3200" dirty="0"/>
              <a:t>Las aportaciones que queden pendientes de realizar por un socio en un periodo determinado se contabilizan en la cuenta </a:t>
            </a:r>
            <a:r>
              <a:rPr lang="es-MX" sz="3200" b="1" dirty="0"/>
              <a:t>Aporte por recibir </a:t>
            </a:r>
            <a:r>
              <a:rPr lang="es-MX" sz="3200" dirty="0"/>
              <a:t>la misma es una cuenta reguladora del Capital, por lo cual. se muestra en  la Sección de Capital. </a:t>
            </a:r>
            <a:endParaRPr lang="es-NI" sz="3200" dirty="0"/>
          </a:p>
          <a:p>
            <a:endParaRPr lang="es-NI" sz="3200" dirty="0"/>
          </a:p>
        </p:txBody>
      </p:sp>
    </p:spTree>
    <p:extLst>
      <p:ext uri="{BB962C8B-B14F-4D97-AF65-F5344CB8AC3E}">
        <p14:creationId xmlns:p14="http://schemas.microsoft.com/office/powerpoint/2010/main" val="10091600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NI" dirty="0" smtClean="0"/>
              <a:t>Ejemplo ilustrativo</a:t>
            </a:r>
            <a:endParaRPr lang="es-NI" dirty="0"/>
          </a:p>
        </p:txBody>
      </p:sp>
      <p:sp>
        <p:nvSpPr>
          <p:cNvPr id="3" name="Marcador de contenido 2"/>
          <p:cNvSpPr>
            <a:spLocks noGrp="1"/>
          </p:cNvSpPr>
          <p:nvPr>
            <p:ph idx="1"/>
          </p:nvPr>
        </p:nvSpPr>
        <p:spPr>
          <a:xfrm>
            <a:off x="678825" y="1916832"/>
            <a:ext cx="7772400" cy="4050792"/>
          </a:xfrm>
        </p:spPr>
        <p:txBody>
          <a:bodyPr/>
          <a:lstStyle/>
          <a:p>
            <a:pPr algn="just"/>
            <a:r>
              <a:rPr lang="es-MX" sz="3600" dirty="0"/>
              <a:t>Dos socios A. Pérez y M. Rodríguez han formado una sociedad regular colectiva el 1 de enero de </a:t>
            </a:r>
            <a:r>
              <a:rPr lang="es-MX" sz="3600" dirty="0" smtClean="0"/>
              <a:t>2022 </a:t>
            </a:r>
            <a:r>
              <a:rPr lang="es-MX" sz="3600" dirty="0"/>
              <a:t>para dedicarse al negocio de ferretería, de acuerdo con la escritura cada socio aporta $</a:t>
            </a:r>
            <a:r>
              <a:rPr lang="es-MX" sz="3600" dirty="0" smtClean="0"/>
              <a:t>5000.00.</a:t>
            </a:r>
            <a:endParaRPr lang="es-NI" sz="3600" dirty="0"/>
          </a:p>
          <a:p>
            <a:endParaRPr lang="es-NI" dirty="0"/>
          </a:p>
        </p:txBody>
      </p:sp>
    </p:spTree>
    <p:extLst>
      <p:ext uri="{BB962C8B-B14F-4D97-AF65-F5344CB8AC3E}">
        <p14:creationId xmlns:p14="http://schemas.microsoft.com/office/powerpoint/2010/main" val="41025717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NI" dirty="0" smtClean="0"/>
              <a:t>Apertura de la sociedad</a:t>
            </a:r>
            <a:endParaRPr lang="es-NI" dirty="0"/>
          </a:p>
        </p:txBody>
      </p:sp>
      <p:sp>
        <p:nvSpPr>
          <p:cNvPr id="3" name="Marcador de contenido 2"/>
          <p:cNvSpPr>
            <a:spLocks noGrp="1"/>
          </p:cNvSpPr>
          <p:nvPr>
            <p:ph idx="1"/>
          </p:nvPr>
        </p:nvSpPr>
        <p:spPr/>
        <p:txBody>
          <a:bodyPr/>
          <a:lstStyle/>
          <a:p>
            <a:endParaRPr lang="es-NI"/>
          </a:p>
        </p:txBody>
      </p:sp>
      <p:graphicFrame>
        <p:nvGraphicFramePr>
          <p:cNvPr id="5" name="Tabla 4"/>
          <p:cNvGraphicFramePr>
            <a:graphicFrameLocks noGrp="1"/>
          </p:cNvGraphicFramePr>
          <p:nvPr>
            <p:extLst>
              <p:ext uri="{D42A27DB-BD31-4B8C-83A1-F6EECF244321}">
                <p14:modId xmlns:p14="http://schemas.microsoft.com/office/powerpoint/2010/main" val="4050746759"/>
              </p:ext>
            </p:extLst>
          </p:nvPr>
        </p:nvGraphicFramePr>
        <p:xfrm>
          <a:off x="251520" y="2093976"/>
          <a:ext cx="8604448" cy="3088560"/>
        </p:xfrm>
        <a:graphic>
          <a:graphicData uri="http://schemas.openxmlformats.org/drawingml/2006/table">
            <a:tbl>
              <a:tblPr firstRow="1" bandRow="1">
                <a:tableStyleId>{D7AC3CCA-C797-4891-BE02-D94E43425B78}</a:tableStyleId>
              </a:tblPr>
              <a:tblGrid>
                <a:gridCol w="1043608">
                  <a:extLst>
                    <a:ext uri="{9D8B030D-6E8A-4147-A177-3AD203B41FA5}">
                      <a16:colId xmlns:a16="http://schemas.microsoft.com/office/drawing/2014/main" val="20000"/>
                    </a:ext>
                  </a:extLst>
                </a:gridCol>
                <a:gridCol w="3696131">
                  <a:extLst>
                    <a:ext uri="{9D8B030D-6E8A-4147-A177-3AD203B41FA5}">
                      <a16:colId xmlns:a16="http://schemas.microsoft.com/office/drawing/2014/main" val="20001"/>
                    </a:ext>
                  </a:extLst>
                </a:gridCol>
                <a:gridCol w="656271">
                  <a:extLst>
                    <a:ext uri="{9D8B030D-6E8A-4147-A177-3AD203B41FA5}">
                      <a16:colId xmlns:a16="http://schemas.microsoft.com/office/drawing/2014/main" val="20002"/>
                    </a:ext>
                  </a:extLst>
                </a:gridCol>
                <a:gridCol w="1750057">
                  <a:extLst>
                    <a:ext uri="{9D8B030D-6E8A-4147-A177-3AD203B41FA5}">
                      <a16:colId xmlns:a16="http://schemas.microsoft.com/office/drawing/2014/main" val="20003"/>
                    </a:ext>
                  </a:extLst>
                </a:gridCol>
                <a:gridCol w="1458381">
                  <a:extLst>
                    <a:ext uri="{9D8B030D-6E8A-4147-A177-3AD203B41FA5}">
                      <a16:colId xmlns:a16="http://schemas.microsoft.com/office/drawing/2014/main" val="20004"/>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pPr marL="0" marR="0" indent="0" algn="l" defTabSz="914400" rtl="0" eaLnBrk="1" fontAlgn="auto" latinLnBrk="0" hangingPunct="1">
                        <a:lnSpc>
                          <a:spcPct val="100000"/>
                        </a:lnSpc>
                        <a:spcBef>
                          <a:spcPts val="0"/>
                        </a:spcBef>
                        <a:spcAft>
                          <a:spcPts val="0"/>
                        </a:spcAft>
                        <a:buClrTx/>
                        <a:buSzTx/>
                        <a:buFontTx/>
                        <a:buNone/>
                        <a:tabLst/>
                        <a:defRPr/>
                      </a:pPr>
                      <a:r>
                        <a:rPr lang="es-ES" sz="1800" dirty="0" smtClean="0">
                          <a:effectLst/>
                          <a:latin typeface="Arial" panose="020B0604020202020204" pitchFamily="34" charset="0"/>
                          <a:ea typeface="Times New Roman" panose="02020603050405020304" pitchFamily="18" charset="0"/>
                        </a:rPr>
                        <a:t>_____1____</a:t>
                      </a:r>
                      <a:endParaRPr lang="es-NI" sz="1800" dirty="0" smtClean="0">
                        <a:effectLst/>
                        <a:latin typeface="Times New Roman" panose="02020603050405020304" pitchFamily="18" charset="0"/>
                        <a:ea typeface="Times New Roman" panose="02020603050405020304" pitchFamily="18" charset="0"/>
                      </a:endParaRPr>
                    </a:p>
                  </a:txBody>
                  <a:tcPr/>
                </a:tc>
                <a:tc>
                  <a:txBody>
                    <a:bodyPr/>
                    <a:lstStyle/>
                    <a:p>
                      <a:r>
                        <a:rPr lang="es-NI" dirty="0" smtClean="0"/>
                        <a:t>FO</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marL="457200" lvl="1" indent="0" algn="just">
                        <a:lnSpc>
                          <a:spcPct val="107000"/>
                        </a:lnSpc>
                        <a:spcAft>
                          <a:spcPts val="800"/>
                        </a:spcAft>
                        <a:buFont typeface="+mj-lt"/>
                        <a:buNone/>
                      </a:pPr>
                      <a:r>
                        <a:rPr lang="es-NI" sz="1800" dirty="0" smtClean="0">
                          <a:effectLst/>
                          <a:latin typeface="Arial" panose="020B0604020202020204" pitchFamily="34" charset="0"/>
                          <a:ea typeface="Calibri" panose="020F0502020204030204" pitchFamily="34" charset="0"/>
                          <a:cs typeface="Times New Roman" panose="02020603050405020304" pitchFamily="18" charset="0"/>
                        </a:rPr>
                        <a:t>1-1</a:t>
                      </a:r>
                      <a:endParaRPr lang="es-N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EFECTIVO EN BANCO</a:t>
                      </a:r>
                      <a:endParaRPr lang="es-NI" sz="2000" dirty="0" smtClean="0">
                        <a:effectLst/>
                        <a:latin typeface="Times New Roman" panose="02020603050405020304" pitchFamily="18" charset="0"/>
                        <a:ea typeface="Times New Roman" panose="02020603050405020304" pitchFamily="18" charset="0"/>
                      </a:endParaRPr>
                    </a:p>
                    <a:p>
                      <a:pPr algn="just">
                        <a:spcAft>
                          <a:spcPts val="0"/>
                        </a:spcAft>
                      </a:pPr>
                      <a:r>
                        <a:rPr lang="es-ES" sz="2400" dirty="0" smtClean="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$10 000.00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               PÉREZ, CAPITAL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$5 000.00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smtClean="0">
                          <a:effectLst/>
                          <a:latin typeface="Arial" panose="020B0604020202020204" pitchFamily="34" charset="0"/>
                          <a:ea typeface="Times New Roman" panose="02020603050405020304" pitchFamily="18" charset="0"/>
                        </a:rPr>
                        <a:t>             RODRÍGUEZ,CAPITAL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5 000.00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Contabilizando la aportación para la constitución de la SRC</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786647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79512" y="260648"/>
            <a:ext cx="8856984" cy="6264696"/>
          </a:xfrm>
        </p:spPr>
        <p:txBody>
          <a:bodyPr>
            <a:normAutofit/>
          </a:bodyPr>
          <a:lstStyle/>
          <a:p>
            <a:r>
              <a:rPr lang="es-MX" dirty="0"/>
              <a:t>Dos socios A. Pérez y M. Rodríguez han formado una sociedad regular colectiva el 1 de enero de </a:t>
            </a:r>
            <a:r>
              <a:rPr lang="es-MX" dirty="0" smtClean="0"/>
              <a:t>2022 </a:t>
            </a:r>
            <a:r>
              <a:rPr lang="es-MX" dirty="0"/>
              <a:t>para dedicarse al negocio de ferretería, de acuerdo con la escritura otorgada cada socio aporta activo y pasivos:</a:t>
            </a:r>
            <a:endParaRPr lang="es-NI" dirty="0"/>
          </a:p>
          <a:p>
            <a:pPr marL="0" indent="0">
              <a:buNone/>
            </a:pPr>
            <a:r>
              <a:rPr lang="es-MX" dirty="0"/>
              <a:t>Activos y Pasivos                            Pérez                      </a:t>
            </a:r>
            <a:r>
              <a:rPr lang="es-MX" dirty="0" smtClean="0"/>
              <a:t> Rodríguez</a:t>
            </a:r>
            <a:endParaRPr lang="es-NI" dirty="0"/>
          </a:p>
          <a:p>
            <a:pPr marL="0" indent="0">
              <a:buNone/>
            </a:pPr>
            <a:r>
              <a:rPr lang="es-MX" dirty="0"/>
              <a:t>Efectivo en banco                        </a:t>
            </a:r>
            <a:r>
              <a:rPr lang="es-MX" dirty="0" smtClean="0"/>
              <a:t> $</a:t>
            </a:r>
            <a:r>
              <a:rPr lang="es-MX" dirty="0"/>
              <a:t>1000.00                   </a:t>
            </a:r>
            <a:r>
              <a:rPr lang="es-MX" dirty="0" smtClean="0"/>
              <a:t>$</a:t>
            </a:r>
            <a:r>
              <a:rPr lang="es-MX" dirty="0"/>
              <a:t>2000.00</a:t>
            </a:r>
            <a:endParaRPr lang="es-NI" dirty="0"/>
          </a:p>
          <a:p>
            <a:pPr marL="0" indent="0">
              <a:buNone/>
            </a:pPr>
            <a:r>
              <a:rPr lang="es-MX" dirty="0"/>
              <a:t>Cuentas por cobrar                        4000.00                     </a:t>
            </a:r>
            <a:r>
              <a:rPr lang="es-MX" dirty="0" smtClean="0"/>
              <a:t>4000.00</a:t>
            </a:r>
            <a:endParaRPr lang="es-NI" dirty="0"/>
          </a:p>
          <a:p>
            <a:pPr marL="0" indent="0">
              <a:buNone/>
            </a:pPr>
            <a:r>
              <a:rPr lang="es-MX" dirty="0"/>
              <a:t>Efectos por cobrar                             -                                 </a:t>
            </a:r>
            <a:r>
              <a:rPr lang="es-MX" dirty="0" smtClean="0"/>
              <a:t>500.00</a:t>
            </a:r>
            <a:endParaRPr lang="es-NI" dirty="0"/>
          </a:p>
          <a:p>
            <a:pPr marL="0" indent="0">
              <a:buNone/>
            </a:pPr>
            <a:r>
              <a:rPr lang="es-MX" dirty="0"/>
              <a:t>I</a:t>
            </a:r>
            <a:r>
              <a:rPr lang="es-MX" dirty="0" smtClean="0"/>
              <a:t>nventarios </a:t>
            </a:r>
            <a:r>
              <a:rPr lang="es-MX" dirty="0"/>
              <a:t>de mercancías           </a:t>
            </a:r>
            <a:r>
              <a:rPr lang="es-MX" dirty="0" smtClean="0"/>
              <a:t> 3500.00                      5000.00</a:t>
            </a:r>
            <a:endParaRPr lang="es-NI" dirty="0"/>
          </a:p>
          <a:p>
            <a:pPr marL="0" indent="0">
              <a:buNone/>
            </a:pPr>
            <a:r>
              <a:rPr lang="es-MX" dirty="0"/>
              <a:t>Enseres de tiendas                       </a:t>
            </a:r>
            <a:r>
              <a:rPr lang="es-MX" dirty="0" smtClean="0"/>
              <a:t>   3000.00                             -</a:t>
            </a:r>
            <a:endParaRPr lang="es-NI" dirty="0"/>
          </a:p>
          <a:p>
            <a:pPr marL="0" indent="0">
              <a:buNone/>
            </a:pPr>
            <a:r>
              <a:rPr lang="es-MX" dirty="0"/>
              <a:t>Enseres de oficina                             </a:t>
            </a:r>
            <a:r>
              <a:rPr lang="es-MX" dirty="0" smtClean="0"/>
              <a:t>  -                               1000.00</a:t>
            </a:r>
            <a:endParaRPr lang="es-NI" dirty="0"/>
          </a:p>
          <a:p>
            <a:pPr marL="0" indent="0">
              <a:buNone/>
            </a:pPr>
            <a:r>
              <a:rPr lang="es-MX" dirty="0"/>
              <a:t>Edificios                                             </a:t>
            </a:r>
            <a:r>
              <a:rPr lang="es-MX" dirty="0" smtClean="0"/>
              <a:t>    -                               3000.00</a:t>
            </a:r>
            <a:endParaRPr lang="es-NI" dirty="0"/>
          </a:p>
          <a:p>
            <a:pPr marL="0" indent="0">
              <a:buNone/>
            </a:pPr>
            <a:r>
              <a:rPr lang="es-MX" dirty="0"/>
              <a:t>Terrenos                                          </a:t>
            </a:r>
            <a:r>
              <a:rPr lang="es-MX" dirty="0" smtClean="0"/>
              <a:t>       </a:t>
            </a:r>
            <a:r>
              <a:rPr lang="es-MX" dirty="0"/>
              <a:t>-                               </a:t>
            </a:r>
            <a:r>
              <a:rPr lang="es-MX" dirty="0" smtClean="0"/>
              <a:t>2000.00</a:t>
            </a:r>
            <a:endParaRPr lang="es-NI" dirty="0"/>
          </a:p>
          <a:p>
            <a:pPr marL="0" indent="0">
              <a:buNone/>
            </a:pPr>
            <a:r>
              <a:rPr lang="es-MX" dirty="0"/>
              <a:t>Efectos por pagar                          </a:t>
            </a:r>
            <a:r>
              <a:rPr lang="es-MX" dirty="0" smtClean="0"/>
              <a:t> 1000.00                               -</a:t>
            </a:r>
            <a:endParaRPr lang="es-NI" dirty="0"/>
          </a:p>
          <a:p>
            <a:pPr marL="0" indent="0">
              <a:buNone/>
            </a:pPr>
            <a:r>
              <a:rPr lang="es-MX" dirty="0"/>
              <a:t>Cuentas por pagar                          </a:t>
            </a:r>
            <a:r>
              <a:rPr lang="es-MX" dirty="0" smtClean="0"/>
              <a:t>2500.00                        5500.00</a:t>
            </a:r>
            <a:endParaRPr lang="es-NI" dirty="0"/>
          </a:p>
          <a:p>
            <a:endParaRPr lang="es-NI" dirty="0"/>
          </a:p>
        </p:txBody>
      </p:sp>
    </p:spTree>
    <p:extLst>
      <p:ext uri="{BB962C8B-B14F-4D97-AF65-F5344CB8AC3E}">
        <p14:creationId xmlns:p14="http://schemas.microsoft.com/office/powerpoint/2010/main" val="227987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432000" y="404526"/>
            <a:ext cx="8280000" cy="720000"/>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eaLnBrk="1" hangingPunct="1">
              <a:defRPr/>
            </a:pPr>
            <a:r>
              <a:rPr lang="es-ES" sz="3000" b="1" dirty="0" smtClean="0">
                <a:solidFill>
                  <a:schemeClr val="tx1"/>
                </a:solidFill>
              </a:rPr>
              <a:t>SOCIEDADES MERCANTILES</a:t>
            </a:r>
            <a:endParaRPr lang="es-ES" sz="3000" b="1" dirty="0">
              <a:solidFill>
                <a:schemeClr val="tx1"/>
              </a:solidFill>
            </a:endParaRPr>
          </a:p>
        </p:txBody>
      </p:sp>
      <p:sp>
        <p:nvSpPr>
          <p:cNvPr id="49156" name="AutoShape 4"/>
          <p:cNvSpPr>
            <a:spLocks noChangeArrowheads="1"/>
          </p:cNvSpPr>
          <p:nvPr/>
        </p:nvSpPr>
        <p:spPr bwMode="auto">
          <a:xfrm>
            <a:off x="251520" y="2204864"/>
            <a:ext cx="8892480" cy="4032448"/>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spcAft>
                <a:spcPts val="0"/>
              </a:spcAft>
            </a:pPr>
            <a:r>
              <a:rPr lang="es-MX" sz="3600" dirty="0"/>
              <a:t>Contrato de Compañía, por el cual </a:t>
            </a:r>
            <a:r>
              <a:rPr lang="es-MX" sz="3600" dirty="0" smtClean="0"/>
              <a:t>dos</a:t>
            </a:r>
          </a:p>
          <a:p>
            <a:pPr algn="ctr">
              <a:spcAft>
                <a:spcPts val="0"/>
              </a:spcAft>
            </a:pPr>
            <a:r>
              <a:rPr lang="es-MX" sz="3600" dirty="0" smtClean="0"/>
              <a:t> </a:t>
            </a:r>
            <a:r>
              <a:rPr lang="es-MX" sz="3600" dirty="0"/>
              <a:t>o más personas se obligan a poner </a:t>
            </a:r>
            <a:endParaRPr lang="es-MX" sz="3600" dirty="0" smtClean="0"/>
          </a:p>
          <a:p>
            <a:pPr algn="ctr">
              <a:spcAft>
                <a:spcPts val="0"/>
              </a:spcAft>
            </a:pPr>
            <a:r>
              <a:rPr lang="es-MX" sz="3600" dirty="0" smtClean="0"/>
              <a:t>en </a:t>
            </a:r>
            <a:r>
              <a:rPr lang="es-MX" sz="3600" dirty="0"/>
              <a:t>fondo común bienes, </a:t>
            </a:r>
            <a:r>
              <a:rPr lang="es-MX" sz="3600" dirty="0" smtClean="0"/>
              <a:t>industria o</a:t>
            </a:r>
          </a:p>
          <a:p>
            <a:pPr algn="ctr">
              <a:spcAft>
                <a:spcPts val="0"/>
              </a:spcAft>
            </a:pPr>
            <a:r>
              <a:rPr lang="es-MX" sz="3600" dirty="0" smtClean="0"/>
              <a:t> </a:t>
            </a:r>
            <a:r>
              <a:rPr lang="es-MX" sz="3600" dirty="0"/>
              <a:t>alguna de estas cosas para obtener lucro</a:t>
            </a:r>
            <a:r>
              <a:rPr lang="es-MX" sz="3600" dirty="0" smtClean="0"/>
              <a:t>.</a:t>
            </a:r>
          </a:p>
          <a:p>
            <a:pPr algn="ctr">
              <a:spcAft>
                <a:spcPts val="0"/>
              </a:spcAft>
            </a:pPr>
            <a:r>
              <a:rPr lang="es-MX" sz="3600" dirty="0" smtClean="0"/>
              <a:t> </a:t>
            </a:r>
            <a:r>
              <a:rPr lang="es-MX" sz="3600" dirty="0"/>
              <a:t>Se constituye mediante una escritura </a:t>
            </a:r>
            <a:endParaRPr lang="es-MX" sz="3600" dirty="0" smtClean="0"/>
          </a:p>
          <a:p>
            <a:pPr algn="ctr">
              <a:spcAft>
                <a:spcPts val="0"/>
              </a:spcAft>
            </a:pPr>
            <a:r>
              <a:rPr lang="es-MX" sz="3600" dirty="0" smtClean="0"/>
              <a:t>pública y </a:t>
            </a:r>
            <a:r>
              <a:rPr lang="es-MX" sz="3600" dirty="0"/>
              <a:t>se inscribe en el registro </a:t>
            </a:r>
            <a:endParaRPr lang="es-MX" sz="3600" dirty="0" smtClean="0"/>
          </a:p>
          <a:p>
            <a:pPr algn="ctr">
              <a:spcAft>
                <a:spcPts val="0"/>
              </a:spcAft>
            </a:pPr>
            <a:r>
              <a:rPr lang="es-MX" sz="3600" dirty="0" smtClean="0"/>
              <a:t>mercantil.</a:t>
            </a:r>
            <a:endParaRPr lang="es-NI" sz="3600" b="1" dirty="0">
              <a:latin typeface="Times New Roman" panose="02020603050405020304" pitchFamily="18" charset="0"/>
              <a:ea typeface="Times New Roman" panose="02020603050405020304" pitchFamily="18" charset="0"/>
            </a:endParaRPr>
          </a:p>
        </p:txBody>
      </p:sp>
      <p:sp>
        <p:nvSpPr>
          <p:cNvPr id="49157" name="Line 5"/>
          <p:cNvSpPr>
            <a:spLocks noChangeShapeType="1"/>
          </p:cNvSpPr>
          <p:nvPr/>
        </p:nvSpPr>
        <p:spPr bwMode="auto">
          <a:xfrm flipH="1">
            <a:off x="4572000" y="1124664"/>
            <a:ext cx="0" cy="863958"/>
          </a:xfrm>
          <a:prstGeom prst="line">
            <a:avLst/>
          </a:prstGeom>
          <a:noFill/>
          <a:ln w="88900">
            <a:solidFill>
              <a:schemeClr val="tx1"/>
            </a:solidFill>
            <a:round/>
            <a:headEnd/>
            <a:tailEnd type="stealth" w="med" len="med"/>
          </a:ln>
          <a:effectLst/>
        </p:spPr>
        <p:txBody>
          <a:bodyPr wrap="square">
            <a:spAutoFit/>
          </a:bodyPr>
          <a:lstStyle/>
          <a:p>
            <a:endParaRPr lang="es-ES_tradnl"/>
          </a:p>
        </p:txBody>
      </p:sp>
      <p:sp>
        <p:nvSpPr>
          <p:cNvPr id="10" name="Line 5"/>
          <p:cNvSpPr>
            <a:spLocks noChangeShapeType="1"/>
          </p:cNvSpPr>
          <p:nvPr/>
        </p:nvSpPr>
        <p:spPr bwMode="auto">
          <a:xfrm flipH="1">
            <a:off x="4572000" y="1124526"/>
            <a:ext cx="0" cy="863958"/>
          </a:xfrm>
          <a:prstGeom prst="line">
            <a:avLst/>
          </a:prstGeom>
          <a:noFill/>
          <a:ln w="88900">
            <a:solidFill>
              <a:schemeClr val="tx1"/>
            </a:solidFill>
            <a:round/>
            <a:headEnd/>
            <a:tailEnd type="stealth" w="med" len="med"/>
          </a:ln>
          <a:effectLst/>
        </p:spPr>
        <p:txBody>
          <a:bodyPr wrap="square">
            <a:spAutoFit/>
          </a:bodyPr>
          <a:lstStyle/>
          <a:p>
            <a:endParaRPr lang="es-ES_tradnl"/>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NI" dirty="0" smtClean="0"/>
              <a:t>Apertura de la sociedad</a:t>
            </a:r>
            <a:br>
              <a:rPr lang="es-NI" dirty="0" smtClean="0"/>
            </a:br>
            <a:r>
              <a:rPr lang="es-NI" dirty="0" smtClean="0"/>
              <a:t>APORTE DE PÉREZ </a:t>
            </a:r>
            <a:endParaRPr lang="es-NI" dirty="0"/>
          </a:p>
        </p:txBody>
      </p:sp>
      <p:graphicFrame>
        <p:nvGraphicFramePr>
          <p:cNvPr id="5" name="Tabla 4"/>
          <p:cNvGraphicFramePr>
            <a:graphicFrameLocks noGrp="1"/>
          </p:cNvGraphicFramePr>
          <p:nvPr>
            <p:extLst>
              <p:ext uri="{D42A27DB-BD31-4B8C-83A1-F6EECF244321}">
                <p14:modId xmlns:p14="http://schemas.microsoft.com/office/powerpoint/2010/main" val="207307959"/>
              </p:ext>
            </p:extLst>
          </p:nvPr>
        </p:nvGraphicFramePr>
        <p:xfrm>
          <a:off x="107502" y="2136575"/>
          <a:ext cx="8784978" cy="4480560"/>
        </p:xfrm>
        <a:graphic>
          <a:graphicData uri="http://schemas.openxmlformats.org/drawingml/2006/table">
            <a:tbl>
              <a:tblPr firstRow="1" bandRow="1">
                <a:tableStyleId>{D7AC3CCA-C797-4891-BE02-D94E43425B78}</a:tableStyleId>
              </a:tblPr>
              <a:tblGrid>
                <a:gridCol w="1185806">
                  <a:extLst>
                    <a:ext uri="{9D8B030D-6E8A-4147-A177-3AD203B41FA5}">
                      <a16:colId xmlns:a16="http://schemas.microsoft.com/office/drawing/2014/main" val="20000"/>
                    </a:ext>
                  </a:extLst>
                </a:gridCol>
                <a:gridCol w="4094321">
                  <a:extLst>
                    <a:ext uri="{9D8B030D-6E8A-4147-A177-3AD203B41FA5}">
                      <a16:colId xmlns:a16="http://schemas.microsoft.com/office/drawing/2014/main" val="20001"/>
                    </a:ext>
                  </a:extLst>
                </a:gridCol>
                <a:gridCol w="548369">
                  <a:extLst>
                    <a:ext uri="{9D8B030D-6E8A-4147-A177-3AD203B41FA5}">
                      <a16:colId xmlns:a16="http://schemas.microsoft.com/office/drawing/2014/main" val="20002"/>
                    </a:ext>
                  </a:extLst>
                </a:gridCol>
                <a:gridCol w="1520477">
                  <a:extLst>
                    <a:ext uri="{9D8B030D-6E8A-4147-A177-3AD203B41FA5}">
                      <a16:colId xmlns:a16="http://schemas.microsoft.com/office/drawing/2014/main" val="20003"/>
                    </a:ext>
                  </a:extLst>
                </a:gridCol>
                <a:gridCol w="1436005">
                  <a:extLst>
                    <a:ext uri="{9D8B030D-6E8A-4147-A177-3AD203B41FA5}">
                      <a16:colId xmlns:a16="http://schemas.microsoft.com/office/drawing/2014/main" val="20004"/>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1</a:t>
                      </a:r>
                      <a:r>
                        <a:rPr lang="es-NI" baseline="0" dirty="0" smtClean="0"/>
                        <a:t> </a:t>
                      </a:r>
                      <a:r>
                        <a:rPr lang="es-NI" dirty="0" smtClean="0"/>
                        <a:t>__________</a:t>
                      </a:r>
                      <a:endParaRPr lang="es-NI" dirty="0"/>
                    </a:p>
                  </a:txBody>
                  <a:tcPr/>
                </a:tc>
                <a:tc>
                  <a:txBody>
                    <a:bodyPr/>
                    <a:lstStyle/>
                    <a:p>
                      <a:r>
                        <a:rPr lang="es-NI" dirty="0" smtClean="0"/>
                        <a:t>FO</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400" dirty="0" smtClean="0">
                          <a:effectLst/>
                          <a:latin typeface="Arial" panose="020B0604020202020204" pitchFamily="34" charset="0"/>
                          <a:ea typeface="Times New Roman" panose="02020603050405020304" pitchFamily="18" charset="0"/>
                        </a:rPr>
                        <a:t>1-1-22</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smtClean="0">
                          <a:effectLst/>
                          <a:latin typeface="Arial" panose="020B0604020202020204" pitchFamily="34" charset="0"/>
                          <a:ea typeface="Times New Roman" panose="02020603050405020304" pitchFamily="18" charset="0"/>
                        </a:rPr>
                        <a:t>Efectivo </a:t>
                      </a:r>
                      <a:r>
                        <a:rPr lang="es-ES" sz="2400" dirty="0">
                          <a:effectLst/>
                          <a:latin typeface="Arial" panose="020B0604020202020204" pitchFamily="34" charset="0"/>
                          <a:ea typeface="Times New Roman" panose="02020603050405020304" pitchFamily="18" charset="0"/>
                        </a:rPr>
                        <a:t>en banco</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Cuentas por cobrar</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Inventario de mercancías</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Enseres de tiendas</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smtClean="0">
                          <a:effectLst/>
                          <a:latin typeface="Arial" panose="020B0604020202020204" pitchFamily="34" charset="0"/>
                          <a:ea typeface="Times New Roman" panose="02020603050405020304" pitchFamily="18" charset="0"/>
                        </a:rPr>
                        <a:t>$</a:t>
                      </a:r>
                      <a:r>
                        <a:rPr lang="es-ES" sz="2400" dirty="0">
                          <a:effectLst/>
                          <a:latin typeface="Arial" panose="020B0604020202020204" pitchFamily="34" charset="0"/>
                          <a:ea typeface="Times New Roman" panose="02020603050405020304" pitchFamily="18" charset="0"/>
                        </a:rPr>
                        <a:t>1000.00</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  4000.00</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  3500.00</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  3000.00</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Efectos por pagar </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         Cuentas por pagar           </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          Pérez, Capital</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a:t>
                      </a:r>
                      <a:r>
                        <a:rPr lang="es-ES" sz="2400" dirty="0" smtClean="0">
                          <a:effectLst/>
                          <a:latin typeface="Arial" panose="020B0604020202020204" pitchFamily="34" charset="0"/>
                          <a:ea typeface="Times New Roman" panose="02020603050405020304" pitchFamily="18" charset="0"/>
                        </a:rPr>
                        <a:t>1000.00</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  2500.00</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  8000.00</a:t>
                      </a:r>
                      <a:endParaRPr lang="es-NI"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Contabilizando la aportación de Pérez para la constitución de la SRC</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 </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 </a:t>
                      </a:r>
                      <a:endParaRPr lang="es-NI"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897526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NI" dirty="0" smtClean="0"/>
              <a:t>Apertura de la sociedad</a:t>
            </a:r>
            <a:br>
              <a:rPr lang="es-NI" dirty="0" smtClean="0"/>
            </a:br>
            <a:r>
              <a:rPr lang="es-NI" dirty="0" smtClean="0"/>
              <a:t>APORTE DE RODRÍGUEZ </a:t>
            </a:r>
            <a:endParaRPr lang="es-NI" dirty="0"/>
          </a:p>
        </p:txBody>
      </p:sp>
      <p:graphicFrame>
        <p:nvGraphicFramePr>
          <p:cNvPr id="4" name="Tabla 3"/>
          <p:cNvGraphicFramePr>
            <a:graphicFrameLocks noGrp="1"/>
          </p:cNvGraphicFramePr>
          <p:nvPr>
            <p:extLst>
              <p:ext uri="{D42A27DB-BD31-4B8C-83A1-F6EECF244321}">
                <p14:modId xmlns:p14="http://schemas.microsoft.com/office/powerpoint/2010/main" val="1514418865"/>
              </p:ext>
            </p:extLst>
          </p:nvPr>
        </p:nvGraphicFramePr>
        <p:xfrm>
          <a:off x="107502" y="2136575"/>
          <a:ext cx="9036498" cy="4206240"/>
        </p:xfrm>
        <a:graphic>
          <a:graphicData uri="http://schemas.openxmlformats.org/drawingml/2006/table">
            <a:tbl>
              <a:tblPr firstRow="1" bandRow="1">
                <a:tableStyleId>{D7AC3CCA-C797-4891-BE02-D94E43425B78}</a:tableStyleId>
              </a:tblPr>
              <a:tblGrid>
                <a:gridCol w="1031339">
                  <a:extLst>
                    <a:ext uri="{9D8B030D-6E8A-4147-A177-3AD203B41FA5}">
                      <a16:colId xmlns:a16="http://schemas.microsoft.com/office/drawing/2014/main" val="20000"/>
                    </a:ext>
                  </a:extLst>
                </a:gridCol>
                <a:gridCol w="3560980">
                  <a:extLst>
                    <a:ext uri="{9D8B030D-6E8A-4147-A177-3AD203B41FA5}">
                      <a16:colId xmlns:a16="http://schemas.microsoft.com/office/drawing/2014/main" val="20001"/>
                    </a:ext>
                  </a:extLst>
                </a:gridCol>
                <a:gridCol w="476937">
                  <a:extLst>
                    <a:ext uri="{9D8B030D-6E8A-4147-A177-3AD203B41FA5}">
                      <a16:colId xmlns:a16="http://schemas.microsoft.com/office/drawing/2014/main" val="20002"/>
                    </a:ext>
                  </a:extLst>
                </a:gridCol>
                <a:gridCol w="1395882">
                  <a:extLst>
                    <a:ext uri="{9D8B030D-6E8A-4147-A177-3AD203B41FA5}">
                      <a16:colId xmlns:a16="http://schemas.microsoft.com/office/drawing/2014/main" val="20003"/>
                    </a:ext>
                  </a:extLst>
                </a:gridCol>
                <a:gridCol w="1322414">
                  <a:extLst>
                    <a:ext uri="{9D8B030D-6E8A-4147-A177-3AD203B41FA5}">
                      <a16:colId xmlns:a16="http://schemas.microsoft.com/office/drawing/2014/main" val="20004"/>
                    </a:ext>
                  </a:extLst>
                </a:gridCol>
                <a:gridCol w="1248946">
                  <a:extLst>
                    <a:ext uri="{9D8B030D-6E8A-4147-A177-3AD203B41FA5}">
                      <a16:colId xmlns:a16="http://schemas.microsoft.com/office/drawing/2014/main" val="20005"/>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2</a:t>
                      </a:r>
                      <a:r>
                        <a:rPr lang="es-NI" baseline="0" dirty="0" smtClean="0"/>
                        <a:t> </a:t>
                      </a:r>
                      <a:r>
                        <a:rPr lang="es-NI" dirty="0" smtClean="0"/>
                        <a:t>__________</a:t>
                      </a:r>
                      <a:endParaRPr lang="es-NI" dirty="0"/>
                    </a:p>
                  </a:txBody>
                  <a:tcPr/>
                </a:tc>
                <a:tc>
                  <a:txBody>
                    <a:bodyPr/>
                    <a:lstStyle/>
                    <a:p>
                      <a:r>
                        <a:rPr lang="es-NI" dirty="0" smtClean="0"/>
                        <a:t>FO</a:t>
                      </a:r>
                      <a:endParaRPr lang="es-NI" dirty="0"/>
                    </a:p>
                  </a:txBody>
                  <a:tcPr/>
                </a:tc>
                <a:tc>
                  <a:txBody>
                    <a:bodyPr/>
                    <a:lstStyle/>
                    <a:p>
                      <a:r>
                        <a:rPr lang="es-NI" dirty="0" smtClean="0"/>
                        <a:t>PARCIAL</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1-1-22</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Efectivo </a:t>
                      </a:r>
                      <a:r>
                        <a:rPr lang="es-ES" sz="2000" dirty="0">
                          <a:effectLst/>
                          <a:latin typeface="Arial" panose="020B0604020202020204" pitchFamily="34" charset="0"/>
                          <a:ea typeface="Times New Roman" panose="02020603050405020304" pitchFamily="18" charset="0"/>
                        </a:rPr>
                        <a:t>en banco</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Cuentas por cobrar</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Inventario de mercancías</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Efectos por cobrar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Enseres de oficina</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Edificios</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Terrenos</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a:t>
                      </a:r>
                      <a:r>
                        <a:rPr lang="es-ES" sz="2000" dirty="0">
                          <a:effectLst/>
                          <a:latin typeface="Arial" panose="020B0604020202020204" pitchFamily="34" charset="0"/>
                          <a:ea typeface="Times New Roman" panose="02020603050405020304" pitchFamily="18" charset="0"/>
                        </a:rPr>
                        <a:t>2000.00</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4000.00</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5000.00</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500.00</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1000.00</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3000.00</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2000.00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Cuentas por pagar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Rodríguez, Capital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$5500.00</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smtClean="0">
                          <a:effectLst/>
                          <a:latin typeface="Arial" panose="020B0604020202020204" pitchFamily="34" charset="0"/>
                          <a:ea typeface="Times New Roman" panose="02020603050405020304" pitchFamily="18" charset="0"/>
                        </a:rPr>
                        <a:t>12000.00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1200">
                          <a:effectLst/>
                          <a:latin typeface="Arial" panose="020B0604020202020204" pitchFamily="34" charset="0"/>
                          <a:ea typeface="Times New Roman" panose="02020603050405020304" pitchFamily="18" charset="0"/>
                        </a:rPr>
                        <a:t> </a:t>
                      </a:r>
                      <a:endParaRPr lang="es-NI" sz="1200">
                        <a:effectLst/>
                        <a:latin typeface="Times New Roman" panose="02020603050405020304" pitchFamily="18" charset="0"/>
                        <a:ea typeface="Times New Roman" panose="02020603050405020304" pitchFamily="18" charset="0"/>
                      </a:endParaRPr>
                    </a:p>
                    <a:p>
                      <a:pPr algn="just">
                        <a:spcAft>
                          <a:spcPts val="0"/>
                        </a:spcAft>
                      </a:pPr>
                      <a:r>
                        <a:rPr lang="es-ES" sz="1200">
                          <a:effectLst/>
                          <a:latin typeface="Arial" panose="020B0604020202020204" pitchFamily="34" charset="0"/>
                          <a:ea typeface="Times New Roman" panose="02020603050405020304" pitchFamily="18" charset="0"/>
                        </a:rPr>
                        <a:t> </a:t>
                      </a:r>
                      <a:endParaRPr lang="es-NI"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Contabilizando la aportación de Rodríguez para la constitución de la SRC</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200">
                          <a:effectLst/>
                          <a:latin typeface="Arial" panose="020B0604020202020204" pitchFamily="34" charset="0"/>
                          <a:ea typeface="Times New Roman" panose="02020603050405020304" pitchFamily="18" charset="0"/>
                        </a:rPr>
                        <a:t> </a:t>
                      </a:r>
                      <a:endParaRPr lang="es-NI"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200">
                          <a:effectLst/>
                          <a:latin typeface="Arial" panose="020B0604020202020204" pitchFamily="34" charset="0"/>
                          <a:ea typeface="Times New Roman" panose="02020603050405020304" pitchFamily="18" charset="0"/>
                        </a:rPr>
                        <a:t> </a:t>
                      </a:r>
                      <a:endParaRPr lang="es-NI"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200">
                          <a:effectLst/>
                          <a:latin typeface="Arial" panose="020B0604020202020204" pitchFamily="34" charset="0"/>
                          <a:ea typeface="Times New Roman" panose="02020603050405020304" pitchFamily="18" charset="0"/>
                        </a:rPr>
                        <a:t> </a:t>
                      </a:r>
                      <a:endParaRPr lang="es-NI"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200" dirty="0">
                          <a:effectLst/>
                          <a:latin typeface="Arial" panose="020B0604020202020204" pitchFamily="34" charset="0"/>
                          <a:ea typeface="Times New Roman" panose="02020603050405020304" pitchFamily="18" charset="0"/>
                        </a:rPr>
                        <a:t> </a:t>
                      </a:r>
                      <a:endParaRPr lang="es-NI"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347609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DISTRIBUCIÓN DE LAS UTILIDADES</a:t>
            </a:r>
            <a:endParaRPr lang="es-NI" dirty="0"/>
          </a:p>
        </p:txBody>
      </p:sp>
      <p:sp>
        <p:nvSpPr>
          <p:cNvPr id="3" name="Marcador de contenido 2"/>
          <p:cNvSpPr>
            <a:spLocks noGrp="1"/>
          </p:cNvSpPr>
          <p:nvPr>
            <p:ph idx="1"/>
          </p:nvPr>
        </p:nvSpPr>
        <p:spPr>
          <a:xfrm>
            <a:off x="251520" y="2121408"/>
            <a:ext cx="8206680" cy="4050792"/>
          </a:xfrm>
        </p:spPr>
        <p:txBody>
          <a:bodyPr/>
          <a:lstStyle/>
          <a:p>
            <a:pPr lvl="0"/>
            <a:r>
              <a:rPr lang="es-ES" sz="2800" dirty="0">
                <a:solidFill>
                  <a:srgbClr val="C00000"/>
                </a:solidFill>
              </a:rPr>
              <a:t>Remuneración a los socios por sus servicios: </a:t>
            </a:r>
            <a:r>
              <a:rPr lang="es-ES" sz="2800" dirty="0"/>
              <a:t>Según una aportación fija </a:t>
            </a:r>
            <a:endParaRPr lang="es-NI" sz="2800" dirty="0"/>
          </a:p>
          <a:p>
            <a:pPr lvl="0"/>
            <a:r>
              <a:rPr lang="es-ES" sz="2800" dirty="0">
                <a:solidFill>
                  <a:srgbClr val="C00000"/>
                </a:solidFill>
              </a:rPr>
              <a:t>Compensación por las aportaciones:  </a:t>
            </a:r>
            <a:r>
              <a:rPr lang="es-ES" sz="2800" dirty="0"/>
              <a:t>Capital Inicial aportado y</a:t>
            </a:r>
            <a:r>
              <a:rPr lang="es-ES" sz="2800" dirty="0" smtClean="0"/>
              <a:t> </a:t>
            </a:r>
            <a:r>
              <a:rPr lang="es-ES" sz="2800" dirty="0"/>
              <a:t>según capital promedio</a:t>
            </a:r>
            <a:endParaRPr lang="es-NI" sz="2800" dirty="0"/>
          </a:p>
          <a:p>
            <a:pPr lvl="0"/>
            <a:r>
              <a:rPr lang="es-ES" sz="2800" dirty="0">
                <a:solidFill>
                  <a:srgbClr val="C00000"/>
                </a:solidFill>
              </a:rPr>
              <a:t>Utilidades netas desde el punto económico: </a:t>
            </a:r>
            <a:r>
              <a:rPr lang="es-ES" sz="2800" dirty="0"/>
              <a:t>Aportaciones y los servicios que rinden los </a:t>
            </a:r>
            <a:r>
              <a:rPr lang="es-ES" sz="2800" dirty="0" smtClean="0"/>
              <a:t>socios: </a:t>
            </a:r>
            <a:r>
              <a:rPr lang="es-ES" sz="2800" dirty="0"/>
              <a:t>cuando los socios reciben sueldos por su trabajo y cuando los socios reciben sueldos por su trabajo e intereses.</a:t>
            </a:r>
            <a:endParaRPr lang="es-NI" sz="2800" dirty="0"/>
          </a:p>
          <a:p>
            <a:endParaRPr lang="es-NI" dirty="0"/>
          </a:p>
        </p:txBody>
      </p:sp>
    </p:spTree>
    <p:extLst>
      <p:ext uri="{BB962C8B-B14F-4D97-AF65-F5344CB8AC3E}">
        <p14:creationId xmlns:p14="http://schemas.microsoft.com/office/powerpoint/2010/main" val="20731415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Distribución de utilidades según porción fija: </a:t>
            </a:r>
            <a:endParaRPr lang="es-NI" dirty="0"/>
          </a:p>
        </p:txBody>
      </p:sp>
      <p:sp>
        <p:nvSpPr>
          <p:cNvPr id="3" name="Marcador de contenido 2"/>
          <p:cNvSpPr>
            <a:spLocks noGrp="1"/>
          </p:cNvSpPr>
          <p:nvPr>
            <p:ph idx="1"/>
          </p:nvPr>
        </p:nvSpPr>
        <p:spPr>
          <a:xfrm>
            <a:off x="665790" y="2049436"/>
            <a:ext cx="7772400" cy="4050792"/>
          </a:xfrm>
        </p:spPr>
        <p:txBody>
          <a:bodyPr/>
          <a:lstStyle/>
          <a:p>
            <a:pPr algn="just"/>
            <a:r>
              <a:rPr lang="es-ES" sz="3600" dirty="0"/>
              <a:t>La sociedad regular </a:t>
            </a:r>
            <a:r>
              <a:rPr lang="es-ES" sz="3600" dirty="0" smtClean="0"/>
              <a:t>colectiva formada por </a:t>
            </a:r>
            <a:r>
              <a:rPr lang="es-ES" sz="3600" dirty="0"/>
              <a:t>los socios Pérez y Rodríguez al concluir el primer año de funcionamiento obtiene utilidades ascendentes a $9600.00, de acuerdo con la escritura otorgada deben realizar la distribución según porción fija.</a:t>
            </a:r>
            <a:endParaRPr lang="es-NI" sz="3600" dirty="0"/>
          </a:p>
          <a:p>
            <a:endParaRPr lang="es-NI" dirty="0"/>
          </a:p>
        </p:txBody>
      </p:sp>
    </p:spTree>
    <p:extLst>
      <p:ext uri="{BB962C8B-B14F-4D97-AF65-F5344CB8AC3E}">
        <p14:creationId xmlns:p14="http://schemas.microsoft.com/office/powerpoint/2010/main" val="32707086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Distribución a partes iguales</a:t>
            </a:r>
            <a:endParaRPr lang="es-NI" dirty="0"/>
          </a:p>
        </p:txBody>
      </p:sp>
      <p:sp>
        <p:nvSpPr>
          <p:cNvPr id="3" name="Marcador de contenido 2"/>
          <p:cNvSpPr>
            <a:spLocks noGrp="1"/>
          </p:cNvSpPr>
          <p:nvPr>
            <p:ph idx="1"/>
          </p:nvPr>
        </p:nvSpPr>
        <p:spPr/>
        <p:txBody>
          <a:bodyPr/>
          <a:lstStyle/>
          <a:p>
            <a:endParaRPr lang="es-NI" dirty="0"/>
          </a:p>
        </p:txBody>
      </p:sp>
      <p:graphicFrame>
        <p:nvGraphicFramePr>
          <p:cNvPr id="5" name="Tabla 4"/>
          <p:cNvGraphicFramePr>
            <a:graphicFrameLocks noGrp="1"/>
          </p:cNvGraphicFramePr>
          <p:nvPr>
            <p:extLst>
              <p:ext uri="{D42A27DB-BD31-4B8C-83A1-F6EECF244321}">
                <p14:modId xmlns:p14="http://schemas.microsoft.com/office/powerpoint/2010/main" val="2911838512"/>
              </p:ext>
            </p:extLst>
          </p:nvPr>
        </p:nvGraphicFramePr>
        <p:xfrm>
          <a:off x="107502" y="2136575"/>
          <a:ext cx="9036498" cy="3391477"/>
        </p:xfrm>
        <a:graphic>
          <a:graphicData uri="http://schemas.openxmlformats.org/drawingml/2006/table">
            <a:tbl>
              <a:tblPr firstRow="1" bandRow="1">
                <a:tableStyleId>{D7AC3CCA-C797-4891-BE02-D94E43425B78}</a:tableStyleId>
              </a:tblPr>
              <a:tblGrid>
                <a:gridCol w="1031339">
                  <a:extLst>
                    <a:ext uri="{9D8B030D-6E8A-4147-A177-3AD203B41FA5}">
                      <a16:colId xmlns:a16="http://schemas.microsoft.com/office/drawing/2014/main" val="20000"/>
                    </a:ext>
                  </a:extLst>
                </a:gridCol>
                <a:gridCol w="3560980">
                  <a:extLst>
                    <a:ext uri="{9D8B030D-6E8A-4147-A177-3AD203B41FA5}">
                      <a16:colId xmlns:a16="http://schemas.microsoft.com/office/drawing/2014/main" val="20001"/>
                    </a:ext>
                  </a:extLst>
                </a:gridCol>
                <a:gridCol w="476937">
                  <a:extLst>
                    <a:ext uri="{9D8B030D-6E8A-4147-A177-3AD203B41FA5}">
                      <a16:colId xmlns:a16="http://schemas.microsoft.com/office/drawing/2014/main" val="20002"/>
                    </a:ext>
                  </a:extLst>
                </a:gridCol>
                <a:gridCol w="1395882">
                  <a:extLst>
                    <a:ext uri="{9D8B030D-6E8A-4147-A177-3AD203B41FA5}">
                      <a16:colId xmlns:a16="http://schemas.microsoft.com/office/drawing/2014/main" val="20003"/>
                    </a:ext>
                  </a:extLst>
                </a:gridCol>
                <a:gridCol w="1322414">
                  <a:extLst>
                    <a:ext uri="{9D8B030D-6E8A-4147-A177-3AD203B41FA5}">
                      <a16:colId xmlns:a16="http://schemas.microsoft.com/office/drawing/2014/main" val="20004"/>
                    </a:ext>
                  </a:extLst>
                </a:gridCol>
                <a:gridCol w="1248946">
                  <a:extLst>
                    <a:ext uri="{9D8B030D-6E8A-4147-A177-3AD203B41FA5}">
                      <a16:colId xmlns:a16="http://schemas.microsoft.com/office/drawing/2014/main" val="20005"/>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3</a:t>
                      </a:r>
                      <a:r>
                        <a:rPr lang="es-NI" baseline="0" dirty="0" smtClean="0"/>
                        <a:t> </a:t>
                      </a:r>
                      <a:r>
                        <a:rPr lang="es-NI" dirty="0" smtClean="0"/>
                        <a:t>__________</a:t>
                      </a:r>
                      <a:endParaRPr lang="es-NI" dirty="0"/>
                    </a:p>
                  </a:txBody>
                  <a:tcPr/>
                </a:tc>
                <a:tc>
                  <a:txBody>
                    <a:bodyPr/>
                    <a:lstStyle/>
                    <a:p>
                      <a:r>
                        <a:rPr lang="es-NI" dirty="0" smtClean="0"/>
                        <a:t>FO</a:t>
                      </a:r>
                      <a:endParaRPr lang="es-NI" dirty="0"/>
                    </a:p>
                  </a:txBody>
                  <a:tcPr/>
                </a:tc>
                <a:tc>
                  <a:txBody>
                    <a:bodyPr/>
                    <a:lstStyle/>
                    <a:p>
                      <a:r>
                        <a:rPr lang="es-NI" dirty="0" smtClean="0"/>
                        <a:t>PARCIAL</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1800" dirty="0" smtClean="0">
                          <a:effectLst/>
                          <a:latin typeface="Arial" panose="020B0604020202020204" pitchFamily="34" charset="0"/>
                          <a:ea typeface="Times New Roman" panose="02020603050405020304" pitchFamily="18" charset="0"/>
                        </a:rPr>
                        <a:t>31-12-22</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endParaRPr lang="es-NI" sz="1800" dirty="0">
                        <a:effectLst/>
                        <a:latin typeface="Times New Roman" panose="02020603050405020304" pitchFamily="18" charset="0"/>
                        <a:ea typeface="Times New Roman" panose="02020603050405020304" pitchFamily="18" charset="0"/>
                      </a:endParaRPr>
                    </a:p>
                    <a:p>
                      <a:pPr algn="just">
                        <a:spcAft>
                          <a:spcPts val="0"/>
                        </a:spcAft>
                      </a:pPr>
                      <a:r>
                        <a:rPr lang="es-ES" sz="1800" dirty="0">
                          <a:effectLst/>
                          <a:latin typeface="Arial" panose="020B0604020202020204" pitchFamily="34" charset="0"/>
                          <a:ea typeface="Times New Roman" panose="02020603050405020304" pitchFamily="18" charset="0"/>
                        </a:rPr>
                        <a:t>Perdida y Ganancia </a:t>
                      </a:r>
                      <a:endParaRPr lang="es-NI" sz="1800" dirty="0">
                        <a:effectLst/>
                        <a:latin typeface="Times New Roman" panose="02020603050405020304" pitchFamily="18" charset="0"/>
                        <a:ea typeface="Times New Roman" panose="02020603050405020304" pitchFamily="18" charset="0"/>
                      </a:endParaRPr>
                    </a:p>
                    <a:p>
                      <a:pPr algn="just">
                        <a:spcAft>
                          <a:spcPts val="0"/>
                        </a:spcAft>
                      </a:pPr>
                      <a:r>
                        <a:rPr lang="es-ES" sz="1800" dirty="0">
                          <a:effectLst/>
                          <a:latin typeface="Arial" panose="020B0604020202020204" pitchFamily="34" charset="0"/>
                          <a:ea typeface="Times New Roman" panose="02020603050405020304" pitchFamily="18" charset="0"/>
                        </a:rPr>
                        <a:t> </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p>
                      <a:pPr algn="just">
                        <a:spcAft>
                          <a:spcPts val="0"/>
                        </a:spcAft>
                      </a:pPr>
                      <a:r>
                        <a:rPr lang="es-ES" sz="1800">
                          <a:effectLst/>
                          <a:latin typeface="Arial" panose="020B0604020202020204" pitchFamily="34" charset="0"/>
                          <a:ea typeface="Times New Roman" panose="02020603050405020304" pitchFamily="18" charset="0"/>
                        </a:rPr>
                        <a:t>$9 600.00</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1800" dirty="0">
                          <a:effectLst/>
                          <a:latin typeface="Arial" panose="020B0604020202020204" pitchFamily="34" charset="0"/>
                          <a:ea typeface="Times New Roman" panose="02020603050405020304" pitchFamily="18" charset="0"/>
                        </a:rPr>
                        <a:t>          Pérez, Cuenta Personal</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$4 800.00</a:t>
                      </a:r>
                      <a:endParaRPr lang="es-NI"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1800" dirty="0">
                          <a:effectLst/>
                          <a:latin typeface="Arial" panose="020B0604020202020204" pitchFamily="34" charset="0"/>
                          <a:ea typeface="Times New Roman" panose="02020603050405020304" pitchFamily="18" charset="0"/>
                        </a:rPr>
                        <a:t>          Rodríguez, Cuenta Personal</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4 800.00</a:t>
                      </a:r>
                      <a:endParaRPr lang="es-NI"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Contabilizando la distribución de utilidades según porción fija a partes iguales </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 </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 </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 </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 </a:t>
                      </a:r>
                      <a:endParaRPr lang="es-NI"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098478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Distribución de 1/3 y 2/3  </a:t>
            </a:r>
            <a:endParaRPr lang="es-NI" dirty="0"/>
          </a:p>
        </p:txBody>
      </p:sp>
      <p:sp>
        <p:nvSpPr>
          <p:cNvPr id="3" name="Marcador de contenido 2"/>
          <p:cNvSpPr>
            <a:spLocks noGrp="1"/>
          </p:cNvSpPr>
          <p:nvPr>
            <p:ph idx="1"/>
          </p:nvPr>
        </p:nvSpPr>
        <p:spPr/>
        <p:txBody>
          <a:bodyPr/>
          <a:lstStyle/>
          <a:p>
            <a:endParaRPr lang="es-NI" dirty="0"/>
          </a:p>
        </p:txBody>
      </p:sp>
      <p:graphicFrame>
        <p:nvGraphicFramePr>
          <p:cNvPr id="5" name="Tabla 4"/>
          <p:cNvGraphicFramePr>
            <a:graphicFrameLocks noGrp="1"/>
          </p:cNvGraphicFramePr>
          <p:nvPr>
            <p:extLst>
              <p:ext uri="{D42A27DB-BD31-4B8C-83A1-F6EECF244321}">
                <p14:modId xmlns:p14="http://schemas.microsoft.com/office/powerpoint/2010/main" val="2707461811"/>
              </p:ext>
            </p:extLst>
          </p:nvPr>
        </p:nvGraphicFramePr>
        <p:xfrm>
          <a:off x="107503" y="2136575"/>
          <a:ext cx="9036496" cy="3476603"/>
        </p:xfrm>
        <a:graphic>
          <a:graphicData uri="http://schemas.openxmlformats.org/drawingml/2006/table">
            <a:tbl>
              <a:tblPr firstRow="1" bandRow="1">
                <a:tableStyleId>{D7AC3CCA-C797-4891-BE02-D94E43425B78}</a:tableStyleId>
              </a:tblPr>
              <a:tblGrid>
                <a:gridCol w="901691">
                  <a:extLst>
                    <a:ext uri="{9D8B030D-6E8A-4147-A177-3AD203B41FA5}">
                      <a16:colId xmlns:a16="http://schemas.microsoft.com/office/drawing/2014/main" val="20000"/>
                    </a:ext>
                  </a:extLst>
                </a:gridCol>
                <a:gridCol w="3618651">
                  <a:extLst>
                    <a:ext uri="{9D8B030D-6E8A-4147-A177-3AD203B41FA5}">
                      <a16:colId xmlns:a16="http://schemas.microsoft.com/office/drawing/2014/main" val="20001"/>
                    </a:ext>
                  </a:extLst>
                </a:gridCol>
                <a:gridCol w="484661">
                  <a:extLst>
                    <a:ext uri="{9D8B030D-6E8A-4147-A177-3AD203B41FA5}">
                      <a16:colId xmlns:a16="http://schemas.microsoft.com/office/drawing/2014/main" val="20002"/>
                    </a:ext>
                  </a:extLst>
                </a:gridCol>
                <a:gridCol w="1418489">
                  <a:extLst>
                    <a:ext uri="{9D8B030D-6E8A-4147-A177-3AD203B41FA5}">
                      <a16:colId xmlns:a16="http://schemas.microsoft.com/office/drawing/2014/main" val="20003"/>
                    </a:ext>
                  </a:extLst>
                </a:gridCol>
                <a:gridCol w="1343831">
                  <a:extLst>
                    <a:ext uri="{9D8B030D-6E8A-4147-A177-3AD203B41FA5}">
                      <a16:colId xmlns:a16="http://schemas.microsoft.com/office/drawing/2014/main" val="20004"/>
                    </a:ext>
                  </a:extLst>
                </a:gridCol>
                <a:gridCol w="1269173">
                  <a:extLst>
                    <a:ext uri="{9D8B030D-6E8A-4147-A177-3AD203B41FA5}">
                      <a16:colId xmlns:a16="http://schemas.microsoft.com/office/drawing/2014/main" val="20005"/>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3</a:t>
                      </a:r>
                      <a:r>
                        <a:rPr lang="es-NI" baseline="0" dirty="0" smtClean="0"/>
                        <a:t> </a:t>
                      </a:r>
                      <a:r>
                        <a:rPr lang="es-NI" dirty="0" smtClean="0"/>
                        <a:t>__________</a:t>
                      </a:r>
                      <a:endParaRPr lang="es-NI" dirty="0"/>
                    </a:p>
                  </a:txBody>
                  <a:tcPr/>
                </a:tc>
                <a:tc>
                  <a:txBody>
                    <a:bodyPr/>
                    <a:lstStyle/>
                    <a:p>
                      <a:r>
                        <a:rPr lang="es-NI" dirty="0" smtClean="0"/>
                        <a:t>FO</a:t>
                      </a:r>
                      <a:endParaRPr lang="es-NI" dirty="0"/>
                    </a:p>
                  </a:txBody>
                  <a:tcPr/>
                </a:tc>
                <a:tc>
                  <a:txBody>
                    <a:bodyPr/>
                    <a:lstStyle/>
                    <a:p>
                      <a:r>
                        <a:rPr lang="es-NI" dirty="0" smtClean="0"/>
                        <a:t>PARCIAL</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31-12-22</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Perdida </a:t>
                      </a:r>
                      <a:r>
                        <a:rPr lang="es-ES" sz="2000" dirty="0">
                          <a:effectLst/>
                          <a:latin typeface="Arial" panose="020B0604020202020204" pitchFamily="34" charset="0"/>
                          <a:ea typeface="Times New Roman" panose="02020603050405020304" pitchFamily="18" charset="0"/>
                        </a:rPr>
                        <a:t>y Ganancia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$9 </a:t>
                      </a:r>
                      <a:r>
                        <a:rPr lang="es-ES" sz="2000" dirty="0">
                          <a:effectLst/>
                          <a:latin typeface="Arial" panose="020B0604020202020204" pitchFamily="34" charset="0"/>
                          <a:ea typeface="Times New Roman" panose="02020603050405020304" pitchFamily="18" charset="0"/>
                        </a:rPr>
                        <a:t>600.00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Pérez,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$3 200.00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Rodríguez,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6 400.00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Contabilizando la distribución de utilidades según porción fija de 1/3 para Pérez y 2/3 para Rodríguez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8547931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Distribución ¼ y 3/4</a:t>
            </a:r>
            <a:endParaRPr lang="es-NI" dirty="0"/>
          </a:p>
        </p:txBody>
      </p:sp>
      <p:sp>
        <p:nvSpPr>
          <p:cNvPr id="3" name="Marcador de contenido 2"/>
          <p:cNvSpPr>
            <a:spLocks noGrp="1"/>
          </p:cNvSpPr>
          <p:nvPr>
            <p:ph idx="1"/>
          </p:nvPr>
        </p:nvSpPr>
        <p:spPr/>
        <p:txBody>
          <a:bodyPr/>
          <a:lstStyle/>
          <a:p>
            <a:endParaRPr lang="es-NI" dirty="0"/>
          </a:p>
        </p:txBody>
      </p:sp>
      <p:graphicFrame>
        <p:nvGraphicFramePr>
          <p:cNvPr id="5" name="Tabla 4"/>
          <p:cNvGraphicFramePr>
            <a:graphicFrameLocks noGrp="1"/>
          </p:cNvGraphicFramePr>
          <p:nvPr>
            <p:extLst>
              <p:ext uri="{D42A27DB-BD31-4B8C-83A1-F6EECF244321}">
                <p14:modId xmlns:p14="http://schemas.microsoft.com/office/powerpoint/2010/main" val="1599963671"/>
              </p:ext>
            </p:extLst>
          </p:nvPr>
        </p:nvGraphicFramePr>
        <p:xfrm>
          <a:off x="107502" y="2136575"/>
          <a:ext cx="9036499" cy="3775950"/>
        </p:xfrm>
        <a:graphic>
          <a:graphicData uri="http://schemas.openxmlformats.org/drawingml/2006/table">
            <a:tbl>
              <a:tblPr firstRow="1" bandRow="1">
                <a:tableStyleId>{D7AC3CCA-C797-4891-BE02-D94E43425B78}</a:tableStyleId>
              </a:tblPr>
              <a:tblGrid>
                <a:gridCol w="1219757">
                  <a:extLst>
                    <a:ext uri="{9D8B030D-6E8A-4147-A177-3AD203B41FA5}">
                      <a16:colId xmlns:a16="http://schemas.microsoft.com/office/drawing/2014/main" val="20000"/>
                    </a:ext>
                  </a:extLst>
                </a:gridCol>
                <a:gridCol w="4211544">
                  <a:extLst>
                    <a:ext uri="{9D8B030D-6E8A-4147-A177-3AD203B41FA5}">
                      <a16:colId xmlns:a16="http://schemas.microsoft.com/office/drawing/2014/main" val="20001"/>
                    </a:ext>
                  </a:extLst>
                </a:gridCol>
                <a:gridCol w="564070">
                  <a:extLst>
                    <a:ext uri="{9D8B030D-6E8A-4147-A177-3AD203B41FA5}">
                      <a16:colId xmlns:a16="http://schemas.microsoft.com/office/drawing/2014/main" val="20002"/>
                    </a:ext>
                  </a:extLst>
                </a:gridCol>
                <a:gridCol w="1564009">
                  <a:extLst>
                    <a:ext uri="{9D8B030D-6E8A-4147-A177-3AD203B41FA5}">
                      <a16:colId xmlns:a16="http://schemas.microsoft.com/office/drawing/2014/main" val="20003"/>
                    </a:ext>
                  </a:extLst>
                </a:gridCol>
                <a:gridCol w="1477119">
                  <a:extLst>
                    <a:ext uri="{9D8B030D-6E8A-4147-A177-3AD203B41FA5}">
                      <a16:colId xmlns:a16="http://schemas.microsoft.com/office/drawing/2014/main" val="20004"/>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a:t>
                      </a:r>
                    </a:p>
                  </a:txBody>
                  <a:tcPr/>
                </a:tc>
                <a:tc>
                  <a:txBody>
                    <a:bodyPr/>
                    <a:lstStyle/>
                    <a:p>
                      <a:r>
                        <a:rPr lang="es-NI" dirty="0" smtClean="0"/>
                        <a:t>FO</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400" dirty="0" smtClean="0">
                          <a:effectLst/>
                          <a:latin typeface="Arial" panose="020B0604020202020204" pitchFamily="34" charset="0"/>
                          <a:ea typeface="Times New Roman" panose="02020603050405020304" pitchFamily="18" charset="0"/>
                        </a:rPr>
                        <a:t>31-12-22</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_____3____</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Perdida y Ganancia </a:t>
                      </a:r>
                      <a:endParaRPr lang="es-NI" sz="2400" dirty="0">
                        <a:effectLst/>
                        <a:latin typeface="Times New Roman" panose="02020603050405020304" pitchFamily="18" charset="0"/>
                        <a:ea typeface="Times New Roman" panose="02020603050405020304" pitchFamily="18" charset="0"/>
                      </a:endParaRPr>
                    </a:p>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p>
                      <a:pPr algn="just">
                        <a:spcAft>
                          <a:spcPts val="0"/>
                        </a:spcAft>
                      </a:pPr>
                      <a:r>
                        <a:rPr lang="es-ES" sz="2400">
                          <a:effectLst/>
                          <a:latin typeface="Arial" panose="020B0604020202020204" pitchFamily="34" charset="0"/>
                          <a:ea typeface="Times New Roman" panose="02020603050405020304" pitchFamily="18" charset="0"/>
                        </a:rPr>
                        <a:t>$9 600.00</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400" dirty="0">
                          <a:effectLst/>
                          <a:latin typeface="Arial" panose="020B0604020202020204" pitchFamily="34" charset="0"/>
                          <a:ea typeface="Times New Roman" panose="02020603050405020304" pitchFamily="18" charset="0"/>
                        </a:rPr>
                        <a:t>          Pérez, Cuenta Personal</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endParaRPr lang="es-ES" sz="2400" dirty="0" smtClean="0">
                        <a:effectLst/>
                        <a:latin typeface="Arial" panose="020B0604020202020204" pitchFamily="34" charset="0"/>
                        <a:ea typeface="Times New Roman" panose="02020603050405020304" pitchFamily="18" charset="0"/>
                      </a:endParaRPr>
                    </a:p>
                    <a:p>
                      <a:pPr algn="just">
                        <a:spcAft>
                          <a:spcPts val="0"/>
                        </a:spcAft>
                      </a:pPr>
                      <a:r>
                        <a:rPr lang="es-ES" sz="2400" dirty="0" smtClean="0">
                          <a:effectLst/>
                          <a:latin typeface="Arial" panose="020B0604020202020204" pitchFamily="34" charset="0"/>
                          <a:ea typeface="Times New Roman" panose="02020603050405020304" pitchFamily="18" charset="0"/>
                        </a:rPr>
                        <a:t>$2400.00</a:t>
                      </a:r>
                      <a:endParaRPr lang="es-NI"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400" dirty="0">
                          <a:effectLst/>
                          <a:latin typeface="Arial" panose="020B0604020202020204" pitchFamily="34" charset="0"/>
                          <a:ea typeface="Times New Roman" panose="02020603050405020304" pitchFamily="18" charset="0"/>
                        </a:rPr>
                        <a:t>          Rodríguez, Cuenta </a:t>
                      </a:r>
                      <a:r>
                        <a:rPr lang="es-ES" sz="2400" dirty="0" smtClean="0">
                          <a:effectLst/>
                          <a:latin typeface="Arial" panose="020B0604020202020204" pitchFamily="34" charset="0"/>
                          <a:ea typeface="Times New Roman" panose="02020603050405020304" pitchFamily="18" charset="0"/>
                        </a:rPr>
                        <a:t>Personal</a:t>
                      </a:r>
                    </a:p>
                    <a:p>
                      <a:pPr algn="r">
                        <a:spcAft>
                          <a:spcPts val="0"/>
                        </a:spcAft>
                      </a:pPr>
                      <a:r>
                        <a:rPr lang="es-ES" sz="1800" kern="1200" dirty="0" smtClean="0">
                          <a:solidFill>
                            <a:schemeClr val="dk1"/>
                          </a:solidFill>
                          <a:effectLst/>
                          <a:latin typeface="+mn-lt"/>
                          <a:ea typeface="+mn-ea"/>
                          <a:cs typeface="+mn-cs"/>
                        </a:rPr>
                        <a:t>Contabilizando la distribución de utilidades según porción fija de 1/4 para Pérez y 3/4 para Rodríguez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endParaRPr lang="es-ES" sz="2400" dirty="0" smtClean="0">
                        <a:effectLst/>
                        <a:latin typeface="Arial" panose="020B0604020202020204" pitchFamily="34" charset="0"/>
                        <a:ea typeface="Times New Roman" panose="02020603050405020304" pitchFamily="18" charset="0"/>
                      </a:endParaRPr>
                    </a:p>
                    <a:p>
                      <a:pPr algn="just">
                        <a:spcAft>
                          <a:spcPts val="0"/>
                        </a:spcAft>
                      </a:pPr>
                      <a:r>
                        <a:rPr lang="es-ES" sz="2400" dirty="0" smtClean="0">
                          <a:effectLst/>
                          <a:latin typeface="Arial" panose="020B0604020202020204" pitchFamily="34" charset="0"/>
                          <a:ea typeface="Times New Roman" panose="02020603050405020304" pitchFamily="18" charset="0"/>
                        </a:rPr>
                        <a:t>  7200.00</a:t>
                      </a:r>
                      <a:endParaRPr lang="es-NI"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03092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Distribución de utilidades según aporte de capital social</a:t>
            </a:r>
            <a:endParaRPr lang="es-NI" dirty="0"/>
          </a:p>
        </p:txBody>
      </p:sp>
      <p:sp>
        <p:nvSpPr>
          <p:cNvPr id="3" name="Marcador de contenido 2"/>
          <p:cNvSpPr>
            <a:spLocks noGrp="1"/>
          </p:cNvSpPr>
          <p:nvPr>
            <p:ph idx="1"/>
          </p:nvPr>
        </p:nvSpPr>
        <p:spPr/>
        <p:txBody>
          <a:bodyPr/>
          <a:lstStyle/>
          <a:p>
            <a:endParaRPr lang="es-NI"/>
          </a:p>
        </p:txBody>
      </p:sp>
      <p:graphicFrame>
        <p:nvGraphicFramePr>
          <p:cNvPr id="4" name="Tabla 3"/>
          <p:cNvGraphicFramePr>
            <a:graphicFrameLocks noGrp="1"/>
          </p:cNvGraphicFramePr>
          <p:nvPr>
            <p:extLst>
              <p:ext uri="{D42A27DB-BD31-4B8C-83A1-F6EECF244321}">
                <p14:modId xmlns:p14="http://schemas.microsoft.com/office/powerpoint/2010/main" val="1009652"/>
              </p:ext>
            </p:extLst>
          </p:nvPr>
        </p:nvGraphicFramePr>
        <p:xfrm>
          <a:off x="251520" y="2121408"/>
          <a:ext cx="8712967" cy="3239077"/>
        </p:xfrm>
        <a:graphic>
          <a:graphicData uri="http://schemas.openxmlformats.org/drawingml/2006/table">
            <a:tbl>
              <a:tblPr firstRow="1" bandRow="1">
                <a:tableStyleId>{D7AC3CCA-C797-4891-BE02-D94E43425B78}</a:tableStyleId>
              </a:tblPr>
              <a:tblGrid>
                <a:gridCol w="1329445">
                  <a:extLst>
                    <a:ext uri="{9D8B030D-6E8A-4147-A177-3AD203B41FA5}">
                      <a16:colId xmlns:a16="http://schemas.microsoft.com/office/drawing/2014/main" val="20000"/>
                    </a:ext>
                  </a:extLst>
                </a:gridCol>
                <a:gridCol w="3840619">
                  <a:extLst>
                    <a:ext uri="{9D8B030D-6E8A-4147-A177-3AD203B41FA5}">
                      <a16:colId xmlns:a16="http://schemas.microsoft.com/office/drawing/2014/main" val="20001"/>
                    </a:ext>
                  </a:extLst>
                </a:gridCol>
                <a:gridCol w="554323">
                  <a:extLst>
                    <a:ext uri="{9D8B030D-6E8A-4147-A177-3AD203B41FA5}">
                      <a16:colId xmlns:a16="http://schemas.microsoft.com/office/drawing/2014/main" val="20002"/>
                    </a:ext>
                  </a:extLst>
                </a:gridCol>
                <a:gridCol w="1536985">
                  <a:extLst>
                    <a:ext uri="{9D8B030D-6E8A-4147-A177-3AD203B41FA5}">
                      <a16:colId xmlns:a16="http://schemas.microsoft.com/office/drawing/2014/main" val="20003"/>
                    </a:ext>
                  </a:extLst>
                </a:gridCol>
                <a:gridCol w="1451595">
                  <a:extLst>
                    <a:ext uri="{9D8B030D-6E8A-4147-A177-3AD203B41FA5}">
                      <a16:colId xmlns:a16="http://schemas.microsoft.com/office/drawing/2014/main" val="20004"/>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3</a:t>
                      </a:r>
                      <a:r>
                        <a:rPr lang="es-NI" baseline="0" dirty="0" smtClean="0"/>
                        <a:t> </a:t>
                      </a:r>
                      <a:r>
                        <a:rPr lang="es-NI" dirty="0" smtClean="0"/>
                        <a:t>__________</a:t>
                      </a:r>
                      <a:endParaRPr lang="es-NI" dirty="0"/>
                    </a:p>
                  </a:txBody>
                  <a:tcPr/>
                </a:tc>
                <a:tc>
                  <a:txBody>
                    <a:bodyPr/>
                    <a:lstStyle/>
                    <a:p>
                      <a:r>
                        <a:rPr lang="es-NI" dirty="0" smtClean="0"/>
                        <a:t>FO</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31-12-22</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Perdida </a:t>
                      </a:r>
                      <a:r>
                        <a:rPr lang="es-ES" sz="2000" dirty="0">
                          <a:effectLst/>
                          <a:latin typeface="Arial" panose="020B0604020202020204" pitchFamily="34" charset="0"/>
                          <a:ea typeface="Times New Roman" panose="02020603050405020304" pitchFamily="18" charset="0"/>
                        </a:rPr>
                        <a:t>y Ganancia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$9 </a:t>
                      </a:r>
                      <a:r>
                        <a:rPr lang="es-ES" sz="2000" dirty="0">
                          <a:effectLst/>
                          <a:latin typeface="Arial" panose="020B0604020202020204" pitchFamily="34" charset="0"/>
                          <a:ea typeface="Times New Roman" panose="02020603050405020304" pitchFamily="18" charset="0"/>
                        </a:rPr>
                        <a:t>600.00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Pérez,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$3 840.00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Rodríguez,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5 760.00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Contabilizando la distribución de utilidades según aportación del capital inicial</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9419755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Distribución de las utilidades según aporte del capital promedio</a:t>
            </a:r>
            <a:endParaRPr lang="es-NI" dirty="0"/>
          </a:p>
        </p:txBody>
      </p:sp>
      <p:sp>
        <p:nvSpPr>
          <p:cNvPr id="3" name="Marcador de contenido 2"/>
          <p:cNvSpPr>
            <a:spLocks noGrp="1"/>
          </p:cNvSpPr>
          <p:nvPr>
            <p:ph idx="1"/>
          </p:nvPr>
        </p:nvSpPr>
        <p:spPr/>
        <p:txBody>
          <a:bodyPr/>
          <a:lstStyle/>
          <a:p>
            <a:r>
              <a:rPr lang="es-ES" dirty="0"/>
              <a:t>La SRC ha decidido recibir sus utilidades de $9600.00 de acuerdo con el capital promedio que arrojen sus cuentas de capital. Supongamos que sus aportaciones iniciales, los aumentos a las mismas y los retiros de capital hubiesen sido a fin de año los siguientes:</a:t>
            </a:r>
            <a:endParaRPr lang="es-NI" dirty="0"/>
          </a:p>
          <a:p>
            <a:r>
              <a:rPr lang="es-ES" dirty="0"/>
              <a:t>Pérez, su capital  1-1 </a:t>
            </a:r>
            <a:r>
              <a:rPr lang="es-ES" dirty="0" smtClean="0"/>
              <a:t>Aporte </a:t>
            </a:r>
            <a:r>
              <a:rPr lang="es-ES" dirty="0"/>
              <a:t>inicial $8 000.00</a:t>
            </a:r>
            <a:endParaRPr lang="es-NI" dirty="0"/>
          </a:p>
          <a:p>
            <a:pPr marL="0" indent="0">
              <a:buNone/>
            </a:pPr>
            <a:r>
              <a:rPr lang="es-ES" dirty="0"/>
              <a:t> </a:t>
            </a:r>
            <a:r>
              <a:rPr lang="es-ES" dirty="0" smtClean="0"/>
              <a:t>                                  </a:t>
            </a:r>
            <a:r>
              <a:rPr lang="es-ES" dirty="0"/>
              <a:t>1-5 R</a:t>
            </a:r>
            <a:r>
              <a:rPr lang="es-ES" dirty="0" smtClean="0"/>
              <a:t>etiro </a:t>
            </a:r>
            <a:r>
              <a:rPr lang="es-ES" dirty="0"/>
              <a:t>de capital $2 000.00</a:t>
            </a:r>
            <a:endParaRPr lang="es-NI" dirty="0"/>
          </a:p>
          <a:p>
            <a:r>
              <a:rPr lang="es-ES" dirty="0"/>
              <a:t>Rodríguez, su capital  1 -1 </a:t>
            </a:r>
            <a:r>
              <a:rPr lang="es-ES" dirty="0" smtClean="0"/>
              <a:t>Aporte </a:t>
            </a:r>
            <a:r>
              <a:rPr lang="es-ES" dirty="0"/>
              <a:t>inicial $12 </a:t>
            </a:r>
            <a:r>
              <a:rPr lang="es-ES" dirty="0" smtClean="0"/>
              <a:t>000.00</a:t>
            </a:r>
            <a:endParaRPr lang="es-NI" dirty="0"/>
          </a:p>
          <a:p>
            <a:pPr marL="0" indent="0">
              <a:buNone/>
            </a:pPr>
            <a:r>
              <a:rPr lang="es-NI" dirty="0"/>
              <a:t> </a:t>
            </a:r>
            <a:r>
              <a:rPr lang="es-NI" dirty="0" smtClean="0"/>
              <a:t>     </a:t>
            </a:r>
            <a:r>
              <a:rPr lang="es-ES" dirty="0" smtClean="0"/>
              <a:t>                                     1-5  </a:t>
            </a:r>
            <a:r>
              <a:rPr lang="es-ES" dirty="0"/>
              <a:t>R</a:t>
            </a:r>
            <a:r>
              <a:rPr lang="es-ES" dirty="0" smtClean="0"/>
              <a:t>etiro </a:t>
            </a:r>
            <a:r>
              <a:rPr lang="es-ES" dirty="0"/>
              <a:t>de capital $2 000.00</a:t>
            </a:r>
            <a:endParaRPr lang="es-NI" dirty="0"/>
          </a:p>
          <a:p>
            <a:endParaRPr lang="es-NI" dirty="0"/>
          </a:p>
        </p:txBody>
      </p:sp>
    </p:spTree>
    <p:extLst>
      <p:ext uri="{BB962C8B-B14F-4D97-AF65-F5344CB8AC3E}">
        <p14:creationId xmlns:p14="http://schemas.microsoft.com/office/powerpoint/2010/main" val="6210755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NI"/>
          </a:p>
        </p:txBody>
      </p:sp>
      <p:sp>
        <p:nvSpPr>
          <p:cNvPr id="3" name="Marcador de contenido 2"/>
          <p:cNvSpPr>
            <a:spLocks noGrp="1"/>
          </p:cNvSpPr>
          <p:nvPr>
            <p:ph idx="1"/>
          </p:nvPr>
        </p:nvSpPr>
        <p:spPr/>
        <p:txBody>
          <a:bodyPr/>
          <a:lstStyle/>
          <a:p>
            <a:endParaRPr lang="es-NI"/>
          </a:p>
        </p:txBody>
      </p:sp>
      <p:graphicFrame>
        <p:nvGraphicFramePr>
          <p:cNvPr id="4" name="Tabla 3"/>
          <p:cNvGraphicFramePr>
            <a:graphicFrameLocks noGrp="1"/>
          </p:cNvGraphicFramePr>
          <p:nvPr>
            <p:extLst>
              <p:ext uri="{D42A27DB-BD31-4B8C-83A1-F6EECF244321}">
                <p14:modId xmlns:p14="http://schemas.microsoft.com/office/powerpoint/2010/main" val="3915741871"/>
              </p:ext>
            </p:extLst>
          </p:nvPr>
        </p:nvGraphicFramePr>
        <p:xfrm>
          <a:off x="107503" y="2136575"/>
          <a:ext cx="8712969" cy="3027600"/>
        </p:xfrm>
        <a:graphic>
          <a:graphicData uri="http://schemas.openxmlformats.org/drawingml/2006/table">
            <a:tbl>
              <a:tblPr firstRow="1" bandRow="1">
                <a:tableStyleId>{D7AC3CCA-C797-4891-BE02-D94E43425B78}</a:tableStyleId>
              </a:tblPr>
              <a:tblGrid>
                <a:gridCol w="1031294">
                  <a:extLst>
                    <a:ext uri="{9D8B030D-6E8A-4147-A177-3AD203B41FA5}">
                      <a16:colId xmlns:a16="http://schemas.microsoft.com/office/drawing/2014/main" val="20000"/>
                    </a:ext>
                  </a:extLst>
                </a:gridCol>
                <a:gridCol w="4138772">
                  <a:extLst>
                    <a:ext uri="{9D8B030D-6E8A-4147-A177-3AD203B41FA5}">
                      <a16:colId xmlns:a16="http://schemas.microsoft.com/office/drawing/2014/main" val="20001"/>
                    </a:ext>
                  </a:extLst>
                </a:gridCol>
                <a:gridCol w="554323">
                  <a:extLst>
                    <a:ext uri="{9D8B030D-6E8A-4147-A177-3AD203B41FA5}">
                      <a16:colId xmlns:a16="http://schemas.microsoft.com/office/drawing/2014/main" val="20002"/>
                    </a:ext>
                  </a:extLst>
                </a:gridCol>
                <a:gridCol w="1536984">
                  <a:extLst>
                    <a:ext uri="{9D8B030D-6E8A-4147-A177-3AD203B41FA5}">
                      <a16:colId xmlns:a16="http://schemas.microsoft.com/office/drawing/2014/main" val="20003"/>
                    </a:ext>
                  </a:extLst>
                </a:gridCol>
                <a:gridCol w="1451596">
                  <a:extLst>
                    <a:ext uri="{9D8B030D-6E8A-4147-A177-3AD203B41FA5}">
                      <a16:colId xmlns:a16="http://schemas.microsoft.com/office/drawing/2014/main" val="20004"/>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3</a:t>
                      </a:r>
                      <a:r>
                        <a:rPr lang="es-NI" baseline="0" dirty="0" smtClean="0"/>
                        <a:t> </a:t>
                      </a:r>
                      <a:r>
                        <a:rPr lang="es-NI" dirty="0" smtClean="0"/>
                        <a:t>__________</a:t>
                      </a:r>
                      <a:endParaRPr lang="es-NI" dirty="0"/>
                    </a:p>
                  </a:txBody>
                  <a:tcPr/>
                </a:tc>
                <a:tc>
                  <a:txBody>
                    <a:bodyPr/>
                    <a:lstStyle/>
                    <a:p>
                      <a:r>
                        <a:rPr lang="es-NI" dirty="0" smtClean="0"/>
                        <a:t>FO</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31-12-22</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Perdida </a:t>
                      </a:r>
                      <a:r>
                        <a:rPr lang="es-ES" sz="2000" dirty="0">
                          <a:effectLst/>
                          <a:latin typeface="Arial" panose="020B0604020202020204" pitchFamily="34" charset="0"/>
                          <a:ea typeface="Times New Roman" panose="02020603050405020304" pitchFamily="18" charset="0"/>
                        </a:rPr>
                        <a:t>y Ganancia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a:t>
                      </a:r>
                      <a:r>
                        <a:rPr lang="es-ES" sz="2000" dirty="0">
                          <a:effectLst/>
                          <a:latin typeface="Arial" panose="020B0604020202020204" pitchFamily="34" charset="0"/>
                          <a:ea typeface="Times New Roman" panose="02020603050405020304" pitchFamily="18" charset="0"/>
                        </a:rPr>
                        <a:t>9 600.00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Pérez,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$3 692.31</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Rodríguez,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5 907.69</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Contabilizando la distribución de utilidades según aportación del capital promedio</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377978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395536" y="908967"/>
            <a:ext cx="8280000" cy="720000"/>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eaLnBrk="1" hangingPunct="1">
              <a:defRPr/>
            </a:pPr>
            <a:r>
              <a:rPr lang="es-ES" sz="3000" b="1" dirty="0" smtClean="0">
                <a:solidFill>
                  <a:schemeClr val="tx1"/>
                </a:solidFill>
              </a:rPr>
              <a:t>CLASIFICACIÓN</a:t>
            </a:r>
            <a:endParaRPr lang="es-ES" sz="3000" b="1" dirty="0">
              <a:solidFill>
                <a:schemeClr val="tx1"/>
              </a:solidFill>
            </a:endParaRPr>
          </a:p>
        </p:txBody>
      </p:sp>
      <p:sp>
        <p:nvSpPr>
          <p:cNvPr id="8" name="CuadroTexto 7"/>
          <p:cNvSpPr txBox="1"/>
          <p:nvPr/>
        </p:nvSpPr>
        <p:spPr>
          <a:xfrm flipH="1">
            <a:off x="8631" y="1976596"/>
            <a:ext cx="3384376" cy="1200329"/>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ctr"/>
            <a:r>
              <a:rPr lang="es-NI" sz="3600" dirty="0" smtClean="0"/>
              <a:t>Sociedades de personas</a:t>
            </a:r>
          </a:p>
        </p:txBody>
      </p:sp>
      <p:sp>
        <p:nvSpPr>
          <p:cNvPr id="9" name="Line 5"/>
          <p:cNvSpPr>
            <a:spLocks noChangeShapeType="1"/>
          </p:cNvSpPr>
          <p:nvPr/>
        </p:nvSpPr>
        <p:spPr bwMode="auto">
          <a:xfrm>
            <a:off x="3491880" y="2564904"/>
            <a:ext cx="720080" cy="1"/>
          </a:xfrm>
          <a:prstGeom prst="line">
            <a:avLst/>
          </a:prstGeom>
          <a:noFill/>
          <a:ln w="88900">
            <a:solidFill>
              <a:schemeClr val="tx1"/>
            </a:solidFill>
            <a:round/>
            <a:headEnd/>
            <a:tailEnd type="stealth" w="med" len="med"/>
          </a:ln>
          <a:effectLst/>
        </p:spPr>
        <p:txBody>
          <a:bodyPr wrap="square">
            <a:spAutoFit/>
          </a:bodyPr>
          <a:lstStyle/>
          <a:p>
            <a:endParaRPr lang="es-ES_tradnl"/>
          </a:p>
        </p:txBody>
      </p:sp>
      <p:sp>
        <p:nvSpPr>
          <p:cNvPr id="12" name="CuadroTexto 11"/>
          <p:cNvSpPr txBox="1"/>
          <p:nvPr/>
        </p:nvSpPr>
        <p:spPr>
          <a:xfrm flipH="1">
            <a:off x="4283968" y="1940639"/>
            <a:ext cx="3939632" cy="1200329"/>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ctr"/>
            <a:r>
              <a:rPr lang="es-NI" sz="3600" dirty="0" smtClean="0"/>
              <a:t>Sociedad Regular Colectiva</a:t>
            </a:r>
          </a:p>
        </p:txBody>
      </p:sp>
      <p:sp>
        <p:nvSpPr>
          <p:cNvPr id="14" name="CuadroTexto 13"/>
          <p:cNvSpPr txBox="1"/>
          <p:nvPr/>
        </p:nvSpPr>
        <p:spPr>
          <a:xfrm flipH="1">
            <a:off x="-7182" y="5544197"/>
            <a:ext cx="3384376" cy="1200329"/>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ctr"/>
            <a:r>
              <a:rPr lang="es-NI" sz="3600" dirty="0" smtClean="0"/>
              <a:t>Sociedad de capital</a:t>
            </a:r>
          </a:p>
        </p:txBody>
      </p:sp>
      <p:sp>
        <p:nvSpPr>
          <p:cNvPr id="17" name="CuadroTexto 16"/>
          <p:cNvSpPr txBox="1"/>
          <p:nvPr/>
        </p:nvSpPr>
        <p:spPr>
          <a:xfrm flipH="1">
            <a:off x="4283968" y="5544196"/>
            <a:ext cx="2232248" cy="1200329"/>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ctr"/>
            <a:r>
              <a:rPr lang="es-NI" sz="3600" dirty="0" smtClean="0"/>
              <a:t>Sociedad Anónima</a:t>
            </a:r>
          </a:p>
        </p:txBody>
      </p:sp>
      <p:sp>
        <p:nvSpPr>
          <p:cNvPr id="19" name="Line 5"/>
          <p:cNvSpPr>
            <a:spLocks noChangeShapeType="1"/>
          </p:cNvSpPr>
          <p:nvPr/>
        </p:nvSpPr>
        <p:spPr bwMode="auto">
          <a:xfrm>
            <a:off x="3558238" y="4275621"/>
            <a:ext cx="720080" cy="1"/>
          </a:xfrm>
          <a:prstGeom prst="line">
            <a:avLst/>
          </a:prstGeom>
          <a:noFill/>
          <a:ln w="88900">
            <a:solidFill>
              <a:schemeClr val="tx1"/>
            </a:solidFill>
            <a:round/>
            <a:headEnd/>
            <a:tailEnd type="stealth" w="med" len="med"/>
          </a:ln>
          <a:effectLst/>
        </p:spPr>
        <p:txBody>
          <a:bodyPr wrap="square">
            <a:spAutoFit/>
          </a:bodyPr>
          <a:lstStyle/>
          <a:p>
            <a:endParaRPr lang="es-ES_tradnl"/>
          </a:p>
        </p:txBody>
      </p:sp>
      <p:sp>
        <p:nvSpPr>
          <p:cNvPr id="20" name="CuadroTexto 19"/>
          <p:cNvSpPr txBox="1"/>
          <p:nvPr/>
        </p:nvSpPr>
        <p:spPr>
          <a:xfrm flipH="1">
            <a:off x="-7182" y="3686954"/>
            <a:ext cx="3384376" cy="1200329"/>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ctr"/>
            <a:r>
              <a:rPr lang="es-NI" sz="3600" dirty="0" smtClean="0"/>
              <a:t>Sociedad mixta</a:t>
            </a:r>
          </a:p>
        </p:txBody>
      </p:sp>
      <p:sp>
        <p:nvSpPr>
          <p:cNvPr id="21" name="Line 5"/>
          <p:cNvSpPr>
            <a:spLocks noChangeShapeType="1"/>
          </p:cNvSpPr>
          <p:nvPr/>
        </p:nvSpPr>
        <p:spPr bwMode="auto">
          <a:xfrm>
            <a:off x="3558238" y="5986337"/>
            <a:ext cx="720080" cy="1"/>
          </a:xfrm>
          <a:prstGeom prst="line">
            <a:avLst/>
          </a:prstGeom>
          <a:noFill/>
          <a:ln w="88900">
            <a:solidFill>
              <a:schemeClr val="tx1"/>
            </a:solidFill>
            <a:round/>
            <a:headEnd/>
            <a:tailEnd type="stealth" w="med" len="med"/>
          </a:ln>
          <a:effectLst/>
        </p:spPr>
        <p:txBody>
          <a:bodyPr wrap="square">
            <a:spAutoFit/>
          </a:bodyPr>
          <a:lstStyle/>
          <a:p>
            <a:endParaRPr lang="es-ES_tradnl"/>
          </a:p>
        </p:txBody>
      </p:sp>
      <p:sp>
        <p:nvSpPr>
          <p:cNvPr id="22" name="CuadroTexto 21"/>
          <p:cNvSpPr txBox="1"/>
          <p:nvPr/>
        </p:nvSpPr>
        <p:spPr>
          <a:xfrm flipH="1">
            <a:off x="4272258" y="3674220"/>
            <a:ext cx="4871742" cy="1384995"/>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ctr"/>
            <a:r>
              <a:rPr lang="es-NI" sz="2800" dirty="0" smtClean="0"/>
              <a:t>Sociedad en Comandita</a:t>
            </a:r>
          </a:p>
          <a:p>
            <a:pPr lvl="0" algn="ctr"/>
            <a:r>
              <a:rPr lang="es-NI" sz="2800" dirty="0" smtClean="0"/>
              <a:t>Sociedad de</a:t>
            </a:r>
          </a:p>
          <a:p>
            <a:pPr lvl="0"/>
            <a:r>
              <a:rPr lang="es-NI" sz="2800" dirty="0" smtClean="0"/>
              <a:t>Responsabilidad Limitada</a:t>
            </a:r>
          </a:p>
        </p:txBody>
      </p:sp>
    </p:spTree>
    <p:extLst>
      <p:ext uri="{BB962C8B-B14F-4D97-AF65-F5344CB8AC3E}">
        <p14:creationId xmlns:p14="http://schemas.microsoft.com/office/powerpoint/2010/main" val="2185685114"/>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a:t>Distribución de las utilidades según aportación y los servicios que rinden los socios</a:t>
            </a:r>
            <a:r>
              <a:rPr lang="es-NI" dirty="0"/>
              <a:t/>
            </a:r>
            <a:br>
              <a:rPr lang="es-NI" dirty="0"/>
            </a:br>
            <a:endParaRPr lang="es-NI" dirty="0"/>
          </a:p>
        </p:txBody>
      </p:sp>
      <p:sp>
        <p:nvSpPr>
          <p:cNvPr id="3" name="Marcador de contenido 2"/>
          <p:cNvSpPr>
            <a:spLocks noGrp="1"/>
          </p:cNvSpPr>
          <p:nvPr>
            <p:ph idx="1"/>
          </p:nvPr>
        </p:nvSpPr>
        <p:spPr/>
        <p:txBody>
          <a:bodyPr>
            <a:normAutofit/>
          </a:bodyPr>
          <a:lstStyle/>
          <a:p>
            <a:pPr algn="just"/>
            <a:r>
              <a:rPr lang="es-ES" sz="3600" dirty="0" smtClean="0"/>
              <a:t>La </a:t>
            </a:r>
            <a:r>
              <a:rPr lang="es-ES" sz="3600" dirty="0"/>
              <a:t>SRC formada por los socios Pérez y Rodríguez ha convenido en dividirse por igual después de reconocidos sueldos de $200 y $</a:t>
            </a:r>
            <a:r>
              <a:rPr lang="es-ES" sz="3600" dirty="0" smtClean="0"/>
              <a:t>300.00 mensuales </a:t>
            </a:r>
            <a:r>
              <a:rPr lang="es-ES" sz="3600" dirty="0"/>
              <a:t>respectivamente.</a:t>
            </a:r>
            <a:endParaRPr lang="es-NI" sz="3600" dirty="0"/>
          </a:p>
          <a:p>
            <a:pPr algn="just"/>
            <a:endParaRPr lang="es-NI" sz="3600" dirty="0"/>
          </a:p>
        </p:txBody>
      </p:sp>
    </p:spTree>
    <p:extLst>
      <p:ext uri="{BB962C8B-B14F-4D97-AF65-F5344CB8AC3E}">
        <p14:creationId xmlns:p14="http://schemas.microsoft.com/office/powerpoint/2010/main" val="41559700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Sueldos mensuales </a:t>
            </a:r>
            <a:endParaRPr lang="es-NI" dirty="0"/>
          </a:p>
        </p:txBody>
      </p:sp>
      <p:sp>
        <p:nvSpPr>
          <p:cNvPr id="3" name="Marcador de contenido 2"/>
          <p:cNvSpPr>
            <a:spLocks noGrp="1"/>
          </p:cNvSpPr>
          <p:nvPr>
            <p:ph idx="1"/>
          </p:nvPr>
        </p:nvSpPr>
        <p:spPr/>
        <p:txBody>
          <a:bodyPr/>
          <a:lstStyle/>
          <a:p>
            <a:endParaRPr lang="es-NI"/>
          </a:p>
        </p:txBody>
      </p:sp>
      <p:graphicFrame>
        <p:nvGraphicFramePr>
          <p:cNvPr id="4" name="Tabla 3"/>
          <p:cNvGraphicFramePr>
            <a:graphicFrameLocks noGrp="1"/>
          </p:cNvGraphicFramePr>
          <p:nvPr>
            <p:extLst>
              <p:ext uri="{D42A27DB-BD31-4B8C-83A1-F6EECF244321}">
                <p14:modId xmlns:p14="http://schemas.microsoft.com/office/powerpoint/2010/main" val="2419295277"/>
              </p:ext>
            </p:extLst>
          </p:nvPr>
        </p:nvGraphicFramePr>
        <p:xfrm>
          <a:off x="107504" y="1842157"/>
          <a:ext cx="8208912" cy="3964283"/>
        </p:xfrm>
        <a:graphic>
          <a:graphicData uri="http://schemas.openxmlformats.org/drawingml/2006/table">
            <a:tbl>
              <a:tblPr firstRow="1" bandRow="1">
                <a:tableStyleId>{D7AC3CCA-C797-4891-BE02-D94E43425B78}</a:tableStyleId>
              </a:tblPr>
              <a:tblGrid>
                <a:gridCol w="1152128">
                  <a:extLst>
                    <a:ext uri="{9D8B030D-6E8A-4147-A177-3AD203B41FA5}">
                      <a16:colId xmlns:a16="http://schemas.microsoft.com/office/drawing/2014/main" val="20000"/>
                    </a:ext>
                  </a:extLst>
                </a:gridCol>
                <a:gridCol w="3718842">
                  <a:extLst>
                    <a:ext uri="{9D8B030D-6E8A-4147-A177-3AD203B41FA5}">
                      <a16:colId xmlns:a16="http://schemas.microsoft.com/office/drawing/2014/main" val="20001"/>
                    </a:ext>
                  </a:extLst>
                </a:gridCol>
                <a:gridCol w="522255">
                  <a:extLst>
                    <a:ext uri="{9D8B030D-6E8A-4147-A177-3AD203B41FA5}">
                      <a16:colId xmlns:a16="http://schemas.microsoft.com/office/drawing/2014/main" val="20002"/>
                    </a:ext>
                  </a:extLst>
                </a:gridCol>
                <a:gridCol w="1447535">
                  <a:extLst>
                    <a:ext uri="{9D8B030D-6E8A-4147-A177-3AD203B41FA5}">
                      <a16:colId xmlns:a16="http://schemas.microsoft.com/office/drawing/2014/main" val="20003"/>
                    </a:ext>
                  </a:extLst>
                </a:gridCol>
                <a:gridCol w="1368152">
                  <a:extLst>
                    <a:ext uri="{9D8B030D-6E8A-4147-A177-3AD203B41FA5}">
                      <a16:colId xmlns:a16="http://schemas.microsoft.com/office/drawing/2014/main" val="20004"/>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txBody>
                  <a:tcPr/>
                </a:tc>
                <a:tc>
                  <a:txBody>
                    <a:bodyPr/>
                    <a:lstStyle/>
                    <a:p>
                      <a:r>
                        <a:rPr lang="es-NI" dirty="0" smtClean="0"/>
                        <a:t>FO</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1-2 </a:t>
                      </a:r>
                      <a:r>
                        <a:rPr lang="es-ES" sz="2400" dirty="0" smtClean="0">
                          <a:effectLst/>
                          <a:latin typeface="Arial" panose="020B0604020202020204" pitchFamily="34" charset="0"/>
                          <a:ea typeface="Times New Roman" panose="02020603050405020304" pitchFamily="18" charset="0"/>
                        </a:rPr>
                        <a:t>22</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2400" dirty="0" smtClean="0">
                          <a:effectLst/>
                          <a:latin typeface="Arial" panose="020B0604020202020204" pitchFamily="34" charset="0"/>
                          <a:ea typeface="Times New Roman" panose="02020603050405020304" pitchFamily="18" charset="0"/>
                        </a:rPr>
                        <a:t>_________3________</a:t>
                      </a:r>
                      <a:endParaRPr lang="es-NI" sz="2400" dirty="0">
                        <a:effectLst/>
                        <a:latin typeface="Times New Roman" panose="02020603050405020304" pitchFamily="18" charset="0"/>
                        <a:ea typeface="Times New Roman" panose="02020603050405020304" pitchFamily="18" charset="0"/>
                      </a:endParaRPr>
                    </a:p>
                    <a:p>
                      <a:pPr>
                        <a:spcAft>
                          <a:spcPts val="0"/>
                        </a:spcAft>
                      </a:pPr>
                      <a:r>
                        <a:rPr lang="es-ES" sz="2400" dirty="0">
                          <a:effectLst/>
                          <a:latin typeface="Arial" panose="020B0604020202020204" pitchFamily="34" charset="0"/>
                          <a:ea typeface="Times New Roman" panose="02020603050405020304" pitchFamily="18" charset="0"/>
                        </a:rPr>
                        <a:t>Pérez, Cuenta Personal</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p>
                      <a:pPr algn="just">
                        <a:spcAft>
                          <a:spcPts val="0"/>
                        </a:spcAft>
                      </a:pPr>
                      <a:r>
                        <a:rPr lang="es-ES" sz="2400">
                          <a:effectLst/>
                          <a:latin typeface="Arial" panose="020B0604020202020204" pitchFamily="34" charset="0"/>
                          <a:ea typeface="Times New Roman" panose="02020603050405020304" pitchFamily="18" charset="0"/>
                        </a:rPr>
                        <a:t>$200.00</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2400" dirty="0">
                          <a:effectLst/>
                          <a:latin typeface="Arial" panose="020B0604020202020204" pitchFamily="34" charset="0"/>
                          <a:ea typeface="Times New Roman" panose="02020603050405020304" pitchFamily="18" charset="0"/>
                        </a:rPr>
                        <a:t>Rodríguez, Cuenta Personal</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300.00</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400" dirty="0">
                          <a:effectLst/>
                          <a:latin typeface="Arial" panose="020B0604020202020204" pitchFamily="34" charset="0"/>
                          <a:ea typeface="Times New Roman" panose="02020603050405020304" pitchFamily="18" charset="0"/>
                        </a:rPr>
                        <a:t>Efectivo en banco</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$500.00</a:t>
                      </a:r>
                      <a:endParaRPr lang="es-NI" sz="24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p>
                      <a:pPr algn="just">
                        <a:spcAft>
                          <a:spcPts val="0"/>
                        </a:spcAft>
                      </a:pPr>
                      <a:r>
                        <a:rPr lang="es-ES" sz="24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a:effectLst/>
                          <a:latin typeface="Arial" panose="020B0604020202020204" pitchFamily="34" charset="0"/>
                          <a:ea typeface="Times New Roman" panose="02020603050405020304" pitchFamily="18" charset="0"/>
                        </a:rPr>
                        <a:t>Contabilizando el cobro de los sueldos durante el primer mes de funcionamiento de la SRC</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4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9411568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Al finalizar el año</a:t>
            </a:r>
            <a:endParaRPr lang="es-NI" dirty="0"/>
          </a:p>
        </p:txBody>
      </p:sp>
      <p:sp>
        <p:nvSpPr>
          <p:cNvPr id="3" name="Marcador de contenido 2"/>
          <p:cNvSpPr>
            <a:spLocks noGrp="1"/>
          </p:cNvSpPr>
          <p:nvPr>
            <p:ph idx="1"/>
          </p:nvPr>
        </p:nvSpPr>
        <p:spPr/>
        <p:txBody>
          <a:bodyPr/>
          <a:lstStyle/>
          <a:p>
            <a:endParaRPr lang="es-NI"/>
          </a:p>
        </p:txBody>
      </p:sp>
      <p:graphicFrame>
        <p:nvGraphicFramePr>
          <p:cNvPr id="4" name="Tabla 3"/>
          <p:cNvGraphicFramePr>
            <a:graphicFrameLocks noGrp="1"/>
          </p:cNvGraphicFramePr>
          <p:nvPr>
            <p:extLst>
              <p:ext uri="{D42A27DB-BD31-4B8C-83A1-F6EECF244321}">
                <p14:modId xmlns:p14="http://schemas.microsoft.com/office/powerpoint/2010/main" val="1921216218"/>
              </p:ext>
            </p:extLst>
          </p:nvPr>
        </p:nvGraphicFramePr>
        <p:xfrm>
          <a:off x="107503" y="2136575"/>
          <a:ext cx="8784977" cy="3265126"/>
        </p:xfrm>
        <a:graphic>
          <a:graphicData uri="http://schemas.openxmlformats.org/drawingml/2006/table">
            <a:tbl>
              <a:tblPr firstRow="1" bandRow="1">
                <a:tableStyleId>{D7AC3CCA-C797-4891-BE02-D94E43425B78}</a:tableStyleId>
              </a:tblPr>
              <a:tblGrid>
                <a:gridCol w="1162542">
                  <a:extLst>
                    <a:ext uri="{9D8B030D-6E8A-4147-A177-3AD203B41FA5}">
                      <a16:colId xmlns:a16="http://schemas.microsoft.com/office/drawing/2014/main" val="20000"/>
                    </a:ext>
                  </a:extLst>
                </a:gridCol>
                <a:gridCol w="4166051">
                  <a:extLst>
                    <a:ext uri="{9D8B030D-6E8A-4147-A177-3AD203B41FA5}">
                      <a16:colId xmlns:a16="http://schemas.microsoft.com/office/drawing/2014/main" val="20001"/>
                    </a:ext>
                  </a:extLst>
                </a:gridCol>
                <a:gridCol w="648072">
                  <a:extLst>
                    <a:ext uri="{9D8B030D-6E8A-4147-A177-3AD203B41FA5}">
                      <a16:colId xmlns:a16="http://schemas.microsoft.com/office/drawing/2014/main" val="20002"/>
                    </a:ext>
                  </a:extLst>
                </a:gridCol>
                <a:gridCol w="1344720">
                  <a:extLst>
                    <a:ext uri="{9D8B030D-6E8A-4147-A177-3AD203B41FA5}">
                      <a16:colId xmlns:a16="http://schemas.microsoft.com/office/drawing/2014/main" val="20003"/>
                    </a:ext>
                  </a:extLst>
                </a:gridCol>
                <a:gridCol w="1463592">
                  <a:extLst>
                    <a:ext uri="{9D8B030D-6E8A-4147-A177-3AD203B41FA5}">
                      <a16:colId xmlns:a16="http://schemas.microsoft.com/office/drawing/2014/main" val="20004"/>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4</a:t>
                      </a:r>
                      <a:r>
                        <a:rPr lang="es-NI" baseline="0" dirty="0" smtClean="0"/>
                        <a:t> </a:t>
                      </a:r>
                      <a:r>
                        <a:rPr lang="es-NI" dirty="0" smtClean="0"/>
                        <a:t>__________</a:t>
                      </a:r>
                      <a:endParaRPr lang="es-NI" dirty="0"/>
                    </a:p>
                  </a:txBody>
                  <a:tcPr/>
                </a:tc>
                <a:tc>
                  <a:txBody>
                    <a:bodyPr/>
                    <a:lstStyle/>
                    <a:p>
                      <a:r>
                        <a:rPr lang="es-NI" dirty="0" smtClean="0"/>
                        <a:t>FO</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31-12-22</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Perdida </a:t>
                      </a:r>
                      <a:r>
                        <a:rPr lang="es-ES" sz="2000" dirty="0">
                          <a:effectLst/>
                          <a:latin typeface="Arial" panose="020B0604020202020204" pitchFamily="34" charset="0"/>
                          <a:ea typeface="Times New Roman" panose="02020603050405020304" pitchFamily="18" charset="0"/>
                        </a:rPr>
                        <a:t>y Ganancia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$6000.00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Pérez,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$2400.00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Rodríguez,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3600.00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Contabilizando el traspaso a las cuentas personales del sueldo cobrado durante el 1 año de funcionamiento</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565133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Distribución a partes iguales de la utilidad que queda </a:t>
            </a:r>
            <a:endParaRPr lang="es-NI" dirty="0"/>
          </a:p>
        </p:txBody>
      </p:sp>
      <p:sp>
        <p:nvSpPr>
          <p:cNvPr id="3" name="Marcador de contenido 2"/>
          <p:cNvSpPr>
            <a:spLocks noGrp="1"/>
          </p:cNvSpPr>
          <p:nvPr>
            <p:ph idx="1"/>
          </p:nvPr>
        </p:nvSpPr>
        <p:spPr/>
        <p:txBody>
          <a:bodyPr/>
          <a:lstStyle/>
          <a:p>
            <a:endParaRPr lang="es-NI" dirty="0"/>
          </a:p>
        </p:txBody>
      </p:sp>
      <p:graphicFrame>
        <p:nvGraphicFramePr>
          <p:cNvPr id="4" name="Tabla 3"/>
          <p:cNvGraphicFramePr>
            <a:graphicFrameLocks noGrp="1"/>
          </p:cNvGraphicFramePr>
          <p:nvPr>
            <p:extLst>
              <p:ext uri="{D42A27DB-BD31-4B8C-83A1-F6EECF244321}">
                <p14:modId xmlns:p14="http://schemas.microsoft.com/office/powerpoint/2010/main" val="2371437463"/>
              </p:ext>
            </p:extLst>
          </p:nvPr>
        </p:nvGraphicFramePr>
        <p:xfrm>
          <a:off x="107503" y="2136575"/>
          <a:ext cx="8208913" cy="3476603"/>
        </p:xfrm>
        <a:graphic>
          <a:graphicData uri="http://schemas.openxmlformats.org/drawingml/2006/table">
            <a:tbl>
              <a:tblPr firstRow="1" bandRow="1">
                <a:tableStyleId>{D7AC3CCA-C797-4891-BE02-D94E43425B78}</a:tableStyleId>
              </a:tblPr>
              <a:tblGrid>
                <a:gridCol w="971632">
                  <a:extLst>
                    <a:ext uri="{9D8B030D-6E8A-4147-A177-3AD203B41FA5}">
                      <a16:colId xmlns:a16="http://schemas.microsoft.com/office/drawing/2014/main" val="20000"/>
                    </a:ext>
                  </a:extLst>
                </a:gridCol>
                <a:gridCol w="3996921">
                  <a:extLst>
                    <a:ext uri="{9D8B030D-6E8A-4147-A177-3AD203B41FA5}">
                      <a16:colId xmlns:a16="http://schemas.microsoft.com/office/drawing/2014/main" val="20001"/>
                    </a:ext>
                  </a:extLst>
                </a:gridCol>
                <a:gridCol w="504056">
                  <a:extLst>
                    <a:ext uri="{9D8B030D-6E8A-4147-A177-3AD203B41FA5}">
                      <a16:colId xmlns:a16="http://schemas.microsoft.com/office/drawing/2014/main" val="20002"/>
                    </a:ext>
                  </a:extLst>
                </a:gridCol>
                <a:gridCol w="1368685">
                  <a:extLst>
                    <a:ext uri="{9D8B030D-6E8A-4147-A177-3AD203B41FA5}">
                      <a16:colId xmlns:a16="http://schemas.microsoft.com/office/drawing/2014/main" val="20003"/>
                    </a:ext>
                  </a:extLst>
                </a:gridCol>
                <a:gridCol w="1367619">
                  <a:extLst>
                    <a:ext uri="{9D8B030D-6E8A-4147-A177-3AD203B41FA5}">
                      <a16:colId xmlns:a16="http://schemas.microsoft.com/office/drawing/2014/main" val="20004"/>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5</a:t>
                      </a:r>
                      <a:r>
                        <a:rPr lang="es-NI" baseline="0" dirty="0" smtClean="0"/>
                        <a:t> </a:t>
                      </a:r>
                      <a:r>
                        <a:rPr lang="es-NI" dirty="0" smtClean="0"/>
                        <a:t>__________</a:t>
                      </a:r>
                      <a:endParaRPr lang="es-NI" dirty="0"/>
                    </a:p>
                  </a:txBody>
                  <a:tcPr/>
                </a:tc>
                <a:tc>
                  <a:txBody>
                    <a:bodyPr/>
                    <a:lstStyle/>
                    <a:p>
                      <a:r>
                        <a:rPr lang="es-NI" dirty="0" smtClean="0"/>
                        <a:t>FO</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31-12-22</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Perdida </a:t>
                      </a:r>
                      <a:r>
                        <a:rPr lang="es-ES" sz="2000" dirty="0">
                          <a:effectLst/>
                          <a:latin typeface="Arial" panose="020B0604020202020204" pitchFamily="34" charset="0"/>
                          <a:ea typeface="Times New Roman" panose="02020603050405020304" pitchFamily="18" charset="0"/>
                        </a:rPr>
                        <a:t>y Ganancia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$3 </a:t>
                      </a:r>
                      <a:r>
                        <a:rPr lang="es-ES" sz="2000" dirty="0">
                          <a:effectLst/>
                          <a:latin typeface="Arial" panose="020B0604020202020204" pitchFamily="34" charset="0"/>
                          <a:ea typeface="Times New Roman" panose="02020603050405020304" pitchFamily="18" charset="0"/>
                        </a:rPr>
                        <a:t>600.00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a:effectLst/>
                          <a:latin typeface="Arial" panose="020B0604020202020204" pitchFamily="34" charset="0"/>
                          <a:ea typeface="Times New Roman" panose="02020603050405020304" pitchFamily="18" charset="0"/>
                        </a:rPr>
                        <a:t>          Pérez, Cuenta Personal</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$1 800.00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a:effectLst/>
                          <a:latin typeface="Arial" panose="020B0604020202020204" pitchFamily="34" charset="0"/>
                          <a:ea typeface="Times New Roman" panose="02020603050405020304" pitchFamily="18" charset="0"/>
                        </a:rPr>
                        <a:t>          Rodríguez, Cuenta Personal</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1 800.00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Contabilizando la distribución de la utilidad neta a partes iguales durante el 1 año de funcionamiento</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9208161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NI" dirty="0" smtClean="0"/>
              <a:t>Distribución de utilidades según aportación, servicios que rinden los socios e intereses</a:t>
            </a:r>
            <a:endParaRPr lang="es-NI" dirty="0"/>
          </a:p>
        </p:txBody>
      </p:sp>
      <p:sp>
        <p:nvSpPr>
          <p:cNvPr id="3" name="Marcador de contenido 2"/>
          <p:cNvSpPr>
            <a:spLocks noGrp="1"/>
          </p:cNvSpPr>
          <p:nvPr>
            <p:ph idx="1"/>
          </p:nvPr>
        </p:nvSpPr>
        <p:spPr/>
        <p:txBody>
          <a:bodyPr>
            <a:normAutofit/>
          </a:bodyPr>
          <a:lstStyle/>
          <a:p>
            <a:pPr algn="just"/>
            <a:r>
              <a:rPr lang="es-ES" sz="3200" dirty="0"/>
              <a:t>La sociedad regular colectiva formada por los socios Pérez y Rodríguez además de los sueldos convinieron que sus aportaciones iniciales </a:t>
            </a:r>
            <a:r>
              <a:rPr lang="es-ES" sz="3200" dirty="0" smtClean="0"/>
              <a:t>ganan </a:t>
            </a:r>
            <a:r>
              <a:rPr lang="es-ES" sz="3200" dirty="0"/>
              <a:t>interés a razón de 6% anual, dividiéndose el resto de la utilidad líquida en partes iguales </a:t>
            </a:r>
            <a:endParaRPr lang="es-NI" sz="3200" dirty="0"/>
          </a:p>
          <a:p>
            <a:pPr algn="just"/>
            <a:endParaRPr lang="es-NI" sz="3200" dirty="0"/>
          </a:p>
        </p:txBody>
      </p:sp>
    </p:spTree>
    <p:extLst>
      <p:ext uri="{BB962C8B-B14F-4D97-AF65-F5344CB8AC3E}">
        <p14:creationId xmlns:p14="http://schemas.microsoft.com/office/powerpoint/2010/main" val="40096083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Traspaso del sueldo cobrado durante el primer año</a:t>
            </a:r>
            <a:endParaRPr lang="es-NI" dirty="0"/>
          </a:p>
        </p:txBody>
      </p:sp>
      <p:sp>
        <p:nvSpPr>
          <p:cNvPr id="3" name="Marcador de contenido 2"/>
          <p:cNvSpPr>
            <a:spLocks noGrp="1"/>
          </p:cNvSpPr>
          <p:nvPr>
            <p:ph idx="1"/>
          </p:nvPr>
        </p:nvSpPr>
        <p:spPr/>
        <p:txBody>
          <a:bodyPr/>
          <a:lstStyle/>
          <a:p>
            <a:endParaRPr lang="es-NI"/>
          </a:p>
        </p:txBody>
      </p:sp>
      <p:graphicFrame>
        <p:nvGraphicFramePr>
          <p:cNvPr id="4" name="Tabla 3"/>
          <p:cNvGraphicFramePr>
            <a:graphicFrameLocks noGrp="1"/>
          </p:cNvGraphicFramePr>
          <p:nvPr>
            <p:extLst>
              <p:ext uri="{D42A27DB-BD31-4B8C-83A1-F6EECF244321}">
                <p14:modId xmlns:p14="http://schemas.microsoft.com/office/powerpoint/2010/main" val="3787931497"/>
              </p:ext>
            </p:extLst>
          </p:nvPr>
        </p:nvGraphicFramePr>
        <p:xfrm>
          <a:off x="107503" y="2136575"/>
          <a:ext cx="9036496" cy="3476603"/>
        </p:xfrm>
        <a:graphic>
          <a:graphicData uri="http://schemas.openxmlformats.org/drawingml/2006/table">
            <a:tbl>
              <a:tblPr firstRow="1" bandRow="1">
                <a:tableStyleId>{D7AC3CCA-C797-4891-BE02-D94E43425B78}</a:tableStyleId>
              </a:tblPr>
              <a:tblGrid>
                <a:gridCol w="901691">
                  <a:extLst>
                    <a:ext uri="{9D8B030D-6E8A-4147-A177-3AD203B41FA5}">
                      <a16:colId xmlns:a16="http://schemas.microsoft.com/office/drawing/2014/main" val="20000"/>
                    </a:ext>
                  </a:extLst>
                </a:gridCol>
                <a:gridCol w="3618651">
                  <a:extLst>
                    <a:ext uri="{9D8B030D-6E8A-4147-A177-3AD203B41FA5}">
                      <a16:colId xmlns:a16="http://schemas.microsoft.com/office/drawing/2014/main" val="20001"/>
                    </a:ext>
                  </a:extLst>
                </a:gridCol>
                <a:gridCol w="484661">
                  <a:extLst>
                    <a:ext uri="{9D8B030D-6E8A-4147-A177-3AD203B41FA5}">
                      <a16:colId xmlns:a16="http://schemas.microsoft.com/office/drawing/2014/main" val="20002"/>
                    </a:ext>
                  </a:extLst>
                </a:gridCol>
                <a:gridCol w="1418489">
                  <a:extLst>
                    <a:ext uri="{9D8B030D-6E8A-4147-A177-3AD203B41FA5}">
                      <a16:colId xmlns:a16="http://schemas.microsoft.com/office/drawing/2014/main" val="20003"/>
                    </a:ext>
                  </a:extLst>
                </a:gridCol>
                <a:gridCol w="1343831">
                  <a:extLst>
                    <a:ext uri="{9D8B030D-6E8A-4147-A177-3AD203B41FA5}">
                      <a16:colId xmlns:a16="http://schemas.microsoft.com/office/drawing/2014/main" val="20004"/>
                    </a:ext>
                  </a:extLst>
                </a:gridCol>
                <a:gridCol w="1269173">
                  <a:extLst>
                    <a:ext uri="{9D8B030D-6E8A-4147-A177-3AD203B41FA5}">
                      <a16:colId xmlns:a16="http://schemas.microsoft.com/office/drawing/2014/main" val="20005"/>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5__________</a:t>
                      </a:r>
                      <a:endParaRPr lang="es-NI" dirty="0"/>
                    </a:p>
                  </a:txBody>
                  <a:tcPr/>
                </a:tc>
                <a:tc>
                  <a:txBody>
                    <a:bodyPr/>
                    <a:lstStyle/>
                    <a:p>
                      <a:r>
                        <a:rPr lang="es-NI" dirty="0" smtClean="0"/>
                        <a:t>FO</a:t>
                      </a:r>
                      <a:endParaRPr lang="es-NI" dirty="0"/>
                    </a:p>
                  </a:txBody>
                  <a:tcPr/>
                </a:tc>
                <a:tc>
                  <a:txBody>
                    <a:bodyPr/>
                    <a:lstStyle/>
                    <a:p>
                      <a:r>
                        <a:rPr lang="es-NI" dirty="0" smtClean="0"/>
                        <a:t>PARCIAL</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31-12-22</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Perdida </a:t>
                      </a:r>
                      <a:r>
                        <a:rPr lang="es-ES" sz="2000" dirty="0">
                          <a:effectLst/>
                          <a:latin typeface="Arial" panose="020B0604020202020204" pitchFamily="34" charset="0"/>
                          <a:ea typeface="Times New Roman" panose="02020603050405020304" pitchFamily="18" charset="0"/>
                        </a:rPr>
                        <a:t>y Ganancia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a:t>
                      </a:r>
                      <a:r>
                        <a:rPr lang="es-ES" sz="2000" dirty="0">
                          <a:effectLst/>
                          <a:latin typeface="Arial" panose="020B0604020202020204" pitchFamily="34" charset="0"/>
                          <a:ea typeface="Times New Roman" panose="02020603050405020304" pitchFamily="18" charset="0"/>
                        </a:rPr>
                        <a:t>6000.00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Pérez,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$2400.00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          Rodríguez,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3600.00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Contabilizando el traspaso a las cuentas personales del sueldo cobrado durante el 1 año de funcionamiento</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217865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Interés de las aportación inicial</a:t>
            </a:r>
            <a:endParaRPr lang="es-NI" dirty="0"/>
          </a:p>
        </p:txBody>
      </p:sp>
      <p:sp>
        <p:nvSpPr>
          <p:cNvPr id="3" name="Marcador de contenido 2"/>
          <p:cNvSpPr>
            <a:spLocks noGrp="1"/>
          </p:cNvSpPr>
          <p:nvPr>
            <p:ph idx="1"/>
          </p:nvPr>
        </p:nvSpPr>
        <p:spPr/>
        <p:txBody>
          <a:bodyPr/>
          <a:lstStyle/>
          <a:p>
            <a:endParaRPr lang="es-NI"/>
          </a:p>
        </p:txBody>
      </p:sp>
      <p:graphicFrame>
        <p:nvGraphicFramePr>
          <p:cNvPr id="4" name="Tabla 3"/>
          <p:cNvGraphicFramePr>
            <a:graphicFrameLocks noGrp="1"/>
          </p:cNvGraphicFramePr>
          <p:nvPr>
            <p:extLst>
              <p:ext uri="{D42A27DB-BD31-4B8C-83A1-F6EECF244321}">
                <p14:modId xmlns:p14="http://schemas.microsoft.com/office/powerpoint/2010/main" val="3687758044"/>
              </p:ext>
            </p:extLst>
          </p:nvPr>
        </p:nvGraphicFramePr>
        <p:xfrm>
          <a:off x="107503" y="2136575"/>
          <a:ext cx="9036496" cy="3476603"/>
        </p:xfrm>
        <a:graphic>
          <a:graphicData uri="http://schemas.openxmlformats.org/drawingml/2006/table">
            <a:tbl>
              <a:tblPr firstRow="1" bandRow="1">
                <a:tableStyleId>{D7AC3CCA-C797-4891-BE02-D94E43425B78}</a:tableStyleId>
              </a:tblPr>
              <a:tblGrid>
                <a:gridCol w="901691">
                  <a:extLst>
                    <a:ext uri="{9D8B030D-6E8A-4147-A177-3AD203B41FA5}">
                      <a16:colId xmlns:a16="http://schemas.microsoft.com/office/drawing/2014/main" val="20000"/>
                    </a:ext>
                  </a:extLst>
                </a:gridCol>
                <a:gridCol w="3618651">
                  <a:extLst>
                    <a:ext uri="{9D8B030D-6E8A-4147-A177-3AD203B41FA5}">
                      <a16:colId xmlns:a16="http://schemas.microsoft.com/office/drawing/2014/main" val="20001"/>
                    </a:ext>
                  </a:extLst>
                </a:gridCol>
                <a:gridCol w="484661">
                  <a:extLst>
                    <a:ext uri="{9D8B030D-6E8A-4147-A177-3AD203B41FA5}">
                      <a16:colId xmlns:a16="http://schemas.microsoft.com/office/drawing/2014/main" val="20002"/>
                    </a:ext>
                  </a:extLst>
                </a:gridCol>
                <a:gridCol w="1418489">
                  <a:extLst>
                    <a:ext uri="{9D8B030D-6E8A-4147-A177-3AD203B41FA5}">
                      <a16:colId xmlns:a16="http://schemas.microsoft.com/office/drawing/2014/main" val="20003"/>
                    </a:ext>
                  </a:extLst>
                </a:gridCol>
                <a:gridCol w="1343831">
                  <a:extLst>
                    <a:ext uri="{9D8B030D-6E8A-4147-A177-3AD203B41FA5}">
                      <a16:colId xmlns:a16="http://schemas.microsoft.com/office/drawing/2014/main" val="20004"/>
                    </a:ext>
                  </a:extLst>
                </a:gridCol>
                <a:gridCol w="1269173">
                  <a:extLst>
                    <a:ext uri="{9D8B030D-6E8A-4147-A177-3AD203B41FA5}">
                      <a16:colId xmlns:a16="http://schemas.microsoft.com/office/drawing/2014/main" val="20005"/>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5__________</a:t>
                      </a:r>
                      <a:endParaRPr lang="es-NI" dirty="0"/>
                    </a:p>
                  </a:txBody>
                  <a:tcPr/>
                </a:tc>
                <a:tc>
                  <a:txBody>
                    <a:bodyPr/>
                    <a:lstStyle/>
                    <a:p>
                      <a:r>
                        <a:rPr lang="es-NI" dirty="0" smtClean="0"/>
                        <a:t>FO</a:t>
                      </a:r>
                      <a:endParaRPr lang="es-NI" dirty="0"/>
                    </a:p>
                  </a:txBody>
                  <a:tcPr/>
                </a:tc>
                <a:tc>
                  <a:txBody>
                    <a:bodyPr/>
                    <a:lstStyle/>
                    <a:p>
                      <a:r>
                        <a:rPr lang="es-NI" dirty="0" smtClean="0"/>
                        <a:t>PARCIAL</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31-12-22</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Perdida </a:t>
                      </a:r>
                      <a:r>
                        <a:rPr lang="es-ES" sz="2000" dirty="0">
                          <a:effectLst/>
                          <a:latin typeface="Arial" panose="020B0604020202020204" pitchFamily="34" charset="0"/>
                          <a:ea typeface="Times New Roman" panose="02020603050405020304" pitchFamily="18" charset="0"/>
                        </a:rPr>
                        <a:t>y Ganancia </a:t>
                      </a:r>
                      <a:endParaRPr lang="es-NI" sz="2000" dirty="0">
                        <a:effectLst/>
                        <a:latin typeface="Times New Roman" panose="02020603050405020304" pitchFamily="18" charset="0"/>
                        <a:ea typeface="Times New Roman" panose="02020603050405020304" pitchFamily="18" charset="0"/>
                      </a:endParaRPr>
                    </a:p>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a:t>
                      </a:r>
                      <a:r>
                        <a:rPr lang="es-ES" sz="2000" dirty="0">
                          <a:effectLst/>
                          <a:latin typeface="Arial" panose="020B0604020202020204" pitchFamily="34" charset="0"/>
                          <a:ea typeface="Times New Roman" panose="02020603050405020304" pitchFamily="18" charset="0"/>
                        </a:rPr>
                        <a:t>12000.00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a:effectLst/>
                          <a:latin typeface="Arial" panose="020B0604020202020204" pitchFamily="34" charset="0"/>
                          <a:ea typeface="Times New Roman" panose="02020603050405020304" pitchFamily="18" charset="0"/>
                        </a:rPr>
                        <a:t>          Pérez, Cuenta Personal</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$480.00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a:effectLst/>
                          <a:latin typeface="Arial" panose="020B0604020202020204" pitchFamily="34" charset="0"/>
                          <a:ea typeface="Times New Roman" panose="02020603050405020304" pitchFamily="18" charset="0"/>
                        </a:rPr>
                        <a:t>          Rodríguez, Cuenta Personal</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720.00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Contabilizando el interés correspondiente a las aportaciones iniciales de los socios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0060741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Cierre de las cuenta ganancia o perdida </a:t>
            </a:r>
            <a:endParaRPr lang="es-NI" dirty="0"/>
          </a:p>
        </p:txBody>
      </p:sp>
      <p:sp>
        <p:nvSpPr>
          <p:cNvPr id="3" name="Marcador de contenido 2"/>
          <p:cNvSpPr>
            <a:spLocks noGrp="1"/>
          </p:cNvSpPr>
          <p:nvPr>
            <p:ph idx="1"/>
          </p:nvPr>
        </p:nvSpPr>
        <p:spPr/>
        <p:txBody>
          <a:bodyPr/>
          <a:lstStyle/>
          <a:p>
            <a:endParaRPr lang="es-NI"/>
          </a:p>
        </p:txBody>
      </p:sp>
      <p:graphicFrame>
        <p:nvGraphicFramePr>
          <p:cNvPr id="4" name="Tabla 3"/>
          <p:cNvGraphicFramePr>
            <a:graphicFrameLocks noGrp="1"/>
          </p:cNvGraphicFramePr>
          <p:nvPr>
            <p:extLst>
              <p:ext uri="{D42A27DB-BD31-4B8C-83A1-F6EECF244321}">
                <p14:modId xmlns:p14="http://schemas.microsoft.com/office/powerpoint/2010/main" val="406068479"/>
              </p:ext>
            </p:extLst>
          </p:nvPr>
        </p:nvGraphicFramePr>
        <p:xfrm>
          <a:off x="107503" y="2136575"/>
          <a:ext cx="9036496" cy="3265126"/>
        </p:xfrm>
        <a:graphic>
          <a:graphicData uri="http://schemas.openxmlformats.org/drawingml/2006/table">
            <a:tbl>
              <a:tblPr firstRow="1" bandRow="1">
                <a:tableStyleId>{D7AC3CCA-C797-4891-BE02-D94E43425B78}</a:tableStyleId>
              </a:tblPr>
              <a:tblGrid>
                <a:gridCol w="901691">
                  <a:extLst>
                    <a:ext uri="{9D8B030D-6E8A-4147-A177-3AD203B41FA5}">
                      <a16:colId xmlns:a16="http://schemas.microsoft.com/office/drawing/2014/main" val="20000"/>
                    </a:ext>
                  </a:extLst>
                </a:gridCol>
                <a:gridCol w="3618651">
                  <a:extLst>
                    <a:ext uri="{9D8B030D-6E8A-4147-A177-3AD203B41FA5}">
                      <a16:colId xmlns:a16="http://schemas.microsoft.com/office/drawing/2014/main" val="20001"/>
                    </a:ext>
                  </a:extLst>
                </a:gridCol>
                <a:gridCol w="484661">
                  <a:extLst>
                    <a:ext uri="{9D8B030D-6E8A-4147-A177-3AD203B41FA5}">
                      <a16:colId xmlns:a16="http://schemas.microsoft.com/office/drawing/2014/main" val="20002"/>
                    </a:ext>
                  </a:extLst>
                </a:gridCol>
                <a:gridCol w="1418489">
                  <a:extLst>
                    <a:ext uri="{9D8B030D-6E8A-4147-A177-3AD203B41FA5}">
                      <a16:colId xmlns:a16="http://schemas.microsoft.com/office/drawing/2014/main" val="20003"/>
                    </a:ext>
                  </a:extLst>
                </a:gridCol>
                <a:gridCol w="1343831">
                  <a:extLst>
                    <a:ext uri="{9D8B030D-6E8A-4147-A177-3AD203B41FA5}">
                      <a16:colId xmlns:a16="http://schemas.microsoft.com/office/drawing/2014/main" val="20004"/>
                    </a:ext>
                  </a:extLst>
                </a:gridCol>
                <a:gridCol w="1269173">
                  <a:extLst>
                    <a:ext uri="{9D8B030D-6E8A-4147-A177-3AD203B41FA5}">
                      <a16:colId xmlns:a16="http://schemas.microsoft.com/office/drawing/2014/main" val="20005"/>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6__________</a:t>
                      </a:r>
                      <a:endParaRPr lang="es-NI" dirty="0"/>
                    </a:p>
                  </a:txBody>
                  <a:tcPr/>
                </a:tc>
                <a:tc>
                  <a:txBody>
                    <a:bodyPr/>
                    <a:lstStyle/>
                    <a:p>
                      <a:r>
                        <a:rPr lang="es-NI" dirty="0" smtClean="0"/>
                        <a:t>FO</a:t>
                      </a:r>
                      <a:endParaRPr lang="es-NI" dirty="0"/>
                    </a:p>
                  </a:txBody>
                  <a:tcPr/>
                </a:tc>
                <a:tc>
                  <a:txBody>
                    <a:bodyPr/>
                    <a:lstStyle/>
                    <a:p>
                      <a:r>
                        <a:rPr lang="es-NI" dirty="0" smtClean="0"/>
                        <a:t>PARCIAL</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2000" dirty="0" smtClean="0">
                          <a:effectLst/>
                          <a:latin typeface="Arial" panose="020B0604020202020204" pitchFamily="34" charset="0"/>
                          <a:ea typeface="Times New Roman" panose="02020603050405020304" pitchFamily="18" charset="0"/>
                        </a:rPr>
                        <a:t>31-12</a:t>
                      </a:r>
                      <a:r>
                        <a:rPr lang="es-ES" sz="2000" baseline="0" dirty="0" smtClean="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 22</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2000" dirty="0" smtClean="0">
                          <a:effectLst/>
                          <a:latin typeface="Arial" panose="020B0604020202020204" pitchFamily="34" charset="0"/>
                          <a:ea typeface="Times New Roman" panose="02020603050405020304" pitchFamily="18" charset="0"/>
                        </a:rPr>
                        <a:t>Pérez</a:t>
                      </a:r>
                      <a:r>
                        <a:rPr lang="es-ES" sz="2000" dirty="0">
                          <a:effectLst/>
                          <a:latin typeface="Arial" panose="020B0604020202020204" pitchFamily="34" charset="0"/>
                          <a:ea typeface="Times New Roman" panose="02020603050405020304" pitchFamily="18" charset="0"/>
                        </a:rPr>
                        <a:t>,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rPr>
                        <a:t>$</a:t>
                      </a:r>
                      <a:r>
                        <a:rPr lang="es-ES" sz="2000" dirty="0">
                          <a:effectLst/>
                          <a:latin typeface="Arial" panose="020B0604020202020204" pitchFamily="34" charset="0"/>
                          <a:ea typeface="Times New Roman" panose="02020603050405020304" pitchFamily="18" charset="0"/>
                        </a:rPr>
                        <a:t>1200.00</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2000" dirty="0">
                          <a:effectLst/>
                          <a:latin typeface="Arial" panose="020B0604020202020204" pitchFamily="34" charset="0"/>
                          <a:ea typeface="Times New Roman" panose="02020603050405020304" pitchFamily="18" charset="0"/>
                        </a:rPr>
                        <a:t>Rodríguez, Cuenta Personal</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1200.00</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2000" dirty="0">
                          <a:effectLst/>
                          <a:latin typeface="Arial" panose="020B0604020202020204" pitchFamily="34" charset="0"/>
                          <a:ea typeface="Times New Roman" panose="02020603050405020304" pitchFamily="18" charset="0"/>
                        </a:rPr>
                        <a:t>Ganancia o Perdida</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$2400.00</a:t>
                      </a:r>
                      <a:endParaRPr lang="es-NI" sz="2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Contabilizando el cierre de las </a:t>
                      </a:r>
                      <a:r>
                        <a:rPr lang="es-ES" sz="2000" dirty="0" smtClean="0">
                          <a:effectLst/>
                          <a:latin typeface="Arial" panose="020B0604020202020204" pitchFamily="34" charset="0"/>
                          <a:ea typeface="Times New Roman" panose="02020603050405020304" pitchFamily="18" charset="0"/>
                        </a:rPr>
                        <a:t>cuentas </a:t>
                      </a:r>
                      <a:r>
                        <a:rPr lang="es-ES" sz="2000" dirty="0">
                          <a:effectLst/>
                          <a:latin typeface="Arial" panose="020B0604020202020204" pitchFamily="34" charset="0"/>
                          <a:ea typeface="Times New Roman" panose="02020603050405020304" pitchFamily="18" charset="0"/>
                        </a:rPr>
                        <a:t>Perdida y ganancia traspasando su saldo deudor a la cuenta personal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a:effectLst/>
                          <a:latin typeface="Arial" panose="020B0604020202020204" pitchFamily="34" charset="0"/>
                          <a:ea typeface="Times New Roman" panose="02020603050405020304" pitchFamily="18" charset="0"/>
                        </a:rPr>
                        <a:t> </a:t>
                      </a:r>
                      <a:endParaRPr lang="es-NI" sz="20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2000" dirty="0">
                          <a:effectLst/>
                          <a:latin typeface="Arial" panose="020B0604020202020204" pitchFamily="34" charset="0"/>
                          <a:ea typeface="Times New Roman" panose="02020603050405020304" pitchFamily="18" charset="0"/>
                        </a:rPr>
                        <a:t> </a:t>
                      </a:r>
                      <a:endParaRPr lang="es-NI" sz="2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6161094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NI" dirty="0" smtClean="0"/>
              <a:t>Extracción de las utilidades</a:t>
            </a:r>
            <a:endParaRPr lang="es-NI" dirty="0"/>
          </a:p>
        </p:txBody>
      </p:sp>
      <p:sp>
        <p:nvSpPr>
          <p:cNvPr id="3" name="Marcador de contenido 2"/>
          <p:cNvSpPr>
            <a:spLocks noGrp="1"/>
          </p:cNvSpPr>
          <p:nvPr>
            <p:ph idx="1"/>
          </p:nvPr>
        </p:nvSpPr>
        <p:spPr/>
        <p:txBody>
          <a:bodyPr/>
          <a:lstStyle/>
          <a:p>
            <a:endParaRPr lang="es-NI"/>
          </a:p>
        </p:txBody>
      </p:sp>
      <p:graphicFrame>
        <p:nvGraphicFramePr>
          <p:cNvPr id="4" name="Tabla 3"/>
          <p:cNvGraphicFramePr>
            <a:graphicFrameLocks noGrp="1"/>
          </p:cNvGraphicFramePr>
          <p:nvPr>
            <p:extLst>
              <p:ext uri="{D42A27DB-BD31-4B8C-83A1-F6EECF244321}">
                <p14:modId xmlns:p14="http://schemas.microsoft.com/office/powerpoint/2010/main" val="2444028062"/>
              </p:ext>
            </p:extLst>
          </p:nvPr>
        </p:nvGraphicFramePr>
        <p:xfrm>
          <a:off x="107503" y="2136575"/>
          <a:ext cx="9036496" cy="2966640"/>
        </p:xfrm>
        <a:graphic>
          <a:graphicData uri="http://schemas.openxmlformats.org/drawingml/2006/table">
            <a:tbl>
              <a:tblPr firstRow="1" bandRow="1">
                <a:tableStyleId>{D7AC3CCA-C797-4891-BE02-D94E43425B78}</a:tableStyleId>
              </a:tblPr>
              <a:tblGrid>
                <a:gridCol w="901691">
                  <a:extLst>
                    <a:ext uri="{9D8B030D-6E8A-4147-A177-3AD203B41FA5}">
                      <a16:colId xmlns:a16="http://schemas.microsoft.com/office/drawing/2014/main" val="20000"/>
                    </a:ext>
                  </a:extLst>
                </a:gridCol>
                <a:gridCol w="3618651">
                  <a:extLst>
                    <a:ext uri="{9D8B030D-6E8A-4147-A177-3AD203B41FA5}">
                      <a16:colId xmlns:a16="http://schemas.microsoft.com/office/drawing/2014/main" val="20001"/>
                    </a:ext>
                  </a:extLst>
                </a:gridCol>
                <a:gridCol w="484661">
                  <a:extLst>
                    <a:ext uri="{9D8B030D-6E8A-4147-A177-3AD203B41FA5}">
                      <a16:colId xmlns:a16="http://schemas.microsoft.com/office/drawing/2014/main" val="20002"/>
                    </a:ext>
                  </a:extLst>
                </a:gridCol>
                <a:gridCol w="1418489">
                  <a:extLst>
                    <a:ext uri="{9D8B030D-6E8A-4147-A177-3AD203B41FA5}">
                      <a16:colId xmlns:a16="http://schemas.microsoft.com/office/drawing/2014/main" val="20003"/>
                    </a:ext>
                  </a:extLst>
                </a:gridCol>
                <a:gridCol w="1343831">
                  <a:extLst>
                    <a:ext uri="{9D8B030D-6E8A-4147-A177-3AD203B41FA5}">
                      <a16:colId xmlns:a16="http://schemas.microsoft.com/office/drawing/2014/main" val="20004"/>
                    </a:ext>
                  </a:extLst>
                </a:gridCol>
                <a:gridCol w="1269173">
                  <a:extLst>
                    <a:ext uri="{9D8B030D-6E8A-4147-A177-3AD203B41FA5}">
                      <a16:colId xmlns:a16="http://schemas.microsoft.com/office/drawing/2014/main" val="20005"/>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7__________</a:t>
                      </a:r>
                      <a:endParaRPr lang="es-NI" dirty="0"/>
                    </a:p>
                  </a:txBody>
                  <a:tcPr/>
                </a:tc>
                <a:tc>
                  <a:txBody>
                    <a:bodyPr/>
                    <a:lstStyle/>
                    <a:p>
                      <a:r>
                        <a:rPr lang="es-NI" dirty="0" smtClean="0"/>
                        <a:t>FO</a:t>
                      </a:r>
                      <a:endParaRPr lang="es-NI" dirty="0"/>
                    </a:p>
                  </a:txBody>
                  <a:tcPr/>
                </a:tc>
                <a:tc>
                  <a:txBody>
                    <a:bodyPr/>
                    <a:lstStyle/>
                    <a:p>
                      <a:r>
                        <a:rPr lang="es-NI" dirty="0" smtClean="0"/>
                        <a:t>PARCIAL</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508329">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31-12 </a:t>
                      </a:r>
                      <a:r>
                        <a:rPr lang="es-ES" sz="1800" dirty="0" smtClean="0">
                          <a:effectLst/>
                          <a:latin typeface="Arial" panose="020B0604020202020204" pitchFamily="34" charset="0"/>
                          <a:ea typeface="Times New Roman" panose="02020603050405020304" pitchFamily="18" charset="0"/>
                        </a:rPr>
                        <a:t>22</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1800" dirty="0" smtClean="0">
                          <a:effectLst/>
                          <a:latin typeface="Arial" panose="020B0604020202020204" pitchFamily="34" charset="0"/>
                          <a:ea typeface="Times New Roman" panose="02020603050405020304" pitchFamily="18" charset="0"/>
                        </a:rPr>
                        <a:t>Pérez</a:t>
                      </a:r>
                      <a:r>
                        <a:rPr lang="es-ES" sz="1800" dirty="0">
                          <a:effectLst/>
                          <a:latin typeface="Arial" panose="020B0604020202020204" pitchFamily="34" charset="0"/>
                          <a:ea typeface="Times New Roman" panose="02020603050405020304" pitchFamily="18" charset="0"/>
                        </a:rPr>
                        <a:t>, Cuenta Personal</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 </a:t>
                      </a:r>
                      <a:r>
                        <a:rPr lang="es-ES" sz="1800" dirty="0" smtClean="0">
                          <a:effectLst/>
                          <a:latin typeface="Arial" panose="020B0604020202020204" pitchFamily="34" charset="0"/>
                          <a:ea typeface="Times New Roman" panose="02020603050405020304" pitchFamily="18" charset="0"/>
                        </a:rPr>
                        <a:t>$</a:t>
                      </a:r>
                      <a:r>
                        <a:rPr lang="es-ES" sz="1800" dirty="0">
                          <a:effectLst/>
                          <a:latin typeface="Arial" panose="020B0604020202020204" pitchFamily="34" charset="0"/>
                          <a:ea typeface="Times New Roman" panose="02020603050405020304" pitchFamily="18" charset="0"/>
                        </a:rPr>
                        <a:t>1200.00</a:t>
                      </a:r>
                      <a:endParaRPr lang="es-NI" sz="18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spcAft>
                          <a:spcPts val="0"/>
                        </a:spcAft>
                      </a:pPr>
                      <a:r>
                        <a:rPr lang="es-ES" sz="1800">
                          <a:effectLst/>
                          <a:latin typeface="Arial" panose="020B0604020202020204" pitchFamily="34" charset="0"/>
                          <a:ea typeface="Times New Roman" panose="02020603050405020304" pitchFamily="18" charset="0"/>
                        </a:rPr>
                        <a:t>Rodríguez, Cuenta Personal</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1200.00</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98123">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r">
                        <a:spcAft>
                          <a:spcPts val="0"/>
                        </a:spcAft>
                      </a:pPr>
                      <a:r>
                        <a:rPr lang="es-ES" sz="1800">
                          <a:effectLst/>
                          <a:latin typeface="Arial" panose="020B0604020202020204" pitchFamily="34" charset="0"/>
                          <a:ea typeface="Times New Roman" panose="02020603050405020304" pitchFamily="18" charset="0"/>
                        </a:rPr>
                        <a:t>Efectivo en Banco</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$2400.00</a:t>
                      </a:r>
                      <a:endParaRPr lang="es-NI" sz="18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981674">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Contabilizando la extracción por parte de los socios de las utilidades obtenidas</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a:effectLst/>
                          <a:latin typeface="Arial" panose="020B0604020202020204" pitchFamily="34" charset="0"/>
                          <a:ea typeface="Times New Roman" panose="02020603050405020304" pitchFamily="18" charset="0"/>
                        </a:rPr>
                        <a:t> </a:t>
                      </a:r>
                      <a:endParaRPr lang="es-NI" sz="18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s-ES" sz="1800" dirty="0">
                          <a:effectLst/>
                          <a:latin typeface="Arial" panose="020B0604020202020204" pitchFamily="34" charset="0"/>
                          <a:ea typeface="Times New Roman" panose="02020603050405020304" pitchFamily="18" charset="0"/>
                        </a:rPr>
                        <a:t> </a:t>
                      </a:r>
                      <a:endParaRPr lang="es-NI" sz="18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8171256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83568" y="692696"/>
            <a:ext cx="7772400" cy="5400600"/>
          </a:xfrm>
        </p:spPr>
        <p:txBody>
          <a:bodyPr>
            <a:normAutofit/>
          </a:bodyPr>
          <a:lstStyle/>
          <a:p>
            <a:r>
              <a:rPr lang="es-MX" sz="3200" dirty="0"/>
              <a:t>Una vez concluida la Distribución de las Utilidades el saldo de las Cuentas Personales pueden ser utilizados de diferentes formas por los socios: extraerlo totalmente, transferirlo al Capital o mantener el saldo.</a:t>
            </a:r>
            <a:endParaRPr lang="es-NI" sz="3200" dirty="0"/>
          </a:p>
          <a:p>
            <a:r>
              <a:rPr lang="es-MX" sz="3200" dirty="0"/>
              <a:t>En este caso </a:t>
            </a:r>
            <a:r>
              <a:rPr lang="es-PR" sz="3200" dirty="0"/>
              <a:t>Rodríguez</a:t>
            </a:r>
            <a:r>
              <a:rPr lang="es-MX" sz="3200" dirty="0"/>
              <a:t> extrajo todo lo que le correspondía  y Pérez lo destinó a incrementar su aporte. </a:t>
            </a:r>
            <a:endParaRPr lang="es-NI" sz="3200" dirty="0"/>
          </a:p>
        </p:txBody>
      </p:sp>
    </p:spTree>
    <p:extLst>
      <p:ext uri="{BB962C8B-B14F-4D97-AF65-F5344CB8AC3E}">
        <p14:creationId xmlns:p14="http://schemas.microsoft.com/office/powerpoint/2010/main" val="8926819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395536" y="908720"/>
            <a:ext cx="8280000" cy="720000"/>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lvl="0" algn="ctr"/>
            <a:r>
              <a:rPr lang="es-NI" sz="5400" dirty="0" smtClean="0"/>
              <a:t>Sociedad en Comandita </a:t>
            </a:r>
            <a:endParaRPr lang="es-NI" sz="5400" dirty="0"/>
          </a:p>
        </p:txBody>
      </p:sp>
      <p:sp>
        <p:nvSpPr>
          <p:cNvPr id="10" name="Line 5"/>
          <p:cNvSpPr>
            <a:spLocks noChangeShapeType="1"/>
          </p:cNvSpPr>
          <p:nvPr/>
        </p:nvSpPr>
        <p:spPr bwMode="auto">
          <a:xfrm flipH="1">
            <a:off x="4283968" y="1772816"/>
            <a:ext cx="0" cy="863958"/>
          </a:xfrm>
          <a:prstGeom prst="line">
            <a:avLst/>
          </a:prstGeom>
          <a:noFill/>
          <a:ln w="88900">
            <a:solidFill>
              <a:schemeClr val="tx1"/>
            </a:solidFill>
            <a:round/>
            <a:headEnd/>
            <a:tailEnd type="stealth" w="med" len="med"/>
          </a:ln>
          <a:effectLst/>
        </p:spPr>
        <p:txBody>
          <a:bodyPr wrap="square">
            <a:spAutoFit/>
          </a:bodyPr>
          <a:lstStyle/>
          <a:p>
            <a:endParaRPr lang="es-ES_tradnl"/>
          </a:p>
        </p:txBody>
      </p:sp>
      <p:sp>
        <p:nvSpPr>
          <p:cNvPr id="9" name="CuadroTexto 8"/>
          <p:cNvSpPr txBox="1"/>
          <p:nvPr/>
        </p:nvSpPr>
        <p:spPr>
          <a:xfrm flipH="1">
            <a:off x="755116" y="2671034"/>
            <a:ext cx="7560840" cy="3170099"/>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s-PR" sz="4000" dirty="0"/>
              <a:t>Se reúnen dos tipos de socios, el socio colectivo  que aporta capital y trabajo y el socio comanditario el cual aporta capital y no trabajo. </a:t>
            </a:r>
            <a:endParaRPr lang="es-NI" sz="4000" dirty="0"/>
          </a:p>
        </p:txBody>
      </p:sp>
    </p:spTree>
    <p:extLst>
      <p:ext uri="{BB962C8B-B14F-4D97-AF65-F5344CB8AC3E}">
        <p14:creationId xmlns:p14="http://schemas.microsoft.com/office/powerpoint/2010/main" val="3020265400"/>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NI"/>
          </a:p>
        </p:txBody>
      </p:sp>
      <p:sp>
        <p:nvSpPr>
          <p:cNvPr id="3" name="Marcador de contenido 2"/>
          <p:cNvSpPr>
            <a:spLocks noGrp="1"/>
          </p:cNvSpPr>
          <p:nvPr>
            <p:ph idx="1"/>
          </p:nvPr>
        </p:nvSpPr>
        <p:spPr/>
        <p:txBody>
          <a:bodyPr/>
          <a:lstStyle/>
          <a:p>
            <a:endParaRPr lang="es-NI"/>
          </a:p>
        </p:txBody>
      </p:sp>
      <p:graphicFrame>
        <p:nvGraphicFramePr>
          <p:cNvPr id="4" name="Tabla 3"/>
          <p:cNvGraphicFramePr>
            <a:graphicFrameLocks noGrp="1"/>
          </p:cNvGraphicFramePr>
          <p:nvPr>
            <p:extLst>
              <p:ext uri="{D42A27DB-BD31-4B8C-83A1-F6EECF244321}">
                <p14:modId xmlns:p14="http://schemas.microsoft.com/office/powerpoint/2010/main" val="1654987276"/>
              </p:ext>
            </p:extLst>
          </p:nvPr>
        </p:nvGraphicFramePr>
        <p:xfrm>
          <a:off x="107503" y="2136575"/>
          <a:ext cx="9036496" cy="3164078"/>
        </p:xfrm>
        <a:graphic>
          <a:graphicData uri="http://schemas.openxmlformats.org/drawingml/2006/table">
            <a:tbl>
              <a:tblPr firstRow="1" bandRow="1">
                <a:tableStyleId>{D7AC3CCA-C797-4891-BE02-D94E43425B78}</a:tableStyleId>
              </a:tblPr>
              <a:tblGrid>
                <a:gridCol w="901691">
                  <a:extLst>
                    <a:ext uri="{9D8B030D-6E8A-4147-A177-3AD203B41FA5}">
                      <a16:colId xmlns:a16="http://schemas.microsoft.com/office/drawing/2014/main" val="20000"/>
                    </a:ext>
                  </a:extLst>
                </a:gridCol>
                <a:gridCol w="3618651">
                  <a:extLst>
                    <a:ext uri="{9D8B030D-6E8A-4147-A177-3AD203B41FA5}">
                      <a16:colId xmlns:a16="http://schemas.microsoft.com/office/drawing/2014/main" val="20001"/>
                    </a:ext>
                  </a:extLst>
                </a:gridCol>
                <a:gridCol w="484661">
                  <a:extLst>
                    <a:ext uri="{9D8B030D-6E8A-4147-A177-3AD203B41FA5}">
                      <a16:colId xmlns:a16="http://schemas.microsoft.com/office/drawing/2014/main" val="20002"/>
                    </a:ext>
                  </a:extLst>
                </a:gridCol>
                <a:gridCol w="1418489">
                  <a:extLst>
                    <a:ext uri="{9D8B030D-6E8A-4147-A177-3AD203B41FA5}">
                      <a16:colId xmlns:a16="http://schemas.microsoft.com/office/drawing/2014/main" val="20003"/>
                    </a:ext>
                  </a:extLst>
                </a:gridCol>
                <a:gridCol w="1343831">
                  <a:extLst>
                    <a:ext uri="{9D8B030D-6E8A-4147-A177-3AD203B41FA5}">
                      <a16:colId xmlns:a16="http://schemas.microsoft.com/office/drawing/2014/main" val="20004"/>
                    </a:ext>
                  </a:extLst>
                </a:gridCol>
                <a:gridCol w="1269173">
                  <a:extLst>
                    <a:ext uri="{9D8B030D-6E8A-4147-A177-3AD203B41FA5}">
                      <a16:colId xmlns:a16="http://schemas.microsoft.com/office/drawing/2014/main" val="20005"/>
                    </a:ext>
                  </a:extLst>
                </a:gridCol>
              </a:tblGrid>
              <a:tr h="392670">
                <a:tc>
                  <a:txBody>
                    <a:bodyPr/>
                    <a:lstStyle/>
                    <a:p>
                      <a:r>
                        <a:rPr lang="es-NI" dirty="0" smtClean="0"/>
                        <a:t>FECHA</a:t>
                      </a:r>
                      <a:endParaRPr lang="es-NI" dirty="0"/>
                    </a:p>
                  </a:txBody>
                  <a:tcPr/>
                </a:tc>
                <a:tc>
                  <a:txBody>
                    <a:bodyPr/>
                    <a:lstStyle/>
                    <a:p>
                      <a:r>
                        <a:rPr lang="es-NI" dirty="0" smtClean="0"/>
                        <a:t>CUENTAS</a:t>
                      </a:r>
                      <a:r>
                        <a:rPr lang="es-NI" baseline="0" dirty="0" smtClean="0"/>
                        <a:t> Y DETALLES</a:t>
                      </a:r>
                    </a:p>
                    <a:p>
                      <a:r>
                        <a:rPr lang="es-NI" dirty="0" smtClean="0"/>
                        <a:t>_________   7__________</a:t>
                      </a:r>
                      <a:endParaRPr lang="es-NI" dirty="0"/>
                    </a:p>
                  </a:txBody>
                  <a:tcPr/>
                </a:tc>
                <a:tc>
                  <a:txBody>
                    <a:bodyPr/>
                    <a:lstStyle/>
                    <a:p>
                      <a:r>
                        <a:rPr lang="es-NI" dirty="0" smtClean="0"/>
                        <a:t>FO</a:t>
                      </a:r>
                      <a:endParaRPr lang="es-NI" dirty="0"/>
                    </a:p>
                  </a:txBody>
                  <a:tcPr/>
                </a:tc>
                <a:tc>
                  <a:txBody>
                    <a:bodyPr/>
                    <a:lstStyle/>
                    <a:p>
                      <a:r>
                        <a:rPr lang="es-NI" dirty="0" smtClean="0"/>
                        <a:t>PARCIAL</a:t>
                      </a:r>
                      <a:endParaRPr lang="es-NI" dirty="0"/>
                    </a:p>
                  </a:txBody>
                  <a:tcPr/>
                </a:tc>
                <a:tc>
                  <a:txBody>
                    <a:bodyPr/>
                    <a:lstStyle/>
                    <a:p>
                      <a:r>
                        <a:rPr lang="es-NI" dirty="0" smtClean="0"/>
                        <a:t>DEBE </a:t>
                      </a:r>
                      <a:endParaRPr lang="es-NI" dirty="0"/>
                    </a:p>
                  </a:txBody>
                  <a:tcPr/>
                </a:tc>
                <a:tc>
                  <a:txBody>
                    <a:bodyPr/>
                    <a:lstStyle/>
                    <a:p>
                      <a:r>
                        <a:rPr lang="es-NI" dirty="0" smtClean="0"/>
                        <a:t>HABER</a:t>
                      </a:r>
                      <a:endParaRPr lang="es-NI" dirty="0"/>
                    </a:p>
                  </a:txBody>
                  <a:tcPr/>
                </a:tc>
                <a:extLst>
                  <a:ext uri="{0D108BD9-81ED-4DB2-BD59-A6C34878D82A}">
                    <a16:rowId xmlns:a16="http://schemas.microsoft.com/office/drawing/2014/main" val="10000"/>
                  </a:ext>
                </a:extLst>
              </a:tr>
              <a:tr h="398123">
                <a:tc>
                  <a:txBody>
                    <a:bodyPr/>
                    <a:lstStyle/>
                    <a:p>
                      <a:pPr>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s-ES" sz="2000" dirty="0" smtClean="0">
                          <a:effectLst/>
                          <a:latin typeface="Arial" panose="020B0604020202020204" pitchFamily="34" charset="0"/>
                          <a:ea typeface="Times New Roman" panose="02020603050405020304" pitchFamily="18" charset="0"/>
                        </a:rPr>
                        <a:t>Rodríguez </a:t>
                      </a:r>
                      <a:r>
                        <a:rPr lang="es-ES" sz="2000" dirty="0">
                          <a:effectLst/>
                          <a:latin typeface="Arial" panose="020B0604020202020204" pitchFamily="34" charset="0"/>
                          <a:ea typeface="Times New Roman" panose="02020603050405020304" pitchFamily="18" charset="0"/>
                        </a:rPr>
                        <a:t>Cuenta Particular</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endParaRPr lang="es-NI"/>
                    </a:p>
                  </a:txBody>
                  <a:tcPr marL="68580" marR="68580" marT="0" marB="0"/>
                </a:tc>
                <a:tc>
                  <a:txBody>
                    <a:bodyPr/>
                    <a:lstStyle/>
                    <a:p>
                      <a:pPr>
                        <a:lnSpc>
                          <a:spcPct val="107000"/>
                        </a:lnSpc>
                        <a:spcAft>
                          <a:spcPts val="0"/>
                        </a:spcAft>
                      </a:pPr>
                      <a:r>
                        <a:rPr lang="es-ES" sz="2000" dirty="0">
                          <a:effectLst/>
                          <a:latin typeface="Arial" panose="020B0604020202020204" pitchFamily="34" charset="0"/>
                          <a:ea typeface="Times New Roman" panose="02020603050405020304" pitchFamily="18" charset="0"/>
                        </a:rPr>
                        <a:t>   $1200.00</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1"/>
                  </a:ext>
                </a:extLst>
              </a:tr>
              <a:tr h="398123">
                <a:tc>
                  <a:txBody>
                    <a:bodyPr/>
                    <a:lstStyle/>
                    <a:p>
                      <a:pPr>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Arial" panose="020B0604020202020204" pitchFamily="34" charset="0"/>
                          <a:ea typeface="Times New Roman" panose="02020603050405020304" pitchFamily="18" charset="0"/>
                        </a:rPr>
                        <a:t>Pérez  Cuenta Particular</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endParaRPr lang="es-NI"/>
                    </a:p>
                  </a:txBody>
                  <a:tcPr marL="68580" marR="68580" marT="0" marB="0"/>
                </a:tc>
                <a:tc>
                  <a:txBody>
                    <a:bodyPr/>
                    <a:lstStyle/>
                    <a:p>
                      <a:pPr>
                        <a:lnSpc>
                          <a:spcPct val="107000"/>
                        </a:lnSpc>
                        <a:spcAft>
                          <a:spcPts val="0"/>
                        </a:spcAft>
                      </a:pPr>
                      <a:r>
                        <a:rPr lang="es-ES" sz="2000" dirty="0">
                          <a:effectLst/>
                          <a:latin typeface="Arial" panose="020B0604020202020204" pitchFamily="34" charset="0"/>
                          <a:ea typeface="Times New Roman" panose="02020603050405020304" pitchFamily="18" charset="0"/>
                        </a:rPr>
                        <a:t>     1200.00</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981674">
                <a:tc>
                  <a:txBody>
                    <a:bodyPr/>
                    <a:lstStyle/>
                    <a:p>
                      <a:pPr>
                        <a:lnSpc>
                          <a:spcPct val="107000"/>
                        </a:lnSpc>
                        <a:spcAft>
                          <a:spcPts val="0"/>
                        </a:spcAft>
                      </a:pPr>
                      <a:r>
                        <a:rPr lang="es-ES" sz="2000">
                          <a:effectLst/>
                          <a:latin typeface="Arial" panose="020B0604020202020204" pitchFamily="34" charset="0"/>
                          <a:ea typeface="Times New Roman" panose="02020603050405020304" pitchFamily="18" charset="0"/>
                        </a:rPr>
                        <a:t> </a:t>
                      </a:r>
                      <a:endParaRPr lang="es-NI" sz="240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Arial" panose="020B0604020202020204" pitchFamily="34" charset="0"/>
                          <a:ea typeface="Times New Roman" panose="02020603050405020304" pitchFamily="18" charset="0"/>
                        </a:rPr>
                        <a:t>    Efectivo en </a:t>
                      </a:r>
                      <a:r>
                        <a:rPr lang="es-ES" sz="2000" dirty="0" smtClean="0">
                          <a:effectLst/>
                          <a:latin typeface="Arial" panose="020B0604020202020204" pitchFamily="34" charset="0"/>
                          <a:ea typeface="Times New Roman" panose="02020603050405020304" pitchFamily="18" charset="0"/>
                        </a:rPr>
                        <a:t>Banco</a:t>
                      </a:r>
                    </a:p>
                    <a:p>
                      <a:pPr>
                        <a:lnSpc>
                          <a:spcPct val="107000"/>
                        </a:lnSpc>
                        <a:spcAft>
                          <a:spcPts val="0"/>
                        </a:spcAft>
                      </a:pPr>
                      <a:r>
                        <a:rPr lang="es-ES" sz="2000" dirty="0" smtClean="0">
                          <a:effectLst/>
                          <a:latin typeface="Arial" panose="020B0604020202020204" pitchFamily="34" charset="0"/>
                          <a:ea typeface="Times New Roman" panose="02020603050405020304" pitchFamily="18" charset="0"/>
                        </a:rPr>
                        <a:t>     </a:t>
                      </a:r>
                      <a:r>
                        <a:rPr lang="es-ES" sz="1800" b="0" kern="1200" dirty="0" smtClean="0">
                          <a:solidFill>
                            <a:schemeClr val="dk1"/>
                          </a:solidFill>
                          <a:effectLst/>
                          <a:latin typeface="Arial" panose="020B0604020202020204" pitchFamily="34" charset="0"/>
                          <a:ea typeface="+mn-ea"/>
                          <a:cs typeface="Arial" panose="020B0604020202020204" pitchFamily="34" charset="0"/>
                        </a:rPr>
                        <a:t>Pérez Capital</a:t>
                      </a:r>
                    </a:p>
                    <a:p>
                      <a:pPr>
                        <a:lnSpc>
                          <a:spcPct val="107000"/>
                        </a:lnSpc>
                        <a:spcAft>
                          <a:spcPts val="0"/>
                        </a:spcAft>
                      </a:pPr>
                      <a:r>
                        <a:rPr lang="es-ES" sz="1800" kern="1200" dirty="0" smtClean="0">
                          <a:solidFill>
                            <a:schemeClr val="dk1"/>
                          </a:solidFill>
                          <a:effectLst/>
                          <a:latin typeface="+mn-lt"/>
                          <a:ea typeface="+mn-ea"/>
                          <a:cs typeface="+mn-cs"/>
                        </a:rPr>
                        <a:t>Contabilizando el cierre de las cuentas particularidades</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endParaRPr lang="es-NI"/>
                    </a:p>
                  </a:txBody>
                  <a:tcPr marL="68580" marR="68580" marT="0" marB="0"/>
                </a:tc>
                <a:tc>
                  <a:txBody>
                    <a:bodyPr/>
                    <a:lstStyle/>
                    <a:p>
                      <a:pPr>
                        <a:lnSpc>
                          <a:spcPct val="107000"/>
                        </a:lnSpc>
                        <a:spcAft>
                          <a:spcPts val="0"/>
                        </a:spcAft>
                      </a:pPr>
                      <a:r>
                        <a:rPr lang="es-ES" sz="2000" dirty="0">
                          <a:effectLst/>
                          <a:latin typeface="Arial" panose="020B0604020202020204" pitchFamily="34" charset="0"/>
                          <a:ea typeface="Times New Roman" panose="02020603050405020304" pitchFamily="18" charset="0"/>
                        </a:rPr>
                        <a:t> </a:t>
                      </a:r>
                      <a:endParaRPr lang="es-NI" sz="2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nSpc>
                          <a:spcPct val="107000"/>
                        </a:lnSpc>
                        <a:spcAft>
                          <a:spcPts val="0"/>
                        </a:spcAft>
                      </a:pPr>
                      <a:r>
                        <a:rPr lang="es-ES" sz="2000" dirty="0" smtClean="0">
                          <a:effectLst/>
                          <a:latin typeface="Arial" panose="020B0604020202020204" pitchFamily="34" charset="0"/>
                          <a:ea typeface="Times New Roman" panose="02020603050405020304" pitchFamily="18" charset="0"/>
                        </a:rPr>
                        <a:t>$1200.00</a:t>
                      </a:r>
                    </a:p>
                    <a:p>
                      <a:pPr>
                        <a:lnSpc>
                          <a:spcPct val="107000"/>
                        </a:lnSpc>
                        <a:spcAft>
                          <a:spcPts val="0"/>
                        </a:spcAft>
                      </a:pPr>
                      <a:r>
                        <a:rPr lang="es-ES" sz="2000" dirty="0" smtClean="0">
                          <a:effectLst/>
                          <a:latin typeface="Arial" panose="020B0604020202020204" pitchFamily="34" charset="0"/>
                          <a:ea typeface="Times New Roman" panose="02020603050405020304" pitchFamily="18" charset="0"/>
                        </a:rPr>
                        <a:t>  1200.00</a:t>
                      </a:r>
                      <a:endParaRPr lang="es-NI" sz="24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5719511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pPr algn="ctr"/>
            <a:r>
              <a:rPr lang="es-ES_tradnl" dirty="0" smtClean="0"/>
              <a:t>Gracias</a:t>
            </a:r>
            <a:endParaRPr lang="es-ES_tradnl" dirty="0"/>
          </a:p>
        </p:txBody>
      </p:sp>
    </p:spTree>
    <p:extLst>
      <p:ext uri="{BB962C8B-B14F-4D97-AF65-F5344CB8AC3E}">
        <p14:creationId xmlns:p14="http://schemas.microsoft.com/office/powerpoint/2010/main" val="22518734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0" y="908720"/>
            <a:ext cx="9144000" cy="864096"/>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lvl="0" algn="ctr"/>
            <a:r>
              <a:rPr lang="es-NI" sz="4000" dirty="0" smtClean="0"/>
              <a:t>Sociedad de responsabilidad limitada  </a:t>
            </a:r>
            <a:endParaRPr lang="es-NI" sz="4000" dirty="0"/>
          </a:p>
        </p:txBody>
      </p:sp>
      <p:sp>
        <p:nvSpPr>
          <p:cNvPr id="10" name="Line 5"/>
          <p:cNvSpPr>
            <a:spLocks noChangeShapeType="1"/>
          </p:cNvSpPr>
          <p:nvPr/>
        </p:nvSpPr>
        <p:spPr bwMode="auto">
          <a:xfrm flipH="1">
            <a:off x="4283968" y="1916970"/>
            <a:ext cx="0" cy="863958"/>
          </a:xfrm>
          <a:prstGeom prst="line">
            <a:avLst/>
          </a:prstGeom>
          <a:noFill/>
          <a:ln w="88900">
            <a:solidFill>
              <a:schemeClr val="tx1"/>
            </a:solidFill>
            <a:round/>
            <a:headEnd/>
            <a:tailEnd type="stealth" w="med" len="med"/>
          </a:ln>
          <a:effectLst/>
        </p:spPr>
        <p:txBody>
          <a:bodyPr wrap="square">
            <a:spAutoFit/>
          </a:bodyPr>
          <a:lstStyle/>
          <a:p>
            <a:endParaRPr lang="es-ES_tradnl"/>
          </a:p>
        </p:txBody>
      </p:sp>
      <p:sp>
        <p:nvSpPr>
          <p:cNvPr id="9" name="CuadroTexto 8"/>
          <p:cNvSpPr txBox="1"/>
          <p:nvPr/>
        </p:nvSpPr>
        <p:spPr>
          <a:xfrm flipH="1">
            <a:off x="755116" y="2924944"/>
            <a:ext cx="7560840" cy="2862322"/>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s-ES_tradnl" sz="3600" dirty="0"/>
              <a:t>Cuando las obligaciones sociales están </a:t>
            </a:r>
            <a:r>
              <a:rPr lang="es-ES_tradnl" sz="3600" dirty="0" smtClean="0"/>
              <a:t>garantizadas </a:t>
            </a:r>
            <a:r>
              <a:rPr lang="es-ES_tradnl" sz="3600" dirty="0"/>
              <a:t>por un capital determinado, divididos en cuotas de participación difícilmente </a:t>
            </a:r>
            <a:r>
              <a:rPr lang="es-ES_tradnl" sz="3600" dirty="0" smtClean="0"/>
              <a:t>transmisible</a:t>
            </a:r>
            <a:endParaRPr lang="es-NI" sz="3200" dirty="0"/>
          </a:p>
        </p:txBody>
      </p:sp>
    </p:spTree>
    <p:extLst>
      <p:ext uri="{BB962C8B-B14F-4D97-AF65-F5344CB8AC3E}">
        <p14:creationId xmlns:p14="http://schemas.microsoft.com/office/powerpoint/2010/main" val="344920803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1259632" y="620688"/>
            <a:ext cx="6807880" cy="863958"/>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lvl="0" algn="ctr"/>
            <a:r>
              <a:rPr lang="es-NI" sz="5400" dirty="0" smtClean="0"/>
              <a:t>Sociedad Anónima</a:t>
            </a:r>
            <a:endParaRPr lang="es-NI" sz="5400" dirty="0"/>
          </a:p>
        </p:txBody>
      </p:sp>
      <p:sp>
        <p:nvSpPr>
          <p:cNvPr id="10" name="Line 5"/>
          <p:cNvSpPr>
            <a:spLocks noChangeShapeType="1"/>
          </p:cNvSpPr>
          <p:nvPr/>
        </p:nvSpPr>
        <p:spPr bwMode="auto">
          <a:xfrm flipH="1">
            <a:off x="4283968" y="1556792"/>
            <a:ext cx="0" cy="863958"/>
          </a:xfrm>
          <a:prstGeom prst="line">
            <a:avLst/>
          </a:prstGeom>
          <a:noFill/>
          <a:ln w="88900">
            <a:solidFill>
              <a:schemeClr val="tx1"/>
            </a:solidFill>
            <a:round/>
            <a:headEnd/>
            <a:tailEnd type="stealth" w="med" len="med"/>
          </a:ln>
          <a:effectLst/>
        </p:spPr>
        <p:txBody>
          <a:bodyPr wrap="square">
            <a:spAutoFit/>
          </a:bodyPr>
          <a:lstStyle/>
          <a:p>
            <a:endParaRPr lang="es-ES_tradnl"/>
          </a:p>
        </p:txBody>
      </p:sp>
      <p:sp>
        <p:nvSpPr>
          <p:cNvPr id="9" name="CuadroTexto 8"/>
          <p:cNvSpPr txBox="1"/>
          <p:nvPr/>
        </p:nvSpPr>
        <p:spPr>
          <a:xfrm flipH="1">
            <a:off x="883152" y="2420750"/>
            <a:ext cx="7560840" cy="3477875"/>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lvl="0" algn="ctr"/>
            <a:r>
              <a:rPr lang="es-ES" sz="4400" dirty="0"/>
              <a:t>Es un ser artificial, invisible, intangible, que solamente existe como creación jurídica y cuyo Capital está constituido por Acciones.</a:t>
            </a:r>
            <a:endParaRPr lang="es-NI" sz="4400" dirty="0" smtClean="0"/>
          </a:p>
        </p:txBody>
      </p:sp>
    </p:spTree>
    <p:extLst>
      <p:ext uri="{BB962C8B-B14F-4D97-AF65-F5344CB8AC3E}">
        <p14:creationId xmlns:p14="http://schemas.microsoft.com/office/powerpoint/2010/main" val="1409856670"/>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323528" y="284654"/>
            <a:ext cx="8280000" cy="720000"/>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lvl="0" algn="ctr"/>
            <a:r>
              <a:rPr lang="es-NI" sz="4400" dirty="0" smtClean="0"/>
              <a:t>Sociedad Regular Colectiva</a:t>
            </a:r>
            <a:endParaRPr lang="es-NI" sz="4400" dirty="0"/>
          </a:p>
        </p:txBody>
      </p:sp>
      <p:sp>
        <p:nvSpPr>
          <p:cNvPr id="10" name="Line 5"/>
          <p:cNvSpPr>
            <a:spLocks noChangeShapeType="1"/>
          </p:cNvSpPr>
          <p:nvPr/>
        </p:nvSpPr>
        <p:spPr bwMode="auto">
          <a:xfrm flipH="1">
            <a:off x="4261407" y="1124744"/>
            <a:ext cx="0" cy="863958"/>
          </a:xfrm>
          <a:prstGeom prst="line">
            <a:avLst/>
          </a:prstGeom>
          <a:noFill/>
          <a:ln w="88900">
            <a:solidFill>
              <a:schemeClr val="tx1"/>
            </a:solidFill>
            <a:round/>
            <a:headEnd/>
            <a:tailEnd type="stealth" w="med" len="med"/>
          </a:ln>
          <a:effectLst/>
        </p:spPr>
        <p:txBody>
          <a:bodyPr wrap="square">
            <a:spAutoFit/>
          </a:bodyPr>
          <a:lstStyle/>
          <a:p>
            <a:endParaRPr lang="es-ES_tradnl"/>
          </a:p>
        </p:txBody>
      </p:sp>
      <p:sp>
        <p:nvSpPr>
          <p:cNvPr id="9" name="CuadroTexto 8"/>
          <p:cNvSpPr txBox="1"/>
          <p:nvPr/>
        </p:nvSpPr>
        <p:spPr>
          <a:xfrm flipH="1">
            <a:off x="323527" y="1988702"/>
            <a:ext cx="8136903" cy="4524315"/>
          </a:xfrm>
          <a:prstGeom prst="rect">
            <a:avLst/>
          </a:prstGeom>
          <a:ln/>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s-PR" sz="3200" dirty="0"/>
              <a:t>Sociedad de dos o más personas que ponen un fondo común bienes para explotar como propietario, un negocio, con intención de lucro. </a:t>
            </a:r>
            <a:r>
              <a:rPr lang="es-NI" sz="3200" dirty="0"/>
              <a:t> </a:t>
            </a:r>
            <a:r>
              <a:rPr lang="es-ES_tradnl" sz="3200" dirty="0" smtClean="0"/>
              <a:t>Aquella </a:t>
            </a:r>
            <a:r>
              <a:rPr lang="es-ES_tradnl" sz="3200" dirty="0"/>
              <a:t>en que todos los socios, en nombre colectivo y bajo una razón social, se comprometen a participar, en la proporción que establezcan, de los mismos derechos y obligaciones</a:t>
            </a:r>
            <a:endParaRPr lang="es-NI" sz="3200" dirty="0" smtClean="0"/>
          </a:p>
        </p:txBody>
      </p:sp>
    </p:spTree>
    <p:extLst>
      <p:ext uri="{BB962C8B-B14F-4D97-AF65-F5344CB8AC3E}">
        <p14:creationId xmlns:p14="http://schemas.microsoft.com/office/powerpoint/2010/main" val="16265781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ChangeArrowheads="1"/>
          </p:cNvSpPr>
          <p:nvPr/>
        </p:nvSpPr>
        <p:spPr bwMode="auto">
          <a:xfrm>
            <a:off x="2159732" y="332656"/>
            <a:ext cx="4751608" cy="720000"/>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lvl="0" algn="ctr"/>
            <a:r>
              <a:rPr lang="es-NI" sz="4800" dirty="0" smtClean="0"/>
              <a:t>Características  </a:t>
            </a:r>
            <a:endParaRPr lang="es-NI" sz="4800" dirty="0"/>
          </a:p>
        </p:txBody>
      </p:sp>
      <p:sp>
        <p:nvSpPr>
          <p:cNvPr id="2" name="Rectángulo 1"/>
          <p:cNvSpPr/>
          <p:nvPr/>
        </p:nvSpPr>
        <p:spPr>
          <a:xfrm>
            <a:off x="188180" y="1052656"/>
            <a:ext cx="8694712" cy="6237605"/>
          </a:xfrm>
          <a:prstGeom prst="rect">
            <a:avLst/>
          </a:prstGeom>
        </p:spPr>
        <p:txBody>
          <a:bodyPr wrap="square">
            <a:spAutoFit/>
          </a:bodyPr>
          <a:lstStyle/>
          <a:p>
            <a:pPr marL="342900" marR="228600" lvl="0" indent="-342900" algn="just">
              <a:lnSpc>
                <a:spcPct val="150000"/>
              </a:lnSpc>
              <a:spcBef>
                <a:spcPts val="500"/>
              </a:spcBef>
              <a:spcAft>
                <a:spcPts val="500"/>
              </a:spcAft>
              <a:buFont typeface="Symbol" panose="05050102010706020507" pitchFamily="18" charset="2"/>
              <a:buChar char=""/>
              <a:tabLst>
                <a:tab pos="457200" algn="l"/>
              </a:tabLst>
            </a:pPr>
            <a:r>
              <a:rPr lang="es-MX" sz="2400" dirty="0">
                <a:ea typeface="Times New Roman" panose="02020603050405020304" pitchFamily="18" charset="0"/>
              </a:rPr>
              <a:t>Se inscriben en el Registro Mercantil y se redacta un acta de constitución formal ante notario público.</a:t>
            </a:r>
            <a:endParaRPr lang="es-NI" sz="2800" dirty="0">
              <a:latin typeface="Times New Roman" panose="02020603050405020304" pitchFamily="18" charset="0"/>
              <a:ea typeface="Times New Roman" panose="02020603050405020304" pitchFamily="18" charset="0"/>
            </a:endParaRPr>
          </a:p>
          <a:p>
            <a:pPr marL="342900" marR="228600" lvl="0" indent="-342900" algn="just">
              <a:lnSpc>
                <a:spcPct val="150000"/>
              </a:lnSpc>
              <a:spcBef>
                <a:spcPts val="500"/>
              </a:spcBef>
              <a:spcAft>
                <a:spcPts val="500"/>
              </a:spcAft>
              <a:buFont typeface="Symbol" panose="05050102010706020507" pitchFamily="18" charset="2"/>
              <a:buChar char=""/>
              <a:tabLst>
                <a:tab pos="457200" algn="l"/>
              </a:tabLst>
            </a:pPr>
            <a:r>
              <a:rPr lang="es-MX" sz="2400" dirty="0">
                <a:ea typeface="Times New Roman" panose="02020603050405020304" pitchFamily="18" charset="0"/>
              </a:rPr>
              <a:t>Se asocian dos o más dueños que aportan Capital y </a:t>
            </a:r>
            <a:r>
              <a:rPr lang="es-MX" sz="2400" dirty="0" smtClean="0">
                <a:ea typeface="Times New Roman" panose="02020603050405020304" pitchFamily="18" charset="0"/>
              </a:rPr>
              <a:t>trabajo.</a:t>
            </a:r>
            <a:r>
              <a:rPr lang="es-NI" sz="2800" dirty="0" smtClean="0">
                <a:latin typeface="Times New Roman" panose="02020603050405020304" pitchFamily="18" charset="0"/>
                <a:ea typeface="Times New Roman" panose="02020603050405020304" pitchFamily="18" charset="0"/>
              </a:rPr>
              <a:t> </a:t>
            </a:r>
            <a:r>
              <a:rPr lang="es-MX" sz="2400" dirty="0" smtClean="0">
                <a:ea typeface="Times New Roman" panose="02020603050405020304" pitchFamily="18" charset="0"/>
              </a:rPr>
              <a:t>Es </a:t>
            </a:r>
            <a:r>
              <a:rPr lang="es-MX" sz="2400" dirty="0">
                <a:ea typeface="Times New Roman" panose="02020603050405020304" pitchFamily="18" charset="0"/>
              </a:rPr>
              <a:t>solidaria. </a:t>
            </a:r>
            <a:endParaRPr lang="es-NI" sz="2800" dirty="0">
              <a:latin typeface="Times New Roman" panose="02020603050405020304" pitchFamily="18" charset="0"/>
              <a:ea typeface="Times New Roman" panose="02020603050405020304" pitchFamily="18" charset="0"/>
            </a:endParaRPr>
          </a:p>
          <a:p>
            <a:pPr marL="342900" marR="228600" lvl="0" indent="-342900" algn="just">
              <a:lnSpc>
                <a:spcPct val="150000"/>
              </a:lnSpc>
              <a:spcBef>
                <a:spcPts val="500"/>
              </a:spcBef>
              <a:spcAft>
                <a:spcPts val="500"/>
              </a:spcAft>
              <a:buFont typeface="Symbol" panose="05050102010706020507" pitchFamily="18" charset="2"/>
              <a:buChar char=""/>
              <a:tabLst>
                <a:tab pos="457200" algn="l"/>
              </a:tabLst>
            </a:pPr>
            <a:r>
              <a:rPr lang="es-MX" sz="2400" dirty="0">
                <a:ea typeface="Times New Roman" panose="02020603050405020304" pitchFamily="18" charset="0"/>
              </a:rPr>
              <a:t>Responsabilidad </a:t>
            </a:r>
            <a:r>
              <a:rPr lang="es-MX" sz="2400" b="1" dirty="0">
                <a:ea typeface="Times New Roman" panose="02020603050405020304" pitchFamily="18" charset="0"/>
              </a:rPr>
              <a:t>ilimitada</a:t>
            </a:r>
            <a:r>
              <a:rPr lang="es-MX" sz="2400" dirty="0">
                <a:ea typeface="Times New Roman" panose="02020603050405020304" pitchFamily="18" charset="0"/>
              </a:rPr>
              <a:t> de los dueños por las deudas contraídas.</a:t>
            </a:r>
            <a:endParaRPr lang="es-NI" sz="2800" dirty="0">
              <a:latin typeface="Times New Roman" panose="02020603050405020304" pitchFamily="18" charset="0"/>
              <a:ea typeface="Times New Roman" panose="02020603050405020304" pitchFamily="18" charset="0"/>
            </a:endParaRPr>
          </a:p>
          <a:p>
            <a:pPr marL="342900" marR="228600" lvl="0" indent="-342900" algn="just">
              <a:lnSpc>
                <a:spcPct val="150000"/>
              </a:lnSpc>
              <a:spcBef>
                <a:spcPts val="500"/>
              </a:spcBef>
              <a:spcAft>
                <a:spcPts val="500"/>
              </a:spcAft>
              <a:buFont typeface="Symbol" panose="05050102010706020507" pitchFamily="18" charset="2"/>
              <a:buChar char=""/>
              <a:tabLst>
                <a:tab pos="457200" algn="l"/>
              </a:tabLst>
            </a:pPr>
            <a:r>
              <a:rPr lang="es-MX" sz="2400" dirty="0">
                <a:ea typeface="Times New Roman" panose="02020603050405020304" pitchFamily="18" charset="0"/>
              </a:rPr>
              <a:t>Durabilidad limitada a la permanencia de los mismos dueños de la Empresa, si entra o sale un socio hay que redactar una nueva acta.</a:t>
            </a:r>
            <a:endParaRPr lang="es-NI" sz="2800" dirty="0">
              <a:latin typeface="Times New Roman" panose="02020603050405020304" pitchFamily="18" charset="0"/>
              <a:ea typeface="Times New Roman" panose="02020603050405020304" pitchFamily="18" charset="0"/>
            </a:endParaRPr>
          </a:p>
          <a:p>
            <a:pPr marL="342900" marR="228600" lvl="0" indent="-342900" algn="just">
              <a:lnSpc>
                <a:spcPct val="150000"/>
              </a:lnSpc>
              <a:spcBef>
                <a:spcPts val="500"/>
              </a:spcBef>
              <a:spcAft>
                <a:spcPts val="500"/>
              </a:spcAft>
              <a:buFont typeface="Symbol" panose="05050102010706020507" pitchFamily="18" charset="2"/>
              <a:buChar char=""/>
              <a:tabLst>
                <a:tab pos="457200" algn="l"/>
              </a:tabLst>
            </a:pPr>
            <a:endParaRPr lang="es-NI"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3902669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79512" y="1052656"/>
            <a:ext cx="8784976" cy="6017032"/>
          </a:xfrm>
          <a:prstGeom prst="rect">
            <a:avLst/>
          </a:prstGeom>
        </p:spPr>
        <p:txBody>
          <a:bodyPr wrap="square">
            <a:spAutoFit/>
          </a:bodyPr>
          <a:lstStyle/>
          <a:p>
            <a:pPr marL="342900" marR="228600" indent="-342900" algn="just">
              <a:lnSpc>
                <a:spcPct val="150000"/>
              </a:lnSpc>
              <a:spcBef>
                <a:spcPts val="500"/>
              </a:spcBef>
              <a:spcAft>
                <a:spcPts val="500"/>
              </a:spcAft>
              <a:buFont typeface="Symbol" panose="05050102010706020507" pitchFamily="18" charset="2"/>
              <a:buChar char=""/>
              <a:tabLst>
                <a:tab pos="457200" algn="l"/>
              </a:tabLst>
            </a:pPr>
            <a:r>
              <a:rPr lang="es-MX" sz="2400" dirty="0">
                <a:ea typeface="Times New Roman" panose="02020603050405020304" pitchFamily="18" charset="0"/>
              </a:rPr>
              <a:t>En el acta de constitución quedan recogidos todos los aspectos relacionados con la gobernabilidad de la Empresa</a:t>
            </a:r>
            <a:r>
              <a:rPr lang="es-MX" sz="2400" dirty="0" smtClean="0">
                <a:ea typeface="Times New Roman" panose="02020603050405020304" pitchFamily="18" charset="0"/>
              </a:rPr>
              <a:t>.</a:t>
            </a:r>
          </a:p>
          <a:p>
            <a:pPr marL="342900" marR="228600" lvl="0" indent="-342900" algn="just">
              <a:lnSpc>
                <a:spcPct val="150000"/>
              </a:lnSpc>
              <a:spcBef>
                <a:spcPts val="500"/>
              </a:spcBef>
              <a:spcAft>
                <a:spcPts val="500"/>
              </a:spcAft>
              <a:buFont typeface="Symbol" panose="05050102010706020507" pitchFamily="18" charset="2"/>
              <a:buChar char=""/>
              <a:tabLst>
                <a:tab pos="457200" algn="l"/>
              </a:tabLst>
            </a:pPr>
            <a:r>
              <a:rPr lang="es-MX" sz="2400" dirty="0" smtClean="0">
                <a:ea typeface="Times New Roman" panose="02020603050405020304" pitchFamily="18" charset="0"/>
              </a:rPr>
              <a:t>Las </a:t>
            </a:r>
            <a:r>
              <a:rPr lang="es-MX" sz="2400" dirty="0">
                <a:ea typeface="Times New Roman" panose="02020603050405020304" pitchFamily="18" charset="0"/>
              </a:rPr>
              <a:t>decisiones las toman los socios de forma colegiada, no pueden haber decisiones individuales.</a:t>
            </a:r>
            <a:endParaRPr lang="es-NI" sz="2800" dirty="0">
              <a:latin typeface="Times New Roman" panose="02020603050405020304" pitchFamily="18" charset="0"/>
              <a:ea typeface="Times New Roman" panose="02020603050405020304" pitchFamily="18" charset="0"/>
            </a:endParaRPr>
          </a:p>
          <a:p>
            <a:pPr marL="342900" marR="228600" lvl="0" indent="-342900" algn="just">
              <a:lnSpc>
                <a:spcPct val="150000"/>
              </a:lnSpc>
              <a:spcBef>
                <a:spcPts val="500"/>
              </a:spcBef>
              <a:spcAft>
                <a:spcPts val="500"/>
              </a:spcAft>
              <a:buFont typeface="Symbol" panose="05050102010706020507" pitchFamily="18" charset="2"/>
              <a:buChar char=""/>
              <a:tabLst>
                <a:tab pos="457200" algn="l"/>
              </a:tabLst>
            </a:pPr>
            <a:r>
              <a:rPr lang="es-MX" sz="2400" dirty="0">
                <a:ea typeface="Times New Roman" panose="02020603050405020304" pitchFamily="18" charset="0"/>
              </a:rPr>
              <a:t>Las Utilidades o Pérdidas se distribuyen según lo establecido en la escritura inicial, de no indicarse la forma, se asume que es a partes iguales.</a:t>
            </a:r>
            <a:endParaRPr lang="es-NI" sz="2800" dirty="0">
              <a:latin typeface="Times New Roman" panose="02020603050405020304" pitchFamily="18" charset="0"/>
              <a:ea typeface="Times New Roman" panose="02020603050405020304" pitchFamily="18" charset="0"/>
            </a:endParaRPr>
          </a:p>
          <a:p>
            <a:pPr marL="342900" marR="228600" lvl="0" indent="-342900" algn="just">
              <a:lnSpc>
                <a:spcPct val="150000"/>
              </a:lnSpc>
              <a:spcBef>
                <a:spcPts val="500"/>
              </a:spcBef>
              <a:spcAft>
                <a:spcPts val="500"/>
              </a:spcAft>
              <a:buFont typeface="Symbol" panose="05050102010706020507" pitchFamily="18" charset="2"/>
              <a:buChar char=""/>
              <a:tabLst>
                <a:tab pos="457200" algn="l"/>
              </a:tabLst>
            </a:pPr>
            <a:r>
              <a:rPr lang="es-MX" sz="2400" dirty="0">
                <a:ea typeface="Times New Roman" panose="02020603050405020304" pitchFamily="18" charset="0"/>
              </a:rPr>
              <a:t>Pueden tener socios que solo aporten trabajo y no Capital, denominándoles </a:t>
            </a:r>
            <a:r>
              <a:rPr lang="es-MX" sz="2400" b="1" dirty="0">
                <a:ea typeface="Times New Roman" panose="02020603050405020304" pitchFamily="18" charset="0"/>
              </a:rPr>
              <a:t>Socios Industriales.</a:t>
            </a:r>
            <a:endParaRPr lang="es-NI" sz="2400" dirty="0"/>
          </a:p>
        </p:txBody>
      </p:sp>
      <p:sp>
        <p:nvSpPr>
          <p:cNvPr id="3" name="AutoShape 2"/>
          <p:cNvSpPr>
            <a:spLocks noChangeArrowheads="1"/>
          </p:cNvSpPr>
          <p:nvPr/>
        </p:nvSpPr>
        <p:spPr bwMode="auto">
          <a:xfrm>
            <a:off x="1907704" y="332656"/>
            <a:ext cx="4751608" cy="720000"/>
          </a:xfrm>
          <a:prstGeom prst="roundRect">
            <a:avLst>
              <a:gd name="adj" fmla="val 1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lvl="0" algn="ctr"/>
            <a:r>
              <a:rPr lang="es-NI" sz="4800" dirty="0" smtClean="0"/>
              <a:t>Características  </a:t>
            </a:r>
            <a:endParaRPr lang="es-NI" sz="4800" dirty="0"/>
          </a:p>
        </p:txBody>
      </p:sp>
    </p:spTree>
    <p:extLst>
      <p:ext uri="{BB962C8B-B14F-4D97-AF65-F5344CB8AC3E}">
        <p14:creationId xmlns:p14="http://schemas.microsoft.com/office/powerpoint/2010/main" val="38229610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ipo de madera">
  <a:themeElements>
    <a:clrScheme name="Rojo naranja">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Tipo de madera">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ipo de madera">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TM03090434[[fn=Madera]]</Template>
  <TotalTime>23194</TotalTime>
  <Words>2067</Words>
  <Application>Microsoft Office PowerPoint</Application>
  <PresentationFormat>Presentación en pantalla (4:3)</PresentationFormat>
  <Paragraphs>597</Paragraphs>
  <Slides>41</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41</vt:i4>
      </vt:variant>
    </vt:vector>
  </HeadingPairs>
  <TitlesOfParts>
    <vt:vector size="49" baseType="lpstr">
      <vt:lpstr>Arial</vt:lpstr>
      <vt:lpstr>Calibri</vt:lpstr>
      <vt:lpstr>Rockwell</vt:lpstr>
      <vt:lpstr>Rockwell Condensed</vt:lpstr>
      <vt:lpstr>Symbol</vt:lpstr>
      <vt:lpstr>Times New Roman</vt:lpstr>
      <vt:lpstr>Wingdings</vt:lpstr>
      <vt:lpstr>Tipo de madera</vt:lpstr>
      <vt:lpstr>   TEMA I: SUMARIO: Sociedades mercantiles, definición, clasificación, Sociedad Regular Colectiva, definición, características, tratamiento contable, su estado de situación. Ejemplo ilustrativo.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La razón social de este tipo de empresa puede estar conformada por el apellido de todos sus socios colectivos, de algunos de ellos, o de uno solo, debiendo agregar en los dos últimos casos las palabras y compañía.  </vt:lpstr>
      <vt:lpstr>  Brito y Cía. SRC Brito, López, Calderón y Torres SRC Brito, López y Cía. SRC  Si fueran hermanos: Brito  y hermanos SRC Si fueran hijos: Brito e hijos SRC</vt:lpstr>
      <vt:lpstr>nota</vt:lpstr>
      <vt:lpstr>Tratamiento contable</vt:lpstr>
      <vt:lpstr>Presentación de PowerPoint</vt:lpstr>
      <vt:lpstr>Presentación de PowerPoint</vt:lpstr>
      <vt:lpstr>Ejemplo ilustrativo</vt:lpstr>
      <vt:lpstr>Apertura de la sociedad</vt:lpstr>
      <vt:lpstr>Presentación de PowerPoint</vt:lpstr>
      <vt:lpstr>Apertura de la sociedad APORTE DE PÉREZ </vt:lpstr>
      <vt:lpstr>Apertura de la sociedad APORTE DE RODRÍGUEZ </vt:lpstr>
      <vt:lpstr>DISTRIBUCIÓN DE LAS UTILIDADES</vt:lpstr>
      <vt:lpstr>Distribución de utilidades según porción fija: </vt:lpstr>
      <vt:lpstr>Distribución a partes iguales</vt:lpstr>
      <vt:lpstr>Distribución de 1/3 y 2/3  </vt:lpstr>
      <vt:lpstr>Distribución ¼ y 3/4</vt:lpstr>
      <vt:lpstr>Distribución de utilidades según aporte de capital social</vt:lpstr>
      <vt:lpstr>Distribución de las utilidades según aporte del capital promedio</vt:lpstr>
      <vt:lpstr>Presentación de PowerPoint</vt:lpstr>
      <vt:lpstr>Distribución de las utilidades según aportación y los servicios que rinden los socios </vt:lpstr>
      <vt:lpstr>Sueldos mensuales </vt:lpstr>
      <vt:lpstr>Al finalizar el año</vt:lpstr>
      <vt:lpstr>Distribución a partes iguales de la utilidad que queda </vt:lpstr>
      <vt:lpstr>Distribución de utilidades según aportación, servicios que rinden los socios e intereses</vt:lpstr>
      <vt:lpstr>Traspaso del sueldo cobrado durante el primer año</vt:lpstr>
      <vt:lpstr>Interés de las aportación inicial</vt:lpstr>
      <vt:lpstr>Cierre de las cuenta ganancia o perdida </vt:lpstr>
      <vt:lpstr>Extracción de las utilidades</vt:lpstr>
      <vt:lpstr>Presentación de PowerPoint</vt:lpstr>
      <vt:lpstr>Presentación de PowerPoint</vt:lpstr>
      <vt:lpstr>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Andres</dc:creator>
  <cp:lastModifiedBy>DAYANA</cp:lastModifiedBy>
  <cp:revision>357</cp:revision>
  <dcterms:created xsi:type="dcterms:W3CDTF">2017-03-12T09:04:07Z</dcterms:created>
  <dcterms:modified xsi:type="dcterms:W3CDTF">2026-01-24T02:47:19Z</dcterms:modified>
</cp:coreProperties>
</file>