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46" r:id="rId2"/>
    <p:sldId id="337" r:id="rId3"/>
    <p:sldId id="347" r:id="rId4"/>
    <p:sldId id="405" r:id="rId5"/>
    <p:sldId id="406" r:id="rId6"/>
    <p:sldId id="407" r:id="rId7"/>
    <p:sldId id="408" r:id="rId8"/>
    <p:sldId id="415" r:id="rId9"/>
    <p:sldId id="409" r:id="rId10"/>
    <p:sldId id="410" r:id="rId11"/>
    <p:sldId id="411" r:id="rId12"/>
    <p:sldId id="412" r:id="rId13"/>
    <p:sldId id="413" r:id="rId14"/>
    <p:sldId id="414" r:id="rId15"/>
    <p:sldId id="348" r:id="rId16"/>
    <p:sldId id="389" r:id="rId17"/>
    <p:sldId id="417" r:id="rId18"/>
    <p:sldId id="390" r:id="rId19"/>
    <p:sldId id="416" r:id="rId20"/>
    <p:sldId id="392" r:id="rId21"/>
    <p:sldId id="393" r:id="rId22"/>
    <p:sldId id="422" r:id="rId23"/>
    <p:sldId id="418" r:id="rId24"/>
    <p:sldId id="396" r:id="rId25"/>
    <p:sldId id="397" r:id="rId26"/>
    <p:sldId id="398" r:id="rId27"/>
    <p:sldId id="399" r:id="rId28"/>
    <p:sldId id="385" r:id="rId29"/>
    <p:sldId id="360" r:id="rId30"/>
    <p:sldId id="388" r:id="rId31"/>
    <p:sldId id="386" r:id="rId32"/>
    <p:sldId id="419" r:id="rId33"/>
    <p:sldId id="362" r:id="rId34"/>
    <p:sldId id="421" r:id="rId35"/>
    <p:sldId id="420" r:id="rId36"/>
  </p:sldIdLst>
  <p:sldSz cx="9144000" cy="6858000" type="screen4x3"/>
  <p:notesSz cx="7045325" cy="9345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37BBD5"/>
    <a:srgbClr val="00F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02" autoAdjust="0"/>
  </p:normalViewPr>
  <p:slideViewPr>
    <p:cSldViewPr>
      <p:cViewPr varScale="1">
        <p:scale>
          <a:sx n="59" d="100"/>
          <a:sy n="59" d="100"/>
        </p:scale>
        <p:origin x="16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C67B7-C526-40A1-9E50-EB896B39FC7F}" type="datetimeFigureOut">
              <a:rPr lang="es-ES" smtClean="0"/>
              <a:t>09/03/2017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4850" y="4438650"/>
            <a:ext cx="5635625" cy="4205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AFA99-5B17-4FA6-8860-7CB7621C0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57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3BF7-3330-43C3-AAE8-C9706BCB2DFD}" type="datetimeFigureOut">
              <a:rPr lang="es-ES" smtClean="0"/>
              <a:t>09/03/2017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6788-27CD-46FD-9B32-980D6E7287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2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E34D4-77A5-4EAA-A95C-1E527F0321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21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006C-FCAA-4D0F-933E-F10DBDDA95C6}" type="datetimeFigureOut">
              <a:rPr lang="es-ES" smtClean="0"/>
              <a:t>09/03/2017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CFF1-DD25-49D6-B977-A6598C89AB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83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4E496-92A2-47A6-A871-8406321D844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4544527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0E54D-CC78-4007-88CB-8E9DEFCAD07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34963811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A3BF7-3330-43C3-AAE8-C9706BCB2DFD}" type="datetimeFigureOut">
              <a:rPr lang="es-ES" smtClean="0"/>
              <a:t>09/03/2017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06788-27CD-46FD-9B32-980D6E7287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07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wmf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421"/>
          <a:stretch>
            <a:fillRect/>
          </a:stretch>
        </p:blipFill>
        <p:spPr bwMode="auto">
          <a:xfrm>
            <a:off x="8404225" y="14001"/>
            <a:ext cx="697541" cy="93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3164775"/>
            <a:ext cx="8671896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TEMA II : 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EL PROCESO ESTRATÉGICO</a:t>
            </a:r>
            <a:endParaRPr lang="es-ES" sz="3600" b="1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 bwMode="auto">
          <a:xfrm>
            <a:off x="1979712" y="368553"/>
            <a:ext cx="50631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Asignatura Administración  Estratégica</a:t>
            </a:r>
            <a:endParaRPr lang="es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65590" y="2488185"/>
            <a:ext cx="7857067" cy="85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_tradnl" altLang="es-ES" sz="2844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1º</a:t>
            </a:r>
            <a:r>
              <a:rPr lang="es-ES_tradnl" altLang="es-ES" sz="2133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  Definición de todos los elementos de la </a:t>
            </a:r>
            <a:r>
              <a:rPr lang="es-ES_tradnl" altLang="es-ES" sz="2133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Identidad </a:t>
            </a:r>
            <a:r>
              <a:rPr lang="es-ES_tradnl" altLang="es-ES" sz="2133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Corporativa de la Organización</a:t>
            </a:r>
            <a:endParaRPr lang="es-ES" altLang="es-ES" sz="2133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</p:txBody>
      </p:sp>
      <p:grpSp>
        <p:nvGrpSpPr>
          <p:cNvPr id="14408" name="Group 72"/>
          <p:cNvGrpSpPr>
            <a:grpSpLocks/>
          </p:cNvGrpSpPr>
          <p:nvPr/>
        </p:nvGrpSpPr>
        <p:grpSpPr bwMode="auto">
          <a:xfrm>
            <a:off x="2411761" y="3752145"/>
            <a:ext cx="4320480" cy="2701191"/>
            <a:chOff x="2736" y="720"/>
            <a:chExt cx="1824" cy="1008"/>
          </a:xfrm>
        </p:grpSpPr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3024" y="720"/>
              <a:ext cx="1248" cy="33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>
              <a:outerShdw blurRad="63500" dist="71842" dir="2700000" algn="ctr" rotWithShape="0">
                <a:srgbClr val="777777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 sz="1600">
                <a:latin typeface="CG Omega" charset="0"/>
                <a:ea typeface="ＭＳ Ｐゴシック" charset="0"/>
              </a:endParaRP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2880" y="1056"/>
              <a:ext cx="1488" cy="336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>
              <a:outerShdw blurRad="63500" dist="71842" dir="2700000" algn="ctr" rotWithShape="0">
                <a:srgbClr val="777777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 sz="1600">
                <a:latin typeface="CG Omega" charset="0"/>
                <a:ea typeface="ＭＳ Ｐゴシック" charset="0"/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2736" y="1392"/>
              <a:ext cx="1824" cy="336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ffectLst>
              <a:outerShdw blurRad="63500" dist="71842" dir="2700000" algn="ctr" rotWithShape="0">
                <a:srgbClr val="777777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 sz="1600">
                <a:latin typeface="CG Omega" charset="0"/>
                <a:ea typeface="ＭＳ Ｐゴシック" charset="0"/>
              </a:endParaRPr>
            </a:p>
          </p:txBody>
        </p:sp>
        <p:sp>
          <p:nvSpPr>
            <p:cNvPr id="14399" name="Text Box 63"/>
            <p:cNvSpPr txBox="1">
              <a:spLocks noChangeArrowheads="1"/>
            </p:cNvSpPr>
            <p:nvPr/>
          </p:nvSpPr>
          <p:spPr bwMode="auto">
            <a:xfrm>
              <a:off x="3291" y="765"/>
              <a:ext cx="658" cy="21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</a:pPr>
              <a:r>
                <a:rPr lang="es-ES_tradnl" altLang="es-ES" sz="1422" dirty="0" smtClean="0">
                  <a:solidFill>
                    <a:schemeClr val="tx1"/>
                  </a:solidFill>
                  <a:latin typeface="Albertus Medium" pitchFamily="34" charset="0"/>
                </a:rPr>
                <a:t>Misión</a:t>
              </a:r>
            </a:p>
            <a:p>
              <a:pPr algn="ctr" eaLnBrk="1" hangingPunct="1">
                <a:lnSpc>
                  <a:spcPct val="75000"/>
                </a:lnSpc>
              </a:pPr>
              <a:endParaRPr lang="es-ES_tradnl" altLang="es-ES" sz="1422" dirty="0">
                <a:solidFill>
                  <a:schemeClr val="tx1"/>
                </a:solidFill>
                <a:latin typeface="Albertus Medium" pitchFamily="34" charset="0"/>
              </a:endParaRPr>
            </a:p>
            <a:p>
              <a:pPr algn="ctr" eaLnBrk="1" hangingPunct="1">
                <a:lnSpc>
                  <a:spcPct val="75000"/>
                </a:lnSpc>
              </a:pPr>
              <a:r>
                <a:rPr lang="es-ES_tradnl" altLang="es-ES" sz="1244" i="1" dirty="0">
                  <a:solidFill>
                    <a:schemeClr val="tx1"/>
                  </a:solidFill>
                  <a:latin typeface="Albertus Medium" pitchFamily="34" charset="0"/>
                </a:rPr>
                <a:t>Por qué existimos</a:t>
              </a:r>
              <a:endParaRPr lang="es-ES" altLang="es-ES" sz="1244" i="1" dirty="0">
                <a:solidFill>
                  <a:schemeClr val="tx1"/>
                </a:solidFill>
                <a:latin typeface="Albertus Medium" pitchFamily="34" charset="0"/>
              </a:endParaRPr>
            </a:p>
          </p:txBody>
        </p:sp>
        <p:sp>
          <p:nvSpPr>
            <p:cNvPr id="14400" name="Text Box 64"/>
            <p:cNvSpPr txBox="1">
              <a:spLocks noChangeArrowheads="1"/>
            </p:cNvSpPr>
            <p:nvPr/>
          </p:nvSpPr>
          <p:spPr bwMode="auto">
            <a:xfrm>
              <a:off x="3177" y="1114"/>
              <a:ext cx="914" cy="21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</a:pPr>
              <a:r>
                <a:rPr lang="es-ES_tradnl" altLang="es-ES" sz="1422" dirty="0">
                  <a:solidFill>
                    <a:schemeClr val="tx1"/>
                  </a:solidFill>
                  <a:latin typeface="Albertus Medium" pitchFamily="34" charset="0"/>
                </a:rPr>
                <a:t>Valores </a:t>
              </a:r>
              <a:r>
                <a:rPr lang="es-ES_tradnl" altLang="es-ES" sz="1422" dirty="0" smtClean="0">
                  <a:solidFill>
                    <a:schemeClr val="tx1"/>
                  </a:solidFill>
                  <a:latin typeface="Albertus Medium" pitchFamily="34" charset="0"/>
                </a:rPr>
                <a:t>fundamentales</a:t>
              </a:r>
            </a:p>
            <a:p>
              <a:pPr algn="ctr" eaLnBrk="1" hangingPunct="1">
                <a:lnSpc>
                  <a:spcPct val="75000"/>
                </a:lnSpc>
              </a:pPr>
              <a:endParaRPr lang="es-ES_tradnl" altLang="es-ES" sz="1422" dirty="0">
                <a:solidFill>
                  <a:schemeClr val="tx1"/>
                </a:solidFill>
                <a:latin typeface="Albertus Medium" pitchFamily="34" charset="0"/>
              </a:endParaRPr>
            </a:p>
            <a:p>
              <a:pPr algn="ctr" eaLnBrk="1" hangingPunct="1">
                <a:lnSpc>
                  <a:spcPct val="75000"/>
                </a:lnSpc>
              </a:pPr>
              <a:r>
                <a:rPr lang="es-ES_tradnl" altLang="es-ES" sz="1244" i="1" dirty="0">
                  <a:solidFill>
                    <a:schemeClr val="tx1"/>
                  </a:solidFill>
                  <a:latin typeface="Albertus Medium" pitchFamily="34" charset="0"/>
                </a:rPr>
                <a:t>En qué creemos</a:t>
              </a:r>
              <a:endParaRPr lang="es-ES" altLang="es-ES" sz="1244" i="1" dirty="0">
                <a:solidFill>
                  <a:schemeClr val="tx1"/>
                </a:solidFill>
                <a:latin typeface="Albertus Medium" pitchFamily="34" charset="0"/>
              </a:endParaRPr>
            </a:p>
          </p:txBody>
        </p:sp>
        <p:sp>
          <p:nvSpPr>
            <p:cNvPr id="14401" name="Text Box 65"/>
            <p:cNvSpPr txBox="1">
              <a:spLocks noChangeArrowheads="1"/>
            </p:cNvSpPr>
            <p:nvPr/>
          </p:nvSpPr>
          <p:spPr bwMode="auto">
            <a:xfrm>
              <a:off x="3344" y="1436"/>
              <a:ext cx="669" cy="21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</a:pPr>
              <a:r>
                <a:rPr lang="es-ES_tradnl" altLang="es-ES" sz="1422" dirty="0" smtClean="0">
                  <a:solidFill>
                    <a:schemeClr val="tx1"/>
                  </a:solidFill>
                  <a:latin typeface="Albertus Medium" pitchFamily="34" charset="0"/>
                </a:rPr>
                <a:t>Visión</a:t>
              </a:r>
            </a:p>
            <a:p>
              <a:pPr algn="ctr" eaLnBrk="1" hangingPunct="1">
                <a:lnSpc>
                  <a:spcPct val="75000"/>
                </a:lnSpc>
              </a:pPr>
              <a:endParaRPr lang="es-ES_tradnl" altLang="es-ES" sz="1422" dirty="0">
                <a:solidFill>
                  <a:schemeClr val="tx1"/>
                </a:solidFill>
                <a:latin typeface="Albertus Medium" pitchFamily="34" charset="0"/>
              </a:endParaRPr>
            </a:p>
            <a:p>
              <a:pPr algn="ctr" eaLnBrk="1" hangingPunct="1">
                <a:lnSpc>
                  <a:spcPct val="75000"/>
                </a:lnSpc>
              </a:pPr>
              <a:r>
                <a:rPr lang="es-ES_tradnl" altLang="es-ES" sz="1244" i="1" dirty="0">
                  <a:solidFill>
                    <a:schemeClr val="tx1"/>
                  </a:solidFill>
                  <a:latin typeface="Albertus Medium" pitchFamily="34" charset="0"/>
                </a:rPr>
                <a:t>Qué queremos ser</a:t>
              </a:r>
              <a:endParaRPr lang="es-ES" altLang="es-ES" sz="1244" i="1" dirty="0">
                <a:solidFill>
                  <a:schemeClr val="tx1"/>
                </a:solidFill>
                <a:latin typeface="Albertus Medium" pitchFamily="34" charset="0"/>
              </a:endParaRPr>
            </a:p>
          </p:txBody>
        </p:sp>
      </p:grpSp>
      <p:sp>
        <p:nvSpPr>
          <p:cNvPr id="14409" name="Text Box 73"/>
          <p:cNvSpPr txBox="1">
            <a:spLocks noChangeArrowheads="1"/>
          </p:cNvSpPr>
          <p:nvPr/>
        </p:nvSpPr>
        <p:spPr bwMode="auto">
          <a:xfrm>
            <a:off x="2216548" y="1607086"/>
            <a:ext cx="2980881" cy="47538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  <a:defRPr/>
            </a:pPr>
            <a:r>
              <a:rPr lang="es-ES_tradnl" sz="2489" b="1" dirty="0">
                <a:latin typeface="Britannic Bold" charset="0"/>
                <a:ea typeface="ＭＳ Ｐゴシック" charset="0"/>
              </a:rPr>
              <a:t>  Tres hitos clave</a:t>
            </a:r>
            <a:endParaRPr lang="es-ES" sz="2489" b="1" dirty="0">
              <a:latin typeface="Britannic Bold" charset="0"/>
              <a:ea typeface="ＭＳ Ｐゴシック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6340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ES" sz="3600" b="1" dirty="0" smtClean="0"/>
              <a:t>DIRECCIÓN ESTRATÉGICA</a:t>
            </a:r>
            <a:endParaRPr lang="es-ES" altLang="es-E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3413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83568" y="2204864"/>
            <a:ext cx="7789333" cy="85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_tradnl" altLang="es-ES" sz="2844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2º</a:t>
            </a:r>
            <a:r>
              <a:rPr lang="es-ES_tradnl" altLang="es-ES" sz="2133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  Comunicación de dicha estrategia a toda la Organización</a:t>
            </a:r>
            <a:r>
              <a:rPr lang="es-ES_tradnl" altLang="es-ES" sz="2133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, que </a:t>
            </a:r>
            <a:r>
              <a:rPr lang="es-ES_tradnl" altLang="es-ES" sz="2133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deberá asumir como propia</a:t>
            </a:r>
            <a:endParaRPr lang="es-ES" altLang="es-ES" sz="2133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83568" y="4869160"/>
            <a:ext cx="77893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_tradnl" alt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El Mapa Estratégico será como el </a:t>
            </a:r>
            <a:r>
              <a:rPr lang="es-ES_tradnl" alt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corazón de </a:t>
            </a:r>
            <a:r>
              <a:rPr lang="es-ES_tradnl" alt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la estrategia y núcleo de una </a:t>
            </a:r>
            <a:r>
              <a:rPr lang="es-ES_tradnl" alt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auténtica organización </a:t>
            </a:r>
            <a:r>
              <a:rPr lang="es-ES_tradnl" alt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centrada en la estrategia</a:t>
            </a:r>
            <a:endParaRPr lang="es-ES" altLang="es-ES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pSp>
        <p:nvGrpSpPr>
          <p:cNvPr id="15378" name="Group 18"/>
          <p:cNvGrpSpPr>
            <a:grpSpLocks/>
          </p:cNvGrpSpPr>
          <p:nvPr/>
        </p:nvGrpSpPr>
        <p:grpSpPr bwMode="auto">
          <a:xfrm>
            <a:off x="2555776" y="3356992"/>
            <a:ext cx="2980267" cy="1002263"/>
            <a:chOff x="2256" y="1728"/>
            <a:chExt cx="2112" cy="336"/>
          </a:xfrm>
        </p:grpSpPr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2256" y="1728"/>
              <a:ext cx="2112" cy="336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  <a:effectLst>
              <a:outerShdw blurRad="63500" dist="81320" dir="3080412" algn="ctr" rotWithShape="0">
                <a:srgbClr val="777777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 sz="1600">
                <a:latin typeface="CG Omega" charset="0"/>
                <a:ea typeface="ＭＳ Ｐゴシック" charset="0"/>
              </a:endParaRPr>
            </a:p>
          </p:txBody>
        </p:sp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2644" y="1805"/>
              <a:ext cx="1320" cy="1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5000"/>
                </a:lnSpc>
                <a:defRPr/>
              </a:pPr>
              <a:r>
                <a:rPr lang="es-ES_tradnl" sz="1422" b="1" dirty="0" smtClean="0">
                  <a:latin typeface="Albertus Medium" charset="0"/>
                  <a:ea typeface="ＭＳ Ｐゴシック" charset="0"/>
                </a:rPr>
                <a:t>Estrategia</a:t>
              </a:r>
            </a:p>
            <a:p>
              <a:pPr algn="ctr">
                <a:lnSpc>
                  <a:spcPct val="75000"/>
                </a:lnSpc>
                <a:defRPr/>
              </a:pPr>
              <a:endParaRPr lang="es-ES_tradnl" sz="1422" b="1" dirty="0">
                <a:latin typeface="Albertus Medium" charset="0"/>
                <a:ea typeface="ＭＳ Ｐゴシック" charset="0"/>
              </a:endParaRPr>
            </a:p>
            <a:p>
              <a:pPr algn="ctr">
                <a:lnSpc>
                  <a:spcPct val="75000"/>
                </a:lnSpc>
                <a:defRPr/>
              </a:pPr>
              <a:r>
                <a:rPr lang="es-ES_tradnl" sz="1244" b="1" i="1" dirty="0">
                  <a:latin typeface="Albertus Medium" charset="0"/>
                  <a:ea typeface="ＭＳ Ｐゴシック" charset="0"/>
                </a:rPr>
                <a:t>Nuestro plan de juego</a:t>
              </a:r>
              <a:endParaRPr lang="es-ES" sz="1244" b="1" i="1" dirty="0">
                <a:latin typeface="Albertus Medium" charset="0"/>
                <a:ea typeface="ＭＳ Ｐゴシック" charset="0"/>
              </a:endParaRPr>
            </a:p>
          </p:txBody>
        </p:sp>
      </p:grp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936045" y="1268760"/>
            <a:ext cx="2835135" cy="47538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  <a:defRPr/>
            </a:pPr>
            <a:r>
              <a:rPr lang="es-ES_tradnl" sz="2133" dirty="0">
                <a:effectLst>
                  <a:outerShdw blurRad="38100" dist="38100" dir="2700000" algn="tl">
                    <a:srgbClr val="DDDDDD"/>
                  </a:outerShdw>
                </a:effectLst>
                <a:latin typeface="Britannic Bold" charset="0"/>
                <a:ea typeface="ＭＳ Ｐゴシック" charset="0"/>
              </a:rPr>
              <a:t>  </a:t>
            </a:r>
            <a:r>
              <a:rPr lang="es-ES_tradnl" sz="2489" dirty="0">
                <a:effectLst>
                  <a:outerShdw blurRad="38100" dist="38100" dir="2700000" algn="tl">
                    <a:srgbClr val="DDDDDD"/>
                  </a:outerShdw>
                </a:effectLst>
                <a:latin typeface="Britannic Bold" charset="0"/>
                <a:ea typeface="ＭＳ Ｐゴシック" charset="0"/>
              </a:rPr>
              <a:t> Tres hitos clave</a:t>
            </a:r>
            <a:endParaRPr lang="es-ES" sz="2489" dirty="0">
              <a:effectLst>
                <a:outerShdw blurRad="38100" dist="38100" dir="2700000" algn="tl">
                  <a:srgbClr val="DDDDDD"/>
                </a:outerShdw>
              </a:effectLst>
              <a:latin typeface="Britannic Bold" charset="0"/>
              <a:ea typeface="ＭＳ Ｐゴシック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6340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ES" sz="3600" b="1" dirty="0" smtClean="0"/>
              <a:t>DIRECCIÓN ESTRATÉGICA</a:t>
            </a:r>
            <a:endParaRPr lang="es-ES" altLang="es-E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811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40267" y="2084429"/>
            <a:ext cx="8246533" cy="85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_tradnl" altLang="es-ES" sz="2844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3º</a:t>
            </a:r>
            <a:r>
              <a:rPr lang="es-ES_tradnl" altLang="es-ES" sz="2133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  Contar con un sistema de gestión adecuado (CMI) </a:t>
            </a:r>
            <a:r>
              <a:rPr lang="es-ES_tradnl" altLang="es-ES" sz="2133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para la </a:t>
            </a:r>
            <a:r>
              <a:rPr lang="es-ES_tradnl" altLang="es-ES" sz="2133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ejecución de la estrategia</a:t>
            </a:r>
            <a:endParaRPr lang="es-ES" altLang="es-ES" sz="2133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40268" y="4826000"/>
            <a:ext cx="8246532" cy="140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_tradnl" altLang="es-ES" sz="2133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El Cuadro de Mando Integral como el elemento clave de cierre </a:t>
            </a:r>
            <a:r>
              <a:rPr lang="es-ES_tradnl" altLang="es-ES" sz="2133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de un </a:t>
            </a:r>
            <a:r>
              <a:rPr lang="es-ES_tradnl" altLang="es-ES" sz="2133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proceso eficaz de dirección estratégica, que permita y </a:t>
            </a:r>
            <a:r>
              <a:rPr lang="es-ES_tradnl" altLang="es-ES" sz="2133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exija que </a:t>
            </a:r>
            <a:r>
              <a:rPr lang="es-ES_tradnl" altLang="es-ES" sz="2133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todos los empleados y unidades de la empresa la conozcan </a:t>
            </a:r>
            <a:r>
              <a:rPr lang="es-ES_tradnl" altLang="es-ES" sz="2133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 fondo </a:t>
            </a:r>
            <a:r>
              <a:rPr lang="es-ES_tradnl" altLang="es-ES" sz="2133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y la conviertan en el eje de su trabajo cotidiano</a:t>
            </a:r>
            <a:endParaRPr lang="es-ES" altLang="es-ES" sz="2133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pSp>
        <p:nvGrpSpPr>
          <p:cNvPr id="16402" name="Group 18"/>
          <p:cNvGrpSpPr>
            <a:grpSpLocks/>
          </p:cNvGrpSpPr>
          <p:nvPr/>
        </p:nvGrpSpPr>
        <p:grpSpPr bwMode="auto">
          <a:xfrm>
            <a:off x="2339752" y="3265805"/>
            <a:ext cx="3386667" cy="1099297"/>
            <a:chOff x="2064" y="2256"/>
            <a:chExt cx="2400" cy="336"/>
          </a:xfrm>
        </p:grpSpPr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2064" y="2256"/>
              <a:ext cx="2400" cy="336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>
              <a:outerShdw blurRad="63500" dist="71842" dir="2700000" algn="ctr" rotWithShape="0">
                <a:srgbClr val="777777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 sz="1600">
                <a:latin typeface="CG Omega" charset="0"/>
                <a:ea typeface="ＭＳ Ｐゴシック" charset="0"/>
              </a:endParaRPr>
            </a:p>
          </p:txBody>
        </p:sp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2422" y="2352"/>
              <a:ext cx="1720" cy="17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</a:pPr>
              <a:r>
                <a:rPr lang="es-ES_tradnl" altLang="es-ES" sz="1422" dirty="0">
                  <a:solidFill>
                    <a:schemeClr val="tx1"/>
                  </a:solidFill>
                  <a:latin typeface="Albertus Medium" pitchFamily="34" charset="0"/>
                </a:rPr>
                <a:t>Cuadro de Mando </a:t>
              </a:r>
              <a:r>
                <a:rPr lang="es-ES_tradnl" altLang="es-ES" sz="1422" dirty="0" smtClean="0">
                  <a:solidFill>
                    <a:schemeClr val="tx1"/>
                  </a:solidFill>
                  <a:latin typeface="Albertus Medium" pitchFamily="34" charset="0"/>
                </a:rPr>
                <a:t>Integral</a:t>
              </a:r>
            </a:p>
            <a:p>
              <a:pPr algn="ctr" eaLnBrk="1" hangingPunct="1">
                <a:lnSpc>
                  <a:spcPct val="75000"/>
                </a:lnSpc>
              </a:pPr>
              <a:endParaRPr lang="es-ES_tradnl" altLang="es-ES" sz="1422" dirty="0">
                <a:solidFill>
                  <a:schemeClr val="tx1"/>
                </a:solidFill>
                <a:latin typeface="Albertus Medium" pitchFamily="34" charset="0"/>
              </a:endParaRPr>
            </a:p>
            <a:p>
              <a:pPr algn="ctr" eaLnBrk="1" hangingPunct="1">
                <a:lnSpc>
                  <a:spcPct val="75000"/>
                </a:lnSpc>
              </a:pPr>
              <a:r>
                <a:rPr lang="es-ES_tradnl" altLang="es-ES" sz="1244" i="1" dirty="0">
                  <a:solidFill>
                    <a:schemeClr val="tx1"/>
                  </a:solidFill>
                  <a:latin typeface="Albertus Medium" pitchFamily="34" charset="0"/>
                </a:rPr>
                <a:t>Ejecución y enfoque</a:t>
              </a:r>
              <a:endParaRPr lang="es-ES" altLang="es-ES" sz="1244" i="1" dirty="0">
                <a:solidFill>
                  <a:schemeClr val="tx1"/>
                </a:solidFill>
                <a:latin typeface="Albertus Medium" pitchFamily="34" charset="0"/>
              </a:endParaRPr>
            </a:p>
          </p:txBody>
        </p:sp>
      </p:grp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783645" y="1268760"/>
            <a:ext cx="2835135" cy="47538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  <a:defRPr/>
            </a:pPr>
            <a:r>
              <a:rPr lang="es-ES" sz="2133" dirty="0">
                <a:effectLst>
                  <a:outerShdw blurRad="38100" dist="38100" dir="2700000" algn="tl">
                    <a:srgbClr val="DDDDDD"/>
                  </a:outerShdw>
                </a:effectLst>
                <a:latin typeface="Britannic Bold" charset="0"/>
                <a:ea typeface="ＭＳ Ｐゴシック" charset="0"/>
              </a:rPr>
              <a:t>  </a:t>
            </a:r>
            <a:r>
              <a:rPr lang="es-ES_tradnl" sz="2489" dirty="0">
                <a:effectLst>
                  <a:outerShdw blurRad="38100" dist="38100" dir="2700000" algn="tl">
                    <a:srgbClr val="DDDDDD"/>
                  </a:outerShdw>
                </a:effectLst>
                <a:latin typeface="Britannic Bold" charset="0"/>
                <a:ea typeface="ＭＳ Ｐゴシック" charset="0"/>
              </a:rPr>
              <a:t> Tres hitos clave</a:t>
            </a:r>
            <a:endParaRPr lang="es-ES" sz="2489" dirty="0">
              <a:effectLst>
                <a:outerShdw blurRad="38100" dist="38100" dir="2700000" algn="tl">
                  <a:srgbClr val="DDDDDD"/>
                </a:outerShdw>
              </a:effectLst>
              <a:latin typeface="Britannic Bold" charset="0"/>
              <a:ea typeface="ＭＳ Ｐゴシック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6340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ES" sz="3600" b="1" dirty="0" smtClean="0"/>
              <a:t>DIRECCIÓN ESTRATÉGICA</a:t>
            </a:r>
            <a:endParaRPr lang="es-ES" altLang="es-E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87544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61" name="Group 53"/>
          <p:cNvGrpSpPr>
            <a:grpSpLocks/>
          </p:cNvGrpSpPr>
          <p:nvPr/>
        </p:nvGrpSpPr>
        <p:grpSpPr bwMode="auto">
          <a:xfrm>
            <a:off x="460023" y="908720"/>
            <a:ext cx="7871178" cy="5688212"/>
            <a:chOff x="326" y="720"/>
            <a:chExt cx="5578" cy="3677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auto">
            <a:xfrm>
              <a:off x="2688" y="720"/>
              <a:ext cx="1248" cy="33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>
              <a:outerShdw blurRad="63500" dist="71842" dir="2700000" algn="ctr" rotWithShape="0">
                <a:srgbClr val="777777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 sz="1600">
                <a:latin typeface="CG Omega" charset="0"/>
                <a:ea typeface="ＭＳ Ｐゴシック" charset="0"/>
              </a:endParaRPr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>
              <a:off x="2544" y="1056"/>
              <a:ext cx="1488" cy="336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>
              <a:outerShdw blurRad="63500" dist="71842" dir="2700000" algn="ctr" rotWithShape="0">
                <a:srgbClr val="777777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 sz="1600">
                <a:latin typeface="CG Omega" charset="0"/>
                <a:ea typeface="ＭＳ Ｐゴシック" charset="0"/>
              </a:endParaRPr>
            </a:p>
          </p:txBody>
        </p:sp>
        <p:sp>
          <p:nvSpPr>
            <p:cNvPr id="43013" name="Rectangle 5"/>
            <p:cNvSpPr>
              <a:spLocks noChangeArrowheads="1"/>
            </p:cNvSpPr>
            <p:nvPr/>
          </p:nvSpPr>
          <p:spPr bwMode="auto">
            <a:xfrm>
              <a:off x="2400" y="1392"/>
              <a:ext cx="1824" cy="336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ffectLst>
              <a:outerShdw blurRad="63500" dist="71842" dir="2700000" algn="ctr" rotWithShape="0">
                <a:srgbClr val="777777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 sz="1600">
                <a:latin typeface="CG Omega" charset="0"/>
                <a:ea typeface="ＭＳ Ｐゴシック" charset="0"/>
              </a:endParaRPr>
            </a:p>
          </p:txBody>
        </p:sp>
        <p:sp>
          <p:nvSpPr>
            <p:cNvPr id="43014" name="Rectangle 6"/>
            <p:cNvSpPr>
              <a:spLocks noChangeArrowheads="1"/>
            </p:cNvSpPr>
            <p:nvPr/>
          </p:nvSpPr>
          <p:spPr bwMode="auto">
            <a:xfrm>
              <a:off x="2256" y="1728"/>
              <a:ext cx="2112" cy="336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  <a:effectLst>
              <a:outerShdw blurRad="63500" dist="81320" dir="3080412" algn="ctr" rotWithShape="0">
                <a:srgbClr val="777777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 sz="1600">
                <a:latin typeface="CG Omega" charset="0"/>
                <a:ea typeface="ＭＳ Ｐゴシック" charset="0"/>
              </a:endParaRPr>
            </a:p>
          </p:txBody>
        </p:sp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2112" y="2064"/>
              <a:ext cx="2400" cy="336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>
              <a:outerShdw blurRad="63500" dist="71842" dir="2700000" algn="ctr" rotWithShape="0">
                <a:srgbClr val="777777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 sz="1600">
                <a:latin typeface="CG Omega" charset="0"/>
                <a:ea typeface="ＭＳ Ｐゴシック" charset="0"/>
              </a:endParaRPr>
            </a:p>
          </p:txBody>
        </p:sp>
        <p:sp>
          <p:nvSpPr>
            <p:cNvPr id="43016" name="Rectangle 8"/>
            <p:cNvSpPr>
              <a:spLocks noChangeArrowheads="1"/>
            </p:cNvSpPr>
            <p:nvPr/>
          </p:nvSpPr>
          <p:spPr bwMode="auto">
            <a:xfrm>
              <a:off x="1968" y="2400"/>
              <a:ext cx="2688" cy="336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blurRad="63500" dist="71842" dir="2700000" algn="ctr" rotWithShape="0">
                <a:srgbClr val="777777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 sz="1600">
                <a:latin typeface="CG Omega" charset="0"/>
                <a:ea typeface="ＭＳ Ｐゴシック" charset="0"/>
              </a:endParaRPr>
            </a:p>
          </p:txBody>
        </p:sp>
        <p:sp>
          <p:nvSpPr>
            <p:cNvPr id="43017" name="Rectangle 9"/>
            <p:cNvSpPr>
              <a:spLocks noChangeArrowheads="1"/>
            </p:cNvSpPr>
            <p:nvPr/>
          </p:nvSpPr>
          <p:spPr bwMode="auto">
            <a:xfrm>
              <a:off x="1824" y="2736"/>
              <a:ext cx="2976" cy="38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>
              <a:outerShdw blurRad="63500" dist="71842" dir="2700000" algn="ctr" rotWithShape="0">
                <a:srgbClr val="777777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 sz="1600">
                <a:latin typeface="CG Omega" charset="0"/>
                <a:ea typeface="ＭＳ Ｐゴシック" charset="0"/>
              </a:endParaRPr>
            </a:p>
          </p:txBody>
        </p:sp>
        <p:sp>
          <p:nvSpPr>
            <p:cNvPr id="43018" name="AutoShape 10"/>
            <p:cNvSpPr>
              <a:spLocks noChangeArrowheads="1"/>
            </p:cNvSpPr>
            <p:nvPr/>
          </p:nvSpPr>
          <p:spPr bwMode="auto">
            <a:xfrm>
              <a:off x="3264" y="3120"/>
              <a:ext cx="240" cy="19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>
              <a:noFill/>
            </a:ln>
            <a:effectLst>
              <a:outerShdw blurRad="63500" dist="71842" dir="2700000" algn="ctr" rotWithShape="0">
                <a:srgbClr val="777777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 sz="1600">
                <a:latin typeface="CG Omega" charset="0"/>
                <a:ea typeface="ＭＳ Ｐゴシック" charset="0"/>
              </a:endParaRPr>
            </a:p>
          </p:txBody>
        </p:sp>
        <p:sp>
          <p:nvSpPr>
            <p:cNvPr id="43019" name="Rectangle 11"/>
            <p:cNvSpPr>
              <a:spLocks noChangeArrowheads="1"/>
            </p:cNvSpPr>
            <p:nvPr/>
          </p:nvSpPr>
          <p:spPr bwMode="auto">
            <a:xfrm>
              <a:off x="864" y="3360"/>
              <a:ext cx="5040" cy="72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s-ES" sz="2133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020" name="Rectangle 12"/>
            <p:cNvSpPr>
              <a:spLocks noChangeArrowheads="1"/>
            </p:cNvSpPr>
            <p:nvPr/>
          </p:nvSpPr>
          <p:spPr bwMode="auto">
            <a:xfrm>
              <a:off x="912" y="3600"/>
              <a:ext cx="115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71842" dir="2700000" algn="ctr" rotWithShape="0">
                <a:srgbClr val="4D4D4D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 sz="1600">
                <a:latin typeface="CG Omega" charset="0"/>
                <a:ea typeface="ＭＳ Ｐゴシック" charset="0"/>
              </a:endParaRPr>
            </a:p>
          </p:txBody>
        </p:sp>
        <p:sp>
          <p:nvSpPr>
            <p:cNvPr id="43021" name="Rectangle 13"/>
            <p:cNvSpPr>
              <a:spLocks noChangeArrowheads="1"/>
            </p:cNvSpPr>
            <p:nvPr/>
          </p:nvSpPr>
          <p:spPr bwMode="auto">
            <a:xfrm>
              <a:off x="2160" y="3600"/>
              <a:ext cx="115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71842" dir="2700000" algn="ctr" rotWithShape="0">
                <a:srgbClr val="4D4D4D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 sz="1600">
                <a:latin typeface="CG Omega" charset="0"/>
                <a:ea typeface="ＭＳ Ｐゴシック" charset="0"/>
              </a:endParaRPr>
            </a:p>
          </p:txBody>
        </p:sp>
        <p:sp>
          <p:nvSpPr>
            <p:cNvPr id="43022" name="Rectangle 14"/>
            <p:cNvSpPr>
              <a:spLocks noChangeArrowheads="1"/>
            </p:cNvSpPr>
            <p:nvPr/>
          </p:nvSpPr>
          <p:spPr bwMode="auto">
            <a:xfrm>
              <a:off x="3408" y="3600"/>
              <a:ext cx="115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71842" dir="2700000" algn="ctr" rotWithShape="0">
                <a:srgbClr val="4D4D4D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 sz="1600">
                <a:latin typeface="CG Omega" charset="0"/>
                <a:ea typeface="ＭＳ Ｐゴシック" charset="0"/>
              </a:endParaRPr>
            </a:p>
          </p:txBody>
        </p:sp>
        <p:sp>
          <p:nvSpPr>
            <p:cNvPr id="43023" name="Rectangle 15"/>
            <p:cNvSpPr>
              <a:spLocks noChangeArrowheads="1"/>
            </p:cNvSpPr>
            <p:nvPr/>
          </p:nvSpPr>
          <p:spPr bwMode="auto">
            <a:xfrm>
              <a:off x="4656" y="3600"/>
              <a:ext cx="115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71842" dir="2700000" algn="ctr" rotWithShape="0">
                <a:srgbClr val="4D4D4D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 sz="1600">
                <a:latin typeface="CG Omega" charset="0"/>
                <a:ea typeface="ＭＳ Ｐゴシック" charset="0"/>
              </a:endParaRPr>
            </a:p>
          </p:txBody>
        </p:sp>
        <p:sp>
          <p:nvSpPr>
            <p:cNvPr id="43024" name="Text Box 16"/>
            <p:cNvSpPr txBox="1">
              <a:spLocks noChangeArrowheads="1"/>
            </p:cNvSpPr>
            <p:nvPr/>
          </p:nvSpPr>
          <p:spPr bwMode="auto">
            <a:xfrm>
              <a:off x="2400" y="3312"/>
              <a:ext cx="239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_tradnl" altLang="es-ES" sz="2133" dirty="0">
                  <a:solidFill>
                    <a:schemeClr val="tx1"/>
                  </a:solidFill>
                  <a:latin typeface="Albertus Medium" pitchFamily="34" charset="0"/>
                </a:rPr>
                <a:t>Resultados Estratégicos</a:t>
              </a:r>
              <a:endParaRPr lang="es-ES" altLang="es-ES" sz="2133" dirty="0">
                <a:solidFill>
                  <a:schemeClr val="tx1"/>
                </a:solidFill>
                <a:latin typeface="Albertus Medium" pitchFamily="34" charset="0"/>
              </a:endParaRPr>
            </a:p>
          </p:txBody>
        </p:sp>
        <p:sp>
          <p:nvSpPr>
            <p:cNvPr id="43025" name="Text Box 17"/>
            <p:cNvSpPr txBox="1">
              <a:spLocks noChangeArrowheads="1"/>
            </p:cNvSpPr>
            <p:nvPr/>
          </p:nvSpPr>
          <p:spPr bwMode="auto">
            <a:xfrm>
              <a:off x="1034" y="3600"/>
              <a:ext cx="947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_tradnl" sz="1600" b="1" dirty="0">
                  <a:latin typeface="Albertus Medium" charset="0"/>
                  <a:ea typeface="ＭＳ Ｐゴシック" charset="0"/>
                </a:rPr>
                <a:t>Accionistas</a:t>
              </a:r>
            </a:p>
            <a:p>
              <a:pPr algn="ctr">
                <a:defRPr/>
              </a:pPr>
              <a:r>
                <a:rPr lang="es-ES_tradnl" sz="1600" b="1" dirty="0">
                  <a:latin typeface="Albertus Medium" charset="0"/>
                  <a:ea typeface="ＭＳ Ｐゴシック" charset="0"/>
                </a:rPr>
                <a:t>satisfechos</a:t>
              </a:r>
              <a:endParaRPr lang="es-ES" sz="1600" b="1" dirty="0">
                <a:latin typeface="Albertus Medium" charset="0"/>
                <a:ea typeface="ＭＳ Ｐゴシック" charset="0"/>
              </a:endParaRPr>
            </a:p>
          </p:txBody>
        </p:sp>
        <p:sp>
          <p:nvSpPr>
            <p:cNvPr id="43026" name="Text Box 18"/>
            <p:cNvSpPr txBox="1">
              <a:spLocks noChangeArrowheads="1"/>
            </p:cNvSpPr>
            <p:nvPr/>
          </p:nvSpPr>
          <p:spPr bwMode="auto">
            <a:xfrm>
              <a:off x="2282" y="3600"/>
              <a:ext cx="937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_tradnl" sz="1600" b="1" dirty="0">
                  <a:latin typeface="Albertus Medium" charset="0"/>
                  <a:ea typeface="ＭＳ Ｐゴシック" charset="0"/>
                </a:rPr>
                <a:t>Clientes</a:t>
              </a:r>
            </a:p>
            <a:p>
              <a:pPr algn="ctr">
                <a:defRPr/>
              </a:pPr>
              <a:r>
                <a:rPr lang="es-ES_tradnl" sz="1600" b="1" dirty="0">
                  <a:latin typeface="Albertus Medium" charset="0"/>
                  <a:ea typeface="ＭＳ Ｐゴシック" charset="0"/>
                </a:rPr>
                <a:t>encantados</a:t>
              </a:r>
              <a:endParaRPr lang="es-ES" sz="1600" b="1" dirty="0">
                <a:latin typeface="Albertus Medium" charset="0"/>
                <a:ea typeface="ＭＳ Ｐゴシック" charset="0"/>
              </a:endParaRPr>
            </a:p>
          </p:txBody>
        </p:sp>
        <p:sp>
          <p:nvSpPr>
            <p:cNvPr id="43027" name="Text Box 19"/>
            <p:cNvSpPr txBox="1">
              <a:spLocks noChangeArrowheads="1"/>
            </p:cNvSpPr>
            <p:nvPr/>
          </p:nvSpPr>
          <p:spPr bwMode="auto">
            <a:xfrm>
              <a:off x="3628" y="3600"/>
              <a:ext cx="784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_tradnl" sz="1600" b="1" dirty="0">
                  <a:latin typeface="Albertus Medium" charset="0"/>
                  <a:ea typeface="ＭＳ Ｐゴシック" charset="0"/>
                </a:rPr>
                <a:t>Procesos</a:t>
              </a:r>
            </a:p>
            <a:p>
              <a:pPr algn="ctr">
                <a:defRPr/>
              </a:pPr>
              <a:r>
                <a:rPr lang="es-ES_tradnl" sz="1600" b="1" dirty="0">
                  <a:latin typeface="Albertus Medium" charset="0"/>
                  <a:ea typeface="ＭＳ Ｐゴシック" charset="0"/>
                </a:rPr>
                <a:t>efectivos</a:t>
              </a:r>
              <a:endParaRPr lang="es-ES" sz="1600" b="1" dirty="0">
                <a:latin typeface="Albertus Medium" charset="0"/>
                <a:ea typeface="ＭＳ Ｐゴシック" charset="0"/>
              </a:endParaRPr>
            </a:p>
          </p:txBody>
        </p:sp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4744" y="3600"/>
              <a:ext cx="9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s-ES_tradnl" sz="1600" b="1" dirty="0">
                  <a:latin typeface="Albertus Medium" charset="0"/>
                  <a:ea typeface="ＭＳ Ｐゴシック" charset="0"/>
                </a:rPr>
                <a:t>Plantilla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s-ES_tradnl" sz="1600" b="1" dirty="0">
                  <a:latin typeface="Albertus Medium" charset="0"/>
                  <a:ea typeface="ＭＳ Ｐゴシック" charset="0"/>
                </a:rPr>
                <a:t>preparada y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s-ES_tradnl" sz="1600" b="1" dirty="0">
                  <a:latin typeface="Albertus Medium" charset="0"/>
                  <a:ea typeface="ＭＳ Ｐゴシック" charset="0"/>
                </a:rPr>
                <a:t>motivada</a:t>
              </a:r>
              <a:endParaRPr lang="es-ES" sz="1600" b="1" dirty="0">
                <a:latin typeface="Albertus Medium" charset="0"/>
                <a:ea typeface="ＭＳ Ｐゴシック" charset="0"/>
              </a:endParaRPr>
            </a:p>
          </p:txBody>
        </p:sp>
        <p:sp>
          <p:nvSpPr>
            <p:cNvPr id="43029" name="Text Box 21"/>
            <p:cNvSpPr txBox="1">
              <a:spLocks noChangeArrowheads="1"/>
            </p:cNvSpPr>
            <p:nvPr/>
          </p:nvSpPr>
          <p:spPr bwMode="auto">
            <a:xfrm>
              <a:off x="2732" y="731"/>
              <a:ext cx="1104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</a:pPr>
              <a:r>
                <a:rPr lang="es-ES_tradnl" altLang="es-ES" sz="1422" dirty="0">
                  <a:solidFill>
                    <a:schemeClr val="tx1"/>
                  </a:solidFill>
                  <a:latin typeface="Albertus Medium" pitchFamily="34" charset="0"/>
                </a:rPr>
                <a:t>Misión</a:t>
              </a:r>
            </a:p>
            <a:p>
              <a:pPr algn="ctr" eaLnBrk="1" hangingPunct="1">
                <a:lnSpc>
                  <a:spcPct val="75000"/>
                </a:lnSpc>
              </a:pPr>
              <a:r>
                <a:rPr lang="es-ES_tradnl" altLang="es-ES" sz="1244" i="1" dirty="0">
                  <a:solidFill>
                    <a:schemeClr val="tx1"/>
                  </a:solidFill>
                  <a:latin typeface="Albertus Medium" pitchFamily="34" charset="0"/>
                </a:rPr>
                <a:t>Por qué existimos</a:t>
              </a:r>
              <a:endParaRPr lang="es-ES" altLang="es-ES" sz="1244" i="1" dirty="0">
                <a:solidFill>
                  <a:schemeClr val="tx1"/>
                </a:solidFill>
                <a:latin typeface="Albertus Medium" pitchFamily="34" charset="0"/>
              </a:endParaRPr>
            </a:p>
          </p:txBody>
        </p:sp>
        <p:sp>
          <p:nvSpPr>
            <p:cNvPr id="43030" name="Text Box 22"/>
            <p:cNvSpPr txBox="1">
              <a:spLocks noChangeArrowheads="1"/>
            </p:cNvSpPr>
            <p:nvPr/>
          </p:nvSpPr>
          <p:spPr bwMode="auto">
            <a:xfrm>
              <a:off x="2531" y="1067"/>
              <a:ext cx="1535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</a:pPr>
              <a:r>
                <a:rPr lang="es-ES_tradnl" altLang="es-ES" sz="1422" dirty="0">
                  <a:solidFill>
                    <a:schemeClr val="tx1"/>
                  </a:solidFill>
                  <a:latin typeface="Albertus Medium" pitchFamily="34" charset="0"/>
                </a:rPr>
                <a:t>Valores fundamentales</a:t>
              </a:r>
            </a:p>
            <a:p>
              <a:pPr algn="ctr" eaLnBrk="1" hangingPunct="1">
                <a:lnSpc>
                  <a:spcPct val="75000"/>
                </a:lnSpc>
              </a:pPr>
              <a:r>
                <a:rPr lang="es-ES_tradnl" altLang="es-ES" sz="1244" i="1" dirty="0">
                  <a:solidFill>
                    <a:schemeClr val="tx1"/>
                  </a:solidFill>
                  <a:latin typeface="Albertus Medium" pitchFamily="34" charset="0"/>
                </a:rPr>
                <a:t>En qué creemos</a:t>
              </a:r>
              <a:endParaRPr lang="es-ES" altLang="es-ES" sz="1244" i="1" dirty="0">
                <a:solidFill>
                  <a:schemeClr val="tx1"/>
                </a:solidFill>
                <a:latin typeface="Albertus Medium" pitchFamily="34" charset="0"/>
              </a:endParaRPr>
            </a:p>
          </p:txBody>
        </p:sp>
        <p:sp>
          <p:nvSpPr>
            <p:cNvPr id="43031" name="Text Box 23"/>
            <p:cNvSpPr txBox="1">
              <a:spLocks noChangeArrowheads="1"/>
            </p:cNvSpPr>
            <p:nvPr/>
          </p:nvSpPr>
          <p:spPr bwMode="auto">
            <a:xfrm>
              <a:off x="2781" y="1392"/>
              <a:ext cx="1123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</a:pPr>
              <a:r>
                <a:rPr lang="es-ES_tradnl" altLang="es-ES" sz="1422" dirty="0">
                  <a:solidFill>
                    <a:schemeClr val="tx1"/>
                  </a:solidFill>
                  <a:latin typeface="Albertus Medium" pitchFamily="34" charset="0"/>
                </a:rPr>
                <a:t>Visión</a:t>
              </a:r>
            </a:p>
            <a:p>
              <a:pPr algn="ctr" eaLnBrk="1" hangingPunct="1">
                <a:lnSpc>
                  <a:spcPct val="75000"/>
                </a:lnSpc>
              </a:pPr>
              <a:r>
                <a:rPr lang="es-ES_tradnl" altLang="es-ES" sz="1244" i="1" dirty="0">
                  <a:solidFill>
                    <a:schemeClr val="tx1"/>
                  </a:solidFill>
                  <a:latin typeface="Albertus Medium" pitchFamily="34" charset="0"/>
                </a:rPr>
                <a:t>Qué queremos ser</a:t>
              </a:r>
              <a:endParaRPr lang="es-ES" altLang="es-ES" sz="1244" i="1" dirty="0">
                <a:solidFill>
                  <a:schemeClr val="tx1"/>
                </a:solidFill>
                <a:latin typeface="Albertus Medium" pitchFamily="34" charset="0"/>
              </a:endParaRPr>
            </a:p>
          </p:txBody>
        </p:sp>
        <p:sp>
          <p:nvSpPr>
            <p:cNvPr id="43032" name="Text Box 24"/>
            <p:cNvSpPr txBox="1">
              <a:spLocks noChangeArrowheads="1"/>
            </p:cNvSpPr>
            <p:nvPr/>
          </p:nvSpPr>
          <p:spPr bwMode="auto">
            <a:xfrm>
              <a:off x="2644" y="1728"/>
              <a:ext cx="132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5000"/>
                </a:lnSpc>
                <a:defRPr/>
              </a:pPr>
              <a:r>
                <a:rPr lang="es-ES_tradnl" sz="1422" b="1" dirty="0">
                  <a:latin typeface="Albertus Medium" charset="0"/>
                  <a:ea typeface="ＭＳ Ｐゴシック" charset="0"/>
                </a:rPr>
                <a:t>Estrategia</a:t>
              </a:r>
            </a:p>
            <a:p>
              <a:pPr algn="ctr">
                <a:lnSpc>
                  <a:spcPct val="75000"/>
                </a:lnSpc>
                <a:defRPr/>
              </a:pPr>
              <a:r>
                <a:rPr lang="es-ES_tradnl" sz="1244" b="1" i="1" dirty="0">
                  <a:latin typeface="Albertus Medium" charset="0"/>
                  <a:ea typeface="ＭＳ Ｐゴシック" charset="0"/>
                </a:rPr>
                <a:t>Nuestro plan de juego</a:t>
              </a:r>
              <a:endParaRPr lang="es-ES" sz="1244" b="1" i="1" dirty="0">
                <a:latin typeface="Albertus Medium" charset="0"/>
                <a:ea typeface="ＭＳ Ｐゴシック" charset="0"/>
              </a:endParaRPr>
            </a:p>
          </p:txBody>
        </p:sp>
        <p:sp>
          <p:nvSpPr>
            <p:cNvPr id="43033" name="Text Box 25"/>
            <p:cNvSpPr txBox="1">
              <a:spLocks noChangeArrowheads="1"/>
            </p:cNvSpPr>
            <p:nvPr/>
          </p:nvSpPr>
          <p:spPr bwMode="auto">
            <a:xfrm>
              <a:off x="2470" y="2112"/>
              <a:ext cx="172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</a:pPr>
              <a:r>
                <a:rPr lang="es-ES_tradnl" altLang="es-ES" sz="1422" dirty="0">
                  <a:solidFill>
                    <a:schemeClr val="tx1"/>
                  </a:solidFill>
                  <a:latin typeface="Albertus Medium" pitchFamily="34" charset="0"/>
                </a:rPr>
                <a:t>Cuadro de Mando Integral</a:t>
              </a:r>
            </a:p>
            <a:p>
              <a:pPr algn="ctr" eaLnBrk="1" hangingPunct="1">
                <a:lnSpc>
                  <a:spcPct val="75000"/>
                </a:lnSpc>
              </a:pPr>
              <a:r>
                <a:rPr lang="es-ES_tradnl" altLang="es-ES" sz="1244" i="1" dirty="0">
                  <a:solidFill>
                    <a:schemeClr val="tx1"/>
                  </a:solidFill>
                  <a:latin typeface="Albertus Medium" pitchFamily="34" charset="0"/>
                </a:rPr>
                <a:t>Ejecución y enfoque</a:t>
              </a:r>
              <a:endParaRPr lang="es-ES" altLang="es-ES" sz="1244" i="1" dirty="0">
                <a:solidFill>
                  <a:schemeClr val="tx1"/>
                </a:solidFill>
                <a:latin typeface="Albertus Medium" pitchFamily="34" charset="0"/>
              </a:endParaRPr>
            </a:p>
          </p:txBody>
        </p:sp>
        <p:sp>
          <p:nvSpPr>
            <p:cNvPr id="43034" name="Text Box 26"/>
            <p:cNvSpPr txBox="1">
              <a:spLocks noChangeArrowheads="1"/>
            </p:cNvSpPr>
            <p:nvPr/>
          </p:nvSpPr>
          <p:spPr bwMode="auto">
            <a:xfrm>
              <a:off x="2567" y="2448"/>
              <a:ext cx="1544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</a:pPr>
              <a:r>
                <a:rPr lang="es-ES_tradnl" altLang="es-ES" sz="1422" dirty="0">
                  <a:solidFill>
                    <a:schemeClr val="tx1"/>
                  </a:solidFill>
                  <a:latin typeface="Albertus Medium" pitchFamily="34" charset="0"/>
                </a:rPr>
                <a:t>Iniciativas estratégicas</a:t>
              </a:r>
            </a:p>
            <a:p>
              <a:pPr algn="ctr" eaLnBrk="1" hangingPunct="1">
                <a:lnSpc>
                  <a:spcPct val="75000"/>
                </a:lnSpc>
              </a:pPr>
              <a:r>
                <a:rPr lang="es-ES_tradnl" altLang="es-ES" sz="1244" i="1" dirty="0">
                  <a:solidFill>
                    <a:schemeClr val="tx1"/>
                  </a:solidFill>
                  <a:latin typeface="Albertus Medium" pitchFamily="34" charset="0"/>
                </a:rPr>
                <a:t>Qué debemos hacer</a:t>
              </a:r>
              <a:endParaRPr lang="es-ES" altLang="es-ES" sz="1244" i="1" dirty="0">
                <a:solidFill>
                  <a:schemeClr val="tx1"/>
                </a:solidFill>
                <a:latin typeface="Albertus Medium" pitchFamily="34" charset="0"/>
              </a:endParaRPr>
            </a:p>
          </p:txBody>
        </p:sp>
        <p:sp>
          <p:nvSpPr>
            <p:cNvPr id="43035" name="Text Box 27"/>
            <p:cNvSpPr txBox="1">
              <a:spLocks noChangeArrowheads="1"/>
            </p:cNvSpPr>
            <p:nvPr/>
          </p:nvSpPr>
          <p:spPr bwMode="auto">
            <a:xfrm>
              <a:off x="2598" y="2784"/>
              <a:ext cx="1434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</a:pPr>
              <a:r>
                <a:rPr lang="es-ES_tradnl" altLang="es-ES" sz="1422" dirty="0">
                  <a:solidFill>
                    <a:schemeClr val="tx1"/>
                  </a:solidFill>
                  <a:latin typeface="Albertus Medium" pitchFamily="34" charset="0"/>
                </a:rPr>
                <a:t>Objetivos personales</a:t>
              </a:r>
            </a:p>
            <a:p>
              <a:pPr algn="ctr" eaLnBrk="1" hangingPunct="1">
                <a:lnSpc>
                  <a:spcPct val="75000"/>
                </a:lnSpc>
              </a:pPr>
              <a:r>
                <a:rPr lang="es-ES_tradnl" altLang="es-ES" sz="1244" i="1" dirty="0">
                  <a:solidFill>
                    <a:schemeClr val="tx1"/>
                  </a:solidFill>
                  <a:latin typeface="Albertus Medium" pitchFamily="34" charset="0"/>
                </a:rPr>
                <a:t>Qué tengo que hacer yo</a:t>
              </a:r>
              <a:endParaRPr lang="es-ES" altLang="es-ES" sz="1244" i="1" dirty="0">
                <a:solidFill>
                  <a:schemeClr val="tx1"/>
                </a:solidFill>
                <a:latin typeface="Albertus Medium" pitchFamily="34" charset="0"/>
              </a:endParaRPr>
            </a:p>
          </p:txBody>
        </p:sp>
        <p:sp>
          <p:nvSpPr>
            <p:cNvPr id="43046" name="Text Box 38"/>
            <p:cNvSpPr txBox="1">
              <a:spLocks noChangeArrowheads="1"/>
            </p:cNvSpPr>
            <p:nvPr/>
          </p:nvSpPr>
          <p:spPr bwMode="auto">
            <a:xfrm>
              <a:off x="326" y="4214"/>
              <a:ext cx="4575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ES" sz="1244" dirty="0">
                  <a:solidFill>
                    <a:schemeClr val="tx1"/>
                  </a:solidFill>
                  <a:latin typeface="+mn-lt"/>
                </a:rPr>
                <a:t>Fuente: Kaplan, R.S. Y Norton, D.P. (2001): </a:t>
              </a:r>
              <a:r>
                <a:rPr lang="es-ES" altLang="es-ES" sz="1244" i="1" dirty="0" err="1">
                  <a:solidFill>
                    <a:schemeClr val="tx1"/>
                  </a:solidFill>
                  <a:latin typeface="+mn-lt"/>
                </a:rPr>
                <a:t>The</a:t>
              </a:r>
              <a:r>
                <a:rPr lang="es-ES" altLang="es-ES" sz="1244" i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s-ES" altLang="es-ES" sz="1244" i="1" dirty="0" err="1">
                  <a:solidFill>
                    <a:schemeClr val="tx1"/>
                  </a:solidFill>
                  <a:latin typeface="+mn-lt"/>
                </a:rPr>
                <a:t>Stratey</a:t>
              </a:r>
              <a:r>
                <a:rPr lang="es-ES" altLang="es-ES" sz="1244" i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s-ES" altLang="es-ES" sz="1244" i="1" dirty="0" err="1">
                  <a:solidFill>
                    <a:schemeClr val="tx1"/>
                  </a:solidFill>
                  <a:latin typeface="+mn-lt"/>
                </a:rPr>
                <a:t>Focused</a:t>
              </a:r>
              <a:r>
                <a:rPr lang="es-ES" altLang="es-ES" sz="1244" i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s-ES" altLang="es-ES" sz="1244" i="1" dirty="0" err="1">
                  <a:solidFill>
                    <a:schemeClr val="tx1"/>
                  </a:solidFill>
                  <a:latin typeface="+mn-lt"/>
                </a:rPr>
                <a:t>Organization</a:t>
              </a:r>
              <a:r>
                <a:rPr lang="es-ES" altLang="es-ES" sz="1244" dirty="0">
                  <a:solidFill>
                    <a:schemeClr val="tx1"/>
                  </a:solidFill>
                  <a:latin typeface="+mn-lt"/>
                </a:rPr>
                <a:t>, Harvard BS, p. 73.</a:t>
              </a:r>
            </a:p>
          </p:txBody>
        </p:sp>
      </p:grpSp>
      <p:grpSp>
        <p:nvGrpSpPr>
          <p:cNvPr id="43060" name="Group 52"/>
          <p:cNvGrpSpPr>
            <a:grpSpLocks/>
          </p:cNvGrpSpPr>
          <p:nvPr/>
        </p:nvGrpSpPr>
        <p:grpSpPr bwMode="auto">
          <a:xfrm>
            <a:off x="6366935" y="862515"/>
            <a:ext cx="2297985" cy="2783080"/>
            <a:chOff x="4512" y="605"/>
            <a:chExt cx="1232" cy="1728"/>
          </a:xfrm>
        </p:grpSpPr>
        <p:sp>
          <p:nvSpPr>
            <p:cNvPr id="43049" name="Line 41"/>
            <p:cNvSpPr>
              <a:spLocks noChangeShapeType="1"/>
            </p:cNvSpPr>
            <p:nvPr/>
          </p:nvSpPr>
          <p:spPr bwMode="auto">
            <a:xfrm flipH="1">
              <a:off x="4814" y="605"/>
              <a:ext cx="0" cy="9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s-ES" sz="1600">
                <a:latin typeface="CG Omega" charset="0"/>
                <a:ea typeface="ＭＳ Ｐゴシック" charset="0"/>
              </a:endParaRPr>
            </a:p>
          </p:txBody>
        </p:sp>
        <p:sp>
          <p:nvSpPr>
            <p:cNvPr id="43051" name="Line 43"/>
            <p:cNvSpPr>
              <a:spLocks noChangeShapeType="1"/>
            </p:cNvSpPr>
            <p:nvPr/>
          </p:nvSpPr>
          <p:spPr bwMode="auto">
            <a:xfrm flipH="1">
              <a:off x="4512" y="1573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s-ES" sz="1600">
                <a:latin typeface="CG Omega" charset="0"/>
                <a:ea typeface="ＭＳ Ｐゴシック" charset="0"/>
              </a:endParaRPr>
            </a:p>
          </p:txBody>
        </p:sp>
        <p:sp>
          <p:nvSpPr>
            <p:cNvPr id="43052" name="Line 44"/>
            <p:cNvSpPr>
              <a:spLocks noChangeShapeType="1"/>
            </p:cNvSpPr>
            <p:nvPr/>
          </p:nvSpPr>
          <p:spPr bwMode="auto">
            <a:xfrm flipH="1">
              <a:off x="4512" y="63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s-ES" sz="1600">
                <a:latin typeface="CG Omega" charset="0"/>
                <a:ea typeface="ＭＳ Ｐゴシック" charset="0"/>
              </a:endParaRPr>
            </a:p>
          </p:txBody>
        </p:sp>
        <p:sp>
          <p:nvSpPr>
            <p:cNvPr id="43056" name="Text Box 48"/>
            <p:cNvSpPr txBox="1">
              <a:spLocks noChangeArrowheads="1"/>
            </p:cNvSpPr>
            <p:nvPr/>
          </p:nvSpPr>
          <p:spPr bwMode="auto">
            <a:xfrm>
              <a:off x="4978" y="1008"/>
              <a:ext cx="766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" altLang="es-ES" sz="1244" dirty="0"/>
                <a:t>Identidad</a:t>
              </a:r>
            </a:p>
            <a:p>
              <a:pPr algn="ctr" eaLnBrk="1" hangingPunct="1"/>
              <a:r>
                <a:rPr lang="es-ES" altLang="es-ES" sz="1244" dirty="0"/>
                <a:t>Corporativa</a:t>
              </a:r>
            </a:p>
          </p:txBody>
        </p:sp>
        <p:sp>
          <p:nvSpPr>
            <p:cNvPr id="43057" name="Text Box 49"/>
            <p:cNvSpPr txBox="1">
              <a:spLocks noChangeArrowheads="1"/>
            </p:cNvSpPr>
            <p:nvPr/>
          </p:nvSpPr>
          <p:spPr bwMode="auto">
            <a:xfrm>
              <a:off x="4901" y="1573"/>
              <a:ext cx="745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" altLang="es-ES" sz="1244" dirty="0"/>
                <a:t>Mapa </a:t>
              </a:r>
            </a:p>
            <a:p>
              <a:pPr algn="ctr" eaLnBrk="1" hangingPunct="1"/>
              <a:r>
                <a:rPr lang="es-ES" altLang="es-ES" sz="1244" dirty="0"/>
                <a:t>Estratégico</a:t>
              </a:r>
            </a:p>
          </p:txBody>
        </p:sp>
        <p:sp>
          <p:nvSpPr>
            <p:cNvPr id="43058" name="Text Box 50"/>
            <p:cNvSpPr txBox="1">
              <a:spLocks noChangeArrowheads="1"/>
            </p:cNvSpPr>
            <p:nvPr/>
          </p:nvSpPr>
          <p:spPr bwMode="auto">
            <a:xfrm>
              <a:off x="4868" y="2038"/>
              <a:ext cx="766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FF0000"/>
                  </a:solidFill>
                  <a:latin typeface="CG Omega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" altLang="es-ES" sz="1244" dirty="0"/>
                <a:t>Mapa de</a:t>
              </a:r>
            </a:p>
            <a:p>
              <a:pPr algn="ctr" eaLnBrk="1" hangingPunct="1"/>
              <a:r>
                <a:rPr lang="es-ES" altLang="es-ES" sz="1244" dirty="0"/>
                <a:t>Indicadores</a:t>
              </a:r>
            </a:p>
          </p:txBody>
        </p:sp>
      </p:grp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457200" y="116632"/>
            <a:ext cx="8229600" cy="6340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ES" sz="3600" b="1" dirty="0" smtClean="0"/>
              <a:t>Traducir la Misión a resultados </a:t>
            </a:r>
            <a:endParaRPr lang="es-ES" altLang="es-ES" sz="2000" b="1" dirty="0" smtClean="0"/>
          </a:p>
        </p:txBody>
      </p:sp>
      <p:sp>
        <p:nvSpPr>
          <p:cNvPr id="50" name="AutoShape 46"/>
          <p:cNvSpPr>
            <a:spLocks noChangeArrowheads="1"/>
          </p:cNvSpPr>
          <p:nvPr/>
        </p:nvSpPr>
        <p:spPr bwMode="auto">
          <a:xfrm>
            <a:off x="6876256" y="2564904"/>
            <a:ext cx="381000" cy="228600"/>
          </a:xfrm>
          <a:custGeom>
            <a:avLst/>
            <a:gdLst>
              <a:gd name="T0" fmla="*/ 180 w 21600"/>
              <a:gd name="T1" fmla="*/ 0 h 21600"/>
              <a:gd name="T2" fmla="*/ 0 w 21600"/>
              <a:gd name="T3" fmla="*/ 72 h 21600"/>
              <a:gd name="T4" fmla="*/ 180 w 21600"/>
              <a:gd name="T5" fmla="*/ 144 h 21600"/>
              <a:gd name="T6" fmla="*/ 240 w 21600"/>
              <a:gd name="T7" fmla="*/ 7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42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" name="AutoShape 46"/>
          <p:cNvSpPr>
            <a:spLocks noChangeArrowheads="1"/>
          </p:cNvSpPr>
          <p:nvPr/>
        </p:nvSpPr>
        <p:spPr bwMode="auto">
          <a:xfrm>
            <a:off x="6831699" y="3164777"/>
            <a:ext cx="381000" cy="228600"/>
          </a:xfrm>
          <a:custGeom>
            <a:avLst/>
            <a:gdLst>
              <a:gd name="T0" fmla="*/ 180 w 21600"/>
              <a:gd name="T1" fmla="*/ 0 h 21600"/>
              <a:gd name="T2" fmla="*/ 0 w 21600"/>
              <a:gd name="T3" fmla="*/ 72 h 21600"/>
              <a:gd name="T4" fmla="*/ 180 w 21600"/>
              <a:gd name="T5" fmla="*/ 144 h 21600"/>
              <a:gd name="T6" fmla="*/ 240 w 21600"/>
              <a:gd name="T7" fmla="*/ 7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42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2" name="AutoShape 46"/>
          <p:cNvSpPr>
            <a:spLocks noChangeArrowheads="1"/>
          </p:cNvSpPr>
          <p:nvPr/>
        </p:nvSpPr>
        <p:spPr bwMode="auto">
          <a:xfrm>
            <a:off x="7092516" y="1562947"/>
            <a:ext cx="381000" cy="228600"/>
          </a:xfrm>
          <a:custGeom>
            <a:avLst/>
            <a:gdLst>
              <a:gd name="T0" fmla="*/ 180 w 21600"/>
              <a:gd name="T1" fmla="*/ 0 h 21600"/>
              <a:gd name="T2" fmla="*/ 0 w 21600"/>
              <a:gd name="T3" fmla="*/ 72 h 21600"/>
              <a:gd name="T4" fmla="*/ 180 w 21600"/>
              <a:gd name="T5" fmla="*/ 144 h 21600"/>
              <a:gd name="T6" fmla="*/ 240 w 21600"/>
              <a:gd name="T7" fmla="*/ 7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42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9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s-MX" altLang="es-ES" sz="3600" b="1" dirty="0" smtClean="0">
                <a:latin typeface="+mj-lt"/>
              </a:rPr>
              <a:t>DIRECCIÓN ESTRATÉGICA</a:t>
            </a:r>
            <a:r>
              <a:rPr lang="es-MX" altLang="es-ES" sz="5400" b="1" dirty="0" smtClean="0">
                <a:latin typeface="+mj-lt"/>
              </a:rPr>
              <a:t/>
            </a:r>
            <a:br>
              <a:rPr lang="es-MX" altLang="es-ES" sz="5400" b="1" dirty="0" smtClean="0">
                <a:latin typeface="+mj-lt"/>
              </a:rPr>
            </a:br>
            <a:r>
              <a:rPr lang="es-MX" altLang="es-ES" sz="2000" b="1" dirty="0" smtClean="0">
                <a:latin typeface="+mj-lt"/>
              </a:rPr>
              <a:t>NIVELES DE ESTRATEGIA</a:t>
            </a:r>
            <a:endParaRPr lang="es-ES" altLang="es-ES" sz="2000" b="1" dirty="0" smtClean="0">
              <a:latin typeface="+mj-lt"/>
            </a:endParaRP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3120533" y="1556792"/>
            <a:ext cx="3080779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400" b="1" dirty="0"/>
              <a:t>Estrategia </a:t>
            </a:r>
            <a:r>
              <a:rPr lang="es-MX" sz="2400" b="1" dirty="0" smtClean="0"/>
              <a:t>Corporativa </a:t>
            </a:r>
          </a:p>
          <a:p>
            <a:pPr algn="ctr">
              <a:defRPr/>
            </a:pPr>
            <a:r>
              <a:rPr lang="es-MX" sz="2400" b="1" dirty="0" smtClean="0"/>
              <a:t>De Empresa, Global o </a:t>
            </a:r>
          </a:p>
          <a:p>
            <a:pPr algn="ctr">
              <a:defRPr/>
            </a:pPr>
            <a:r>
              <a:rPr lang="es-MX" sz="2400" b="1" dirty="0" err="1" smtClean="0"/>
              <a:t>corporate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strategy</a:t>
            </a:r>
            <a:endParaRPr lang="es-ES" sz="2400" b="1" dirty="0"/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5220072" y="4005263"/>
            <a:ext cx="312098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Estrategia de </a:t>
            </a:r>
            <a:r>
              <a:rPr lang="es-MX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Negocios</a:t>
            </a:r>
            <a:endParaRPr lang="es-ES" sz="2400" b="1" dirty="0"/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3930405" y="6312886"/>
            <a:ext cx="28335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Estrategia </a:t>
            </a:r>
            <a:r>
              <a:rPr lang="es-MX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Funcional</a:t>
            </a:r>
            <a:endParaRPr lang="es-ES" sz="2400" b="1" dirty="0"/>
          </a:p>
        </p:txBody>
      </p:sp>
      <p:sp>
        <p:nvSpPr>
          <p:cNvPr id="44038" name="AutoShape 7"/>
          <p:cNvSpPr>
            <a:spLocks noChangeArrowheads="1"/>
          </p:cNvSpPr>
          <p:nvPr/>
        </p:nvSpPr>
        <p:spPr bwMode="auto">
          <a:xfrm rot="2752276">
            <a:off x="6162683" y="2727217"/>
            <a:ext cx="2295525" cy="576262"/>
          </a:xfrm>
          <a:prstGeom prst="curvedDownArrow">
            <a:avLst>
              <a:gd name="adj1" fmla="val 79669"/>
              <a:gd name="adj2" fmla="val 159339"/>
              <a:gd name="adj3" fmla="val 33333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44039" name="AutoShape 8"/>
          <p:cNvSpPr>
            <a:spLocks noChangeArrowheads="1"/>
          </p:cNvSpPr>
          <p:nvPr/>
        </p:nvSpPr>
        <p:spPr bwMode="auto">
          <a:xfrm rot="-2906338">
            <a:off x="904081" y="2416970"/>
            <a:ext cx="2295525" cy="576262"/>
          </a:xfrm>
          <a:prstGeom prst="curvedDownArrow">
            <a:avLst>
              <a:gd name="adj1" fmla="val 79669"/>
              <a:gd name="adj2" fmla="val 159339"/>
              <a:gd name="adj3" fmla="val 33333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44040" name="AutoShape 9"/>
          <p:cNvSpPr>
            <a:spLocks noChangeArrowheads="1"/>
          </p:cNvSpPr>
          <p:nvPr/>
        </p:nvSpPr>
        <p:spPr bwMode="auto">
          <a:xfrm rot="8595568">
            <a:off x="4928600" y="5263460"/>
            <a:ext cx="2295525" cy="576263"/>
          </a:xfrm>
          <a:prstGeom prst="curvedDownArrow">
            <a:avLst>
              <a:gd name="adj1" fmla="val 79669"/>
              <a:gd name="adj2" fmla="val 159339"/>
              <a:gd name="adj3" fmla="val 33333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12640887">
            <a:off x="900113" y="5410166"/>
            <a:ext cx="2295525" cy="576263"/>
          </a:xfrm>
          <a:prstGeom prst="curvedDownArrow">
            <a:avLst>
              <a:gd name="adj1" fmla="val 79669"/>
              <a:gd name="adj2" fmla="val 159339"/>
              <a:gd name="adj3" fmla="val 33333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16198" y="4157663"/>
            <a:ext cx="297446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b="1" dirty="0"/>
              <a:t>Estrategia </a:t>
            </a:r>
            <a:r>
              <a:rPr lang="es-MX" sz="2400" b="1" dirty="0" smtClean="0"/>
              <a:t>Específicas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4093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51520" y="476672"/>
            <a:ext cx="87129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FF0000"/>
                </a:solidFill>
              </a:rPr>
              <a:t>Corporativa</a:t>
            </a:r>
            <a:r>
              <a:rPr lang="es-ES" sz="2400" b="1" dirty="0" smtClean="0"/>
              <a:t>: mueve toda la empresa y sus recursos hacia el largo plazo y debe incluir la definición de en qué negocios tiene que estar o desarrollar y de cuáles debe salir. La formula </a:t>
            </a:r>
            <a:r>
              <a:rPr lang="es-ES" sz="2400" b="1" dirty="0"/>
              <a:t>la alta </a:t>
            </a:r>
            <a:r>
              <a:rPr lang="es-ES" sz="2400" b="1" dirty="0" smtClean="0"/>
              <a:t>administración </a:t>
            </a:r>
            <a:r>
              <a:rPr lang="es-ES" sz="2400" b="1" dirty="0"/>
              <a:t>con el fin de supervisar los intereses y las operaciones de organizaciones que cuentan con más de una línea de </a:t>
            </a:r>
            <a:r>
              <a:rPr lang="es-ES" sz="2400" b="1" dirty="0" smtClean="0"/>
              <a:t>negocios. </a:t>
            </a:r>
            <a:endParaRPr lang="es-ES" sz="2400" b="1" dirty="0"/>
          </a:p>
        </p:txBody>
      </p:sp>
      <p:pic>
        <p:nvPicPr>
          <p:cNvPr id="9" name="Picture 4" descr="MPj031681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652963"/>
            <a:ext cx="2881312" cy="1905000"/>
          </a:xfrm>
          <a:prstGeom prst="rect">
            <a:avLst/>
          </a:prstGeom>
          <a:noFill/>
        </p:spPr>
      </p:pic>
      <p:sp>
        <p:nvSpPr>
          <p:cNvPr id="10" name="Rectángulo 9"/>
          <p:cNvSpPr/>
          <p:nvPr/>
        </p:nvSpPr>
        <p:spPr>
          <a:xfrm>
            <a:off x="264120" y="2935968"/>
            <a:ext cx="8716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/>
              <a:t>Busca </a:t>
            </a:r>
            <a:r>
              <a:rPr lang="es-ES" sz="2400" b="1" dirty="0"/>
              <a:t>dar respuesta a </a:t>
            </a:r>
            <a:r>
              <a:rPr lang="es-ES" sz="2400" b="1" dirty="0" smtClean="0"/>
              <a:t>las preguntas: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¿En qué tipo de negocios se debe involucrar la compañía?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¿Cuáles son las metas y las expectativas para cada negocio?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¿Cómo se deben asignar los recursos para que se puedan alcanzar las metas?</a:t>
            </a:r>
          </a:p>
        </p:txBody>
      </p:sp>
      <p:sp>
        <p:nvSpPr>
          <p:cNvPr id="7" name="11 CuadroTexto"/>
          <p:cNvSpPr txBox="1"/>
          <p:nvPr/>
        </p:nvSpPr>
        <p:spPr>
          <a:xfrm>
            <a:off x="395536" y="539329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i="1" dirty="0" smtClean="0">
                <a:solidFill>
                  <a:srgbClr val="FF0000"/>
                </a:solidFill>
              </a:rPr>
              <a:t>Como obtener una ventaja competitiva de la administración en un conjunto de negocios.</a:t>
            </a:r>
            <a:endParaRPr lang="es-MX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249828" y="332656"/>
            <a:ext cx="8498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FF0000"/>
                </a:solidFill>
              </a:rPr>
              <a:t>De</a:t>
            </a:r>
            <a:r>
              <a:rPr lang="es-ES" sz="2600" b="1" dirty="0">
                <a:solidFill>
                  <a:srgbClr val="FF0000"/>
                </a:solidFill>
              </a:rPr>
              <a:t> </a:t>
            </a:r>
            <a:r>
              <a:rPr lang="es-ES" sz="2800" b="1" dirty="0">
                <a:solidFill>
                  <a:srgbClr val="FF0000"/>
                </a:solidFill>
              </a:rPr>
              <a:t>negocios</a:t>
            </a:r>
            <a:r>
              <a:rPr lang="es-ES" sz="2600" b="1" dirty="0">
                <a:solidFill>
                  <a:srgbClr val="FF0000"/>
                </a:solidFill>
              </a:rPr>
              <a:t>: </a:t>
            </a:r>
            <a:r>
              <a:rPr lang="es-ES" sz="2600" b="1" dirty="0"/>
              <a:t>ligada a la anterior, será específica para cada negocio y para cada cartera </a:t>
            </a:r>
            <a:r>
              <a:rPr lang="es-ES" sz="2600" b="1" dirty="0" smtClean="0"/>
              <a:t>de productos </a:t>
            </a:r>
            <a:r>
              <a:rPr lang="es-ES" sz="2600" b="1" dirty="0"/>
              <a:t>que lo componen.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81860" y="1628800"/>
            <a:ext cx="84986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600" b="1" dirty="0"/>
              <a:t>Para la organización pequeña con una sola línea </a:t>
            </a:r>
            <a:r>
              <a:rPr lang="es-ES" sz="2600" b="1" dirty="0" smtClean="0"/>
              <a:t>de negocio</a:t>
            </a:r>
            <a:r>
              <a:rPr lang="es-ES" sz="2600" b="1" dirty="0"/>
              <a:t>, o la organización grande que no se ha diversificado en diferentes productos o mercados, la estrategia </a:t>
            </a:r>
            <a:r>
              <a:rPr lang="es-ES" sz="2600" b="1" dirty="0" smtClean="0"/>
              <a:t>a nivel </a:t>
            </a:r>
            <a:r>
              <a:rPr lang="es-ES" sz="2600" b="1" dirty="0"/>
              <a:t>de negocios es generalmente la misma que la estrategia corporativa de la organización. </a:t>
            </a:r>
            <a:endParaRPr lang="es-ES" sz="2600" b="1" dirty="0" smtClean="0"/>
          </a:p>
          <a:p>
            <a:pPr algn="just"/>
            <a:endParaRPr lang="es-ES" sz="2600" b="1" dirty="0"/>
          </a:p>
          <a:p>
            <a:pPr algn="just"/>
            <a:r>
              <a:rPr lang="es-ES" sz="2600" b="1" dirty="0" smtClean="0"/>
              <a:t>Para organizaciones </a:t>
            </a:r>
            <a:r>
              <a:rPr lang="es-ES" sz="2600" b="1" dirty="0"/>
              <a:t>con negocios múltiples, cada división tendrá su propia estrategia que defina a los productos </a:t>
            </a:r>
            <a:r>
              <a:rPr lang="es-ES" sz="2600" b="1" dirty="0" smtClean="0"/>
              <a:t>o servicios </a:t>
            </a:r>
            <a:r>
              <a:rPr lang="es-ES" sz="2600" b="1" dirty="0"/>
              <a:t>que proporcionará, los clientes a los que quiera </a:t>
            </a:r>
            <a:r>
              <a:rPr lang="es-ES" sz="2600" b="1" dirty="0" smtClean="0"/>
              <a:t>llegar.</a:t>
            </a:r>
            <a:endParaRPr lang="es-ES" sz="2600" b="1" dirty="0"/>
          </a:p>
        </p:txBody>
      </p:sp>
      <p:pic>
        <p:nvPicPr>
          <p:cNvPr id="5" name="Picture 9" descr="MCj034344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301208"/>
            <a:ext cx="180086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8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49828" y="260648"/>
            <a:ext cx="8498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es-ES" sz="2400" b="1" dirty="0">
                <a:ea typeface="Times New Roman" panose="02020603050405020304" pitchFamily="18" charset="0"/>
              </a:rPr>
              <a:t>Este trata con preguntas tales como: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49828" y="980728"/>
            <a:ext cx="8642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¿Cómo competirán los negocios dentro de su mercado?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¿Qué productos y servicios debería ofrecer?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¿A qué cliente intenta servir?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¿De qué manera deberán ser administrados las diversas funciones (Producción, Mercadotecnia, </a:t>
            </a:r>
            <a:r>
              <a:rPr lang="es-ES" sz="2400" b="1" dirty="0" smtClean="0"/>
              <a:t>Finanzas.) </a:t>
            </a:r>
            <a:r>
              <a:rPr lang="es-ES" sz="2400" b="1" dirty="0"/>
              <a:t>a fin de satisfacer las metas del mercado?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¿Cómo serán distribuidos los recursos dentro del negocio?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49828" y="4005064"/>
            <a:ext cx="8642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ea typeface="Times New Roman" panose="02020603050405020304" pitchFamily="18" charset="0"/>
              </a:rPr>
              <a:t>Esta estrategia intenta determinar el enfoque que debe aplicarse a su mercado y como debe conducirse un negocio, teniendo presente los recursos y las condiciones del mercado</a:t>
            </a:r>
            <a:endParaRPr lang="es-ES" sz="2400" b="1" dirty="0"/>
          </a:p>
        </p:txBody>
      </p:sp>
      <p:pic>
        <p:nvPicPr>
          <p:cNvPr id="6" name="Picture 4" descr="MPj038625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23" y="5114210"/>
            <a:ext cx="1944265" cy="155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67544" y="5568619"/>
            <a:ext cx="4572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MX" sz="2400" b="1" i="1" dirty="0">
                <a:solidFill>
                  <a:srgbClr val="FF0000"/>
                </a:solidFill>
              </a:rPr>
              <a:t>Como fortalecer la posición en el mercado y obtener una ventaja competitiva.</a:t>
            </a:r>
          </a:p>
        </p:txBody>
      </p:sp>
    </p:spTree>
    <p:extLst>
      <p:ext uri="{BB962C8B-B14F-4D97-AF65-F5344CB8AC3E}">
        <p14:creationId xmlns:p14="http://schemas.microsoft.com/office/powerpoint/2010/main" val="28086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8640960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b="1" dirty="0"/>
              <a:t>Cuando una organización está en varios negocios diferentes, la planificación puede facilitarse al </a:t>
            </a:r>
            <a:r>
              <a:rPr lang="es-ES" sz="2000" b="1" dirty="0" smtClean="0"/>
              <a:t>crear Unidades Estratégicas de Negocio (</a:t>
            </a:r>
            <a:r>
              <a:rPr lang="es-ES" sz="2000" b="1" dirty="0"/>
              <a:t>UEN)</a:t>
            </a:r>
            <a:r>
              <a:rPr lang="es-ES" sz="2000" b="1" dirty="0" smtClean="0"/>
              <a:t>. </a:t>
            </a:r>
            <a:r>
              <a:rPr lang="es-ES" sz="2000" b="1" dirty="0"/>
              <a:t>O </a:t>
            </a:r>
            <a:r>
              <a:rPr lang="es-ES" sz="2000" b="1" dirty="0" err="1"/>
              <a:t>strategic</a:t>
            </a:r>
            <a:r>
              <a:rPr lang="es-ES" sz="2000" b="1" dirty="0"/>
              <a:t> </a:t>
            </a:r>
            <a:r>
              <a:rPr lang="es-ES" sz="2000" b="1" dirty="0" err="1"/>
              <a:t>business</a:t>
            </a:r>
            <a:r>
              <a:rPr lang="es-ES" sz="2000" b="1" dirty="0"/>
              <a:t> </a:t>
            </a:r>
            <a:r>
              <a:rPr lang="es-ES" sz="2000" b="1" dirty="0" err="1"/>
              <a:t>united</a:t>
            </a:r>
            <a:r>
              <a:rPr lang="es-ES" sz="2000" b="1" dirty="0"/>
              <a:t> (SBU)</a:t>
            </a:r>
            <a:endParaRPr lang="es-ES" sz="2000" b="1" dirty="0" smtClean="0"/>
          </a:p>
          <a:p>
            <a:pPr algn="just"/>
            <a:endParaRPr lang="es-ES" sz="2000" b="1" dirty="0"/>
          </a:p>
          <a:p>
            <a:pPr algn="just"/>
            <a:r>
              <a:rPr lang="es-ES" sz="2000" b="1" dirty="0" smtClean="0"/>
              <a:t>La UEN </a:t>
            </a:r>
            <a:r>
              <a:rPr lang="es-ES" sz="2000" b="1" dirty="0"/>
              <a:t>representa </a:t>
            </a:r>
            <a:r>
              <a:rPr lang="es-ES" sz="2000" b="1" u="sng" dirty="0"/>
              <a:t>un negocio único </a:t>
            </a:r>
            <a:r>
              <a:rPr lang="es-ES" sz="2000" b="1" dirty="0"/>
              <a:t>o </a:t>
            </a:r>
            <a:r>
              <a:rPr lang="es-ES" sz="2000" b="1" dirty="0" smtClean="0"/>
              <a:t>un </a:t>
            </a:r>
            <a:r>
              <a:rPr lang="es-ES" sz="2000" b="1" u="sng" dirty="0" smtClean="0"/>
              <a:t>grupo </a:t>
            </a:r>
            <a:r>
              <a:rPr lang="es-ES" sz="2000" b="1" u="sng" dirty="0"/>
              <a:t>de negocios relacionados</a:t>
            </a:r>
            <a:r>
              <a:rPr lang="es-ES" sz="2000" b="1" dirty="0"/>
              <a:t>, es decir, es un conjunto de </a:t>
            </a:r>
            <a:r>
              <a:rPr lang="es-ES" sz="2000" b="1" dirty="0">
                <a:solidFill>
                  <a:srgbClr val="FF0000"/>
                </a:solidFill>
              </a:rPr>
              <a:t>actividades o negocios homogéneos desde </a:t>
            </a:r>
            <a:r>
              <a:rPr lang="es-ES" sz="2000" b="1" dirty="0" smtClean="0">
                <a:solidFill>
                  <a:srgbClr val="FF0000"/>
                </a:solidFill>
              </a:rPr>
              <a:t>un punto </a:t>
            </a:r>
            <a:r>
              <a:rPr lang="es-ES" sz="2000" b="1" dirty="0">
                <a:solidFill>
                  <a:srgbClr val="FF0000"/>
                </a:solidFill>
              </a:rPr>
              <a:t>de vista estratégico</a:t>
            </a:r>
            <a:r>
              <a:rPr lang="es-ES" sz="2000" b="1" dirty="0"/>
              <a:t> para el cual es posible formular una estrategia común y a su vez diferente de </a:t>
            </a:r>
            <a:r>
              <a:rPr lang="es-ES" sz="2000" b="1" dirty="0" smtClean="0"/>
              <a:t>la estrategia </a:t>
            </a:r>
            <a:r>
              <a:rPr lang="es-ES" sz="2000" b="1" dirty="0"/>
              <a:t>adecuada para otras actividades y/o unidades estratégicas</a:t>
            </a:r>
            <a:r>
              <a:rPr lang="es-ES" sz="2000" b="1" dirty="0" smtClean="0"/>
              <a:t>.</a:t>
            </a:r>
          </a:p>
          <a:p>
            <a:pPr algn="just"/>
            <a:endParaRPr lang="es-ES" sz="2000" b="1" dirty="0"/>
          </a:p>
          <a:p>
            <a:pPr algn="just"/>
            <a:r>
              <a:rPr lang="es-ES" sz="2000" b="1" dirty="0" smtClean="0"/>
              <a:t>La </a:t>
            </a:r>
            <a:r>
              <a:rPr lang="es-ES" sz="2000" b="1" dirty="0"/>
              <a:t>estrategia de cada unidad es en </a:t>
            </a:r>
            <a:r>
              <a:rPr lang="es-ES" sz="2000" b="1" dirty="0" smtClean="0"/>
              <a:t>si autónoma</a:t>
            </a:r>
            <a:r>
              <a:rPr lang="es-ES" sz="2000" b="1" dirty="0"/>
              <a:t>, si bien no independiente de las de las demás unidades estratégicas puesto que se integran en </a:t>
            </a:r>
            <a:r>
              <a:rPr lang="es-ES" sz="2000" b="1" dirty="0" smtClean="0"/>
              <a:t>la estrategia </a:t>
            </a:r>
            <a:r>
              <a:rPr lang="es-ES" sz="2000" b="1" dirty="0"/>
              <a:t>de la empresa. </a:t>
            </a:r>
            <a:endParaRPr lang="es-ES" sz="2000" b="1" dirty="0" smtClean="0"/>
          </a:p>
          <a:p>
            <a:pPr algn="just"/>
            <a:endParaRPr lang="es-ES" sz="2000" b="1" dirty="0"/>
          </a:p>
          <a:p>
            <a:pPr algn="just"/>
            <a:endParaRPr lang="es-ES" sz="2000" b="1" dirty="0" smtClean="0"/>
          </a:p>
          <a:p>
            <a:pPr algn="just"/>
            <a:r>
              <a:rPr lang="es-ES" sz="2000" b="1" dirty="0" smtClean="0"/>
              <a:t>Cada </a:t>
            </a:r>
            <a:r>
              <a:rPr lang="es-ES" sz="2000" b="1" dirty="0"/>
              <a:t>UEN tendrá su propia misión distintiva y competidores diferentes. Esto </a:t>
            </a:r>
            <a:r>
              <a:rPr lang="es-ES" sz="2000" b="1" dirty="0" smtClean="0"/>
              <a:t>permite tener </a:t>
            </a:r>
            <a:r>
              <a:rPr lang="es-ES" sz="2000" b="1" dirty="0"/>
              <a:t>una estrategia independiente de los otros negocios de la organización mayor</a:t>
            </a:r>
          </a:p>
        </p:txBody>
      </p:sp>
      <p:pic>
        <p:nvPicPr>
          <p:cNvPr id="3" name="Picture 8" descr="PE01846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40" y="5480442"/>
            <a:ext cx="4583112" cy="126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72008" y="322778"/>
            <a:ext cx="2699792" cy="23698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FF0000"/>
                </a:solidFill>
              </a:rPr>
              <a:t>Funcional</a:t>
            </a:r>
            <a:r>
              <a:rPr lang="es-ES" sz="2400" b="1" dirty="0" smtClean="0"/>
              <a:t>: son las correspondientes a cada área: Finanzas, RRHH, Marketing, I+D, </a:t>
            </a:r>
            <a:r>
              <a:rPr lang="es-ES" sz="2400" b="1" dirty="0" smtClean="0">
                <a:solidFill>
                  <a:prstClr val="black"/>
                </a:solidFill>
              </a:rPr>
              <a:t>producción.</a:t>
            </a:r>
            <a:endParaRPr lang="es-ES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2877992" y="322778"/>
            <a:ext cx="2521959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400" b="1" dirty="0" smtClean="0"/>
              <a:t>Busca </a:t>
            </a:r>
            <a:r>
              <a:rPr lang="es-ES" sz="2400" b="1" dirty="0"/>
              <a:t>responder a la pregunta: ¿cómo </a:t>
            </a:r>
            <a:r>
              <a:rPr lang="es-ES" sz="2400" b="1" dirty="0" smtClean="0"/>
              <a:t>podemos apoyar </a:t>
            </a:r>
            <a:r>
              <a:rPr lang="es-ES" sz="2400" b="1" dirty="0"/>
              <a:t>la estrategia a nivel de negocios</a:t>
            </a:r>
            <a:r>
              <a:rPr lang="es-ES" sz="2400" b="1" dirty="0" smtClean="0"/>
              <a:t>?, o sea, d</a:t>
            </a:r>
            <a:r>
              <a:rPr lang="es-ES" sz="2400" b="1" dirty="0" smtClean="0">
                <a:solidFill>
                  <a:prstClr val="black"/>
                </a:solidFill>
              </a:rPr>
              <a:t>eben </a:t>
            </a:r>
            <a:r>
              <a:rPr lang="es-ES" sz="2400" b="1" dirty="0">
                <a:solidFill>
                  <a:prstClr val="black"/>
                </a:solidFill>
              </a:rPr>
              <a:t>apoyar la estrategia a nivel de negocios</a:t>
            </a:r>
            <a:endParaRPr lang="es-ES" sz="2400" b="1" dirty="0"/>
          </a:p>
        </p:txBody>
      </p:sp>
      <p:sp>
        <p:nvSpPr>
          <p:cNvPr id="8" name="Rectángulo 7"/>
          <p:cNvSpPr/>
          <p:nvPr/>
        </p:nvSpPr>
        <p:spPr>
          <a:xfrm>
            <a:off x="5578151" y="322778"/>
            <a:ext cx="3460223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S" sz="2400" b="1" dirty="0" smtClean="0">
                <a:solidFill>
                  <a:prstClr val="black"/>
                </a:solidFill>
              </a:rPr>
              <a:t>A </a:t>
            </a:r>
            <a:r>
              <a:rPr lang="es-ES" sz="2400" b="1" dirty="0">
                <a:solidFill>
                  <a:prstClr val="black"/>
                </a:solidFill>
              </a:rPr>
              <a:t>este </a:t>
            </a:r>
            <a:r>
              <a:rPr lang="es-ES" sz="2400" b="1" dirty="0" smtClean="0">
                <a:solidFill>
                  <a:prstClr val="black"/>
                </a:solidFill>
              </a:rPr>
              <a:t>nivel </a:t>
            </a:r>
            <a:r>
              <a:rPr lang="es-ES" sz="2400" b="1" dirty="0">
                <a:solidFill>
                  <a:prstClr val="black"/>
                </a:solidFill>
              </a:rPr>
              <a:t>la cuestión es cómo utilizar y aplicar los recursos y habilidades dentro de cada área funcional existente en cada actividad o cada unidad estratégica, a fin de maximizar la productividad de dichos recursos.</a:t>
            </a:r>
          </a:p>
        </p:txBody>
      </p:sp>
      <p:pic>
        <p:nvPicPr>
          <p:cNvPr id="9" name="Picture 6" descr="MCj028044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896" y="2894831"/>
            <a:ext cx="1735396" cy="1981200"/>
          </a:xfrm>
          <a:prstGeom prst="rect">
            <a:avLst/>
          </a:prstGeom>
          <a:noFill/>
        </p:spPr>
      </p:pic>
      <p:pic>
        <p:nvPicPr>
          <p:cNvPr id="12" name="Picture 5" descr="MCj009787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69919"/>
            <a:ext cx="1311058" cy="165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5735">
            <a:off x="6779658" y="4535422"/>
            <a:ext cx="2000739" cy="1679796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13" descr="MCBD06517_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024" y="5088981"/>
            <a:ext cx="1331640" cy="1189037"/>
          </a:xfrm>
          <a:prstGeom prst="rect">
            <a:avLst/>
          </a:prstGeom>
          <a:noFill/>
        </p:spPr>
      </p:pic>
      <p:sp>
        <p:nvSpPr>
          <p:cNvPr id="13" name="13 CuadroTexto"/>
          <p:cNvSpPr txBox="1"/>
          <p:nvPr/>
        </p:nvSpPr>
        <p:spPr>
          <a:xfrm>
            <a:off x="3275856" y="4627316"/>
            <a:ext cx="320229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400" b="1" i="1" dirty="0" smtClean="0">
                <a:solidFill>
                  <a:srgbClr val="FF0000"/>
                </a:solidFill>
              </a:rPr>
              <a:t>Proporcionar un plan para administrar una actividad particular de forma que apoye la estrategia de negocios</a:t>
            </a:r>
            <a:endParaRPr lang="es-MX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uadroTexto 2"/>
          <p:cNvSpPr txBox="1"/>
          <p:nvPr/>
        </p:nvSpPr>
        <p:spPr bwMode="auto">
          <a:xfrm>
            <a:off x="229216" y="260648"/>
            <a:ext cx="85192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Sumario:</a:t>
            </a:r>
          </a:p>
          <a:p>
            <a:pPr algn="just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El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contenido del proceso estratégico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2344" y="2052137"/>
            <a:ext cx="1853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OBJETIVO</a:t>
            </a:r>
            <a:endParaRPr lang="es-ES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246376" y="3068960"/>
            <a:ext cx="86461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 smtClean="0"/>
              <a:t>Analizar </a:t>
            </a:r>
            <a:r>
              <a:rPr lang="es-ES" sz="3200" b="1" dirty="0"/>
              <a:t>el contenido de un proceso genérico de elaboración de </a:t>
            </a:r>
            <a:r>
              <a:rPr lang="es-ES" sz="3200" b="1" dirty="0" smtClean="0"/>
              <a:t>estrategia, así como los </a:t>
            </a:r>
            <a:r>
              <a:rPr lang="es-ES" sz="3200" b="1" dirty="0"/>
              <a:t>diferentes niveles de estrategias de acuerdo a la complejidad </a:t>
            </a:r>
            <a:r>
              <a:rPr lang="es-ES" sz="3200" b="1" dirty="0" smtClean="0"/>
              <a:t>organizacional; teniendo en cuenta la </a:t>
            </a:r>
            <a:r>
              <a:rPr lang="es-ES" sz="3200" b="1" dirty="0"/>
              <a:t>relación entre los soportes organizacionales y el desarrollo e implantación de la estrategia. </a:t>
            </a:r>
          </a:p>
        </p:txBody>
      </p:sp>
    </p:spTree>
    <p:extLst>
      <p:ext uri="{BB962C8B-B14F-4D97-AF65-F5344CB8AC3E}">
        <p14:creationId xmlns:p14="http://schemas.microsoft.com/office/powerpoint/2010/main" val="25141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683568" y="54868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rgbClr val="FF0000"/>
                </a:solidFill>
              </a:rPr>
              <a:t>Específicas</a:t>
            </a:r>
            <a:r>
              <a:rPr lang="es-ES" sz="3200" b="1" dirty="0"/>
              <a:t>: dependen del área correspondiente y la conforman. </a:t>
            </a:r>
            <a:endParaRPr lang="es-ES" sz="3200" b="1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1895475" cy="6953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49288" y="3140968"/>
            <a:ext cx="7883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800" b="1" dirty="0" smtClean="0">
                <a:solidFill>
                  <a:prstClr val="black"/>
                </a:solidFill>
              </a:rPr>
              <a:t>Área de Recursos </a:t>
            </a:r>
            <a:r>
              <a:rPr lang="es-ES" sz="2800" b="1" dirty="0">
                <a:solidFill>
                  <a:prstClr val="black"/>
                </a:solidFill>
              </a:rPr>
              <a:t>Humanos corresponderían a las estrategias de captación de personas, selección, contratación, evaluación, desarrollo, compensación.</a:t>
            </a:r>
          </a:p>
        </p:txBody>
      </p:sp>
      <p:pic>
        <p:nvPicPr>
          <p:cNvPr id="7" name="Picture 6" descr="PE0119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97152"/>
            <a:ext cx="28956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4 CuadroTexto"/>
          <p:cNvSpPr txBox="1"/>
          <p:nvPr/>
        </p:nvSpPr>
        <p:spPr>
          <a:xfrm>
            <a:off x="179512" y="4869160"/>
            <a:ext cx="453650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400" b="1" i="1" dirty="0" smtClean="0">
                <a:solidFill>
                  <a:srgbClr val="FF0000"/>
                </a:solidFill>
              </a:rPr>
              <a:t>Proporcionar un plan para manejar actividades especificas de menor rango con importancia estratégica.</a:t>
            </a:r>
            <a:endParaRPr lang="es-MX" sz="2400" b="1" i="1" dirty="0">
              <a:solidFill>
                <a:srgbClr val="FF0000"/>
              </a:solidFill>
            </a:endParaRPr>
          </a:p>
        </p:txBody>
      </p:sp>
      <p:pic>
        <p:nvPicPr>
          <p:cNvPr id="9" name="4 Imagen" descr="índice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804" y="1597615"/>
            <a:ext cx="2714644" cy="130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8072635" cy="506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483768" y="188640"/>
            <a:ext cx="431849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altLang="es-ES" sz="3200" b="1" dirty="0">
                <a:latin typeface="+mj-lt"/>
              </a:rPr>
              <a:t>NIVELES </a:t>
            </a:r>
            <a:r>
              <a:rPr lang="es-MX" altLang="es-ES" sz="3200" b="1" dirty="0" smtClean="0">
                <a:latin typeface="+mj-lt"/>
              </a:rPr>
              <a:t>ESTRATEGICOS</a:t>
            </a:r>
            <a:endParaRPr lang="es-ES" sz="3200" dirty="0"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7767" y="6300028"/>
            <a:ext cx="8004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Fuente</a:t>
            </a: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Jame </a:t>
            </a:r>
            <a:r>
              <a:rPr lang="es-E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Stoner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Administración, 5ta Edición.</a:t>
            </a:r>
            <a:endParaRPr lang="es-ES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5508104" y="4941168"/>
            <a:ext cx="1656184" cy="10307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84700" y="5271874"/>
            <a:ext cx="913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/>
              <a:t>Finanzas</a:t>
            </a:r>
          </a:p>
        </p:txBody>
      </p:sp>
    </p:spTree>
    <p:extLst>
      <p:ext uri="{BB962C8B-B14F-4D97-AF65-F5344CB8AC3E}">
        <p14:creationId xmlns:p14="http://schemas.microsoft.com/office/powerpoint/2010/main" val="5695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467544" y="316969"/>
            <a:ext cx="4609231" cy="60939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600" b="1" dirty="0"/>
              <a:t>Finalmente, hay que destacar que hoy en día no se puede concebir una estrategia empresarial </a:t>
            </a:r>
            <a:r>
              <a:rPr lang="es-ES" sz="2600" b="1" dirty="0" smtClean="0"/>
              <a:t>que pueda </a:t>
            </a:r>
            <a:r>
              <a:rPr lang="es-ES" sz="2600" b="1" dirty="0"/>
              <a:t>ignorar las Tecnologías de la Información y </a:t>
            </a:r>
            <a:r>
              <a:rPr lang="es-ES" sz="2600" b="1" dirty="0" smtClean="0"/>
              <a:t>la Comunicación </a:t>
            </a:r>
            <a:r>
              <a:rPr lang="es-ES" sz="2600" b="1" dirty="0"/>
              <a:t>(TIC). </a:t>
            </a:r>
            <a:endParaRPr lang="es-ES" sz="2600" b="1" dirty="0" smtClean="0"/>
          </a:p>
          <a:p>
            <a:pPr algn="just"/>
            <a:endParaRPr lang="es-ES" sz="2600" b="1" dirty="0"/>
          </a:p>
          <a:p>
            <a:pPr algn="just"/>
            <a:r>
              <a:rPr lang="es-ES" sz="2600" b="1" dirty="0" smtClean="0"/>
              <a:t>Toda estrategia requiere </a:t>
            </a:r>
            <a:r>
              <a:rPr lang="es-ES" sz="2600" b="1" dirty="0"/>
              <a:t>una aplicación específica de las TIC a través de una aplicación en los atributos </a:t>
            </a:r>
            <a:r>
              <a:rPr lang="es-ES" sz="2600" b="1" dirty="0" smtClean="0"/>
              <a:t>del negocio</a:t>
            </a:r>
            <a:r>
              <a:rPr lang="es-ES" sz="2600" b="1" dirty="0"/>
              <a:t>, y a través de estos atributos en el diseño de los procesos correspondientes a cada área</a:t>
            </a:r>
            <a:r>
              <a:rPr lang="es-ES" sz="2600" b="1" dirty="0" smtClean="0"/>
              <a:t>.</a:t>
            </a:r>
            <a:endParaRPr lang="es-ES" sz="2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76" y="316969"/>
            <a:ext cx="1463167" cy="10897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650">
            <a:off x="5509151" y="2132856"/>
            <a:ext cx="2781688" cy="1657581"/>
          </a:xfrm>
          <a:prstGeom prst="rect">
            <a:avLst/>
          </a:prstGeom>
        </p:spPr>
      </p:pic>
      <p:pic>
        <p:nvPicPr>
          <p:cNvPr id="8" name="Picture 2" descr="http://solutions.productos3m.es/3MContentRetrievalAPI/BlobServlet?lmd=1297776873000&amp;locale=es_ES&amp;assetType=MMM_Image&amp;assetId=1273677454188&amp;blobAttribute=ImageF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07" y="4725144"/>
            <a:ext cx="30956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6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339752" y="44624"/>
            <a:ext cx="4385047" cy="646331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000000"/>
                </a:solidFill>
                <a:latin typeface="+mj-lt"/>
              </a:rPr>
              <a:t>Soportes estratégicos </a:t>
            </a:r>
            <a:endParaRPr lang="es-ES" sz="3600" dirty="0"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476672"/>
            <a:ext cx="2035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000000"/>
                </a:solidFill>
              </a:rPr>
              <a:t>1. Liderazgo</a:t>
            </a:r>
            <a:r>
              <a:rPr lang="es-ES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251520" y="1052736"/>
            <a:ext cx="86409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dirty="0">
                <a:solidFill>
                  <a:srgbClr val="000000"/>
                </a:solidFill>
              </a:rPr>
              <a:t>La tarea del liderazgo </a:t>
            </a:r>
            <a:r>
              <a:rPr lang="es-ES" sz="2200" b="1" dirty="0" smtClean="0">
                <a:solidFill>
                  <a:srgbClr val="000000"/>
                </a:solidFill>
              </a:rPr>
              <a:t>consiste:</a:t>
            </a:r>
            <a:endParaRPr lang="es-ES" sz="2200" b="1" dirty="0">
              <a:solidFill>
                <a:srgbClr val="000000"/>
              </a:solidFill>
            </a:endParaRPr>
          </a:p>
          <a:p>
            <a:pPr algn="just"/>
            <a:r>
              <a:rPr lang="es-ES" sz="2200" b="1" dirty="0" smtClean="0">
                <a:solidFill>
                  <a:srgbClr val="000000"/>
                </a:solidFill>
              </a:rPr>
              <a:t>Crear </a:t>
            </a:r>
            <a:r>
              <a:rPr lang="es-ES" sz="2200" b="1" dirty="0">
                <a:solidFill>
                  <a:srgbClr val="000000"/>
                </a:solidFill>
              </a:rPr>
              <a:t>una cultura anticipativa e </a:t>
            </a:r>
            <a:r>
              <a:rPr lang="es-ES" sz="2200" b="1" dirty="0" smtClean="0">
                <a:solidFill>
                  <a:srgbClr val="000000"/>
                </a:solidFill>
              </a:rPr>
              <a:t>innovadora.</a:t>
            </a:r>
            <a:endParaRPr lang="es-ES" sz="2200" b="1" dirty="0"/>
          </a:p>
          <a:p>
            <a:pPr algn="just"/>
            <a:endParaRPr lang="es-ES" sz="2200" b="1" dirty="0" smtClean="0">
              <a:solidFill>
                <a:srgbClr val="000000"/>
              </a:solidFill>
            </a:endParaRPr>
          </a:p>
          <a:p>
            <a:pPr algn="just"/>
            <a:r>
              <a:rPr lang="es-ES" sz="2200" b="1" dirty="0" smtClean="0">
                <a:solidFill>
                  <a:srgbClr val="000000"/>
                </a:solidFill>
              </a:rPr>
              <a:t>Poseer el poder y la capacidad para promover el desarrollo de relaciones de cooperación entre los diferentes agentes que componen la organización. </a:t>
            </a:r>
          </a:p>
          <a:p>
            <a:pPr algn="just"/>
            <a:endParaRPr lang="es-ES" sz="2200" b="1" dirty="0">
              <a:solidFill>
                <a:srgbClr val="000000"/>
              </a:solidFill>
            </a:endParaRPr>
          </a:p>
          <a:p>
            <a:pPr algn="just"/>
            <a:r>
              <a:rPr lang="es-ES" sz="2200" b="1" dirty="0" smtClean="0">
                <a:solidFill>
                  <a:srgbClr val="000000"/>
                </a:solidFill>
              </a:rPr>
              <a:t>Alentar el comportamiento ético y el cumplimiento de las normas.</a:t>
            </a:r>
          </a:p>
          <a:p>
            <a:pPr algn="just"/>
            <a:endParaRPr lang="es-ES" sz="2200" b="1" dirty="0" smtClean="0">
              <a:solidFill>
                <a:srgbClr val="000000"/>
              </a:solidFill>
            </a:endParaRPr>
          </a:p>
          <a:p>
            <a:pPr algn="just"/>
            <a:r>
              <a:rPr lang="es-ES" sz="2200" b="1" dirty="0">
                <a:solidFill>
                  <a:srgbClr val="000000"/>
                </a:solidFill>
              </a:rPr>
              <a:t>P</a:t>
            </a:r>
            <a:r>
              <a:rPr lang="es-ES" sz="2200" b="1" dirty="0" smtClean="0">
                <a:solidFill>
                  <a:srgbClr val="000000"/>
                </a:solidFill>
              </a:rPr>
              <a:t>redicar con su propia conducta e integridad personal.</a:t>
            </a:r>
          </a:p>
          <a:p>
            <a:pPr algn="just"/>
            <a:r>
              <a:rPr lang="es-ES" sz="2200" b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es-ES" sz="2200" b="1" dirty="0">
                <a:solidFill>
                  <a:srgbClr val="000000"/>
                </a:solidFill>
              </a:rPr>
              <a:t>L</a:t>
            </a:r>
            <a:r>
              <a:rPr lang="es-ES" sz="2200" b="1" dirty="0" smtClean="0">
                <a:solidFill>
                  <a:srgbClr val="000000"/>
                </a:solidFill>
              </a:rPr>
              <a:t>as decisiones tomadas deben tener un contenido ético y estar en correspondencia con la responsabilidad social de la organización. </a:t>
            </a:r>
          </a:p>
          <a:p>
            <a:pPr algn="just"/>
            <a:endParaRPr lang="es-ES" sz="2200" b="1" dirty="0" smtClean="0">
              <a:solidFill>
                <a:srgbClr val="000000"/>
              </a:solidFill>
            </a:endParaRPr>
          </a:p>
          <a:p>
            <a:pPr algn="just"/>
            <a:r>
              <a:rPr lang="es-ES" sz="2200" b="1" dirty="0">
                <a:solidFill>
                  <a:srgbClr val="000000"/>
                </a:solidFill>
              </a:rPr>
              <a:t>Deben alinear la organización en función de la estrategia, garantizando  </a:t>
            </a:r>
            <a:r>
              <a:rPr lang="es-ES" sz="2200" b="1" dirty="0" smtClean="0">
                <a:solidFill>
                  <a:srgbClr val="000000"/>
                </a:solidFill>
              </a:rPr>
              <a:t>la correspondencia entre </a:t>
            </a:r>
            <a:r>
              <a:rPr lang="es-ES" sz="2200" b="1" dirty="0">
                <a:solidFill>
                  <a:srgbClr val="000000"/>
                </a:solidFill>
              </a:rPr>
              <a:t>los objetivos y metas de la organización y las exigencias del entorno.</a:t>
            </a:r>
            <a:endParaRPr lang="es-ES" sz="2200" b="1" dirty="0"/>
          </a:p>
        </p:txBody>
      </p:sp>
      <p:pic>
        <p:nvPicPr>
          <p:cNvPr id="7" name="Picture 6" descr="MCBD05928_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0272" y="188640"/>
            <a:ext cx="1641475" cy="1828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64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339752" y="260648"/>
            <a:ext cx="4385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000000"/>
                </a:solidFill>
                <a:latin typeface="+mj-lt"/>
              </a:rPr>
              <a:t>Soportes estratégicos </a:t>
            </a:r>
            <a:endParaRPr lang="es-ES" sz="3600" dirty="0"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3528" y="836712"/>
            <a:ext cx="2528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Estructura 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1795" y="5653697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Las nuevas prioridades estratégicas han llevado a crear </a:t>
            </a:r>
            <a:r>
              <a:rPr lang="es-ES" sz="22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estructuras racionales, planas y horizontales </a:t>
            </a:r>
            <a:r>
              <a:rPr lang="es-ES" sz="2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que aseguren el desarrollo de las capacidades organizacionales y los procesos de innovación. </a:t>
            </a:r>
            <a:endParaRPr lang="es-ES" sz="22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23527" y="1412776"/>
            <a:ext cx="85292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estructura sigue a la estrategia tanto como el pie izquierdo sigue al derecho al caminar (</a:t>
            </a:r>
            <a:r>
              <a:rPr lang="es-ES" sz="2200" b="1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Mintzberg</a:t>
            </a:r>
            <a:r>
              <a:rPr lang="es-ES" sz="2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1993: </a:t>
            </a:r>
            <a:r>
              <a:rPr lang="es-ES" sz="2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343). </a:t>
            </a:r>
            <a:r>
              <a:rPr lang="es-ES" sz="2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Las dos existen de manera </a:t>
            </a:r>
            <a:r>
              <a:rPr lang="es-ES" sz="2200" b="1" u="sng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interdependiente</a:t>
            </a:r>
            <a:r>
              <a:rPr lang="es-ES" sz="2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comunicándose entre si, incidiendo una en la otra, influyéndose de forma mutua. </a:t>
            </a:r>
            <a:endParaRPr lang="es-ES" sz="22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3527" y="3055019"/>
            <a:ext cx="852922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dirty="0">
                <a:solidFill>
                  <a:srgbClr val="000000"/>
                </a:solidFill>
              </a:rPr>
              <a:t>Aspectos a considerar en el diseño o rediseño de las estructuras en correspondencia con la estrategia serán los niveles de centralización y </a:t>
            </a:r>
            <a:r>
              <a:rPr lang="es-ES" sz="2200" b="1" dirty="0" smtClean="0">
                <a:solidFill>
                  <a:srgbClr val="000000"/>
                </a:solidFill>
              </a:rPr>
              <a:t>autoridad, </a:t>
            </a:r>
            <a:r>
              <a:rPr lang="es-ES" sz="2200" b="1" dirty="0">
                <a:solidFill>
                  <a:srgbClr val="000000"/>
                </a:solidFill>
              </a:rPr>
              <a:t>la determinación de las actividades a realizar </a:t>
            </a:r>
            <a:r>
              <a:rPr lang="es-ES" sz="2200" b="1" dirty="0" smtClean="0">
                <a:solidFill>
                  <a:srgbClr val="000000"/>
                </a:solidFill>
              </a:rPr>
              <a:t>y </a:t>
            </a:r>
            <a:r>
              <a:rPr lang="es-ES" sz="2200" b="1" dirty="0">
                <a:solidFill>
                  <a:srgbClr val="000000"/>
                </a:solidFill>
              </a:rPr>
              <a:t>las contratadas a otras entidades, las relaciones y mecanismos de coordinación internos y externos y las actividades compartidas, </a:t>
            </a:r>
            <a:r>
              <a:rPr lang="es-ES" sz="2200" b="1" dirty="0" smtClean="0">
                <a:solidFill>
                  <a:srgbClr val="000000"/>
                </a:solidFill>
              </a:rPr>
              <a:t>que </a:t>
            </a:r>
            <a:r>
              <a:rPr lang="es-ES" sz="2200" b="1" dirty="0">
                <a:solidFill>
                  <a:srgbClr val="000000"/>
                </a:solidFill>
              </a:rPr>
              <a:t>determinarán la complejidad y la funcionalidad de las estructuras y su integración con la estrategia </a:t>
            </a:r>
            <a:endParaRPr lang="es-ES" sz="2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03" y="126330"/>
            <a:ext cx="1894351" cy="117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9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43366" y="937843"/>
            <a:ext cx="3731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000000"/>
                </a:solidFill>
              </a:rPr>
              <a:t>3. Sistemas </a:t>
            </a:r>
            <a:r>
              <a:rPr lang="es-ES" sz="2400" b="1" dirty="0">
                <a:solidFill>
                  <a:srgbClr val="000000"/>
                </a:solidFill>
              </a:rPr>
              <a:t>administrativos </a:t>
            </a:r>
            <a:endParaRPr lang="es-ES" sz="2400" dirty="0"/>
          </a:p>
        </p:txBody>
      </p:sp>
      <p:sp>
        <p:nvSpPr>
          <p:cNvPr id="4" name="Rectángulo 3"/>
          <p:cNvSpPr/>
          <p:nvPr/>
        </p:nvSpPr>
        <p:spPr>
          <a:xfrm>
            <a:off x="2339752" y="260648"/>
            <a:ext cx="4385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000000"/>
                </a:solidFill>
                <a:latin typeface="+mj-lt"/>
              </a:rPr>
              <a:t>Soportes estratégicos </a:t>
            </a:r>
            <a:endParaRPr lang="es-ES" sz="3600" dirty="0"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0822" y="1701969"/>
            <a:ext cx="85496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dirty="0" smtClean="0">
                <a:solidFill>
                  <a:srgbClr val="000000"/>
                </a:solidFill>
              </a:rPr>
              <a:t>Estos sistemas facilitan </a:t>
            </a:r>
            <a:r>
              <a:rPr lang="es-ES" sz="2200" b="1" dirty="0">
                <a:solidFill>
                  <a:srgbClr val="000000"/>
                </a:solidFill>
              </a:rPr>
              <a:t>la realización de la estrategia. </a:t>
            </a:r>
            <a:endParaRPr lang="es-ES" sz="2200" b="1" dirty="0"/>
          </a:p>
        </p:txBody>
      </p:sp>
      <p:sp>
        <p:nvSpPr>
          <p:cNvPr id="6" name="Rectángulo 5"/>
          <p:cNvSpPr/>
          <p:nvPr/>
        </p:nvSpPr>
        <p:spPr>
          <a:xfrm>
            <a:off x="233118" y="2393012"/>
            <a:ext cx="85873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dirty="0">
                <a:solidFill>
                  <a:srgbClr val="000000"/>
                </a:solidFill>
              </a:rPr>
              <a:t>El </a:t>
            </a:r>
            <a:r>
              <a:rPr lang="es-ES" sz="2200" b="1" dirty="0">
                <a:solidFill>
                  <a:srgbClr val="FF0000"/>
                </a:solidFill>
              </a:rPr>
              <a:t>sistema de planificación </a:t>
            </a:r>
            <a:r>
              <a:rPr lang="es-ES" sz="2200" b="1" dirty="0">
                <a:solidFill>
                  <a:srgbClr val="000000"/>
                </a:solidFill>
              </a:rPr>
              <a:t>constituye un proceso de decisión mediante el cual se trata de decidir acerca de cómo se debe desarrollar la organización en el futuro </a:t>
            </a:r>
            <a:endParaRPr lang="es-ES" sz="2200" b="1" dirty="0"/>
          </a:p>
        </p:txBody>
      </p:sp>
      <p:sp>
        <p:nvSpPr>
          <p:cNvPr id="8" name="Rectángulo 7"/>
          <p:cNvSpPr/>
          <p:nvPr/>
        </p:nvSpPr>
        <p:spPr>
          <a:xfrm>
            <a:off x="298278" y="3710642"/>
            <a:ext cx="85221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dirty="0">
                <a:solidFill>
                  <a:srgbClr val="000000"/>
                </a:solidFill>
              </a:rPr>
              <a:t>Los </a:t>
            </a:r>
            <a:r>
              <a:rPr lang="es-ES" sz="2200" b="1" dirty="0">
                <a:solidFill>
                  <a:srgbClr val="FF0000"/>
                </a:solidFill>
              </a:rPr>
              <a:t>sistemas de información y </a:t>
            </a:r>
            <a:r>
              <a:rPr lang="es-ES" sz="2200" b="1" dirty="0" smtClean="0">
                <a:solidFill>
                  <a:srgbClr val="FF0000"/>
                </a:solidFill>
              </a:rPr>
              <a:t>comunicación</a:t>
            </a:r>
            <a:r>
              <a:rPr lang="es-ES" sz="2200" b="1" dirty="0" smtClean="0">
                <a:solidFill>
                  <a:srgbClr val="000000"/>
                </a:solidFill>
              </a:rPr>
              <a:t>, constituyen </a:t>
            </a:r>
            <a:r>
              <a:rPr lang="es-ES" sz="2200" b="1" dirty="0">
                <a:solidFill>
                  <a:srgbClr val="000000"/>
                </a:solidFill>
              </a:rPr>
              <a:t>la base de los sistemas de vigilancia, planificación, seguimiento y control y permiten el conocimiento e interacción de las </a:t>
            </a:r>
            <a:r>
              <a:rPr lang="es-ES" sz="2200" b="1" dirty="0" smtClean="0">
                <a:solidFill>
                  <a:srgbClr val="000000"/>
                </a:solidFill>
              </a:rPr>
              <a:t>diferentes grupos, personas y agentes externos  </a:t>
            </a:r>
            <a:r>
              <a:rPr lang="es-ES" sz="2200" b="1" dirty="0">
                <a:solidFill>
                  <a:srgbClr val="000000"/>
                </a:solidFill>
              </a:rPr>
              <a:t>que componen la </a:t>
            </a:r>
            <a:r>
              <a:rPr lang="es-ES" sz="2200" b="1" dirty="0" smtClean="0">
                <a:solidFill>
                  <a:srgbClr val="000000"/>
                </a:solidFill>
              </a:rPr>
              <a:t>organización.  </a:t>
            </a:r>
            <a:endParaRPr lang="es-ES" sz="2200" b="1" dirty="0"/>
          </a:p>
        </p:txBody>
      </p:sp>
      <p:sp>
        <p:nvSpPr>
          <p:cNvPr id="9" name="Rectángulo 8"/>
          <p:cNvSpPr/>
          <p:nvPr/>
        </p:nvSpPr>
        <p:spPr>
          <a:xfrm>
            <a:off x="298294" y="5294818"/>
            <a:ext cx="86661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dirty="0">
                <a:solidFill>
                  <a:srgbClr val="000000"/>
                </a:solidFill>
              </a:rPr>
              <a:t>Los </a:t>
            </a:r>
            <a:r>
              <a:rPr lang="es-ES" sz="2200" b="1" dirty="0">
                <a:solidFill>
                  <a:srgbClr val="FF0000"/>
                </a:solidFill>
              </a:rPr>
              <a:t>sistemas de estimulación y reconocimiento </a:t>
            </a:r>
            <a:r>
              <a:rPr lang="es-ES" sz="2200" b="1" dirty="0">
                <a:solidFill>
                  <a:srgbClr val="000000"/>
                </a:solidFill>
              </a:rPr>
              <a:t>juegan un papel fundamental en el logro del compromiso y la motivación del personal en relación con la estrategia, y en particular, en su comportamiento y desempeño. </a:t>
            </a:r>
            <a:endParaRPr lang="es-ES" sz="2200" b="1" dirty="0"/>
          </a:p>
        </p:txBody>
      </p:sp>
      <p:pic>
        <p:nvPicPr>
          <p:cNvPr id="10" name="Picture 2" descr="https://encrypted-tbn0.gstatic.com/images?q=tbn:ANd9GcSsQq0Y4amGnam-n3CX4VDKFF3khWR-DpqmoDaJLnQRWhRPH2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44827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339752" y="260648"/>
            <a:ext cx="4385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smtClean="0">
                <a:solidFill>
                  <a:srgbClr val="000000"/>
                </a:solidFill>
                <a:latin typeface="+mj-lt"/>
              </a:rPr>
              <a:t>Soportes estratégicos </a:t>
            </a:r>
            <a:endParaRPr lang="es-ES" sz="3600" dirty="0"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3528" y="906979"/>
            <a:ext cx="3438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000000"/>
                </a:solidFill>
              </a:rPr>
              <a:t>4. Cultura </a:t>
            </a:r>
            <a:r>
              <a:rPr lang="es-ES" sz="2400" b="1" dirty="0">
                <a:solidFill>
                  <a:srgbClr val="000000"/>
                </a:solidFill>
              </a:rPr>
              <a:t>Organizacional </a:t>
            </a:r>
            <a:endParaRPr lang="es-ES" sz="2400" dirty="0"/>
          </a:p>
        </p:txBody>
      </p:sp>
      <p:sp>
        <p:nvSpPr>
          <p:cNvPr id="5" name="Rectángulo 4"/>
          <p:cNvSpPr/>
          <p:nvPr/>
        </p:nvSpPr>
        <p:spPr>
          <a:xfrm>
            <a:off x="323528" y="1614859"/>
            <a:ext cx="6120680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algn="just"/>
            <a:r>
              <a:rPr lang="es-ES" sz="2200" b="1" dirty="0" smtClean="0">
                <a:solidFill>
                  <a:srgbClr val="000000"/>
                </a:solidFill>
              </a:rPr>
              <a:t>Constituye </a:t>
            </a:r>
            <a:r>
              <a:rPr lang="es-ES" sz="2200" b="1" dirty="0">
                <a:solidFill>
                  <a:srgbClr val="000000"/>
                </a:solidFill>
              </a:rPr>
              <a:t>el </a:t>
            </a:r>
            <a:r>
              <a:rPr lang="es-ES" sz="2200" b="1" dirty="0">
                <a:solidFill>
                  <a:srgbClr val="FF0000"/>
                </a:solidFill>
              </a:rPr>
              <a:t>pegamento ideológico que garantiza su unidad </a:t>
            </a:r>
            <a:r>
              <a:rPr lang="es-ES" sz="2200" b="1" dirty="0">
                <a:solidFill>
                  <a:srgbClr val="000000"/>
                </a:solidFill>
              </a:rPr>
              <a:t>y el actuar </a:t>
            </a:r>
            <a:r>
              <a:rPr lang="es-ES" sz="2200" b="1" dirty="0" smtClean="0">
                <a:solidFill>
                  <a:srgbClr val="000000"/>
                </a:solidFill>
              </a:rPr>
              <a:t>diario, </a:t>
            </a:r>
            <a:r>
              <a:rPr lang="es-ES" sz="2200" b="1" dirty="0" smtClean="0">
                <a:solidFill>
                  <a:srgbClr val="FF0000"/>
                </a:solidFill>
              </a:rPr>
              <a:t>expresa </a:t>
            </a:r>
            <a:r>
              <a:rPr lang="es-ES" sz="2200" b="1" dirty="0">
                <a:solidFill>
                  <a:srgbClr val="FF0000"/>
                </a:solidFill>
              </a:rPr>
              <a:t>los valores, los principios</a:t>
            </a:r>
            <a:r>
              <a:rPr lang="es-ES" sz="2200" b="1" dirty="0" smtClean="0">
                <a:solidFill>
                  <a:srgbClr val="FF0000"/>
                </a:solidFill>
              </a:rPr>
              <a:t>, las </a:t>
            </a:r>
            <a:r>
              <a:rPr lang="es-ES" sz="2200" b="1" dirty="0">
                <a:solidFill>
                  <a:srgbClr val="FF0000"/>
                </a:solidFill>
              </a:rPr>
              <a:t>normas éticas y comportamientos </a:t>
            </a:r>
            <a:r>
              <a:rPr lang="es-ES" sz="2200" b="1" dirty="0">
                <a:solidFill>
                  <a:srgbClr val="000000"/>
                </a:solidFill>
              </a:rPr>
              <a:t>de los miembros de la organización, la </a:t>
            </a:r>
            <a:r>
              <a:rPr lang="es-ES" sz="2200" b="1" dirty="0">
                <a:solidFill>
                  <a:srgbClr val="FF0000"/>
                </a:solidFill>
              </a:rPr>
              <a:t>filosofía y las tradiciones que crean un ambiente y un </a:t>
            </a:r>
            <a:r>
              <a:rPr lang="es-ES" sz="2200" b="1" dirty="0" smtClean="0">
                <a:solidFill>
                  <a:srgbClr val="FF0000"/>
                </a:solidFill>
              </a:rPr>
              <a:t>estilo </a:t>
            </a:r>
            <a:r>
              <a:rPr lang="es-ES" sz="2200" b="1" dirty="0">
                <a:solidFill>
                  <a:srgbClr val="FF0000"/>
                </a:solidFill>
              </a:rPr>
              <a:t>de hacer las cosas</a:t>
            </a:r>
            <a:r>
              <a:rPr lang="es-ES" sz="2200" b="1" dirty="0"/>
              <a:t> que puede favorecer o no, el desarrollo de la estrategia.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23528" y="4473694"/>
            <a:ext cx="8496944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algn="just"/>
            <a:r>
              <a:rPr lang="es-ES" sz="2200" b="1" dirty="0">
                <a:solidFill>
                  <a:srgbClr val="000000"/>
                </a:solidFill>
              </a:rPr>
              <a:t>El vínculo entre los conceptos de cultura y estrategia son muchos y variados. Ellos se manifiestan en</a:t>
            </a:r>
            <a:r>
              <a:rPr lang="es-ES" sz="2200" b="1" dirty="0">
                <a:solidFill>
                  <a:srgbClr val="FF0000"/>
                </a:solidFill>
              </a:rPr>
              <a:t>: el estilo de toma de decisión</a:t>
            </a:r>
            <a:r>
              <a:rPr lang="es-ES" sz="2200" b="1" dirty="0" smtClean="0">
                <a:solidFill>
                  <a:srgbClr val="FF0000"/>
                </a:solidFill>
              </a:rPr>
              <a:t>,</a:t>
            </a:r>
            <a:r>
              <a:rPr lang="es-ES" sz="2200" b="1" dirty="0" smtClean="0">
                <a:solidFill>
                  <a:srgbClr val="000000"/>
                </a:solidFill>
              </a:rPr>
              <a:t> </a:t>
            </a:r>
            <a:r>
              <a:rPr lang="es-ES" sz="2200" b="1" dirty="0">
                <a:solidFill>
                  <a:srgbClr val="FF0000"/>
                </a:solidFill>
              </a:rPr>
              <a:t>la forma de enfrentar la resistencia al </a:t>
            </a:r>
            <a:r>
              <a:rPr lang="es-ES" sz="2200" b="1" dirty="0" smtClean="0">
                <a:solidFill>
                  <a:srgbClr val="FF0000"/>
                </a:solidFill>
              </a:rPr>
              <a:t>cambio </a:t>
            </a:r>
            <a:r>
              <a:rPr lang="es-ES" sz="2200" b="1" dirty="0">
                <a:solidFill>
                  <a:srgbClr val="FF0000"/>
                </a:solidFill>
              </a:rPr>
              <a:t>estratégico, los valores dominantes y el choque de cultura </a:t>
            </a:r>
            <a:r>
              <a:rPr lang="es-ES" sz="2200" b="1" dirty="0"/>
              <a:t>cuando </a:t>
            </a:r>
            <a:r>
              <a:rPr lang="es-ES" sz="2200" b="1" u="sng" dirty="0"/>
              <a:t>se produce una fusión o unión de organizaciones </a:t>
            </a:r>
            <a:r>
              <a:rPr lang="es-ES" sz="2200" b="1" dirty="0"/>
              <a:t>o cuando se desarrollan estrategias de alianzas. </a:t>
            </a:r>
          </a:p>
        </p:txBody>
      </p:sp>
      <p:pic>
        <p:nvPicPr>
          <p:cNvPr id="7" name="6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00139"/>
            <a:ext cx="2173327" cy="273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395536" y="764704"/>
            <a:ext cx="2985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000000"/>
                </a:solidFill>
              </a:rPr>
              <a:t>5. Sistema </a:t>
            </a:r>
            <a:r>
              <a:rPr lang="es-ES" sz="2800" b="1" dirty="0">
                <a:solidFill>
                  <a:srgbClr val="000000"/>
                </a:solidFill>
              </a:rPr>
              <a:t>Político </a:t>
            </a:r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2195736" y="116632"/>
            <a:ext cx="4385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000000"/>
                </a:solidFill>
                <a:latin typeface="+mj-lt"/>
              </a:rPr>
              <a:t>Soportes estratégicos </a:t>
            </a:r>
            <a:endParaRPr lang="es-ES" sz="3600" dirty="0">
              <a:latin typeface="+mj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3528" y="134076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000000"/>
                </a:solidFill>
              </a:rPr>
              <a:t>El sistema político refleja un </a:t>
            </a:r>
            <a:r>
              <a:rPr lang="es-ES" sz="2400" b="1" dirty="0" smtClean="0">
                <a:solidFill>
                  <a:srgbClr val="000000"/>
                </a:solidFill>
              </a:rPr>
              <a:t>poder </a:t>
            </a:r>
            <a:r>
              <a:rPr lang="es-ES" sz="2400" b="1" dirty="0">
                <a:solidFill>
                  <a:srgbClr val="000000"/>
                </a:solidFill>
              </a:rPr>
              <a:t>que es ejercido mediante influencias dentro de la organización, tales como negociaciones, </a:t>
            </a:r>
            <a:r>
              <a:rPr lang="es-ES" sz="2400" b="1" dirty="0" smtClean="0">
                <a:solidFill>
                  <a:srgbClr val="000000"/>
                </a:solidFill>
              </a:rPr>
              <a:t> alianzas. </a:t>
            </a:r>
            <a:endParaRPr lang="es-ES" sz="2400" b="1" dirty="0"/>
          </a:p>
        </p:txBody>
      </p:sp>
      <p:sp>
        <p:nvSpPr>
          <p:cNvPr id="8" name="Rectángulo 7"/>
          <p:cNvSpPr/>
          <p:nvPr/>
        </p:nvSpPr>
        <p:spPr>
          <a:xfrm>
            <a:off x="352128" y="2514376"/>
            <a:ext cx="8468344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algn="just"/>
            <a:r>
              <a:rPr lang="es-ES" sz="2400" b="1" dirty="0" smtClean="0">
                <a:solidFill>
                  <a:srgbClr val="000000"/>
                </a:solidFill>
              </a:rPr>
              <a:t>Es necesario </a:t>
            </a:r>
            <a:r>
              <a:rPr lang="es-ES" sz="2400" b="1" dirty="0">
                <a:solidFill>
                  <a:srgbClr val="000000"/>
                </a:solidFill>
              </a:rPr>
              <a:t>en una organización para corregir determinadas deficiencias </a:t>
            </a:r>
            <a:r>
              <a:rPr lang="es-ES" sz="2400" b="1" dirty="0" smtClean="0">
                <a:solidFill>
                  <a:srgbClr val="000000"/>
                </a:solidFill>
              </a:rPr>
              <a:t>y su influencia </a:t>
            </a:r>
            <a:r>
              <a:rPr lang="es-ES" sz="2400" b="1" dirty="0">
                <a:solidFill>
                  <a:srgbClr val="000000"/>
                </a:solidFill>
              </a:rPr>
              <a:t>puede manifestarse de las siguientes formas: </a:t>
            </a:r>
            <a:endParaRPr lang="es-ES" sz="2400" b="1" dirty="0" smtClean="0">
              <a:solidFill>
                <a:srgbClr val="000000"/>
              </a:solidFill>
            </a:endParaRPr>
          </a:p>
          <a:p>
            <a:pPr marL="285750" marR="0" indent="-285750" algn="just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000000"/>
                </a:solidFill>
              </a:rPr>
              <a:t>La </a:t>
            </a:r>
            <a:r>
              <a:rPr lang="es-ES" sz="2400" b="1" dirty="0">
                <a:solidFill>
                  <a:srgbClr val="000000"/>
                </a:solidFill>
              </a:rPr>
              <a:t>política puede actuar en sentido darwiniano, para asegurar así que los miembros mas fuertes o mas capaces sean conducidos a posiciones de liderazgo. </a:t>
            </a:r>
            <a:endParaRPr lang="es-ES" sz="2400" b="1" dirty="0" smtClean="0">
              <a:solidFill>
                <a:srgbClr val="000000"/>
              </a:solidFill>
            </a:endParaRPr>
          </a:p>
          <a:p>
            <a:pPr marL="285750" marR="0" indent="-285750" algn="just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000000"/>
                </a:solidFill>
              </a:rPr>
              <a:t>La </a:t>
            </a:r>
            <a:r>
              <a:rPr lang="es-ES" sz="2400" b="1" dirty="0">
                <a:solidFill>
                  <a:srgbClr val="000000"/>
                </a:solidFill>
              </a:rPr>
              <a:t>política puede asegurar que todos los aspectos de cualquier problema hayan sido discutidos por completo. </a:t>
            </a:r>
            <a:endParaRPr lang="es-ES" sz="2400" b="1" dirty="0" smtClean="0">
              <a:solidFill>
                <a:srgbClr val="000000"/>
              </a:solidFill>
            </a:endParaRPr>
          </a:p>
          <a:p>
            <a:pPr marL="285750" marR="0" indent="-285750" algn="just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000000"/>
                </a:solidFill>
              </a:rPr>
              <a:t>Para </a:t>
            </a:r>
            <a:r>
              <a:rPr lang="es-ES" sz="2400" b="1" dirty="0">
                <a:solidFill>
                  <a:srgbClr val="000000"/>
                </a:solidFill>
              </a:rPr>
              <a:t>estimular el cambio </a:t>
            </a:r>
            <a:r>
              <a:rPr lang="es-ES" sz="2400" b="1" dirty="0" smtClean="0">
                <a:solidFill>
                  <a:srgbClr val="000000"/>
                </a:solidFill>
              </a:rPr>
              <a:t>necesario.  </a:t>
            </a:r>
          </a:p>
          <a:p>
            <a:pPr marL="285750" marR="0" indent="-285750" algn="just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000000"/>
                </a:solidFill>
              </a:rPr>
              <a:t>El </a:t>
            </a:r>
            <a:r>
              <a:rPr lang="es-ES" sz="2400" b="1" dirty="0">
                <a:solidFill>
                  <a:srgbClr val="000000"/>
                </a:solidFill>
              </a:rPr>
              <a:t>sistema político puede facilitar el camino de la ejecución de decisiones estratégicas.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9"/>
            <a:ext cx="1792759" cy="104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0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Rectángulo"/>
          <p:cNvSpPr/>
          <p:nvPr/>
        </p:nvSpPr>
        <p:spPr>
          <a:xfrm>
            <a:off x="2843808" y="188640"/>
            <a:ext cx="320472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32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Conclusiones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23528" y="1412776"/>
            <a:ext cx="8352928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2800" b="1" dirty="0">
                <a:ea typeface="Times New Roman" panose="02020603050405020304" pitchFamily="18" charset="0"/>
              </a:rPr>
              <a:t>En esta unidad se han desarrollado conceptos importantes como los referidos a los niveles de estrategia y los soportes estratégicos. El primero de ello será ampliamente abordado por las tema 3  y 4 de estrategia corporativa y de negocio, no así las funcionales que no son objeto de estudio de esta asignatura</a:t>
            </a:r>
            <a:r>
              <a:rPr lang="es-CO" sz="2800" b="1" dirty="0" smtClean="0"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s-ES" sz="2800" b="1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CO" sz="2800" b="1" dirty="0">
                <a:ea typeface="Times New Roman" panose="02020603050405020304" pitchFamily="18" charset="0"/>
              </a:rPr>
              <a:t>Por otra parte los soportes constituyen un elemento central para el éxito de en la implementación y ejecución de las estrategias.</a:t>
            </a:r>
            <a:endParaRPr lang="es-ES" sz="28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5"/>
          <p:cNvSpPr/>
          <p:nvPr/>
        </p:nvSpPr>
        <p:spPr>
          <a:xfrm>
            <a:off x="1170324" y="241484"/>
            <a:ext cx="498585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32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Preguntas de Comprobación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93681" y="3343632"/>
            <a:ext cx="7848872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800" b="1" dirty="0" smtClean="0"/>
              <a:t>1. Mencione y explique </a:t>
            </a:r>
            <a:r>
              <a:rPr lang="es-ES" sz="2800" b="1" dirty="0"/>
              <a:t>los diferentes niveles de </a:t>
            </a:r>
            <a:r>
              <a:rPr lang="es-ES" sz="2800" b="1" dirty="0" smtClean="0"/>
              <a:t>estrategia.</a:t>
            </a:r>
          </a:p>
          <a:p>
            <a:pPr algn="just"/>
            <a:endParaRPr lang="es-ES" sz="2800" b="1" dirty="0"/>
          </a:p>
          <a:p>
            <a:pPr algn="just"/>
            <a:endParaRPr lang="es-ES" sz="2800" b="1" dirty="0" smtClean="0"/>
          </a:p>
          <a:p>
            <a:pPr algn="just"/>
            <a:r>
              <a:rPr lang="es-ES" sz="2800" b="1" dirty="0" smtClean="0"/>
              <a:t>2. ¿Cuáles son de </a:t>
            </a:r>
            <a:r>
              <a:rPr lang="es-ES" sz="2800" b="1" dirty="0"/>
              <a:t>los soportes </a:t>
            </a:r>
            <a:r>
              <a:rPr lang="es-ES" sz="2800" b="1" dirty="0" smtClean="0"/>
              <a:t>estratégicos </a:t>
            </a:r>
            <a:r>
              <a:rPr lang="es-ES" sz="2800" b="1" dirty="0"/>
              <a:t>en el desarrollo de la </a:t>
            </a:r>
            <a:r>
              <a:rPr lang="es-ES" sz="2800" b="1" dirty="0" smtClean="0"/>
              <a:t>estrategia? </a:t>
            </a:r>
            <a:endParaRPr lang="es-ES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681">
            <a:off x="6084169" y="828571"/>
            <a:ext cx="223224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6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534682" y="1916832"/>
            <a:ext cx="80697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400" b="1" dirty="0"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“La planificación pasa a ser la función a través de la cual los hombres pueden conocer la realidad, decidir sobre ella y crear y conformar, por lo tanto, su presente y su futuro…el hombre se convierte en arquitecto de su propio destino</a:t>
            </a:r>
            <a:r>
              <a:rPr lang="es-ES" sz="2400" b="1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s-ES" sz="2400" b="1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" sz="2400" b="1" dirty="0"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Che</a:t>
            </a:r>
            <a:endParaRPr lang="es-ES" sz="24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9551" y="332656"/>
            <a:ext cx="8064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24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“… Ver después no vale, lo que vale es ver antes y estar preparados”</a:t>
            </a:r>
            <a:endParaRPr lang="es-ES" sz="2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" sz="24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				</a:t>
            </a:r>
            <a:r>
              <a:rPr lang="es-ES" sz="2400" b="1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José </a:t>
            </a:r>
            <a:r>
              <a:rPr lang="es-ES" sz="24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Martí</a:t>
            </a:r>
            <a:endParaRPr lang="es-ES" sz="2400" b="1" dirty="0"/>
          </a:p>
        </p:txBody>
      </p:sp>
      <p:sp>
        <p:nvSpPr>
          <p:cNvPr id="8" name="Rectángulo 7"/>
          <p:cNvSpPr/>
          <p:nvPr/>
        </p:nvSpPr>
        <p:spPr>
          <a:xfrm>
            <a:off x="291378" y="4725144"/>
            <a:ext cx="8313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i="1" dirty="0">
                <a:latin typeface="Monotype Corsiva" panose="03010101010201010101" pitchFamily="66" charset="0"/>
              </a:rPr>
              <a:t>“Planificar no significa saber qué decisión voy a tomar mañana, sino qué decisión debo tomar </a:t>
            </a:r>
            <a:r>
              <a:rPr lang="es-ES" sz="2400" b="1" i="1" dirty="0" smtClean="0">
                <a:latin typeface="Monotype Corsiva" panose="03010101010201010101" pitchFamily="66" charset="0"/>
              </a:rPr>
              <a:t>hoy para </a:t>
            </a:r>
            <a:r>
              <a:rPr lang="es-ES" sz="2400" b="1" i="1" dirty="0">
                <a:latin typeface="Monotype Corsiva" panose="03010101010201010101" pitchFamily="66" charset="0"/>
              </a:rPr>
              <a:t>conseguir lo que quiero mañana” </a:t>
            </a:r>
            <a:endParaRPr lang="es-ES" sz="2400" b="1" i="1" dirty="0" smtClean="0">
              <a:latin typeface="Monotype Corsiva" panose="03010101010201010101" pitchFamily="66" charset="0"/>
            </a:endParaRPr>
          </a:p>
          <a:p>
            <a:pPr algn="r"/>
            <a:r>
              <a:rPr lang="es-ES" sz="2400" b="1" i="1" dirty="0" smtClean="0">
                <a:latin typeface="Monotype Corsiva" panose="03010101010201010101" pitchFamily="66" charset="0"/>
              </a:rPr>
              <a:t>Peter Drucker</a:t>
            </a:r>
            <a:endParaRPr lang="es-ES" sz="2400" b="1" dirty="0">
              <a:latin typeface="Monotype Corsiva" panose="03010101010201010101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82" y="908720"/>
            <a:ext cx="1229006" cy="10081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2" y="3528883"/>
            <a:ext cx="1226876" cy="10801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3" y="5574533"/>
            <a:ext cx="1256085" cy="122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908138" y="87015"/>
            <a:ext cx="2175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Bibliografía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9512" y="764704"/>
            <a:ext cx="7067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Bibliografía Básica:</a:t>
            </a:r>
            <a:endParaRPr lang="es-E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Estrategia organizacional</a:t>
            </a:r>
            <a:r>
              <a:rPr lang="es-E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Colectivo de autores.</a:t>
            </a:r>
            <a:endParaRPr lang="es-E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1818" y="1628800"/>
            <a:ext cx="4410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Bibliografía Complementaria:</a:t>
            </a: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472" y="2204864"/>
            <a:ext cx="882047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alt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Barreiro, Luis, Alma Hernández e Ileana Díaz. </a:t>
            </a:r>
            <a:r>
              <a:rPr kumimoji="0" lang="es-MX" alt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 en Cuba: dónde nos encontramos. En </a:t>
            </a:r>
            <a:r>
              <a:rPr kumimoji="0" lang="es-MX" altLang="es-E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Folletos Gerenciales</a:t>
            </a:r>
            <a:r>
              <a:rPr kumimoji="0" lang="es-MX" alt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(Cuba). Año VIII  Número 11 Nov. 2004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s-ES" alt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alt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Barreiro, Luis. Marketing o ventas: he ahí el problema. En </a:t>
            </a:r>
            <a:r>
              <a:rPr kumimoji="0" lang="es-ES" altLang="es-E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Revista Espacio</a:t>
            </a:r>
            <a:r>
              <a:rPr kumimoji="0" lang="es-ES" alt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(Cuba). No. 7 enero-abril 2002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s-ES" alt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alt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Díaz, Ileana et al. Estrategia organizacional. La Habana: Editorial Félix Varela, 2009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s-ES" alt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altLang="es-E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Kotler</a:t>
            </a:r>
            <a:r>
              <a:rPr kumimoji="0" lang="es-ES" alt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Philip. Dirección de Marketing: análisis, planificación, gestión y control. Madrid: Pearson Educación, S.A., 2000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s-ES" alt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259632" y="260648"/>
            <a:ext cx="678903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Orientación del estudio independiente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3528" y="1340768"/>
            <a:ext cx="8424936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CO" sz="2800" b="1" dirty="0">
                <a:ea typeface="Times New Roman" panose="02020603050405020304" pitchFamily="18" charset="0"/>
              </a:rPr>
              <a:t>Explique el concepto de estrategia corporativa y ponga ejemplos de organizaciones cubanas que constituyan corporaciones y los negocios que la componen.</a:t>
            </a:r>
            <a:endParaRPr lang="es-ES" sz="2800" b="1" dirty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CO" sz="2800" b="1" dirty="0">
                <a:ea typeface="Times New Roman" panose="02020603050405020304" pitchFamily="18" charset="0"/>
              </a:rPr>
              <a:t>Busque una estrategia de negocio de una empresa y caracterícela en correspondencia con el concepto que aparece en el texto </a:t>
            </a:r>
            <a:endParaRPr lang="es-ES" sz="2800" b="1" dirty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CO" sz="2800" b="1" dirty="0" smtClean="0">
                <a:ea typeface="Times New Roman" panose="02020603050405020304" pitchFamily="18" charset="0"/>
              </a:rPr>
              <a:t>Interrelacione </a:t>
            </a:r>
            <a:r>
              <a:rPr lang="es-CO" sz="2800" b="1" dirty="0">
                <a:ea typeface="Times New Roman" panose="02020603050405020304" pitchFamily="18" charset="0"/>
              </a:rPr>
              <a:t>los diferentes niveles de estrategia en el caso concreto de una organización.</a:t>
            </a:r>
            <a:endParaRPr lang="es-ES" sz="28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259632" y="188640"/>
            <a:ext cx="678903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Orientación del estudio independiente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975494"/>
            <a:ext cx="8640960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2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4. Explique </a:t>
            </a:r>
            <a:r>
              <a:rPr lang="es-CO" sz="2600" b="1" dirty="0">
                <a:ea typeface="Verdana" panose="020B0604030504040204" pitchFamily="34" charset="0"/>
                <a:cs typeface="Verdana" panose="020B0604030504040204" pitchFamily="34" charset="0"/>
              </a:rPr>
              <a:t>el papel que juegan los diferentes soportes organizacionales en el desarrollo de la estrategia. Se sugiere que se cuestione cada soporte y su papel en el desarrollo de la estrategia, como por ejemplo: </a:t>
            </a:r>
            <a:endParaRPr lang="es-ES" sz="26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O" sz="2600" b="1" dirty="0"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ES" sz="26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just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s-CO" sz="2600" b="1" dirty="0">
                <a:ea typeface="Verdana" panose="020B0604030504040204" pitchFamily="34" charset="0"/>
                <a:cs typeface="Verdana" panose="020B0604030504040204" pitchFamily="34" charset="0"/>
              </a:rPr>
              <a:t>¿Por qué el liderazgo es una condición para el éxito estratégico?</a:t>
            </a:r>
            <a:endParaRPr lang="es-ES" sz="26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just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s-CO" sz="2600" b="1" dirty="0">
                <a:ea typeface="Verdana" panose="020B0604030504040204" pitchFamily="34" charset="0"/>
                <a:cs typeface="Verdana" panose="020B0604030504040204" pitchFamily="34" charset="0"/>
              </a:rPr>
              <a:t>¿Qué papel juega la cultura organizacional en el despliegue de un cambio  estratégico?</a:t>
            </a:r>
            <a:endParaRPr lang="es-ES" sz="26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just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s-CO" sz="2600" b="1" dirty="0">
                <a:ea typeface="Verdana" panose="020B0604030504040204" pitchFamily="34" charset="0"/>
                <a:cs typeface="Verdana" panose="020B0604030504040204" pitchFamily="34" charset="0"/>
              </a:rPr>
              <a:t>¿Qué relación existe entre la estructura y la estrategia?</a:t>
            </a:r>
            <a:endParaRPr lang="es-ES" sz="26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just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s-CO" sz="2600" b="1" dirty="0">
                <a:ea typeface="Verdana" panose="020B0604030504040204" pitchFamily="34" charset="0"/>
                <a:cs typeface="Verdana" panose="020B0604030504040204" pitchFamily="34" charset="0"/>
              </a:rPr>
              <a:t>¿Por qué los sistemas de información son condición indispensable para el desarrollo de la estrategia?</a:t>
            </a:r>
            <a:endParaRPr lang="es-ES" sz="26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just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s-CO" sz="2600" b="1" dirty="0">
                <a:ea typeface="Verdana" panose="020B0604030504040204" pitchFamily="34" charset="0"/>
                <a:cs typeface="Verdana" panose="020B0604030504040204" pitchFamily="34" charset="0"/>
              </a:rPr>
              <a:t>¿Puede desarrollarse una estrategia en una organización con un pobre desarrollo de los sistemas organizacionales?</a:t>
            </a:r>
            <a:endParaRPr lang="es-ES" sz="26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259632" y="260648"/>
            <a:ext cx="678903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Orientación del estudio independiente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3528" y="1166843"/>
            <a:ext cx="8568952" cy="52937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600" b="1" dirty="0" smtClean="0"/>
              <a:t>5. Analice </a:t>
            </a:r>
            <a:r>
              <a:rPr lang="es-ES" sz="2600" b="1" dirty="0"/>
              <a:t>las diferentes definiciones del concepto de estrategia y dirección estratégica que aparecen en el texto en el Recuadro de análisis 2.1, y otras que pueda encontrar en otras publicaciones o en </a:t>
            </a:r>
            <a:r>
              <a:rPr lang="es-ES" sz="2600" b="1" dirty="0" smtClean="0"/>
              <a:t>Internet</a:t>
            </a:r>
            <a:r>
              <a:rPr lang="es-ES" sz="2600" b="1" dirty="0"/>
              <a:t> </a:t>
            </a:r>
            <a:r>
              <a:rPr lang="es-ES" sz="2600" b="1" dirty="0" smtClean="0"/>
              <a:t>y responda </a:t>
            </a:r>
            <a:r>
              <a:rPr lang="es-ES" sz="2600" b="1" dirty="0"/>
              <a:t>las siguientes preguntas:</a:t>
            </a:r>
          </a:p>
          <a:p>
            <a:pPr algn="just"/>
            <a:endParaRPr lang="es-ES" sz="2600" b="1" dirty="0"/>
          </a:p>
          <a:p>
            <a:pPr marL="457200" indent="-457200" algn="just">
              <a:buFont typeface="+mj-lt"/>
              <a:buAutoNum type="alphaLcParenR"/>
            </a:pPr>
            <a:r>
              <a:rPr lang="es-ES" sz="2600" b="1" dirty="0" smtClean="0"/>
              <a:t>¿</a:t>
            </a:r>
            <a:r>
              <a:rPr lang="es-ES" sz="2600" b="1" dirty="0"/>
              <a:t>Qué diferencias existen entre estrategia, planificación estratégica y dirección estratégica</a:t>
            </a:r>
            <a:r>
              <a:rPr lang="es-ES" sz="2600" b="1" dirty="0" smtClean="0"/>
              <a:t>?</a:t>
            </a:r>
          </a:p>
          <a:p>
            <a:pPr marL="457200" indent="-457200" algn="just">
              <a:buFont typeface="+mj-lt"/>
              <a:buAutoNum type="alphaLcParenR"/>
            </a:pPr>
            <a:endParaRPr lang="es-ES" sz="2600" b="1" dirty="0"/>
          </a:p>
          <a:p>
            <a:pPr marL="457200" indent="-457200" algn="just">
              <a:buFont typeface="+mj-lt"/>
              <a:buAutoNum type="alphaLcParenR"/>
            </a:pPr>
            <a:r>
              <a:rPr lang="es-ES" sz="2600" b="1" dirty="0" smtClean="0"/>
              <a:t>¿</a:t>
            </a:r>
            <a:r>
              <a:rPr lang="es-ES" sz="2600" b="1" dirty="0"/>
              <a:t>Qué relaciones existen entre ellas</a:t>
            </a:r>
            <a:r>
              <a:rPr lang="es-ES" sz="2600" b="1" dirty="0" smtClean="0"/>
              <a:t>?</a:t>
            </a:r>
          </a:p>
          <a:p>
            <a:pPr marL="457200" indent="-457200" algn="just">
              <a:buFont typeface="+mj-lt"/>
              <a:buAutoNum type="alphaLcParenR"/>
            </a:pPr>
            <a:endParaRPr lang="es-ES" sz="2600" b="1" dirty="0" smtClean="0"/>
          </a:p>
          <a:p>
            <a:pPr algn="just"/>
            <a:r>
              <a:rPr lang="es-ES" sz="2600" b="1" u="sng" dirty="0" smtClean="0"/>
              <a:t>Sugerencia</a:t>
            </a:r>
            <a:r>
              <a:rPr lang="es-ES" sz="2600" b="1" dirty="0" smtClean="0"/>
              <a:t>: </a:t>
            </a:r>
            <a:r>
              <a:rPr lang="es-CO" sz="2600" b="1" dirty="0" smtClean="0"/>
              <a:t>Puede elaborar </a:t>
            </a:r>
            <a:r>
              <a:rPr lang="es-CO" sz="2600" b="1" dirty="0"/>
              <a:t>una tabla resumen y brindar sus opiniones sobre los resultados</a:t>
            </a:r>
            <a:r>
              <a:rPr lang="es-CO" sz="2600" b="1" dirty="0" smtClean="0"/>
              <a:t>.</a:t>
            </a:r>
            <a:endParaRPr lang="es-ES" sz="2600" b="1" dirty="0"/>
          </a:p>
        </p:txBody>
      </p:sp>
    </p:spTree>
    <p:extLst>
      <p:ext uri="{BB962C8B-B14F-4D97-AF65-F5344CB8AC3E}">
        <p14:creationId xmlns:p14="http://schemas.microsoft.com/office/powerpoint/2010/main" val="24187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331640" y="188640"/>
            <a:ext cx="663354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Motivación próxima conferencia</a:t>
            </a: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99592" y="1556792"/>
            <a:ext cx="763284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3200" b="1" dirty="0">
                <a:ea typeface="Times New Roman" panose="02020603050405020304" pitchFamily="18" charset="0"/>
              </a:rPr>
              <a:t>En la próxima </a:t>
            </a:r>
            <a:r>
              <a:rPr lang="es-ES" sz="3200" b="1" dirty="0" smtClean="0">
                <a:ea typeface="Times New Roman" panose="02020603050405020304" pitchFamily="18" charset="0"/>
              </a:rPr>
              <a:t>clase se </a:t>
            </a:r>
            <a:r>
              <a:rPr lang="es-ES" sz="3200" b="1" dirty="0">
                <a:ea typeface="Times New Roman" panose="02020603050405020304" pitchFamily="18" charset="0"/>
              </a:rPr>
              <a:t>inicia un nuevo tema que desarrolla ampliamente el contenido de la estrategia corporativa.</a:t>
            </a:r>
          </a:p>
        </p:txBody>
      </p:sp>
      <p:pic>
        <p:nvPicPr>
          <p:cNvPr id="6" name="Picture 3" descr="PE0146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71384"/>
            <a:ext cx="2716213" cy="257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MCj028335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21605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4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672"/>
            <a:ext cx="5400600" cy="2936636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10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3528" y="3591248"/>
            <a:ext cx="3456384" cy="142192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50’s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Control Presupuestario: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s-ES_tradnl" alt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Control de la tesorería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Ausencia de análisis estratégico</a:t>
            </a:r>
            <a:endParaRPr lang="es-ES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88" y="2509230"/>
            <a:ext cx="8352244" cy="487722"/>
          </a:xfrm>
          <a:prstGeom prst="rect">
            <a:avLst/>
          </a:prstGeom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483446" y="2997771"/>
            <a:ext cx="360362" cy="503237"/>
          </a:xfrm>
          <a:prstGeom prst="downArrow">
            <a:avLst>
              <a:gd name="adj1" fmla="val 50000"/>
              <a:gd name="adj2" fmla="val 34912"/>
            </a:avLst>
          </a:prstGeom>
          <a:solidFill>
            <a:srgbClr val="37BBD5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017817" y="3560817"/>
            <a:ext cx="4658639" cy="310854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_tradnl" alt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60’s</a:t>
            </a:r>
          </a:p>
          <a:p>
            <a:pPr algn="just" eaLnBrk="1" hangingPunct="1">
              <a:lnSpc>
                <a:spcPct val="80000"/>
              </a:lnSpc>
              <a:buClr>
                <a:srgbClr val="CC00FF"/>
              </a:buClr>
              <a:buFontTx/>
              <a:buBlip>
                <a:blip r:embed="rId2"/>
              </a:buBlip>
            </a:pPr>
            <a:r>
              <a:rPr lang="es-ES_tradnl" alt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</a:t>
            </a:r>
            <a:r>
              <a:rPr lang="es-ES_tradnl" alt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Necesidad de mirar hacia el exterior</a:t>
            </a:r>
          </a:p>
          <a:p>
            <a:pPr algn="just" eaLnBrk="1" hangingPunct="1">
              <a:lnSpc>
                <a:spcPct val="80000"/>
              </a:lnSpc>
              <a:buClr>
                <a:srgbClr val="CC00FF"/>
              </a:buClr>
            </a:pPr>
            <a:endParaRPr lang="es-ES_tradnl" altLang="es-ES" sz="2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just" eaLnBrk="1" hangingPunct="1">
              <a:lnSpc>
                <a:spcPct val="80000"/>
              </a:lnSpc>
              <a:buClr>
                <a:srgbClr val="CC00FF"/>
              </a:buClr>
              <a:buFontTx/>
              <a:buBlip>
                <a:blip r:embed="rId2"/>
              </a:buBlip>
            </a:pPr>
            <a:r>
              <a:rPr lang="es-ES_tradnl" alt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Los recursos internos </a:t>
            </a:r>
            <a:r>
              <a:rPr lang="es-ES_tradnl" alt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condicionan el </a:t>
            </a:r>
            <a:r>
              <a:rPr lang="es-ES_tradnl" alt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resultado de la Planificación</a:t>
            </a:r>
          </a:p>
          <a:p>
            <a:pPr algn="just" eaLnBrk="1" hangingPunct="1">
              <a:lnSpc>
                <a:spcPct val="80000"/>
              </a:lnSpc>
            </a:pPr>
            <a:endParaRPr lang="es-ES_tradnl" altLang="es-ES" sz="2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just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s-ES_tradnl" alt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Surgen estrategias de </a:t>
            </a:r>
            <a:r>
              <a:rPr lang="es-ES_tradnl" alt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perfeccionamiento     </a:t>
            </a:r>
            <a:r>
              <a:rPr lang="es-ES_tradnl" alt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pero no de ruptura</a:t>
            </a:r>
          </a:p>
          <a:p>
            <a:pPr algn="just" eaLnBrk="1" hangingPunct="1">
              <a:lnSpc>
                <a:spcPct val="80000"/>
              </a:lnSpc>
            </a:pPr>
            <a:endParaRPr lang="es-ES_tradnl" altLang="es-ES" sz="2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just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s-ES_tradnl" alt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Nace la planificación a largo plazo (</a:t>
            </a:r>
            <a:r>
              <a:rPr lang="es-ES_tradnl" altLang="es-E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PLP’s</a:t>
            </a:r>
            <a:r>
              <a:rPr lang="es-ES_tradnl" alt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)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_tradnl" alt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	</a:t>
            </a:r>
            <a:endParaRPr lang="es-ES" altLang="es-ES" sz="2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5867822" y="2997771"/>
            <a:ext cx="360362" cy="503237"/>
          </a:xfrm>
          <a:prstGeom prst="downArrow">
            <a:avLst>
              <a:gd name="adj1" fmla="val 50000"/>
              <a:gd name="adj2" fmla="val 34912"/>
            </a:avLst>
          </a:prstGeom>
          <a:solidFill>
            <a:srgbClr val="37BBD5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21872" y="1414517"/>
            <a:ext cx="2836097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s-MX" altLang="es-ES" dirty="0">
                <a:latin typeface="+mn-lt"/>
              </a:rPr>
              <a:t>Año 300 </a:t>
            </a:r>
            <a:r>
              <a:rPr lang="es-MX" altLang="es-ES" dirty="0" err="1">
                <a:latin typeface="+mn-lt"/>
              </a:rPr>
              <a:t>A.c</a:t>
            </a:r>
            <a:r>
              <a:rPr lang="es-MX" altLang="es-ES" dirty="0">
                <a:latin typeface="+mn-lt"/>
              </a:rPr>
              <a:t> </a:t>
            </a:r>
          </a:p>
          <a:p>
            <a:r>
              <a:rPr lang="es-MX" altLang="es-ES" dirty="0" err="1">
                <a:latin typeface="+mn-lt"/>
              </a:rPr>
              <a:t>Tzun</a:t>
            </a:r>
            <a:r>
              <a:rPr lang="es-MX" altLang="es-ES" dirty="0">
                <a:latin typeface="+mn-lt"/>
              </a:rPr>
              <a:t> </a:t>
            </a:r>
            <a:r>
              <a:rPr lang="es-MX" altLang="es-ES" dirty="0" err="1">
                <a:latin typeface="+mn-lt"/>
              </a:rPr>
              <a:t>Tzu</a:t>
            </a:r>
            <a:r>
              <a:rPr lang="es-MX" altLang="es-ES" dirty="0">
                <a:latin typeface="+mn-lt"/>
              </a:rPr>
              <a:t> El arte de la Guerra</a:t>
            </a:r>
            <a:endParaRPr lang="es-ES" altLang="es-ES" dirty="0">
              <a:latin typeface="+mn-lt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058892"/>
            <a:ext cx="359695" cy="50601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049817" y="1370211"/>
            <a:ext cx="4176712" cy="7626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MX" altLang="es-ES" dirty="0">
                <a:latin typeface="+mn-lt"/>
              </a:rPr>
              <a:t>1a. Estrategia mercantil para hacer planes y mover recursos para alcanzar los objetivos. (Grecia)</a:t>
            </a:r>
          </a:p>
        </p:txBody>
      </p:sp>
      <p:cxnSp>
        <p:nvCxnSpPr>
          <p:cNvPr id="23" name="Conector curvado 22"/>
          <p:cNvCxnSpPr/>
          <p:nvPr/>
        </p:nvCxnSpPr>
        <p:spPr>
          <a:xfrm flipV="1">
            <a:off x="1736439" y="1942337"/>
            <a:ext cx="2313378" cy="603407"/>
          </a:xfrm>
          <a:prstGeom prst="curvedConnector3">
            <a:avLst>
              <a:gd name="adj1" fmla="val 68182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558153" y="240381"/>
            <a:ext cx="7772400" cy="6683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ES" sz="2800" b="1" dirty="0" smtClean="0"/>
              <a:t>DIRECCIÓN ESTRATÉGICA</a:t>
            </a:r>
            <a:br>
              <a:rPr lang="es-MX" altLang="es-ES" sz="2800" b="1" dirty="0" smtClean="0"/>
            </a:br>
            <a:r>
              <a:rPr lang="es-MX" altLang="es-ES" sz="2800" b="1" dirty="0" smtClean="0"/>
              <a:t>ORIGEN Y EVOLUCIÓN</a:t>
            </a:r>
            <a:endParaRPr lang="es-ES" altLang="es-E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204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88" y="2005174"/>
            <a:ext cx="8352244" cy="487722"/>
          </a:xfrm>
          <a:prstGeom prst="rect">
            <a:avLst/>
          </a:prstGeom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1547664" y="2564904"/>
            <a:ext cx="360362" cy="503237"/>
          </a:xfrm>
          <a:prstGeom prst="downArrow">
            <a:avLst>
              <a:gd name="adj1" fmla="val 50000"/>
              <a:gd name="adj2" fmla="val 34912"/>
            </a:avLst>
          </a:prstGeom>
          <a:solidFill>
            <a:srgbClr val="37BBD5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5147742" y="2558865"/>
            <a:ext cx="360362" cy="503237"/>
          </a:xfrm>
          <a:prstGeom prst="downArrow">
            <a:avLst>
              <a:gd name="adj1" fmla="val 50000"/>
              <a:gd name="adj2" fmla="val 34912"/>
            </a:avLst>
          </a:prstGeom>
          <a:solidFill>
            <a:srgbClr val="37BBD5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79512" y="3303391"/>
            <a:ext cx="3706407" cy="33055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70’s</a:t>
            </a:r>
          </a:p>
          <a:p>
            <a:pPr algn="just" eaLnBrk="1" hangingPunct="1"/>
            <a:endParaRPr lang="es-ES_tradnl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CC00FF"/>
              </a:buClr>
              <a:buFontTx/>
              <a:buBlip>
                <a:blip r:embed="rId3"/>
              </a:buBlip>
            </a:pP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  Emerge la Planificación Estratégica</a:t>
            </a:r>
          </a:p>
          <a:p>
            <a:pPr algn="just" eaLnBrk="1" hangingPunct="1">
              <a:lnSpc>
                <a:spcPct val="80000"/>
              </a:lnSpc>
              <a:buClr>
                <a:srgbClr val="CC00FF"/>
              </a:buClr>
            </a:pPr>
            <a:endParaRPr lang="es-ES_tradnl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CC00FF"/>
              </a:buClr>
              <a:buFontTx/>
              <a:buBlip>
                <a:blip r:embed="rId3"/>
              </a:buBlip>
            </a:pP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  Se formulan estrategias que ayudan a </a:t>
            </a:r>
            <a:r>
              <a:rPr lang="es-ES_tradnl" alt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la empresa </a:t>
            </a: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a posicionarse en su mercado</a:t>
            </a:r>
          </a:p>
          <a:p>
            <a:pPr algn="just" eaLnBrk="1" hangingPunct="1">
              <a:lnSpc>
                <a:spcPct val="80000"/>
              </a:lnSpc>
            </a:pPr>
            <a:endParaRPr lang="es-ES_tradnl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  <a:p>
            <a:pPr algn="just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  Desequilibrio entre estrategia de </a:t>
            </a:r>
            <a:r>
              <a:rPr lang="es-ES_tradnl" alt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Mercado y </a:t>
            </a: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estrategia de Organización	</a:t>
            </a:r>
          </a:p>
          <a:p>
            <a:pPr algn="just" eaLnBrk="1" hangingPunct="1">
              <a:lnSpc>
                <a:spcPct val="80000"/>
              </a:lnSpc>
            </a:pPr>
            <a:endParaRPr lang="es-ES_tradnl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	</a:t>
            </a:r>
            <a:endParaRPr lang="es-ES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22415" y="3303391"/>
            <a:ext cx="4032447" cy="286232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80’s</a:t>
            </a:r>
          </a:p>
          <a:p>
            <a:pPr algn="just" eaLnBrk="1" hangingPunct="1"/>
            <a:endParaRPr lang="es-ES_tradnl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CC00FF"/>
              </a:buClr>
              <a:buFontTx/>
              <a:buBlip>
                <a:blip r:embed="rId3"/>
              </a:buBlip>
            </a:pP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  Surge la Dirección Estratégica</a:t>
            </a:r>
          </a:p>
          <a:p>
            <a:pPr algn="just" eaLnBrk="1" hangingPunct="1">
              <a:lnSpc>
                <a:spcPct val="80000"/>
              </a:lnSpc>
              <a:buClr>
                <a:srgbClr val="CC00FF"/>
              </a:buClr>
            </a:pPr>
            <a:endParaRPr lang="es-ES_tradnl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CC00FF"/>
              </a:buClr>
              <a:buFontTx/>
              <a:buBlip>
                <a:blip r:embed="rId3"/>
              </a:buBlip>
            </a:pP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  Se busca la interdependencia entre </a:t>
            </a:r>
            <a:r>
              <a:rPr lang="es-ES_tradnl" alt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Estrategia </a:t>
            </a: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y Organización</a:t>
            </a:r>
          </a:p>
          <a:p>
            <a:pPr algn="just" eaLnBrk="1" hangingPunct="1">
              <a:lnSpc>
                <a:spcPct val="80000"/>
              </a:lnSpc>
            </a:pPr>
            <a:endParaRPr lang="es-ES_tradnl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  <a:p>
            <a:pPr algn="just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  Solo se contemplan los </a:t>
            </a:r>
            <a:r>
              <a:rPr lang="es-ES_tradnl" alt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recursos </a:t>
            </a: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internos </a:t>
            </a:r>
            <a:r>
              <a:rPr lang="es-ES_tradnl" alt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en </a:t>
            </a: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la implantación de la Estrategia	</a:t>
            </a:r>
          </a:p>
          <a:p>
            <a:pPr algn="just" eaLnBrk="1" hangingPunct="1">
              <a:lnSpc>
                <a:spcPct val="80000"/>
              </a:lnSpc>
            </a:pPr>
            <a:endParaRPr lang="es-ES_tradnl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	</a:t>
            </a:r>
            <a:endParaRPr lang="es-ES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58153" y="240381"/>
            <a:ext cx="7772400" cy="6683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ES" sz="2800" b="1" dirty="0" smtClean="0"/>
              <a:t>DIRECCIÓN ESTRATÉGICA</a:t>
            </a:r>
            <a:br>
              <a:rPr lang="es-MX" altLang="es-ES" sz="2800" b="1" dirty="0" smtClean="0"/>
            </a:br>
            <a:r>
              <a:rPr lang="es-MX" altLang="es-ES" sz="2800" b="1" dirty="0" smtClean="0"/>
              <a:t>ORIGEN Y EVOLUCIÓN</a:t>
            </a:r>
            <a:endParaRPr lang="es-ES" altLang="es-E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4653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88" y="1141078"/>
            <a:ext cx="8352244" cy="487722"/>
          </a:xfrm>
          <a:prstGeom prst="rect">
            <a:avLst/>
          </a:prstGeom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1547664" y="1701627"/>
            <a:ext cx="360362" cy="503237"/>
          </a:xfrm>
          <a:prstGeom prst="downArrow">
            <a:avLst>
              <a:gd name="adj1" fmla="val 50000"/>
              <a:gd name="adj2" fmla="val 34912"/>
            </a:avLst>
          </a:prstGeom>
          <a:solidFill>
            <a:srgbClr val="37BBD5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5291758" y="1701627"/>
            <a:ext cx="360362" cy="503237"/>
          </a:xfrm>
          <a:prstGeom prst="downArrow">
            <a:avLst>
              <a:gd name="adj1" fmla="val 50000"/>
              <a:gd name="adj2" fmla="val 34912"/>
            </a:avLst>
          </a:prstGeom>
          <a:solidFill>
            <a:srgbClr val="37BBD5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56688" y="2420888"/>
            <a:ext cx="3635848" cy="374871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90’s</a:t>
            </a:r>
          </a:p>
          <a:p>
            <a:pPr algn="just" eaLnBrk="1" hangingPunct="1"/>
            <a:endParaRPr lang="es-ES_tradnl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CC00FF"/>
              </a:buClr>
              <a:buFontTx/>
              <a:buBlip>
                <a:blip r:embed="rId3"/>
              </a:buBlip>
            </a:pP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  Aparece la Dirección Estratégica Avanzada</a:t>
            </a:r>
          </a:p>
          <a:p>
            <a:pPr algn="just" eaLnBrk="1" hangingPunct="1">
              <a:lnSpc>
                <a:spcPct val="80000"/>
              </a:lnSpc>
              <a:buClr>
                <a:srgbClr val="CC00FF"/>
              </a:buClr>
            </a:pPr>
            <a:endParaRPr lang="es-ES_tradnl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CC00FF"/>
              </a:buClr>
              <a:buFontTx/>
              <a:buBlip>
                <a:blip r:embed="rId3"/>
              </a:buBlip>
            </a:pP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  Integra el modelo de orientación al mercado </a:t>
            </a:r>
            <a:r>
              <a:rPr lang="es-ES_tradnl" alt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con </a:t>
            </a: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los estilos organizativos japoneses </a:t>
            </a:r>
            <a:r>
              <a:rPr lang="es-ES_tradnl" alt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basados en </a:t>
            </a: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la Mejora Continua</a:t>
            </a:r>
          </a:p>
          <a:p>
            <a:pPr algn="just" eaLnBrk="1" hangingPunct="1">
              <a:lnSpc>
                <a:spcPct val="80000"/>
              </a:lnSpc>
              <a:buClr>
                <a:srgbClr val="CC00FF"/>
              </a:buClr>
            </a:pPr>
            <a:endParaRPr lang="es-ES_tradnl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CC00FF"/>
              </a:buClr>
              <a:buFontTx/>
              <a:buBlip>
                <a:blip r:embed="rId3"/>
              </a:buBlip>
            </a:pP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  Mayor énfasis en la reflexión estratégica</a:t>
            </a:r>
          </a:p>
          <a:p>
            <a:pPr algn="just" eaLnBrk="1" hangingPunct="1">
              <a:lnSpc>
                <a:spcPct val="80000"/>
              </a:lnSpc>
            </a:pPr>
            <a:endParaRPr lang="es-ES_tradnl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  <a:p>
            <a:pPr algn="just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  Menor hincapié en el proceso de </a:t>
            </a:r>
            <a:r>
              <a:rPr lang="es-ES_tradnl" alt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planificación formal</a:t>
            </a: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		</a:t>
            </a:r>
            <a:endParaRPr lang="es-ES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395508" y="2420888"/>
            <a:ext cx="4424964" cy="39703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0000"/>
                </a:solidFill>
                <a:latin typeface="CG Omega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Nuevo Milenio</a:t>
            </a:r>
          </a:p>
          <a:p>
            <a:pPr algn="just" eaLnBrk="1" hangingPunct="1"/>
            <a:endParaRPr lang="es-ES_tradnl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CC00FF"/>
              </a:buClr>
              <a:buFontTx/>
              <a:buBlip>
                <a:blip r:embed="rId3"/>
              </a:buBlip>
            </a:pP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  Organización basada en la Estrategia y </a:t>
            </a:r>
            <a:r>
              <a:rPr lang="es-ES_tradnl" alt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la sistematización </a:t>
            </a: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de la gestión estratégica</a:t>
            </a:r>
          </a:p>
          <a:p>
            <a:pPr algn="just" eaLnBrk="1" hangingPunct="1">
              <a:lnSpc>
                <a:spcPct val="80000"/>
              </a:lnSpc>
              <a:buClr>
                <a:srgbClr val="CC00FF"/>
              </a:buClr>
            </a:pPr>
            <a:endParaRPr lang="es-ES_tradnl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CC00FF"/>
              </a:buClr>
              <a:buFontTx/>
              <a:buBlip>
                <a:blip r:embed="rId3"/>
              </a:buBlip>
            </a:pP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  Kaplan y Norton defienden el </a:t>
            </a:r>
            <a:r>
              <a:rPr lang="es-ES_tradnl" alt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CMI como auténtico </a:t>
            </a: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sistema de gestión estratégica </a:t>
            </a:r>
          </a:p>
          <a:p>
            <a:pPr algn="just" eaLnBrk="1" hangingPunct="1">
              <a:lnSpc>
                <a:spcPct val="80000"/>
              </a:lnSpc>
            </a:pPr>
            <a:endParaRPr lang="es-ES_tradnl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  <a:p>
            <a:pPr algn="just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  La formulación de la Estrategia	es un arte</a:t>
            </a:r>
          </a:p>
          <a:p>
            <a:pPr algn="just"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es-ES_tradnl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  <a:p>
            <a:pPr algn="just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  La descripción de la Estrategia es un </a:t>
            </a:r>
            <a:r>
              <a:rPr lang="es-ES_tradnl" alt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ejercicio científico  </a:t>
            </a: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que multiplica las </a:t>
            </a:r>
            <a:r>
              <a:rPr lang="es-ES_tradnl" alt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probabilidades de </a:t>
            </a: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ejecutarla con </a:t>
            </a:r>
            <a:r>
              <a:rPr lang="es-ES_tradnl" alt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éxito.</a:t>
            </a:r>
            <a:r>
              <a:rPr lang="es-ES_tradnl" alt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charset="0"/>
              </a:rPr>
              <a:t>	</a:t>
            </a:r>
            <a:endParaRPr lang="es-ES" altLang="es-E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itannic Bold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58153" y="240381"/>
            <a:ext cx="7772400" cy="6683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ES" sz="2800" b="1" dirty="0" smtClean="0"/>
              <a:t>DIRECCIÓN ESTRATÉGICA</a:t>
            </a:r>
            <a:br>
              <a:rPr lang="es-MX" altLang="es-ES" sz="2800" b="1" dirty="0" smtClean="0"/>
            </a:br>
            <a:r>
              <a:rPr lang="es-MX" altLang="es-ES" sz="2800" b="1" dirty="0" smtClean="0"/>
              <a:t>ORIGEN Y EVOLUCIÓN</a:t>
            </a:r>
            <a:endParaRPr lang="es-ES" altLang="es-E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2045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1382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s-MX" altLang="es-ES" sz="3600" b="1" dirty="0" smtClean="0"/>
              <a:t>DIRECCIÓN ESTRATÉGICA</a:t>
            </a:r>
            <a:r>
              <a:rPr lang="es-MX" altLang="es-ES" sz="4800" b="1" dirty="0" smtClean="0"/>
              <a:t/>
            </a:r>
            <a:br>
              <a:rPr lang="es-MX" altLang="es-ES" sz="4800" b="1" dirty="0" smtClean="0"/>
            </a:br>
            <a:r>
              <a:rPr lang="es-MX" altLang="es-ES" sz="2000" b="1" dirty="0" smtClean="0"/>
              <a:t>PRECURSORES</a:t>
            </a:r>
            <a:endParaRPr lang="es-ES" altLang="es-ES" sz="2000" b="1" dirty="0" smtClean="0"/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250825" y="1412776"/>
            <a:ext cx="32400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MX" altLang="es-ES" b="1" dirty="0">
                <a:latin typeface="+mn-lt"/>
              </a:rPr>
              <a:t>Helénico, </a:t>
            </a:r>
            <a:r>
              <a:rPr lang="es-MX" altLang="es-ES" b="1" dirty="0" err="1">
                <a:latin typeface="+mn-lt"/>
              </a:rPr>
              <a:t>Jenofontes</a:t>
            </a:r>
            <a:r>
              <a:rPr lang="es-MX" altLang="es-ES" b="1" dirty="0">
                <a:latin typeface="+mn-lt"/>
              </a:rPr>
              <a:t> y </a:t>
            </a:r>
            <a:r>
              <a:rPr lang="es-MX" altLang="es-ES" b="1" dirty="0" err="1">
                <a:latin typeface="+mn-lt"/>
              </a:rPr>
              <a:t>Tucidides</a:t>
            </a:r>
            <a:r>
              <a:rPr lang="es-MX" altLang="es-ES" b="1" dirty="0">
                <a:latin typeface="+mn-lt"/>
              </a:rPr>
              <a:t> marcan el inicio de la estrategia como ciencia militar</a:t>
            </a:r>
          </a:p>
        </p:txBody>
      </p:sp>
      <p:sp>
        <p:nvSpPr>
          <p:cNvPr id="39940" name="AutoShape 8"/>
          <p:cNvSpPr>
            <a:spLocks noChangeArrowheads="1"/>
          </p:cNvSpPr>
          <p:nvPr/>
        </p:nvSpPr>
        <p:spPr bwMode="auto">
          <a:xfrm rot="1837855">
            <a:off x="2001838" y="2557463"/>
            <a:ext cx="1633537" cy="485775"/>
          </a:xfrm>
          <a:prstGeom prst="leftArrow">
            <a:avLst>
              <a:gd name="adj1" fmla="val 50000"/>
              <a:gd name="adj2" fmla="val 84069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39941" name="Rectangle 9"/>
          <p:cNvSpPr>
            <a:spLocks noChangeArrowheads="1"/>
          </p:cNvSpPr>
          <p:nvPr/>
        </p:nvSpPr>
        <p:spPr bwMode="auto">
          <a:xfrm>
            <a:off x="4500563" y="1340768"/>
            <a:ext cx="4248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/>
            <a:r>
              <a:rPr lang="es-MX" altLang="es-ES" b="1" dirty="0">
                <a:latin typeface="+mn-lt"/>
              </a:rPr>
              <a:t>En Roma, </a:t>
            </a:r>
            <a:r>
              <a:rPr lang="es-MX" altLang="es-ES" b="1" dirty="0" err="1">
                <a:latin typeface="+mn-lt"/>
              </a:rPr>
              <a:t>Polibio</a:t>
            </a:r>
            <a:r>
              <a:rPr lang="es-MX" altLang="es-ES" b="1" dirty="0">
                <a:latin typeface="+mn-lt"/>
              </a:rPr>
              <a:t>, Plutarco y Tito Livio diseñan las estrategias militares, posteriormente aplicadas por Julio </a:t>
            </a:r>
            <a:r>
              <a:rPr lang="es-MX" altLang="es-ES" b="1" dirty="0" err="1">
                <a:latin typeface="+mn-lt"/>
              </a:rPr>
              <a:t>Cesár</a:t>
            </a:r>
            <a:endParaRPr lang="es-ES" altLang="es-ES" b="1" dirty="0">
              <a:latin typeface="+mn-lt"/>
            </a:endParaRPr>
          </a:p>
        </p:txBody>
      </p:sp>
      <p:sp>
        <p:nvSpPr>
          <p:cNvPr id="39942" name="AutoShape 10"/>
          <p:cNvSpPr>
            <a:spLocks noChangeArrowheads="1"/>
          </p:cNvSpPr>
          <p:nvPr/>
        </p:nvSpPr>
        <p:spPr bwMode="auto">
          <a:xfrm rot="8507271">
            <a:off x="5292725" y="2565400"/>
            <a:ext cx="1633538" cy="485775"/>
          </a:xfrm>
          <a:prstGeom prst="leftArrow">
            <a:avLst>
              <a:gd name="adj1" fmla="val 50000"/>
              <a:gd name="adj2" fmla="val 84069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39943" name="Rectangle 11"/>
          <p:cNvSpPr>
            <a:spLocks noChangeArrowheads="1"/>
          </p:cNvSpPr>
          <p:nvPr/>
        </p:nvSpPr>
        <p:spPr bwMode="auto">
          <a:xfrm>
            <a:off x="179388" y="5229225"/>
            <a:ext cx="4464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MX" altLang="es-ES" b="1" dirty="0">
                <a:latin typeface="+mn-lt"/>
              </a:rPr>
              <a:t>El Renacimiento, Nicolás de Maquiavelo, hace recomendaciones sobre el uso de los ejércitos para asegurar la existencia del estado.</a:t>
            </a:r>
          </a:p>
        </p:txBody>
      </p:sp>
      <p:sp>
        <p:nvSpPr>
          <p:cNvPr id="39944" name="AutoShape 12"/>
          <p:cNvSpPr>
            <a:spLocks noChangeArrowheads="1"/>
          </p:cNvSpPr>
          <p:nvPr/>
        </p:nvSpPr>
        <p:spPr bwMode="auto">
          <a:xfrm rot="-2065646">
            <a:off x="2051050" y="4365625"/>
            <a:ext cx="1633538" cy="485775"/>
          </a:xfrm>
          <a:prstGeom prst="leftArrow">
            <a:avLst>
              <a:gd name="adj1" fmla="val 50000"/>
              <a:gd name="adj2" fmla="val 84069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39945" name="Rectangle 13"/>
          <p:cNvSpPr>
            <a:spLocks noChangeArrowheads="1"/>
          </p:cNvSpPr>
          <p:nvPr/>
        </p:nvSpPr>
        <p:spPr bwMode="auto">
          <a:xfrm>
            <a:off x="4932363" y="5229225"/>
            <a:ext cx="40322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MX" altLang="es-ES" b="1" dirty="0">
                <a:latin typeface="+mn-lt"/>
              </a:rPr>
              <a:t>Von </a:t>
            </a:r>
            <a:r>
              <a:rPr lang="es-MX" altLang="es-ES" b="1" dirty="0" err="1">
                <a:latin typeface="+mn-lt"/>
              </a:rPr>
              <a:t>Neuman</a:t>
            </a:r>
            <a:r>
              <a:rPr lang="es-MX" altLang="es-ES" b="1" dirty="0">
                <a:latin typeface="+mn-lt"/>
              </a:rPr>
              <a:t>, </a:t>
            </a:r>
            <a:r>
              <a:rPr lang="es-MX" altLang="es-ES" b="1" dirty="0" err="1">
                <a:latin typeface="+mn-lt"/>
              </a:rPr>
              <a:t>Morgestem</a:t>
            </a:r>
            <a:r>
              <a:rPr lang="es-MX" altLang="es-ES" b="1" dirty="0">
                <a:latin typeface="+mn-lt"/>
              </a:rPr>
              <a:t> y Peter Drucker  la estrategia requiere que los gerentes analicen la situación presente  y se ajusten a los cambios cuando sea </a:t>
            </a:r>
            <a:r>
              <a:rPr lang="es-MX" altLang="es-ES" b="1" dirty="0" err="1">
                <a:latin typeface="+mn-lt"/>
              </a:rPr>
              <a:t>neceario</a:t>
            </a:r>
            <a:r>
              <a:rPr lang="es-MX" altLang="es-ES" b="1" dirty="0">
                <a:latin typeface="+mn-lt"/>
              </a:rPr>
              <a:t>.</a:t>
            </a:r>
          </a:p>
        </p:txBody>
      </p:sp>
      <p:sp>
        <p:nvSpPr>
          <p:cNvPr id="39946" name="AutoShape 14"/>
          <p:cNvSpPr>
            <a:spLocks noChangeArrowheads="1"/>
          </p:cNvSpPr>
          <p:nvPr/>
        </p:nvSpPr>
        <p:spPr bwMode="auto">
          <a:xfrm rot="-9142989">
            <a:off x="5508625" y="4365625"/>
            <a:ext cx="1633538" cy="485775"/>
          </a:xfrm>
          <a:prstGeom prst="leftArrow">
            <a:avLst>
              <a:gd name="adj1" fmla="val 50000"/>
              <a:gd name="adj2" fmla="val 84069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s-ES" altLang="es-ES"/>
          </a:p>
        </p:txBody>
      </p:sp>
      <p:pic>
        <p:nvPicPr>
          <p:cNvPr id="39947" name="Picture 15" descr="MCj0346681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3141663"/>
            <a:ext cx="1739900" cy="1547812"/>
          </a:xfrm>
          <a:noFill/>
        </p:spPr>
      </p:pic>
    </p:spTree>
    <p:extLst>
      <p:ext uri="{BB962C8B-B14F-4D97-AF65-F5344CB8AC3E}">
        <p14:creationId xmlns:p14="http://schemas.microsoft.com/office/powerpoint/2010/main" val="5606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023" y="871552"/>
            <a:ext cx="87814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dirty="0" smtClean="0">
                <a:latin typeface="Arial Black" pitchFamily="34" charset="0"/>
              </a:rPr>
              <a:t>Esta </a:t>
            </a:r>
            <a:r>
              <a:rPr lang="es-ES_tradnl" sz="2000" dirty="0">
                <a:latin typeface="Arial Black" pitchFamily="34" charset="0"/>
              </a:rPr>
              <a:t>nueva visión del problema estratégico hace que las empresas se vean obligadas a modificar su postura ante los cambios del sistema e intenten abarcar la esfera total del sistema, lo cual es llamado </a:t>
            </a:r>
            <a:r>
              <a:rPr lang="es-ES_tradnl" sz="2000" b="1" i="1" dirty="0">
                <a:latin typeface="Arial Black" pitchFamily="34" charset="0"/>
              </a:rPr>
              <a:t>Dirección Estratégica</a:t>
            </a:r>
            <a:r>
              <a:rPr lang="es-ES_tradnl" sz="2000" b="1" dirty="0">
                <a:latin typeface="Arial Black" pitchFamily="34" charset="0"/>
              </a:rPr>
              <a:t>.</a:t>
            </a:r>
            <a:endParaRPr lang="es-ES" sz="2000" dirty="0">
              <a:latin typeface="Arial Black" pitchFamily="34" charset="0"/>
            </a:endParaRPr>
          </a:p>
          <a:p>
            <a:pPr algn="just"/>
            <a:r>
              <a:rPr lang="es-ES" sz="2000" dirty="0">
                <a:latin typeface="Arial Black" pitchFamily="34" charset="0"/>
              </a:rPr>
              <a:t>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624" y="116632"/>
            <a:ext cx="4712616" cy="6648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Rectángulo 4"/>
          <p:cNvSpPr/>
          <p:nvPr/>
        </p:nvSpPr>
        <p:spPr>
          <a:xfrm>
            <a:off x="0" y="2492896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latin typeface="Arial Black" pitchFamily="34" charset="0"/>
                <a:cs typeface="Arial" pitchFamily="34" charset="0"/>
              </a:rPr>
              <a:t>La </a:t>
            </a:r>
            <a:r>
              <a:rPr lang="es-ES_tradnl" sz="2000" b="1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dirección estratégica </a:t>
            </a:r>
            <a:r>
              <a:rPr lang="es-ES_tradnl" sz="2000" b="1" dirty="0">
                <a:latin typeface="Arial Black" pitchFamily="34" charset="0"/>
                <a:ea typeface="Times New Roman" pitchFamily="18" charset="0"/>
                <a:cs typeface="Arial" pitchFamily="34" charset="0"/>
              </a:rPr>
              <a:t>surge para cubrir las deficiencias de la planificación estratégica como “un concepto multidimensional que abarca la totalidad de las actividades críticas de la firma y le da un sentido de unidad, dirección y propósito, a la vez que facilita los cambios necesarios que su medio ambiente incluye. </a:t>
            </a:r>
            <a:endParaRPr lang="es-ES_tradnl" sz="2000" b="1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lang="es-ES_tradnl" sz="2000" b="1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lang="es-ES_tradnl" sz="2000" b="1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Es </a:t>
            </a:r>
            <a:r>
              <a:rPr lang="es-ES_tradnl" sz="2000" b="1" dirty="0">
                <a:latin typeface="Arial Black" pitchFamily="34" charset="0"/>
                <a:ea typeface="Times New Roman" pitchFamily="18" charset="0"/>
                <a:cs typeface="Arial" pitchFamily="34" charset="0"/>
              </a:rPr>
              <a:t>por tanto una combinación de fundamentos filosóficos y del comportamiento, localizados en el ámbito de conocimientos y de las actitudes, tanto personales como profesionales y que tiene profundas y significativas implicaciones para la cultura de las organizaciones y las posturas futuras.</a:t>
            </a:r>
            <a:endParaRPr lang="es-ES_tradnl" sz="2000" b="1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668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s-MX" altLang="es-ES" sz="3600" b="1" dirty="0" smtClean="0"/>
              <a:t>DIRECCIÓN ESTRATÉGICA</a:t>
            </a:r>
            <a:br>
              <a:rPr lang="es-MX" altLang="es-ES" sz="3600" b="1" dirty="0" smtClean="0"/>
            </a:br>
            <a:r>
              <a:rPr lang="es-MX" altLang="es-ES" sz="2000" b="1" dirty="0" smtClean="0"/>
              <a:t>VOCABLOS MÁS USUALES</a:t>
            </a:r>
            <a:endParaRPr lang="es-ES" altLang="es-ES" sz="2000" b="1" dirty="0" smtClean="0"/>
          </a:p>
        </p:txBody>
      </p:sp>
      <p:pic>
        <p:nvPicPr>
          <p:cNvPr id="41987" name="Picture 4" descr="MCj0378751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3644900"/>
            <a:ext cx="1757363" cy="1843088"/>
          </a:xfrm>
          <a:noFill/>
        </p:spPr>
      </p:pic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755650" y="1484313"/>
            <a:ext cx="984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Misión</a:t>
            </a:r>
            <a:r>
              <a:rPr lang="es-MX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s-ES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1979613" y="1773238"/>
            <a:ext cx="1187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Objetivo:</a:t>
            </a:r>
            <a:endParaRPr lang="es-ES" i="1" u="sng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3276600" y="2205038"/>
            <a:ext cx="793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</a:t>
            </a:r>
            <a:r>
              <a:rPr lang="es-MX" i="1" u="sng"/>
              <a:t>:</a:t>
            </a:r>
            <a:endParaRPr lang="es-ES" i="1" u="sng"/>
          </a:p>
        </p:txBody>
      </p:sp>
      <p:sp>
        <p:nvSpPr>
          <p:cNvPr id="205833" name="Rectangle 9"/>
          <p:cNvSpPr>
            <a:spLocks noChangeArrowheads="1"/>
          </p:cNvSpPr>
          <p:nvPr/>
        </p:nvSpPr>
        <p:spPr bwMode="auto">
          <a:xfrm>
            <a:off x="4356100" y="2565400"/>
            <a:ext cx="1352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Estrategia</a:t>
            </a:r>
            <a:r>
              <a:rPr lang="es-MX"/>
              <a:t>:</a:t>
            </a:r>
            <a:endParaRPr lang="es-ES"/>
          </a:p>
        </p:txBody>
      </p:sp>
      <p:sp>
        <p:nvSpPr>
          <p:cNvPr id="205834" name="Rectangle 10"/>
          <p:cNvSpPr>
            <a:spLocks noChangeArrowheads="1"/>
          </p:cNvSpPr>
          <p:nvPr/>
        </p:nvSpPr>
        <p:spPr bwMode="auto">
          <a:xfrm>
            <a:off x="5651500" y="3068638"/>
            <a:ext cx="2166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Acciones y Tareas</a:t>
            </a:r>
            <a:endParaRPr lang="es-ES" i="1" u="sng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835" name="Rectangle 11"/>
          <p:cNvSpPr>
            <a:spLocks noChangeArrowheads="1"/>
          </p:cNvSpPr>
          <p:nvPr/>
        </p:nvSpPr>
        <p:spPr bwMode="auto">
          <a:xfrm>
            <a:off x="7308850" y="3716338"/>
            <a:ext cx="1082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Control:</a:t>
            </a:r>
            <a:endParaRPr lang="es-ES" i="1" u="sng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836" name="Rectangle 12"/>
          <p:cNvSpPr>
            <a:spLocks noChangeArrowheads="1"/>
          </p:cNvSpPr>
          <p:nvPr/>
        </p:nvSpPr>
        <p:spPr bwMode="auto">
          <a:xfrm>
            <a:off x="5358248" y="5013176"/>
            <a:ext cx="20161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Gratificaciones:</a:t>
            </a:r>
            <a:endParaRPr lang="es-ES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95" name="AutoShape 13"/>
          <p:cNvSpPr>
            <a:spLocks noChangeArrowheads="1"/>
          </p:cNvSpPr>
          <p:nvPr/>
        </p:nvSpPr>
        <p:spPr bwMode="auto">
          <a:xfrm rot="-3669781">
            <a:off x="1208881" y="1535907"/>
            <a:ext cx="322263" cy="1517650"/>
          </a:xfrm>
          <a:prstGeom prst="curvedRightArrow">
            <a:avLst>
              <a:gd name="adj1" fmla="val 94187"/>
              <a:gd name="adj2" fmla="val 188374"/>
              <a:gd name="adj3" fmla="val 33333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41996" name="AutoShape 16"/>
          <p:cNvSpPr>
            <a:spLocks noChangeArrowheads="1"/>
          </p:cNvSpPr>
          <p:nvPr/>
        </p:nvSpPr>
        <p:spPr bwMode="auto">
          <a:xfrm rot="4234775">
            <a:off x="6609557" y="3839369"/>
            <a:ext cx="322262" cy="1517650"/>
          </a:xfrm>
          <a:prstGeom prst="curvedRightArrow">
            <a:avLst>
              <a:gd name="adj1" fmla="val 94187"/>
              <a:gd name="adj2" fmla="val 188375"/>
              <a:gd name="adj3" fmla="val 33333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41997" name="AutoShape 17"/>
          <p:cNvSpPr>
            <a:spLocks noChangeArrowheads="1"/>
          </p:cNvSpPr>
          <p:nvPr/>
        </p:nvSpPr>
        <p:spPr bwMode="auto">
          <a:xfrm rot="-3669781">
            <a:off x="2721768" y="1894682"/>
            <a:ext cx="322263" cy="1517650"/>
          </a:xfrm>
          <a:prstGeom prst="curvedRightArrow">
            <a:avLst>
              <a:gd name="adj1" fmla="val 94187"/>
              <a:gd name="adj2" fmla="val 188374"/>
              <a:gd name="adj3" fmla="val 33333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41998" name="AutoShape 18"/>
          <p:cNvSpPr>
            <a:spLocks noChangeArrowheads="1"/>
          </p:cNvSpPr>
          <p:nvPr/>
        </p:nvSpPr>
        <p:spPr bwMode="auto">
          <a:xfrm rot="-3669781">
            <a:off x="3945732" y="2255044"/>
            <a:ext cx="322262" cy="1517650"/>
          </a:xfrm>
          <a:prstGeom prst="curvedRightArrow">
            <a:avLst>
              <a:gd name="adj1" fmla="val 94187"/>
              <a:gd name="adj2" fmla="val 188375"/>
              <a:gd name="adj3" fmla="val 33333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41999" name="AutoShape 19"/>
          <p:cNvSpPr>
            <a:spLocks noChangeArrowheads="1"/>
          </p:cNvSpPr>
          <p:nvPr/>
        </p:nvSpPr>
        <p:spPr bwMode="auto">
          <a:xfrm rot="-3669781">
            <a:off x="5385593" y="2831307"/>
            <a:ext cx="322263" cy="1517650"/>
          </a:xfrm>
          <a:prstGeom prst="curvedRightArrow">
            <a:avLst>
              <a:gd name="adj1" fmla="val 94187"/>
              <a:gd name="adj2" fmla="val 188374"/>
              <a:gd name="adj3" fmla="val 33333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42000" name="AutoShape 20"/>
          <p:cNvSpPr>
            <a:spLocks noChangeArrowheads="1"/>
          </p:cNvSpPr>
          <p:nvPr/>
        </p:nvSpPr>
        <p:spPr bwMode="auto">
          <a:xfrm rot="-3669781">
            <a:off x="7185818" y="3336132"/>
            <a:ext cx="322263" cy="1517650"/>
          </a:xfrm>
          <a:prstGeom prst="curvedRightArrow">
            <a:avLst>
              <a:gd name="adj1" fmla="val 94187"/>
              <a:gd name="adj2" fmla="val 188374"/>
              <a:gd name="adj3" fmla="val 33333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1975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spcBef>
            <a:spcPct val="50000"/>
          </a:spcBef>
          <a:defRPr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4409</TotalTime>
  <Words>2602</Words>
  <Application>Microsoft Office PowerPoint</Application>
  <PresentationFormat>Presentación en pantalla (4:3)</PresentationFormat>
  <Paragraphs>269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8" baseType="lpstr">
      <vt:lpstr>ＭＳ Ｐゴシック</vt:lpstr>
      <vt:lpstr>Albertus Medium</vt:lpstr>
      <vt:lpstr>Arial</vt:lpstr>
      <vt:lpstr>Arial Black</vt:lpstr>
      <vt:lpstr>Britannic Bold</vt:lpstr>
      <vt:lpstr>Calibri</vt:lpstr>
      <vt:lpstr>CG Omega</vt:lpstr>
      <vt:lpstr>Lucida Sans Unicode</vt:lpstr>
      <vt:lpstr>Monotype Corsiva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ESTRATÉGICA PRECURSORES</vt:lpstr>
      <vt:lpstr>Presentación de PowerPoint</vt:lpstr>
      <vt:lpstr>DIRECCIÓN ESTRATÉGICA VOCABLOS MÁS USUALES</vt:lpstr>
      <vt:lpstr>Presentación de PowerPoint</vt:lpstr>
      <vt:lpstr>Presentación de PowerPoint</vt:lpstr>
      <vt:lpstr>Presentación de PowerPoint</vt:lpstr>
      <vt:lpstr>Presentación de PowerPoint</vt:lpstr>
      <vt:lpstr>DIRECCIÓN ESTRATÉGICA NIVELES DE ESTRATEGIA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Salas</dc:creator>
  <cp:lastModifiedBy>betty</cp:lastModifiedBy>
  <cp:revision>511</cp:revision>
  <dcterms:created xsi:type="dcterms:W3CDTF">2014-09-13T09:11:15Z</dcterms:created>
  <dcterms:modified xsi:type="dcterms:W3CDTF">2017-03-08T23:01:56Z</dcterms:modified>
</cp:coreProperties>
</file>