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383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1" r:id="rId10"/>
    <p:sldId id="392" r:id="rId11"/>
    <p:sldId id="393" r:id="rId12"/>
    <p:sldId id="394" r:id="rId13"/>
    <p:sldId id="395" r:id="rId14"/>
    <p:sldId id="396" r:id="rId15"/>
    <p:sldId id="397" r:id="rId16"/>
    <p:sldId id="398" r:id="rId17"/>
    <p:sldId id="399" r:id="rId18"/>
    <p:sldId id="400" r:id="rId19"/>
    <p:sldId id="401" r:id="rId20"/>
    <p:sldId id="402" r:id="rId21"/>
    <p:sldId id="403" r:id="rId22"/>
    <p:sldId id="404" r:id="rId23"/>
    <p:sldId id="405" r:id="rId24"/>
    <p:sldId id="406" r:id="rId25"/>
    <p:sldId id="407" r:id="rId26"/>
    <p:sldId id="408" r:id="rId27"/>
    <p:sldId id="409" r:id="rId28"/>
    <p:sldId id="410" r:id="rId29"/>
    <p:sldId id="411" r:id="rId30"/>
    <p:sldId id="412" r:id="rId31"/>
    <p:sldId id="413" r:id="rId32"/>
    <p:sldId id="414" r:id="rId33"/>
    <p:sldId id="415" r:id="rId34"/>
    <p:sldId id="416" r:id="rId35"/>
    <p:sldId id="417" r:id="rId36"/>
    <p:sldId id="418" r:id="rId37"/>
    <p:sldId id="419" r:id="rId38"/>
    <p:sldId id="420" r:id="rId39"/>
    <p:sldId id="421" r:id="rId40"/>
    <p:sldId id="422" r:id="rId41"/>
    <p:sldId id="423" r:id="rId42"/>
    <p:sldId id="424" r:id="rId43"/>
    <p:sldId id="425" r:id="rId44"/>
    <p:sldId id="426" r:id="rId45"/>
    <p:sldId id="427" r:id="rId46"/>
    <p:sldId id="428" r:id="rId47"/>
    <p:sldId id="429" r:id="rId48"/>
    <p:sldId id="430" r:id="rId49"/>
    <p:sldId id="431" r:id="rId50"/>
    <p:sldId id="432" r:id="rId51"/>
    <p:sldId id="433" r:id="rId52"/>
    <p:sldId id="434" r:id="rId53"/>
    <p:sldId id="435" r:id="rId54"/>
    <p:sldId id="436" r:id="rId55"/>
    <p:sldId id="437" r:id="rId56"/>
    <p:sldId id="438" r:id="rId57"/>
    <p:sldId id="439" r:id="rId58"/>
    <p:sldId id="440" r:id="rId59"/>
    <p:sldId id="441" r:id="rId60"/>
    <p:sldId id="442" r:id="rId61"/>
    <p:sldId id="443" r:id="rId6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44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4.wmf"/><Relationship Id="rId4" Type="http://schemas.openxmlformats.org/officeDocument/2006/relationships/image" Target="../media/image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8.wmf"/><Relationship Id="rId1" Type="http://schemas.openxmlformats.org/officeDocument/2006/relationships/image" Target="../media/image3.wmf"/><Relationship Id="rId5" Type="http://schemas.openxmlformats.org/officeDocument/2006/relationships/image" Target="../media/image11.wmf"/><Relationship Id="rId4" Type="http://schemas.openxmlformats.org/officeDocument/2006/relationships/image" Target="../media/image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3.wmf"/><Relationship Id="rId6" Type="http://schemas.openxmlformats.org/officeDocument/2006/relationships/image" Target="../media/image11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6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wmf"/></Relationships>
</file>

<file path=ppt/drawings/_rels/vmlDrawing2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6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26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27.wmf"/></Relationships>
</file>

<file path=ppt/drawings/_rels/vmlDrawing3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3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3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4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4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26.wmf"/></Relationships>
</file>

<file path=ppt/drawings/_rels/vmlDrawing4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26.wmf"/></Relationships>
</file>

<file path=ppt/drawings/_rels/vmlDrawing4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26.wmf"/></Relationships>
</file>

<file path=ppt/drawings/_rels/vmlDrawing4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4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1.wmf"/><Relationship Id="rId1" Type="http://schemas.openxmlformats.org/officeDocument/2006/relationships/image" Target="../media/image42.wmf"/></Relationships>
</file>

<file path=ppt/drawings/_rels/vmlDrawing4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1.wmf"/><Relationship Id="rId1" Type="http://schemas.openxmlformats.org/officeDocument/2006/relationships/image" Target="../media/image42.wmf"/></Relationships>
</file>

<file path=ppt/drawings/_rels/vmlDrawing4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2.wmf"/></Relationships>
</file>

<file path=ppt/drawings/_rels/vmlDrawing4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1.wmf"/><Relationship Id="rId1" Type="http://schemas.openxmlformats.org/officeDocument/2006/relationships/image" Target="../media/image4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5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5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/Relationships>
</file>

<file path=ppt/drawings/_rels/vmlDrawing5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49.wmf"/><Relationship Id="rId7" Type="http://schemas.openxmlformats.org/officeDocument/2006/relationships/image" Target="../media/image54.wmf"/><Relationship Id="rId12" Type="http://schemas.openxmlformats.org/officeDocument/2006/relationships/image" Target="../media/image59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53.wmf"/><Relationship Id="rId11" Type="http://schemas.openxmlformats.org/officeDocument/2006/relationships/image" Target="../media/image58.wmf"/><Relationship Id="rId5" Type="http://schemas.openxmlformats.org/officeDocument/2006/relationships/image" Target="../media/image51.wmf"/><Relationship Id="rId10" Type="http://schemas.openxmlformats.org/officeDocument/2006/relationships/image" Target="../media/image57.wmf"/><Relationship Id="rId4" Type="http://schemas.openxmlformats.org/officeDocument/2006/relationships/image" Target="../media/image50.wmf"/><Relationship Id="rId9" Type="http://schemas.openxmlformats.org/officeDocument/2006/relationships/image" Target="../media/image56.wmf"/></Relationships>
</file>

<file path=ppt/drawings/_rels/vmlDrawing5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60.emf"/></Relationships>
</file>

<file path=ppt/drawings/_rels/vmlDrawing5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47743D-5AD5-438A-93BB-CEEBC7D6686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53B39-E539-44CE-9C26-93901F2010B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70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069116D-0A31-4473-89D4-6011DB5A4EC2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5339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48DB92F-E200-4B44-A0D3-A9C7168A3D8A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10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7162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0F16AF4-D5BA-42B4-9895-156A4C2114EC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55092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FFC7BBD-E8A6-4CA6-8ACA-40E8214CC625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12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88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23962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A13B23E-4DA2-4CCE-8E3C-709C5A3F69C1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13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41163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E434E4E-A945-4D1C-8482-6D0415AF4911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14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92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83946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FB884ABE-A279-4A52-8AFE-ABA7BC63AFAA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15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19433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01B3D19-1E2E-4A53-B9C0-C4919F786A1C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16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96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1641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A5D186B-1E82-4F62-9BFC-8A88C14F0D66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17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70198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09A60AF-0A35-4B73-852F-AA0F4ABE944E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18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00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03177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2A9B0E2-3BEC-4158-8A05-9A5498C7B6ED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19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6761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E411C26-840F-4276-84B9-3C5CFCD408CF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91060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DAE0A9B-2684-423E-A6B6-9FEA98B6231D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20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04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07838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8600903-C3A3-4603-8F5A-2A8BB81C9931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06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67523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EFB3F23-2871-41D4-AA1D-40B2A7556D3C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22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08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9524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672E3CF-7857-4838-B252-B85D2C945070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23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10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18492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73C5DC2-0873-4DD8-81DB-64D95CDEC417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24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12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45491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A764A407-1AD6-4E89-8506-BC5CE9D77980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25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15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7388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F872ABF5-90A8-4E8C-99F2-4B2D72F8173C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26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17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34065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257B26F-6622-443D-941E-CBD9E2417BF1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27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19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6460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C194CE9-6594-4D71-AAA1-169E5953947E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28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21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74537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83AD1DC-0655-4EF0-8932-7F754487D3D5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29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23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5562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D5991F7-A49E-4A78-B736-7AC752527244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69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41500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0C96D9B-3659-408E-AC7E-DFA76FBB58FD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30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25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27318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ACD3022-7FEE-4904-9F10-1E39E0DCCB80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27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57436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78204824-74C2-48BC-A15F-A35AF59FA068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32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29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16532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5337FF1-ED51-493F-8A14-59D3DDEF01E6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33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31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962127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25E9EE3-E921-42EB-BD3C-6B3746FD774B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34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33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684414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D91182F-376C-4D42-B982-C6202AF103AC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35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92337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C8D2872-FF65-4413-A1AF-4A80F3700E9B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36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37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984191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7A8BEF7-1353-46BA-9302-51F54240831C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37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39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896690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2F9473C-3494-4AC0-9E70-9EAC304DA5B4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38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41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594925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EA7D0B1-73D4-4F43-9A0F-0C395EB3855F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39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43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957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1D2E8C9-867A-4259-8EE8-613CEA1D0C53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58039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B49A147-7806-478D-8C8A-AB6FADBD1BA4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40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45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27190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9652943-8AB2-472A-9B0E-C84C0FC7F0A3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47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363275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FC82AA8-9AD6-4894-8AE7-8D8F4A03F5C2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42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49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501668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5B8AB199-7DCF-48B1-8266-1DD5B4C7D14A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43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51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376699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1014112-6E75-4D41-BD6A-8342E44A6BA0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44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53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57797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0075052-C98E-4A80-8A03-DA68109F779D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45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56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868318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955474E-FD1B-4183-9AAC-FE45FF5DBE23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46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58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887195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706FF26-E08D-4E29-B6AF-E1EB3ABF8583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47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60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915312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572D0E5-7E3C-4322-9FC7-FECF61FA43D0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48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62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24838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0711C5F-C59F-48C7-B14C-8B45AE220C8F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49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64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5877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83581A5A-8D9F-42C0-B38E-898CE19CD294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74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220385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46A4D36D-1E34-43F7-8439-DBD931092A72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50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66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3622528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5EEFFAD-4385-4D96-BB8C-6EF26B0A9355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68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914219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02728BE-9153-4818-BB87-5F023E0DC7F5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52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70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414827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A38A5CC4-FE40-4920-82A3-543FD56FE131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53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72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405682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4DE1860-B911-4891-94F5-A5A0371BA69F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54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74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168071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23E41E3-1C24-453F-9E5F-8497C7FEA9C7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55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76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661350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CACC01F-A546-494A-AC57-0701E97257E8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56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78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315837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933D2E6-5920-4095-8E79-38EAD139F274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57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80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903316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7D4BDE6-A791-4E13-9B25-69816F9C8348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58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82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546295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05B8C76A-FCFF-4B55-84F0-18FBCC586451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59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84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0772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B64F283-9E6E-4131-9C0D-4E1517930BB9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6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315369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C077D2B3-A5AF-43DA-9551-0809DD6C40CB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60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86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99511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70A4658-673B-458A-8DE1-2EF5642D0D21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61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288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1102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2289064-3A92-43F3-AB3E-D59238121F6C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7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78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7266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82DDB15-D984-43B2-8F83-C5E4D4680172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8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80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0103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9495D1E-D842-4D98-AD65-6F66643059AE}" type="slidenum">
              <a:rPr lang="es-ES_tradnl" sz="1200" i="0"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9</a:t>
            </a:fld>
            <a:endParaRPr lang="es-ES_tradnl" sz="1200" i="0">
              <a:latin typeface="Times New Roman" panose="02020603050405020304" pitchFamily="18" charset="0"/>
            </a:endParaRPr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3287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4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10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240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9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2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97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7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9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9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7940E-1CB7-4DA4-AE50-33E0DE105BAB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BBC6B-77E0-4F21-8997-C44EE4A214D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85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2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3.wmf"/><Relationship Id="rId12" Type="http://schemas.openxmlformats.org/officeDocument/2006/relationships/slide" Target="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9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11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9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slide" Target="slide16.xml"/><Relationship Id="rId4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8.bin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12.wmf"/><Relationship Id="rId5" Type="http://schemas.openxmlformats.org/officeDocument/2006/relationships/image" Target="../media/image3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3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23.xm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0.xml"/><Relationship Id="rId5" Type="http://schemas.openxmlformats.org/officeDocument/2006/relationships/slide" Target="slide26.xml"/><Relationship Id="rId4" Type="http://schemas.openxmlformats.org/officeDocument/2006/relationships/slide" Target="slide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46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43.bin"/><Relationship Id="rId17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5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42.bin"/><Relationship Id="rId19" Type="http://schemas.openxmlformats.org/officeDocument/2006/relationships/image" Target="../media/image22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44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23.wmf"/><Relationship Id="rId10" Type="http://schemas.openxmlformats.org/officeDocument/2006/relationships/slide" Target="slide21.xml"/><Relationship Id="rId4" Type="http://schemas.openxmlformats.org/officeDocument/2006/relationships/oleObject" Target="../embeddings/oleObject47.bin"/><Relationship Id="rId9" Type="http://schemas.openxmlformats.org/officeDocument/2006/relationships/image" Target="../media/image2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50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52.bin"/><Relationship Id="rId9" Type="http://schemas.openxmlformats.org/officeDocument/2006/relationships/image" Target="../media/image2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5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5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59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58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61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60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62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64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66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68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70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73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72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75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74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77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76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79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7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7" Type="http://schemas.openxmlformats.org/officeDocument/2006/relationships/image" Target="../media/image3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81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80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4.vml"/><Relationship Id="rId6" Type="http://schemas.openxmlformats.org/officeDocument/2006/relationships/oleObject" Target="../embeddings/oleObject83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82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85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84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87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86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7.vm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88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8.vml"/><Relationship Id="rId5" Type="http://schemas.openxmlformats.org/officeDocument/2006/relationships/image" Target="../media/image34.wmf"/><Relationship Id="rId4" Type="http://schemas.openxmlformats.org/officeDocument/2006/relationships/oleObject" Target="../embeddings/oleObject89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9.vml"/><Relationship Id="rId6" Type="http://schemas.openxmlformats.org/officeDocument/2006/relationships/oleObject" Target="../embeddings/oleObject91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90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0.vml"/><Relationship Id="rId5" Type="http://schemas.openxmlformats.org/officeDocument/2006/relationships/image" Target="../media/image36.wmf"/><Relationship Id="rId4" Type="http://schemas.openxmlformats.org/officeDocument/2006/relationships/oleObject" Target="../embeddings/oleObject92.bin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3" Type="http://schemas.openxmlformats.org/officeDocument/2006/relationships/notesSlide" Target="../notesSlides/notesSlide48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1.vml"/><Relationship Id="rId6" Type="http://schemas.openxmlformats.org/officeDocument/2006/relationships/oleObject" Target="../embeddings/oleObject94.bin"/><Relationship Id="rId5" Type="http://schemas.openxmlformats.org/officeDocument/2006/relationships/image" Target="../media/image36.wmf"/><Relationship Id="rId10" Type="http://schemas.openxmlformats.org/officeDocument/2006/relationships/slide" Target="slide22.xml"/><Relationship Id="rId4" Type="http://schemas.openxmlformats.org/officeDocument/2006/relationships/oleObject" Target="../embeddings/oleObject93.bin"/><Relationship Id="rId9" Type="http://schemas.openxmlformats.org/officeDocument/2006/relationships/image" Target="../media/image38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2.vml"/><Relationship Id="rId6" Type="http://schemas.openxmlformats.org/officeDocument/2006/relationships/oleObject" Target="../embeddings/oleObject97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9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3.vml"/><Relationship Id="rId6" Type="http://schemas.openxmlformats.org/officeDocument/2006/relationships/oleObject" Target="../embeddings/oleObject99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98.bin"/><Relationship Id="rId9" Type="http://schemas.openxmlformats.org/officeDocument/2006/relationships/image" Target="../media/image41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4.vml"/><Relationship Id="rId6" Type="http://schemas.openxmlformats.org/officeDocument/2006/relationships/oleObject" Target="../embeddings/oleObject102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01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5.bin"/><Relationship Id="rId3" Type="http://schemas.openxmlformats.org/officeDocument/2006/relationships/notesSlide" Target="../notesSlides/notesSlide52.xml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10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5.vml"/><Relationship Id="rId6" Type="http://schemas.openxmlformats.org/officeDocument/2006/relationships/oleObject" Target="../embeddings/oleObject104.bin"/><Relationship Id="rId11" Type="http://schemas.openxmlformats.org/officeDocument/2006/relationships/oleObject" Target="../embeddings/oleObject107.bin"/><Relationship Id="rId5" Type="http://schemas.openxmlformats.org/officeDocument/2006/relationships/image" Target="../media/image41.wmf"/><Relationship Id="rId10" Type="http://schemas.openxmlformats.org/officeDocument/2006/relationships/image" Target="../media/image43.wmf"/><Relationship Id="rId4" Type="http://schemas.openxmlformats.org/officeDocument/2006/relationships/oleObject" Target="../embeddings/oleObject103.bin"/><Relationship Id="rId9" Type="http://schemas.openxmlformats.org/officeDocument/2006/relationships/oleObject" Target="../embeddings/oleObject106.bin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44.wmf"/><Relationship Id="rId3" Type="http://schemas.openxmlformats.org/officeDocument/2006/relationships/notesSlide" Target="../notesSlides/notesSlide53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1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6.vml"/><Relationship Id="rId6" Type="http://schemas.openxmlformats.org/officeDocument/2006/relationships/oleObject" Target="../embeddings/oleObject110.bin"/><Relationship Id="rId11" Type="http://schemas.openxmlformats.org/officeDocument/2006/relationships/oleObject" Target="../embeddings/oleObject114.bin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113.bin"/><Relationship Id="rId4" Type="http://schemas.openxmlformats.org/officeDocument/2006/relationships/oleObject" Target="../embeddings/oleObject109.bin"/><Relationship Id="rId9" Type="http://schemas.openxmlformats.org/officeDocument/2006/relationships/oleObject" Target="../embeddings/oleObject112.bin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8.bin"/><Relationship Id="rId13" Type="http://schemas.openxmlformats.org/officeDocument/2006/relationships/image" Target="../media/image45.wmf"/><Relationship Id="rId3" Type="http://schemas.openxmlformats.org/officeDocument/2006/relationships/notesSlide" Target="../notesSlides/notesSlide54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1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7.vml"/><Relationship Id="rId6" Type="http://schemas.openxmlformats.org/officeDocument/2006/relationships/oleObject" Target="../embeddings/oleObject117.bin"/><Relationship Id="rId11" Type="http://schemas.openxmlformats.org/officeDocument/2006/relationships/oleObject" Target="../embeddings/oleObject121.bin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120.bin"/><Relationship Id="rId4" Type="http://schemas.openxmlformats.org/officeDocument/2006/relationships/oleObject" Target="../embeddings/oleObject116.bin"/><Relationship Id="rId9" Type="http://schemas.openxmlformats.org/officeDocument/2006/relationships/oleObject" Target="../embeddings/oleObject119.bin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13" Type="http://schemas.openxmlformats.org/officeDocument/2006/relationships/image" Target="../media/image46.wmf"/><Relationship Id="rId3" Type="http://schemas.openxmlformats.org/officeDocument/2006/relationships/notesSlide" Target="../notesSlides/notesSlide55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1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8.vml"/><Relationship Id="rId6" Type="http://schemas.openxmlformats.org/officeDocument/2006/relationships/oleObject" Target="../embeddings/oleObject124.bin"/><Relationship Id="rId11" Type="http://schemas.openxmlformats.org/officeDocument/2006/relationships/oleObject" Target="../embeddings/oleObject128.bin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127.bin"/><Relationship Id="rId4" Type="http://schemas.openxmlformats.org/officeDocument/2006/relationships/oleObject" Target="../embeddings/oleObject123.bin"/><Relationship Id="rId9" Type="http://schemas.openxmlformats.org/officeDocument/2006/relationships/oleObject" Target="../embeddings/oleObject126.bin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2.bin"/><Relationship Id="rId13" Type="http://schemas.openxmlformats.org/officeDocument/2006/relationships/image" Target="../media/image47.wmf"/><Relationship Id="rId3" Type="http://schemas.openxmlformats.org/officeDocument/2006/relationships/notesSlide" Target="../notesSlides/notesSlide56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1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9.vml"/><Relationship Id="rId6" Type="http://schemas.openxmlformats.org/officeDocument/2006/relationships/oleObject" Target="../embeddings/oleObject131.bin"/><Relationship Id="rId11" Type="http://schemas.openxmlformats.org/officeDocument/2006/relationships/oleObject" Target="../embeddings/oleObject135.bin"/><Relationship Id="rId5" Type="http://schemas.openxmlformats.org/officeDocument/2006/relationships/image" Target="../media/image42.wmf"/><Relationship Id="rId10" Type="http://schemas.openxmlformats.org/officeDocument/2006/relationships/oleObject" Target="../embeddings/oleObject134.bin"/><Relationship Id="rId4" Type="http://schemas.openxmlformats.org/officeDocument/2006/relationships/oleObject" Target="../embeddings/oleObject130.bin"/><Relationship Id="rId9" Type="http://schemas.openxmlformats.org/officeDocument/2006/relationships/oleObject" Target="../embeddings/oleObject133.bin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9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146.bin"/><Relationship Id="rId3" Type="http://schemas.openxmlformats.org/officeDocument/2006/relationships/notesSlide" Target="../notesSlides/notesSlide57.xml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143.bin"/><Relationship Id="rId17" Type="http://schemas.openxmlformats.org/officeDocument/2006/relationships/image" Target="../media/image50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5.bin"/><Relationship Id="rId1" Type="http://schemas.openxmlformats.org/officeDocument/2006/relationships/vmlDrawing" Target="../drawings/vmlDrawing50.vml"/><Relationship Id="rId6" Type="http://schemas.openxmlformats.org/officeDocument/2006/relationships/oleObject" Target="../embeddings/oleObject138.bin"/><Relationship Id="rId11" Type="http://schemas.openxmlformats.org/officeDocument/2006/relationships/oleObject" Target="../embeddings/oleObject142.bin"/><Relationship Id="rId5" Type="http://schemas.openxmlformats.org/officeDocument/2006/relationships/image" Target="../media/image41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141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137.bin"/><Relationship Id="rId9" Type="http://schemas.openxmlformats.org/officeDocument/2006/relationships/oleObject" Target="../embeddings/oleObject140.bin"/><Relationship Id="rId14" Type="http://schemas.openxmlformats.org/officeDocument/2006/relationships/oleObject" Target="../embeddings/oleObject144.bin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13" Type="http://schemas.openxmlformats.org/officeDocument/2006/relationships/image" Target="../media/image49.wmf"/><Relationship Id="rId18" Type="http://schemas.openxmlformats.org/officeDocument/2006/relationships/oleObject" Target="../embeddings/oleObject156.bin"/><Relationship Id="rId26" Type="http://schemas.openxmlformats.org/officeDocument/2006/relationships/image" Target="../media/image54.wmf"/><Relationship Id="rId3" Type="http://schemas.openxmlformats.org/officeDocument/2006/relationships/notesSlide" Target="../notesSlides/notesSlide58.xml"/><Relationship Id="rId21" Type="http://schemas.openxmlformats.org/officeDocument/2006/relationships/oleObject" Target="../embeddings/oleObject158.bin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153.bin"/><Relationship Id="rId17" Type="http://schemas.openxmlformats.org/officeDocument/2006/relationships/image" Target="../media/image51.wmf"/><Relationship Id="rId25" Type="http://schemas.openxmlformats.org/officeDocument/2006/relationships/oleObject" Target="../embeddings/oleObject16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5.bin"/><Relationship Id="rId20" Type="http://schemas.openxmlformats.org/officeDocument/2006/relationships/oleObject" Target="../embeddings/oleObject157.bin"/><Relationship Id="rId1" Type="http://schemas.openxmlformats.org/officeDocument/2006/relationships/vmlDrawing" Target="../drawings/vmlDrawing51.vml"/><Relationship Id="rId6" Type="http://schemas.openxmlformats.org/officeDocument/2006/relationships/oleObject" Target="../embeddings/oleObject148.bin"/><Relationship Id="rId11" Type="http://schemas.openxmlformats.org/officeDocument/2006/relationships/oleObject" Target="../embeddings/oleObject152.bin"/><Relationship Id="rId24" Type="http://schemas.openxmlformats.org/officeDocument/2006/relationships/image" Target="../media/image53.wmf"/><Relationship Id="rId5" Type="http://schemas.openxmlformats.org/officeDocument/2006/relationships/image" Target="../media/image41.wmf"/><Relationship Id="rId15" Type="http://schemas.openxmlformats.org/officeDocument/2006/relationships/image" Target="../media/image50.wmf"/><Relationship Id="rId23" Type="http://schemas.openxmlformats.org/officeDocument/2006/relationships/oleObject" Target="../embeddings/oleObject160.bin"/><Relationship Id="rId28" Type="http://schemas.openxmlformats.org/officeDocument/2006/relationships/image" Target="../media/image55.wmf"/><Relationship Id="rId10" Type="http://schemas.openxmlformats.org/officeDocument/2006/relationships/oleObject" Target="../embeddings/oleObject151.bin"/><Relationship Id="rId19" Type="http://schemas.openxmlformats.org/officeDocument/2006/relationships/image" Target="../media/image52.wmf"/><Relationship Id="rId4" Type="http://schemas.openxmlformats.org/officeDocument/2006/relationships/oleObject" Target="../embeddings/oleObject147.bin"/><Relationship Id="rId9" Type="http://schemas.openxmlformats.org/officeDocument/2006/relationships/oleObject" Target="../embeddings/oleObject150.bin"/><Relationship Id="rId14" Type="http://schemas.openxmlformats.org/officeDocument/2006/relationships/oleObject" Target="../embeddings/oleObject154.bin"/><Relationship Id="rId22" Type="http://schemas.openxmlformats.org/officeDocument/2006/relationships/oleObject" Target="../embeddings/oleObject159.bin"/><Relationship Id="rId27" Type="http://schemas.openxmlformats.org/officeDocument/2006/relationships/oleObject" Target="../embeddings/oleObject162.bin"/></Relationships>
</file>

<file path=ppt/slides/_rels/slide5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69.bin"/><Relationship Id="rId18" Type="http://schemas.openxmlformats.org/officeDocument/2006/relationships/image" Target="../media/image53.wmf"/><Relationship Id="rId26" Type="http://schemas.openxmlformats.org/officeDocument/2006/relationships/oleObject" Target="../embeddings/oleObject176.bin"/><Relationship Id="rId21" Type="http://schemas.openxmlformats.org/officeDocument/2006/relationships/oleObject" Target="../embeddings/oleObject173.bin"/><Relationship Id="rId34" Type="http://schemas.openxmlformats.org/officeDocument/2006/relationships/image" Target="../media/image58.wmf"/><Relationship Id="rId7" Type="http://schemas.openxmlformats.org/officeDocument/2006/relationships/image" Target="../media/image42.wmf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171.bin"/><Relationship Id="rId25" Type="http://schemas.openxmlformats.org/officeDocument/2006/relationships/oleObject" Target="../embeddings/oleObject175.bin"/><Relationship Id="rId33" Type="http://schemas.openxmlformats.org/officeDocument/2006/relationships/oleObject" Target="../embeddings/oleObject18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1.wmf"/><Relationship Id="rId20" Type="http://schemas.openxmlformats.org/officeDocument/2006/relationships/image" Target="../media/image54.wmf"/><Relationship Id="rId29" Type="http://schemas.openxmlformats.org/officeDocument/2006/relationships/oleObject" Target="../embeddings/oleObject179.bin"/><Relationship Id="rId1" Type="http://schemas.openxmlformats.org/officeDocument/2006/relationships/vmlDrawing" Target="../drawings/vmlDrawing52.vml"/><Relationship Id="rId6" Type="http://schemas.openxmlformats.org/officeDocument/2006/relationships/oleObject" Target="../embeddings/oleObject164.bin"/><Relationship Id="rId11" Type="http://schemas.openxmlformats.org/officeDocument/2006/relationships/oleObject" Target="../embeddings/oleObject168.bin"/><Relationship Id="rId24" Type="http://schemas.openxmlformats.org/officeDocument/2006/relationships/image" Target="../media/image56.wmf"/><Relationship Id="rId32" Type="http://schemas.openxmlformats.org/officeDocument/2006/relationships/image" Target="../media/image57.wmf"/><Relationship Id="rId37" Type="http://schemas.openxmlformats.org/officeDocument/2006/relationships/slide" Target="slide23.xml"/><Relationship Id="rId5" Type="http://schemas.openxmlformats.org/officeDocument/2006/relationships/image" Target="../media/image41.wmf"/><Relationship Id="rId15" Type="http://schemas.openxmlformats.org/officeDocument/2006/relationships/oleObject" Target="../embeddings/oleObject170.bin"/><Relationship Id="rId23" Type="http://schemas.openxmlformats.org/officeDocument/2006/relationships/oleObject" Target="../embeddings/oleObject174.bin"/><Relationship Id="rId28" Type="http://schemas.openxmlformats.org/officeDocument/2006/relationships/oleObject" Target="../embeddings/oleObject178.bin"/><Relationship Id="rId36" Type="http://schemas.openxmlformats.org/officeDocument/2006/relationships/image" Target="../media/image59.wmf"/><Relationship Id="rId10" Type="http://schemas.openxmlformats.org/officeDocument/2006/relationships/oleObject" Target="../embeddings/oleObject167.bin"/><Relationship Id="rId19" Type="http://schemas.openxmlformats.org/officeDocument/2006/relationships/oleObject" Target="../embeddings/oleObject172.bin"/><Relationship Id="rId31" Type="http://schemas.openxmlformats.org/officeDocument/2006/relationships/oleObject" Target="../embeddings/oleObject181.bin"/><Relationship Id="rId4" Type="http://schemas.openxmlformats.org/officeDocument/2006/relationships/oleObject" Target="../embeddings/oleObject163.bin"/><Relationship Id="rId9" Type="http://schemas.openxmlformats.org/officeDocument/2006/relationships/oleObject" Target="../embeddings/oleObject166.bin"/><Relationship Id="rId14" Type="http://schemas.openxmlformats.org/officeDocument/2006/relationships/image" Target="../media/image50.wmf"/><Relationship Id="rId22" Type="http://schemas.openxmlformats.org/officeDocument/2006/relationships/image" Target="../media/image55.wmf"/><Relationship Id="rId27" Type="http://schemas.openxmlformats.org/officeDocument/2006/relationships/oleObject" Target="../embeddings/oleObject177.bin"/><Relationship Id="rId30" Type="http://schemas.openxmlformats.org/officeDocument/2006/relationships/oleObject" Target="../embeddings/oleObject180.bin"/><Relationship Id="rId35" Type="http://schemas.openxmlformats.org/officeDocument/2006/relationships/oleObject" Target="../embeddings/oleObject183.bin"/><Relationship Id="rId8" Type="http://schemas.openxmlformats.org/officeDocument/2006/relationships/oleObject" Target="../embeddings/oleObject165.bin"/><Relationship Id="rId3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0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3.vml"/><Relationship Id="rId6" Type="http://schemas.openxmlformats.org/officeDocument/2006/relationships/oleObject" Target="../embeddings/oleObject185.bin"/><Relationship Id="rId5" Type="http://schemas.openxmlformats.org/officeDocument/2006/relationships/image" Target="../media/image60.emf"/><Relationship Id="rId4" Type="http://schemas.openxmlformats.org/officeDocument/2006/relationships/oleObject" Target="../embeddings/oleObject184.bin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8.bin"/><Relationship Id="rId3" Type="http://schemas.openxmlformats.org/officeDocument/2006/relationships/notesSlide" Target="../notesSlides/notesSlide61.xml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4.vml"/><Relationship Id="rId6" Type="http://schemas.openxmlformats.org/officeDocument/2006/relationships/oleObject" Target="../embeddings/oleObject187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186.bin"/><Relationship Id="rId9" Type="http://schemas.openxmlformats.org/officeDocument/2006/relationships/image" Target="../media/image6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Oval 2"/>
          <p:cNvSpPr>
            <a:spLocks noChangeArrowheads="1"/>
          </p:cNvSpPr>
          <p:nvPr/>
        </p:nvSpPr>
        <p:spPr bwMode="auto">
          <a:xfrm>
            <a:off x="2279650" y="1030674"/>
            <a:ext cx="7848600" cy="908864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91203" name="Text Box 3"/>
          <p:cNvSpPr txBox="1">
            <a:spLocks noChangeArrowheads="1"/>
          </p:cNvSpPr>
          <p:nvPr/>
        </p:nvSpPr>
        <p:spPr bwMode="auto">
          <a:xfrm>
            <a:off x="2566989" y="908051"/>
            <a:ext cx="7273925" cy="173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b="1" i="0">
                <a:hlinkClick r:id="rId3" action="ppaction://hlinksldjump"/>
              </a:rPr>
              <a:t>Determinante de una matriz cuadrada</a:t>
            </a:r>
            <a:endParaRPr lang="es-ES" b="1" i="0"/>
          </a:p>
          <a:p>
            <a:pPr eaLnBrk="1" hangingPunct="1"/>
            <a:endParaRPr lang="es-ES" sz="2400" b="1" i="0"/>
          </a:p>
        </p:txBody>
      </p:sp>
      <p:sp>
        <p:nvSpPr>
          <p:cNvPr id="691204" name="Oval 4"/>
          <p:cNvSpPr>
            <a:spLocks noChangeArrowheads="1"/>
          </p:cNvSpPr>
          <p:nvPr/>
        </p:nvSpPr>
        <p:spPr bwMode="auto">
          <a:xfrm>
            <a:off x="2640013" y="4054862"/>
            <a:ext cx="7200900" cy="908864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7608889" y="2420938"/>
            <a:ext cx="2016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endParaRPr lang="es-ES" sz="2400" b="1" i="0"/>
          </a:p>
        </p:txBody>
      </p:sp>
      <p:sp>
        <p:nvSpPr>
          <p:cNvPr id="691206" name="Text Box 6"/>
          <p:cNvSpPr txBox="1">
            <a:spLocks noChangeArrowheads="1"/>
          </p:cNvSpPr>
          <p:nvPr/>
        </p:nvSpPr>
        <p:spPr bwMode="auto">
          <a:xfrm>
            <a:off x="3935414" y="4076700"/>
            <a:ext cx="46069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b="1" i="0">
                <a:hlinkClick r:id="rId4" action="ppaction://hlinksldjump"/>
              </a:rPr>
              <a:t>Matriz Inversa</a:t>
            </a:r>
            <a:endParaRPr lang="es-ES" b="1" i="0"/>
          </a:p>
        </p:txBody>
      </p:sp>
      <p:sp>
        <p:nvSpPr>
          <p:cNvPr id="691207" name="Line 7"/>
          <p:cNvSpPr>
            <a:spLocks noChangeShapeType="1"/>
          </p:cNvSpPr>
          <p:nvPr/>
        </p:nvSpPr>
        <p:spPr bwMode="auto">
          <a:xfrm>
            <a:off x="6240463" y="2565400"/>
            <a:ext cx="0" cy="11509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4872" name="Oval 8"/>
          <p:cNvSpPr>
            <a:spLocks noChangeArrowheads="1"/>
          </p:cNvSpPr>
          <p:nvPr/>
        </p:nvSpPr>
        <p:spPr bwMode="auto">
          <a:xfrm>
            <a:off x="6038348" y="5639187"/>
            <a:ext cx="259766" cy="90886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812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9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9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9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9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1202" grpId="0" animBg="1"/>
      <p:bldP spid="691203" grpId="0" autoUpdateAnimBg="0"/>
      <p:bldP spid="691204" grpId="0" animBg="1"/>
      <p:bldP spid="691206" grpId="0" autoUpdateAnimBg="0"/>
      <p:bldP spid="69120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3298" name="Object 2"/>
          <p:cNvGraphicFramePr>
            <a:graphicFrameLocks noChangeAspect="1"/>
          </p:cNvGraphicFramePr>
          <p:nvPr/>
        </p:nvGraphicFramePr>
        <p:xfrm>
          <a:off x="2514600" y="3276600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84" name="Ecuación" r:id="rId4" imgW="876300" imgH="711200" progId="Equation.3">
                  <p:embed/>
                </p:oleObj>
              </mc:Choice>
              <mc:Fallback>
                <p:oleObj name="Ecuación" r:id="rId4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76600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3299" name="Group 3"/>
          <p:cNvGrpSpPr>
            <a:grpSpLocks/>
          </p:cNvGrpSpPr>
          <p:nvPr/>
        </p:nvGrpSpPr>
        <p:grpSpPr bwMode="auto">
          <a:xfrm>
            <a:off x="2590800" y="5105401"/>
            <a:ext cx="2514600" cy="625475"/>
            <a:chOff x="672" y="3283"/>
            <a:chExt cx="1584" cy="394"/>
          </a:xfrm>
        </p:grpSpPr>
        <p:sp>
          <p:nvSpPr>
            <p:cNvPr id="183324" name="Text Box 4"/>
            <p:cNvSpPr txBox="1">
              <a:spLocks noChangeArrowheads="1"/>
            </p:cNvSpPr>
            <p:nvPr/>
          </p:nvSpPr>
          <p:spPr bwMode="auto">
            <a:xfrm>
              <a:off x="672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3325" name="Text Box 5"/>
            <p:cNvSpPr txBox="1">
              <a:spLocks noChangeArrowheads="1"/>
            </p:cNvSpPr>
            <p:nvPr/>
          </p:nvSpPr>
          <p:spPr bwMode="auto">
            <a:xfrm>
              <a:off x="1200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3326" name="Text Box 6"/>
            <p:cNvSpPr txBox="1">
              <a:spLocks noChangeArrowheads="1"/>
            </p:cNvSpPr>
            <p:nvPr/>
          </p:nvSpPr>
          <p:spPr bwMode="auto">
            <a:xfrm>
              <a:off x="1824" y="3283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3300" name="Group 7"/>
          <p:cNvGrpSpPr>
            <a:grpSpLocks/>
          </p:cNvGrpSpPr>
          <p:nvPr/>
        </p:nvGrpSpPr>
        <p:grpSpPr bwMode="auto">
          <a:xfrm>
            <a:off x="2667000" y="3276600"/>
            <a:ext cx="2362200" cy="579438"/>
            <a:chOff x="720" y="2064"/>
            <a:chExt cx="1488" cy="365"/>
          </a:xfrm>
        </p:grpSpPr>
        <p:sp>
          <p:nvSpPr>
            <p:cNvPr id="183321" name="Text Box 8"/>
            <p:cNvSpPr txBox="1">
              <a:spLocks noChangeArrowheads="1"/>
            </p:cNvSpPr>
            <p:nvPr/>
          </p:nvSpPr>
          <p:spPr bwMode="auto">
            <a:xfrm>
              <a:off x="720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3322" name="Text Box 9"/>
            <p:cNvSpPr txBox="1">
              <a:spLocks noChangeArrowheads="1"/>
            </p:cNvSpPr>
            <p:nvPr/>
          </p:nvSpPr>
          <p:spPr bwMode="auto">
            <a:xfrm>
              <a:off x="1248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3323" name="Text Box 10"/>
            <p:cNvSpPr txBox="1">
              <a:spLocks noChangeArrowheads="1"/>
            </p:cNvSpPr>
            <p:nvPr/>
          </p:nvSpPr>
          <p:spPr bwMode="auto">
            <a:xfrm>
              <a:off x="1776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3301" name="Group 11"/>
          <p:cNvGrpSpPr>
            <a:grpSpLocks/>
          </p:cNvGrpSpPr>
          <p:nvPr/>
        </p:nvGrpSpPr>
        <p:grpSpPr bwMode="auto">
          <a:xfrm>
            <a:off x="4295775" y="1268414"/>
            <a:ext cx="3733800" cy="2103437"/>
            <a:chOff x="1728" y="816"/>
            <a:chExt cx="2352" cy="1325"/>
          </a:xfrm>
        </p:grpSpPr>
        <p:graphicFrame>
          <p:nvGraphicFramePr>
            <p:cNvPr id="183319" name="Object 12"/>
            <p:cNvGraphicFramePr>
              <a:graphicFrameLocks noChangeAspect="1"/>
            </p:cNvGraphicFramePr>
            <p:nvPr/>
          </p:nvGraphicFramePr>
          <p:xfrm>
            <a:off x="1728" y="816"/>
            <a:ext cx="2064" cy="1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85" name="Ecuación" r:id="rId6" imgW="1193800" imgH="711200" progId="Equation.3">
                    <p:embed/>
                  </p:oleObj>
                </mc:Choice>
                <mc:Fallback>
                  <p:oleObj name="Ecuación" r:id="rId6" imgW="1193800" imgH="71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16"/>
                          <a:ext cx="2064" cy="1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3320" name="Text Box 13"/>
            <p:cNvSpPr txBox="1">
              <a:spLocks noChangeArrowheads="1"/>
            </p:cNvSpPr>
            <p:nvPr/>
          </p:nvSpPr>
          <p:spPr bwMode="auto">
            <a:xfrm>
              <a:off x="3840" y="1776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3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183302" name="Group 14"/>
          <p:cNvGrpSpPr>
            <a:grpSpLocks/>
          </p:cNvGrpSpPr>
          <p:nvPr/>
        </p:nvGrpSpPr>
        <p:grpSpPr bwMode="auto">
          <a:xfrm>
            <a:off x="2590800" y="5668964"/>
            <a:ext cx="2209800" cy="625475"/>
            <a:chOff x="672" y="3571"/>
            <a:chExt cx="1392" cy="394"/>
          </a:xfrm>
        </p:grpSpPr>
        <p:sp>
          <p:nvSpPr>
            <p:cNvPr id="183316" name="Text Box 15"/>
            <p:cNvSpPr txBox="1">
              <a:spLocks noChangeArrowheads="1"/>
            </p:cNvSpPr>
            <p:nvPr/>
          </p:nvSpPr>
          <p:spPr bwMode="auto">
            <a:xfrm>
              <a:off x="1248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3317" name="Text Box 16"/>
            <p:cNvSpPr txBox="1">
              <a:spLocks noChangeArrowheads="1"/>
            </p:cNvSpPr>
            <p:nvPr/>
          </p:nvSpPr>
          <p:spPr bwMode="auto">
            <a:xfrm>
              <a:off x="672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3318" name="Text Box 17"/>
            <p:cNvSpPr txBox="1">
              <a:spLocks noChangeArrowheads="1"/>
            </p:cNvSpPr>
            <p:nvPr/>
          </p:nvSpPr>
          <p:spPr bwMode="auto">
            <a:xfrm>
              <a:off x="1824" y="3571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83303" name="Group 18"/>
          <p:cNvGrpSpPr>
            <a:grpSpLocks/>
          </p:cNvGrpSpPr>
          <p:nvPr/>
        </p:nvGrpSpPr>
        <p:grpSpPr bwMode="auto">
          <a:xfrm>
            <a:off x="2590800" y="3916364"/>
            <a:ext cx="2209800" cy="579437"/>
            <a:chOff x="672" y="2467"/>
            <a:chExt cx="1392" cy="365"/>
          </a:xfrm>
        </p:grpSpPr>
        <p:sp>
          <p:nvSpPr>
            <p:cNvPr id="183313" name="Text Box 19"/>
            <p:cNvSpPr txBox="1">
              <a:spLocks noChangeArrowheads="1"/>
            </p:cNvSpPr>
            <p:nvPr/>
          </p:nvSpPr>
          <p:spPr bwMode="auto">
            <a:xfrm>
              <a:off x="672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3314" name="Text Box 20"/>
            <p:cNvSpPr txBox="1">
              <a:spLocks noChangeArrowheads="1"/>
            </p:cNvSpPr>
            <p:nvPr/>
          </p:nvSpPr>
          <p:spPr bwMode="auto">
            <a:xfrm>
              <a:off x="1248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3315" name="Text Box 21"/>
            <p:cNvSpPr txBox="1">
              <a:spLocks noChangeArrowheads="1"/>
            </p:cNvSpPr>
            <p:nvPr/>
          </p:nvSpPr>
          <p:spPr bwMode="auto">
            <a:xfrm>
              <a:off x="1824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83304" name="Text Box 22"/>
          <p:cNvSpPr txBox="1">
            <a:spLocks noChangeArrowheads="1"/>
          </p:cNvSpPr>
          <p:nvPr/>
        </p:nvSpPr>
        <p:spPr bwMode="auto">
          <a:xfrm>
            <a:off x="4876800" y="3886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709655" name="Oval 23"/>
          <p:cNvSpPr>
            <a:spLocks noChangeArrowheads="1"/>
          </p:cNvSpPr>
          <p:nvPr/>
        </p:nvSpPr>
        <p:spPr bwMode="auto">
          <a:xfrm rot="2222050">
            <a:off x="2301875" y="5014914"/>
            <a:ext cx="2806700" cy="7207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3306" name="Text Box 24"/>
          <p:cNvSpPr txBox="1">
            <a:spLocks noChangeArrowheads="1"/>
          </p:cNvSpPr>
          <p:nvPr/>
        </p:nvSpPr>
        <p:spPr bwMode="auto">
          <a:xfrm>
            <a:off x="5334000" y="3992564"/>
            <a:ext cx="1447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.</a:t>
            </a:r>
            <a:r>
              <a:rPr lang="es-ES_tradnl" sz="3200" b="1" i="0">
                <a:solidFill>
                  <a:srgbClr val="6600CC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.5</a:t>
            </a:r>
            <a:endParaRPr lang="es-ES_tradnl" sz="4800" b="1" i="0"/>
          </a:p>
        </p:txBody>
      </p:sp>
      <p:sp>
        <p:nvSpPr>
          <p:cNvPr id="183307" name="Text Box 25"/>
          <p:cNvSpPr txBox="1">
            <a:spLocks noChangeArrowheads="1"/>
          </p:cNvSpPr>
          <p:nvPr/>
        </p:nvSpPr>
        <p:spPr bwMode="auto">
          <a:xfrm>
            <a:off x="6324600" y="3962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</a:t>
            </a:r>
            <a:r>
              <a:rPr lang="es-ES_tradnl" sz="3200" b="1" i="0">
                <a:solidFill>
                  <a:srgbClr val="6600CC"/>
                </a:solidFill>
              </a:rPr>
              <a:t>1</a:t>
            </a:r>
            <a:r>
              <a:rPr lang="es-ES_tradnl" sz="3200" b="1" i="0">
                <a:solidFill>
                  <a:srgbClr val="000000"/>
                </a:solidFill>
              </a:rPr>
              <a:t>.(-2).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endParaRPr lang="es-ES_tradnl" sz="4800" b="1" i="0"/>
          </a:p>
        </p:txBody>
      </p:sp>
      <p:sp>
        <p:nvSpPr>
          <p:cNvPr id="709658" name="Text Box 26"/>
          <p:cNvSpPr txBox="1">
            <a:spLocks noChangeArrowheads="1"/>
          </p:cNvSpPr>
          <p:nvPr/>
        </p:nvSpPr>
        <p:spPr bwMode="auto">
          <a:xfrm>
            <a:off x="8077200" y="3962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+ 4.(</a:t>
            </a:r>
            <a:r>
              <a:rPr lang="es-ES_tradnl" sz="3200" b="1" i="0">
                <a:solidFill>
                  <a:schemeClr val="tx2"/>
                </a:solidFill>
              </a:rPr>
              <a:t>-1</a:t>
            </a:r>
            <a:r>
              <a:rPr lang="es-ES_tradnl" sz="3200" b="1" i="0">
                <a:solidFill>
                  <a:srgbClr val="000000"/>
                </a:solidFill>
              </a:rPr>
              <a:t>).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  <a:endParaRPr lang="es-ES_tradnl" sz="4800" b="1" i="0"/>
          </a:p>
        </p:txBody>
      </p:sp>
      <p:sp>
        <p:nvSpPr>
          <p:cNvPr id="183309" name="Text Box 27"/>
          <p:cNvSpPr txBox="1">
            <a:spLocks noChangeArrowheads="1"/>
          </p:cNvSpPr>
          <p:nvPr/>
        </p:nvSpPr>
        <p:spPr bwMode="auto">
          <a:xfrm>
            <a:off x="2133600" y="6096000"/>
            <a:ext cx="8001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Regla de Sarrus</a:t>
            </a:r>
          </a:p>
        </p:txBody>
      </p:sp>
      <p:sp>
        <p:nvSpPr>
          <p:cNvPr id="709660" name="Rectangle 28"/>
          <p:cNvSpPr>
            <a:spLocks noChangeArrowheads="1"/>
          </p:cNvSpPr>
          <p:nvPr/>
        </p:nvSpPr>
        <p:spPr bwMode="auto">
          <a:xfrm>
            <a:off x="2351089" y="404813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83311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3312" name="AutoShape 3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792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9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9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9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9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9655" grpId="0" animBg="1"/>
      <p:bldP spid="70965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346" name="Object 2"/>
          <p:cNvGraphicFramePr>
            <a:graphicFrameLocks noChangeAspect="1"/>
          </p:cNvGraphicFramePr>
          <p:nvPr/>
        </p:nvGraphicFramePr>
        <p:xfrm>
          <a:off x="2514600" y="3276600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08" name="Ecuación" r:id="rId4" imgW="876300" imgH="711200" progId="Equation.3">
                  <p:embed/>
                </p:oleObj>
              </mc:Choice>
              <mc:Fallback>
                <p:oleObj name="Ecuación" r:id="rId4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76600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5347" name="Group 3"/>
          <p:cNvGrpSpPr>
            <a:grpSpLocks/>
          </p:cNvGrpSpPr>
          <p:nvPr/>
        </p:nvGrpSpPr>
        <p:grpSpPr bwMode="auto">
          <a:xfrm>
            <a:off x="2590800" y="5105401"/>
            <a:ext cx="2514600" cy="625475"/>
            <a:chOff x="672" y="3283"/>
            <a:chExt cx="1584" cy="394"/>
          </a:xfrm>
        </p:grpSpPr>
        <p:sp>
          <p:nvSpPr>
            <p:cNvPr id="185374" name="Text Box 4"/>
            <p:cNvSpPr txBox="1">
              <a:spLocks noChangeArrowheads="1"/>
            </p:cNvSpPr>
            <p:nvPr/>
          </p:nvSpPr>
          <p:spPr bwMode="auto">
            <a:xfrm>
              <a:off x="672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5375" name="Text Box 5"/>
            <p:cNvSpPr txBox="1">
              <a:spLocks noChangeArrowheads="1"/>
            </p:cNvSpPr>
            <p:nvPr/>
          </p:nvSpPr>
          <p:spPr bwMode="auto">
            <a:xfrm>
              <a:off x="1200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5376" name="Text Box 6"/>
            <p:cNvSpPr txBox="1">
              <a:spLocks noChangeArrowheads="1"/>
            </p:cNvSpPr>
            <p:nvPr/>
          </p:nvSpPr>
          <p:spPr bwMode="auto">
            <a:xfrm>
              <a:off x="1824" y="3283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5348" name="Group 7"/>
          <p:cNvGrpSpPr>
            <a:grpSpLocks/>
          </p:cNvGrpSpPr>
          <p:nvPr/>
        </p:nvGrpSpPr>
        <p:grpSpPr bwMode="auto">
          <a:xfrm>
            <a:off x="2667000" y="3276600"/>
            <a:ext cx="2362200" cy="579438"/>
            <a:chOff x="720" y="2064"/>
            <a:chExt cx="1488" cy="365"/>
          </a:xfrm>
        </p:grpSpPr>
        <p:sp>
          <p:nvSpPr>
            <p:cNvPr id="185371" name="Text Box 8"/>
            <p:cNvSpPr txBox="1">
              <a:spLocks noChangeArrowheads="1"/>
            </p:cNvSpPr>
            <p:nvPr/>
          </p:nvSpPr>
          <p:spPr bwMode="auto">
            <a:xfrm>
              <a:off x="720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5372" name="Text Box 9"/>
            <p:cNvSpPr txBox="1">
              <a:spLocks noChangeArrowheads="1"/>
            </p:cNvSpPr>
            <p:nvPr/>
          </p:nvSpPr>
          <p:spPr bwMode="auto">
            <a:xfrm>
              <a:off x="1248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5373" name="Text Box 10"/>
            <p:cNvSpPr txBox="1">
              <a:spLocks noChangeArrowheads="1"/>
            </p:cNvSpPr>
            <p:nvPr/>
          </p:nvSpPr>
          <p:spPr bwMode="auto">
            <a:xfrm>
              <a:off x="1776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5349" name="Group 11"/>
          <p:cNvGrpSpPr>
            <a:grpSpLocks/>
          </p:cNvGrpSpPr>
          <p:nvPr/>
        </p:nvGrpSpPr>
        <p:grpSpPr bwMode="auto">
          <a:xfrm>
            <a:off x="4267200" y="1295400"/>
            <a:ext cx="3733800" cy="2103438"/>
            <a:chOff x="1728" y="816"/>
            <a:chExt cx="2352" cy="1325"/>
          </a:xfrm>
        </p:grpSpPr>
        <p:graphicFrame>
          <p:nvGraphicFramePr>
            <p:cNvPr id="185369" name="Object 12"/>
            <p:cNvGraphicFramePr>
              <a:graphicFrameLocks noChangeAspect="1"/>
            </p:cNvGraphicFramePr>
            <p:nvPr/>
          </p:nvGraphicFramePr>
          <p:xfrm>
            <a:off x="1728" y="816"/>
            <a:ext cx="2064" cy="1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9109" name="Ecuación" r:id="rId6" imgW="1193800" imgH="711200" progId="Equation.3">
                    <p:embed/>
                  </p:oleObj>
                </mc:Choice>
                <mc:Fallback>
                  <p:oleObj name="Ecuación" r:id="rId6" imgW="1193800" imgH="71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16"/>
                          <a:ext cx="2064" cy="1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5370" name="Text Box 13"/>
            <p:cNvSpPr txBox="1">
              <a:spLocks noChangeArrowheads="1"/>
            </p:cNvSpPr>
            <p:nvPr/>
          </p:nvSpPr>
          <p:spPr bwMode="auto">
            <a:xfrm>
              <a:off x="3840" y="1776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3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185350" name="Group 14"/>
          <p:cNvGrpSpPr>
            <a:grpSpLocks/>
          </p:cNvGrpSpPr>
          <p:nvPr/>
        </p:nvGrpSpPr>
        <p:grpSpPr bwMode="auto">
          <a:xfrm>
            <a:off x="2590800" y="5668964"/>
            <a:ext cx="2209800" cy="625475"/>
            <a:chOff x="672" y="3571"/>
            <a:chExt cx="1392" cy="394"/>
          </a:xfrm>
        </p:grpSpPr>
        <p:sp>
          <p:nvSpPr>
            <p:cNvPr id="185366" name="Text Box 15"/>
            <p:cNvSpPr txBox="1">
              <a:spLocks noChangeArrowheads="1"/>
            </p:cNvSpPr>
            <p:nvPr/>
          </p:nvSpPr>
          <p:spPr bwMode="auto">
            <a:xfrm>
              <a:off x="1248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5367" name="Text Box 16"/>
            <p:cNvSpPr txBox="1">
              <a:spLocks noChangeArrowheads="1"/>
            </p:cNvSpPr>
            <p:nvPr/>
          </p:nvSpPr>
          <p:spPr bwMode="auto">
            <a:xfrm>
              <a:off x="672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5368" name="Text Box 17"/>
            <p:cNvSpPr txBox="1">
              <a:spLocks noChangeArrowheads="1"/>
            </p:cNvSpPr>
            <p:nvPr/>
          </p:nvSpPr>
          <p:spPr bwMode="auto">
            <a:xfrm>
              <a:off x="1824" y="3571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85351" name="Group 18"/>
          <p:cNvGrpSpPr>
            <a:grpSpLocks/>
          </p:cNvGrpSpPr>
          <p:nvPr/>
        </p:nvGrpSpPr>
        <p:grpSpPr bwMode="auto">
          <a:xfrm>
            <a:off x="2590800" y="3916364"/>
            <a:ext cx="2209800" cy="579437"/>
            <a:chOff x="672" y="2467"/>
            <a:chExt cx="1392" cy="365"/>
          </a:xfrm>
        </p:grpSpPr>
        <p:sp>
          <p:nvSpPr>
            <p:cNvPr id="185363" name="Text Box 19"/>
            <p:cNvSpPr txBox="1">
              <a:spLocks noChangeArrowheads="1"/>
            </p:cNvSpPr>
            <p:nvPr/>
          </p:nvSpPr>
          <p:spPr bwMode="auto">
            <a:xfrm>
              <a:off x="672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5364" name="Text Box 20"/>
            <p:cNvSpPr txBox="1">
              <a:spLocks noChangeArrowheads="1"/>
            </p:cNvSpPr>
            <p:nvPr/>
          </p:nvSpPr>
          <p:spPr bwMode="auto">
            <a:xfrm>
              <a:off x="1248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5365" name="Text Box 21"/>
            <p:cNvSpPr txBox="1">
              <a:spLocks noChangeArrowheads="1"/>
            </p:cNvSpPr>
            <p:nvPr/>
          </p:nvSpPr>
          <p:spPr bwMode="auto">
            <a:xfrm>
              <a:off x="1824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85352" name="Text Box 22"/>
          <p:cNvSpPr txBox="1">
            <a:spLocks noChangeArrowheads="1"/>
          </p:cNvSpPr>
          <p:nvPr/>
        </p:nvSpPr>
        <p:spPr bwMode="auto">
          <a:xfrm>
            <a:off x="4876800" y="3886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711703" name="Oval 23"/>
          <p:cNvSpPr>
            <a:spLocks noChangeArrowheads="1"/>
          </p:cNvSpPr>
          <p:nvPr/>
        </p:nvSpPr>
        <p:spPr bwMode="auto">
          <a:xfrm rot="8589844">
            <a:off x="2293939" y="3879850"/>
            <a:ext cx="2757487" cy="6604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185354" name="Text Box 24"/>
          <p:cNvSpPr txBox="1">
            <a:spLocks noChangeArrowheads="1"/>
          </p:cNvSpPr>
          <p:nvPr/>
        </p:nvSpPr>
        <p:spPr bwMode="auto">
          <a:xfrm>
            <a:off x="5334000" y="3992564"/>
            <a:ext cx="1447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.</a:t>
            </a:r>
            <a:r>
              <a:rPr lang="es-ES_tradnl" sz="3200" b="1" i="0">
                <a:solidFill>
                  <a:srgbClr val="6600CC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.5</a:t>
            </a:r>
            <a:endParaRPr lang="es-ES_tradnl" sz="4800" b="1" i="0"/>
          </a:p>
        </p:txBody>
      </p:sp>
      <p:sp>
        <p:nvSpPr>
          <p:cNvPr id="185355" name="Text Box 25"/>
          <p:cNvSpPr txBox="1">
            <a:spLocks noChangeArrowheads="1"/>
          </p:cNvSpPr>
          <p:nvPr/>
        </p:nvSpPr>
        <p:spPr bwMode="auto">
          <a:xfrm>
            <a:off x="6324600" y="3962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</a:t>
            </a:r>
            <a:r>
              <a:rPr lang="es-ES_tradnl" sz="3200" b="1" i="0">
                <a:solidFill>
                  <a:srgbClr val="6600CC"/>
                </a:solidFill>
              </a:rPr>
              <a:t>1</a:t>
            </a:r>
            <a:r>
              <a:rPr lang="es-ES_tradnl" sz="3200" b="1" i="0">
                <a:solidFill>
                  <a:srgbClr val="000000"/>
                </a:solidFill>
              </a:rPr>
              <a:t>.(-2).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endParaRPr lang="es-ES_tradnl" sz="4800" b="1" i="0"/>
          </a:p>
        </p:txBody>
      </p:sp>
      <p:sp>
        <p:nvSpPr>
          <p:cNvPr id="185356" name="Text Box 26"/>
          <p:cNvSpPr txBox="1">
            <a:spLocks noChangeArrowheads="1"/>
          </p:cNvSpPr>
          <p:nvPr/>
        </p:nvSpPr>
        <p:spPr bwMode="auto">
          <a:xfrm>
            <a:off x="8077200" y="3962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+ 4.(</a:t>
            </a:r>
            <a:r>
              <a:rPr lang="es-ES_tradnl" sz="3200" b="1" i="0">
                <a:solidFill>
                  <a:schemeClr val="tx2"/>
                </a:solidFill>
              </a:rPr>
              <a:t>-1</a:t>
            </a:r>
            <a:r>
              <a:rPr lang="es-ES_tradnl" sz="3200" b="1" i="0">
                <a:solidFill>
                  <a:srgbClr val="000000"/>
                </a:solidFill>
              </a:rPr>
              <a:t>).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  <a:endParaRPr lang="es-ES_tradnl" sz="4800" b="1" i="0"/>
          </a:p>
        </p:txBody>
      </p:sp>
      <p:sp>
        <p:nvSpPr>
          <p:cNvPr id="711707" name="Text Box 27"/>
          <p:cNvSpPr txBox="1">
            <a:spLocks noChangeArrowheads="1"/>
          </p:cNvSpPr>
          <p:nvPr/>
        </p:nvSpPr>
        <p:spPr bwMode="auto">
          <a:xfrm>
            <a:off x="5257800" y="4876800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- ( 4.</a:t>
            </a:r>
            <a:r>
              <a:rPr lang="es-ES_tradnl" sz="3200" b="1" i="0">
                <a:solidFill>
                  <a:srgbClr val="6600CC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.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endParaRPr lang="es-ES_tradnl" sz="4800" b="1" i="0"/>
          </a:p>
        </p:txBody>
      </p:sp>
      <p:sp>
        <p:nvSpPr>
          <p:cNvPr id="185358" name="Text Box 28"/>
          <p:cNvSpPr txBox="1">
            <a:spLocks noChangeArrowheads="1"/>
          </p:cNvSpPr>
          <p:nvPr/>
        </p:nvSpPr>
        <p:spPr bwMode="auto">
          <a:xfrm>
            <a:off x="2133600" y="6096000"/>
            <a:ext cx="8001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Regla de Sarrus</a:t>
            </a:r>
          </a:p>
        </p:txBody>
      </p:sp>
      <p:sp>
        <p:nvSpPr>
          <p:cNvPr id="711709" name="Rectangle 29"/>
          <p:cNvSpPr>
            <a:spLocks noChangeArrowheads="1"/>
          </p:cNvSpPr>
          <p:nvPr/>
        </p:nvSpPr>
        <p:spPr bwMode="auto">
          <a:xfrm>
            <a:off x="2279651" y="260350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85360" name="AutoShape 3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5361" name="AutoShape 3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5362" name="AutoShape 3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532648" y="6368148"/>
            <a:ext cx="184731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7103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1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1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1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1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1703" grpId="0" animBg="1" autoUpdateAnimBg="0"/>
      <p:bldP spid="71170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394" name="Object 2"/>
          <p:cNvGraphicFramePr>
            <a:graphicFrameLocks noChangeAspect="1"/>
          </p:cNvGraphicFramePr>
          <p:nvPr/>
        </p:nvGraphicFramePr>
        <p:xfrm>
          <a:off x="2514600" y="3276600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32" name="Ecuación" r:id="rId4" imgW="876300" imgH="711200" progId="Equation.3">
                  <p:embed/>
                </p:oleObj>
              </mc:Choice>
              <mc:Fallback>
                <p:oleObj name="Ecuación" r:id="rId4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76600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7395" name="Group 3"/>
          <p:cNvGrpSpPr>
            <a:grpSpLocks/>
          </p:cNvGrpSpPr>
          <p:nvPr/>
        </p:nvGrpSpPr>
        <p:grpSpPr bwMode="auto">
          <a:xfrm>
            <a:off x="2590800" y="5105401"/>
            <a:ext cx="2514600" cy="625475"/>
            <a:chOff x="672" y="3283"/>
            <a:chExt cx="1584" cy="394"/>
          </a:xfrm>
        </p:grpSpPr>
        <p:sp>
          <p:nvSpPr>
            <p:cNvPr id="187422" name="Text Box 4"/>
            <p:cNvSpPr txBox="1">
              <a:spLocks noChangeArrowheads="1"/>
            </p:cNvSpPr>
            <p:nvPr/>
          </p:nvSpPr>
          <p:spPr bwMode="auto">
            <a:xfrm>
              <a:off x="672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7423" name="Text Box 5"/>
            <p:cNvSpPr txBox="1">
              <a:spLocks noChangeArrowheads="1"/>
            </p:cNvSpPr>
            <p:nvPr/>
          </p:nvSpPr>
          <p:spPr bwMode="auto">
            <a:xfrm>
              <a:off x="1200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7424" name="Text Box 6"/>
            <p:cNvSpPr txBox="1">
              <a:spLocks noChangeArrowheads="1"/>
            </p:cNvSpPr>
            <p:nvPr/>
          </p:nvSpPr>
          <p:spPr bwMode="auto">
            <a:xfrm>
              <a:off x="1824" y="3283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7396" name="Group 7"/>
          <p:cNvGrpSpPr>
            <a:grpSpLocks/>
          </p:cNvGrpSpPr>
          <p:nvPr/>
        </p:nvGrpSpPr>
        <p:grpSpPr bwMode="auto">
          <a:xfrm>
            <a:off x="2667000" y="3276600"/>
            <a:ext cx="2362200" cy="579438"/>
            <a:chOff x="720" y="2064"/>
            <a:chExt cx="1488" cy="365"/>
          </a:xfrm>
        </p:grpSpPr>
        <p:sp>
          <p:nvSpPr>
            <p:cNvPr id="187419" name="Text Box 8"/>
            <p:cNvSpPr txBox="1">
              <a:spLocks noChangeArrowheads="1"/>
            </p:cNvSpPr>
            <p:nvPr/>
          </p:nvSpPr>
          <p:spPr bwMode="auto">
            <a:xfrm>
              <a:off x="720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7420" name="Text Box 9"/>
            <p:cNvSpPr txBox="1">
              <a:spLocks noChangeArrowheads="1"/>
            </p:cNvSpPr>
            <p:nvPr/>
          </p:nvSpPr>
          <p:spPr bwMode="auto">
            <a:xfrm>
              <a:off x="1248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7421" name="Text Box 10"/>
            <p:cNvSpPr txBox="1">
              <a:spLocks noChangeArrowheads="1"/>
            </p:cNvSpPr>
            <p:nvPr/>
          </p:nvSpPr>
          <p:spPr bwMode="auto">
            <a:xfrm>
              <a:off x="1776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7397" name="Group 11"/>
          <p:cNvGrpSpPr>
            <a:grpSpLocks/>
          </p:cNvGrpSpPr>
          <p:nvPr/>
        </p:nvGrpSpPr>
        <p:grpSpPr bwMode="auto">
          <a:xfrm>
            <a:off x="4267200" y="1295400"/>
            <a:ext cx="3733800" cy="2103438"/>
            <a:chOff x="1728" y="816"/>
            <a:chExt cx="2352" cy="1325"/>
          </a:xfrm>
        </p:grpSpPr>
        <p:graphicFrame>
          <p:nvGraphicFramePr>
            <p:cNvPr id="187417" name="Object 12"/>
            <p:cNvGraphicFramePr>
              <a:graphicFrameLocks noChangeAspect="1"/>
            </p:cNvGraphicFramePr>
            <p:nvPr/>
          </p:nvGraphicFramePr>
          <p:xfrm>
            <a:off x="1728" y="816"/>
            <a:ext cx="2064" cy="1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0133" name="Ecuación" r:id="rId6" imgW="1193800" imgH="711200" progId="Equation.3">
                    <p:embed/>
                  </p:oleObj>
                </mc:Choice>
                <mc:Fallback>
                  <p:oleObj name="Ecuación" r:id="rId6" imgW="1193800" imgH="71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16"/>
                          <a:ext cx="2064" cy="1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7418" name="Text Box 13"/>
            <p:cNvSpPr txBox="1">
              <a:spLocks noChangeArrowheads="1"/>
            </p:cNvSpPr>
            <p:nvPr/>
          </p:nvSpPr>
          <p:spPr bwMode="auto">
            <a:xfrm>
              <a:off x="3840" y="1776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3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187398" name="Group 14"/>
          <p:cNvGrpSpPr>
            <a:grpSpLocks/>
          </p:cNvGrpSpPr>
          <p:nvPr/>
        </p:nvGrpSpPr>
        <p:grpSpPr bwMode="auto">
          <a:xfrm>
            <a:off x="2590800" y="5668964"/>
            <a:ext cx="2209800" cy="625475"/>
            <a:chOff x="672" y="3571"/>
            <a:chExt cx="1392" cy="394"/>
          </a:xfrm>
        </p:grpSpPr>
        <p:sp>
          <p:nvSpPr>
            <p:cNvPr id="187414" name="Text Box 15"/>
            <p:cNvSpPr txBox="1">
              <a:spLocks noChangeArrowheads="1"/>
            </p:cNvSpPr>
            <p:nvPr/>
          </p:nvSpPr>
          <p:spPr bwMode="auto">
            <a:xfrm>
              <a:off x="1248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7415" name="Text Box 16"/>
            <p:cNvSpPr txBox="1">
              <a:spLocks noChangeArrowheads="1"/>
            </p:cNvSpPr>
            <p:nvPr/>
          </p:nvSpPr>
          <p:spPr bwMode="auto">
            <a:xfrm>
              <a:off x="672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7416" name="Text Box 17"/>
            <p:cNvSpPr txBox="1">
              <a:spLocks noChangeArrowheads="1"/>
            </p:cNvSpPr>
            <p:nvPr/>
          </p:nvSpPr>
          <p:spPr bwMode="auto">
            <a:xfrm>
              <a:off x="1824" y="3571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87399" name="Group 18"/>
          <p:cNvGrpSpPr>
            <a:grpSpLocks/>
          </p:cNvGrpSpPr>
          <p:nvPr/>
        </p:nvGrpSpPr>
        <p:grpSpPr bwMode="auto">
          <a:xfrm>
            <a:off x="2590800" y="3916364"/>
            <a:ext cx="2209800" cy="579437"/>
            <a:chOff x="672" y="2467"/>
            <a:chExt cx="1392" cy="365"/>
          </a:xfrm>
        </p:grpSpPr>
        <p:sp>
          <p:nvSpPr>
            <p:cNvPr id="187411" name="Text Box 19"/>
            <p:cNvSpPr txBox="1">
              <a:spLocks noChangeArrowheads="1"/>
            </p:cNvSpPr>
            <p:nvPr/>
          </p:nvSpPr>
          <p:spPr bwMode="auto">
            <a:xfrm>
              <a:off x="672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7412" name="Text Box 20"/>
            <p:cNvSpPr txBox="1">
              <a:spLocks noChangeArrowheads="1"/>
            </p:cNvSpPr>
            <p:nvPr/>
          </p:nvSpPr>
          <p:spPr bwMode="auto">
            <a:xfrm>
              <a:off x="1248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7413" name="Text Box 21"/>
            <p:cNvSpPr txBox="1">
              <a:spLocks noChangeArrowheads="1"/>
            </p:cNvSpPr>
            <p:nvPr/>
          </p:nvSpPr>
          <p:spPr bwMode="auto">
            <a:xfrm>
              <a:off x="1824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87400" name="Text Box 22"/>
          <p:cNvSpPr txBox="1">
            <a:spLocks noChangeArrowheads="1"/>
          </p:cNvSpPr>
          <p:nvPr/>
        </p:nvSpPr>
        <p:spPr bwMode="auto">
          <a:xfrm>
            <a:off x="4876800" y="3886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713751" name="Oval 23"/>
          <p:cNvSpPr>
            <a:spLocks noChangeArrowheads="1"/>
          </p:cNvSpPr>
          <p:nvPr/>
        </p:nvSpPr>
        <p:spPr bwMode="auto">
          <a:xfrm rot="8589844">
            <a:off x="2293939" y="4521200"/>
            <a:ext cx="2757487" cy="6604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187402" name="Text Box 24"/>
          <p:cNvSpPr txBox="1">
            <a:spLocks noChangeArrowheads="1"/>
          </p:cNvSpPr>
          <p:nvPr/>
        </p:nvSpPr>
        <p:spPr bwMode="auto">
          <a:xfrm>
            <a:off x="5334000" y="3992564"/>
            <a:ext cx="1447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.</a:t>
            </a:r>
            <a:r>
              <a:rPr lang="es-ES_tradnl" sz="3200" b="1" i="0">
                <a:solidFill>
                  <a:srgbClr val="6600CC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.5</a:t>
            </a:r>
            <a:endParaRPr lang="es-ES_tradnl" sz="4800" b="1" i="0"/>
          </a:p>
        </p:txBody>
      </p:sp>
      <p:sp>
        <p:nvSpPr>
          <p:cNvPr id="187403" name="Text Box 25"/>
          <p:cNvSpPr txBox="1">
            <a:spLocks noChangeArrowheads="1"/>
          </p:cNvSpPr>
          <p:nvPr/>
        </p:nvSpPr>
        <p:spPr bwMode="auto">
          <a:xfrm>
            <a:off x="6324600" y="3962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</a:t>
            </a:r>
            <a:r>
              <a:rPr lang="es-ES_tradnl" sz="3200" b="1" i="0">
                <a:solidFill>
                  <a:srgbClr val="6600CC"/>
                </a:solidFill>
              </a:rPr>
              <a:t>1</a:t>
            </a:r>
            <a:r>
              <a:rPr lang="es-ES_tradnl" sz="3200" b="1" i="0">
                <a:solidFill>
                  <a:srgbClr val="000000"/>
                </a:solidFill>
              </a:rPr>
              <a:t>.(-2).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endParaRPr lang="es-ES_tradnl" sz="4800" b="1" i="0"/>
          </a:p>
        </p:txBody>
      </p:sp>
      <p:sp>
        <p:nvSpPr>
          <p:cNvPr id="187404" name="Text Box 26"/>
          <p:cNvSpPr txBox="1">
            <a:spLocks noChangeArrowheads="1"/>
          </p:cNvSpPr>
          <p:nvPr/>
        </p:nvSpPr>
        <p:spPr bwMode="auto">
          <a:xfrm>
            <a:off x="8077200" y="3962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+ 4.(</a:t>
            </a:r>
            <a:r>
              <a:rPr lang="es-ES_tradnl" sz="3200" b="1" i="0">
                <a:solidFill>
                  <a:schemeClr val="tx2"/>
                </a:solidFill>
              </a:rPr>
              <a:t>-1</a:t>
            </a:r>
            <a:r>
              <a:rPr lang="es-ES_tradnl" sz="3200" b="1" i="0">
                <a:solidFill>
                  <a:srgbClr val="000000"/>
                </a:solidFill>
              </a:rPr>
              <a:t>).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  <a:endParaRPr lang="es-ES_tradnl" sz="4800" b="1" i="0"/>
          </a:p>
        </p:txBody>
      </p:sp>
      <p:sp>
        <p:nvSpPr>
          <p:cNvPr id="187405" name="Text Box 27"/>
          <p:cNvSpPr txBox="1">
            <a:spLocks noChangeArrowheads="1"/>
          </p:cNvSpPr>
          <p:nvPr/>
        </p:nvSpPr>
        <p:spPr bwMode="auto">
          <a:xfrm>
            <a:off x="5257800" y="4876800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- ( 4.</a:t>
            </a:r>
            <a:r>
              <a:rPr lang="es-ES_tradnl" sz="3200" b="1" i="0">
                <a:solidFill>
                  <a:srgbClr val="6600CC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.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endParaRPr lang="es-ES_tradnl" sz="4800" b="1" i="0"/>
          </a:p>
        </p:txBody>
      </p:sp>
      <p:sp>
        <p:nvSpPr>
          <p:cNvPr id="713756" name="Text Box 28"/>
          <p:cNvSpPr txBox="1">
            <a:spLocks noChangeArrowheads="1"/>
          </p:cNvSpPr>
          <p:nvPr/>
        </p:nvSpPr>
        <p:spPr bwMode="auto">
          <a:xfrm>
            <a:off x="6781800" y="48768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</a:t>
            </a:r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.(-2).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  <a:endParaRPr lang="es-ES_tradnl" sz="4800" b="1" i="0"/>
          </a:p>
        </p:txBody>
      </p:sp>
      <p:sp>
        <p:nvSpPr>
          <p:cNvPr id="187407" name="Text Box 29"/>
          <p:cNvSpPr txBox="1">
            <a:spLocks noChangeArrowheads="1"/>
          </p:cNvSpPr>
          <p:nvPr/>
        </p:nvSpPr>
        <p:spPr bwMode="auto">
          <a:xfrm>
            <a:off x="2133600" y="6096000"/>
            <a:ext cx="8001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Regla de Sarrus</a:t>
            </a:r>
          </a:p>
        </p:txBody>
      </p:sp>
      <p:sp>
        <p:nvSpPr>
          <p:cNvPr id="713758" name="Rectangle 30"/>
          <p:cNvSpPr>
            <a:spLocks noChangeArrowheads="1"/>
          </p:cNvSpPr>
          <p:nvPr/>
        </p:nvSpPr>
        <p:spPr bwMode="auto">
          <a:xfrm>
            <a:off x="2135189" y="333375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87409" name="AutoShape 3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7410" name="AutoShape 3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363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3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3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3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3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51" grpId="0" animBg="1" autoUpdateAnimBg="0"/>
      <p:bldP spid="71375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Text Box 2"/>
          <p:cNvSpPr txBox="1">
            <a:spLocks noChangeArrowheads="1"/>
          </p:cNvSpPr>
          <p:nvPr/>
        </p:nvSpPr>
        <p:spPr bwMode="auto">
          <a:xfrm>
            <a:off x="8382000" y="4876800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 + </a:t>
            </a:r>
            <a:r>
              <a:rPr lang="es-ES_tradnl" sz="3200" b="1" i="0">
                <a:solidFill>
                  <a:srgbClr val="6600CC"/>
                </a:solidFill>
              </a:rPr>
              <a:t>1</a:t>
            </a:r>
            <a:r>
              <a:rPr lang="es-ES_tradnl" sz="3200" b="1" i="0">
                <a:solidFill>
                  <a:schemeClr val="tx2"/>
                </a:solidFill>
              </a:rPr>
              <a:t>.</a:t>
            </a:r>
            <a:r>
              <a:rPr lang="es-ES_tradnl" sz="3200" b="1" i="0">
                <a:solidFill>
                  <a:srgbClr val="000000"/>
                </a:solidFill>
              </a:rPr>
              <a:t>(</a:t>
            </a:r>
            <a:r>
              <a:rPr lang="es-ES_tradnl" sz="3200" b="1" i="0">
                <a:solidFill>
                  <a:schemeClr val="tx2"/>
                </a:solidFill>
              </a:rPr>
              <a:t>-1</a:t>
            </a:r>
            <a:r>
              <a:rPr lang="es-ES_tradnl" sz="3200" b="1" i="0">
                <a:solidFill>
                  <a:srgbClr val="000000"/>
                </a:solidFill>
              </a:rPr>
              <a:t>)</a:t>
            </a:r>
            <a:r>
              <a:rPr lang="es-ES_tradnl" sz="3200" b="1" i="0">
                <a:solidFill>
                  <a:schemeClr val="tx2"/>
                </a:solidFill>
              </a:rPr>
              <a:t>.</a:t>
            </a:r>
            <a:r>
              <a:rPr lang="es-ES_tradnl" sz="3200" b="1" i="0">
                <a:solidFill>
                  <a:srgbClr val="000000"/>
                </a:solidFill>
              </a:rPr>
              <a:t>5 )</a:t>
            </a:r>
            <a:endParaRPr lang="es-ES_tradnl" sz="4800" b="1" i="0"/>
          </a:p>
        </p:txBody>
      </p:sp>
      <p:graphicFrame>
        <p:nvGraphicFramePr>
          <p:cNvPr id="189443" name="Object 3"/>
          <p:cNvGraphicFramePr>
            <a:graphicFrameLocks noChangeAspect="1"/>
          </p:cNvGraphicFramePr>
          <p:nvPr/>
        </p:nvGraphicFramePr>
        <p:xfrm>
          <a:off x="2516188" y="3336925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56" name="Ecuación" r:id="rId4" imgW="876300" imgH="711200" progId="Equation.3">
                  <p:embed/>
                </p:oleObj>
              </mc:Choice>
              <mc:Fallback>
                <p:oleObj name="Ecuación" r:id="rId4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6188" y="3336925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9444" name="Group 4"/>
          <p:cNvGrpSpPr>
            <a:grpSpLocks/>
          </p:cNvGrpSpPr>
          <p:nvPr/>
        </p:nvGrpSpPr>
        <p:grpSpPr bwMode="auto">
          <a:xfrm>
            <a:off x="2592388" y="5165726"/>
            <a:ext cx="2514600" cy="625475"/>
            <a:chOff x="672" y="3283"/>
            <a:chExt cx="1584" cy="394"/>
          </a:xfrm>
        </p:grpSpPr>
        <p:sp>
          <p:nvSpPr>
            <p:cNvPr id="189479" name="Text Box 5"/>
            <p:cNvSpPr txBox="1">
              <a:spLocks noChangeArrowheads="1"/>
            </p:cNvSpPr>
            <p:nvPr/>
          </p:nvSpPr>
          <p:spPr bwMode="auto">
            <a:xfrm>
              <a:off x="672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9480" name="Text Box 6"/>
            <p:cNvSpPr txBox="1">
              <a:spLocks noChangeArrowheads="1"/>
            </p:cNvSpPr>
            <p:nvPr/>
          </p:nvSpPr>
          <p:spPr bwMode="auto">
            <a:xfrm>
              <a:off x="1200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9481" name="Text Box 7"/>
            <p:cNvSpPr txBox="1">
              <a:spLocks noChangeArrowheads="1"/>
            </p:cNvSpPr>
            <p:nvPr/>
          </p:nvSpPr>
          <p:spPr bwMode="auto">
            <a:xfrm>
              <a:off x="1824" y="3283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9445" name="Group 8"/>
          <p:cNvGrpSpPr>
            <a:grpSpLocks/>
          </p:cNvGrpSpPr>
          <p:nvPr/>
        </p:nvGrpSpPr>
        <p:grpSpPr bwMode="auto">
          <a:xfrm>
            <a:off x="2668588" y="3336925"/>
            <a:ext cx="2362200" cy="579438"/>
            <a:chOff x="720" y="2064"/>
            <a:chExt cx="1488" cy="365"/>
          </a:xfrm>
        </p:grpSpPr>
        <p:sp>
          <p:nvSpPr>
            <p:cNvPr id="189476" name="Text Box 9"/>
            <p:cNvSpPr txBox="1">
              <a:spLocks noChangeArrowheads="1"/>
            </p:cNvSpPr>
            <p:nvPr/>
          </p:nvSpPr>
          <p:spPr bwMode="auto">
            <a:xfrm>
              <a:off x="720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9477" name="Text Box 10"/>
            <p:cNvSpPr txBox="1">
              <a:spLocks noChangeArrowheads="1"/>
            </p:cNvSpPr>
            <p:nvPr/>
          </p:nvSpPr>
          <p:spPr bwMode="auto">
            <a:xfrm>
              <a:off x="1248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9478" name="Text Box 11"/>
            <p:cNvSpPr txBox="1">
              <a:spLocks noChangeArrowheads="1"/>
            </p:cNvSpPr>
            <p:nvPr/>
          </p:nvSpPr>
          <p:spPr bwMode="auto">
            <a:xfrm>
              <a:off x="1776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9446" name="Group 12"/>
          <p:cNvGrpSpPr>
            <a:grpSpLocks/>
          </p:cNvGrpSpPr>
          <p:nvPr/>
        </p:nvGrpSpPr>
        <p:grpSpPr bwMode="auto">
          <a:xfrm>
            <a:off x="4268788" y="1355725"/>
            <a:ext cx="3733800" cy="2103438"/>
            <a:chOff x="1728" y="816"/>
            <a:chExt cx="2352" cy="1325"/>
          </a:xfrm>
        </p:grpSpPr>
        <p:graphicFrame>
          <p:nvGraphicFramePr>
            <p:cNvPr id="189474" name="Object 13"/>
            <p:cNvGraphicFramePr>
              <a:graphicFrameLocks noChangeAspect="1"/>
            </p:cNvGraphicFramePr>
            <p:nvPr/>
          </p:nvGraphicFramePr>
          <p:xfrm>
            <a:off x="1728" y="816"/>
            <a:ext cx="2064" cy="1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1157" name="Ecuación" r:id="rId6" imgW="1193800" imgH="711200" progId="Equation.3">
                    <p:embed/>
                  </p:oleObj>
                </mc:Choice>
                <mc:Fallback>
                  <p:oleObj name="Ecuación" r:id="rId6" imgW="1193800" imgH="71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16"/>
                          <a:ext cx="2064" cy="1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9475" name="Text Box 14"/>
            <p:cNvSpPr txBox="1">
              <a:spLocks noChangeArrowheads="1"/>
            </p:cNvSpPr>
            <p:nvPr/>
          </p:nvSpPr>
          <p:spPr bwMode="auto">
            <a:xfrm>
              <a:off x="3840" y="1776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  <a:latin typeface="Comic Sans MS" panose="030F0702030302020204" pitchFamily="66" charset="0"/>
                </a:rPr>
                <a:t>3</a:t>
              </a:r>
              <a:endParaRPr lang="es-ES_tradnl" sz="3200" b="1" i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89447" name="Group 15"/>
          <p:cNvGrpSpPr>
            <a:grpSpLocks/>
          </p:cNvGrpSpPr>
          <p:nvPr/>
        </p:nvGrpSpPr>
        <p:grpSpPr bwMode="auto">
          <a:xfrm>
            <a:off x="2592388" y="5729289"/>
            <a:ext cx="2209800" cy="625475"/>
            <a:chOff x="672" y="3571"/>
            <a:chExt cx="1392" cy="394"/>
          </a:xfrm>
        </p:grpSpPr>
        <p:sp>
          <p:nvSpPr>
            <p:cNvPr id="189471" name="Text Box 16"/>
            <p:cNvSpPr txBox="1">
              <a:spLocks noChangeArrowheads="1"/>
            </p:cNvSpPr>
            <p:nvPr/>
          </p:nvSpPr>
          <p:spPr bwMode="auto">
            <a:xfrm>
              <a:off x="1248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9472" name="Text Box 17"/>
            <p:cNvSpPr txBox="1">
              <a:spLocks noChangeArrowheads="1"/>
            </p:cNvSpPr>
            <p:nvPr/>
          </p:nvSpPr>
          <p:spPr bwMode="auto">
            <a:xfrm>
              <a:off x="672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9473" name="Text Box 18"/>
            <p:cNvSpPr txBox="1">
              <a:spLocks noChangeArrowheads="1"/>
            </p:cNvSpPr>
            <p:nvPr/>
          </p:nvSpPr>
          <p:spPr bwMode="auto">
            <a:xfrm>
              <a:off x="1824" y="3571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89448" name="Group 19"/>
          <p:cNvGrpSpPr>
            <a:grpSpLocks/>
          </p:cNvGrpSpPr>
          <p:nvPr/>
        </p:nvGrpSpPr>
        <p:grpSpPr bwMode="auto">
          <a:xfrm>
            <a:off x="2592388" y="3976689"/>
            <a:ext cx="2209800" cy="579437"/>
            <a:chOff x="672" y="2467"/>
            <a:chExt cx="1392" cy="365"/>
          </a:xfrm>
        </p:grpSpPr>
        <p:sp>
          <p:nvSpPr>
            <p:cNvPr id="189468" name="Text Box 20"/>
            <p:cNvSpPr txBox="1">
              <a:spLocks noChangeArrowheads="1"/>
            </p:cNvSpPr>
            <p:nvPr/>
          </p:nvSpPr>
          <p:spPr bwMode="auto">
            <a:xfrm>
              <a:off x="672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9469" name="Text Box 21"/>
            <p:cNvSpPr txBox="1">
              <a:spLocks noChangeArrowheads="1"/>
            </p:cNvSpPr>
            <p:nvPr/>
          </p:nvSpPr>
          <p:spPr bwMode="auto">
            <a:xfrm>
              <a:off x="1248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9470" name="Text Box 22"/>
            <p:cNvSpPr txBox="1">
              <a:spLocks noChangeArrowheads="1"/>
            </p:cNvSpPr>
            <p:nvPr/>
          </p:nvSpPr>
          <p:spPr bwMode="auto">
            <a:xfrm>
              <a:off x="1824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89449" name="Text Box 23"/>
          <p:cNvSpPr txBox="1">
            <a:spLocks noChangeArrowheads="1"/>
          </p:cNvSpPr>
          <p:nvPr/>
        </p:nvSpPr>
        <p:spPr bwMode="auto">
          <a:xfrm>
            <a:off x="4878388" y="3946526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715800" name="Oval 24"/>
          <p:cNvSpPr>
            <a:spLocks noChangeArrowheads="1"/>
          </p:cNvSpPr>
          <p:nvPr/>
        </p:nvSpPr>
        <p:spPr bwMode="auto">
          <a:xfrm rot="8589844">
            <a:off x="2295525" y="5191125"/>
            <a:ext cx="2757488" cy="6604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189451" name="Text Box 25"/>
          <p:cNvSpPr txBox="1">
            <a:spLocks noChangeArrowheads="1"/>
          </p:cNvSpPr>
          <p:nvPr/>
        </p:nvSpPr>
        <p:spPr bwMode="auto">
          <a:xfrm>
            <a:off x="5335588" y="4052889"/>
            <a:ext cx="1447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.</a:t>
            </a:r>
            <a:r>
              <a:rPr lang="es-ES_tradnl" sz="3200" b="1" i="0">
                <a:solidFill>
                  <a:srgbClr val="6600CC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.5</a:t>
            </a:r>
            <a:endParaRPr lang="es-ES_tradnl" sz="4800" b="1" i="0"/>
          </a:p>
        </p:txBody>
      </p:sp>
      <p:sp>
        <p:nvSpPr>
          <p:cNvPr id="189452" name="Text Box 26"/>
          <p:cNvSpPr txBox="1">
            <a:spLocks noChangeArrowheads="1"/>
          </p:cNvSpPr>
          <p:nvPr/>
        </p:nvSpPr>
        <p:spPr bwMode="auto">
          <a:xfrm>
            <a:off x="6326188" y="4022725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</a:t>
            </a:r>
            <a:r>
              <a:rPr lang="es-ES_tradnl" sz="3200" b="1" i="0">
                <a:solidFill>
                  <a:srgbClr val="6600CC"/>
                </a:solidFill>
              </a:rPr>
              <a:t>1</a:t>
            </a:r>
            <a:r>
              <a:rPr lang="es-ES_tradnl" sz="3200" b="1" i="0">
                <a:solidFill>
                  <a:srgbClr val="000000"/>
                </a:solidFill>
              </a:rPr>
              <a:t>.(-2).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endParaRPr lang="es-ES_tradnl" sz="4800" b="1" i="0"/>
          </a:p>
        </p:txBody>
      </p:sp>
      <p:sp>
        <p:nvSpPr>
          <p:cNvPr id="189453" name="Text Box 27"/>
          <p:cNvSpPr txBox="1">
            <a:spLocks noChangeArrowheads="1"/>
          </p:cNvSpPr>
          <p:nvPr/>
        </p:nvSpPr>
        <p:spPr bwMode="auto">
          <a:xfrm>
            <a:off x="8078788" y="4022725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+ 4.(</a:t>
            </a:r>
            <a:r>
              <a:rPr lang="es-ES_tradnl" sz="3200" b="1" i="0">
                <a:solidFill>
                  <a:schemeClr val="tx2"/>
                </a:solidFill>
              </a:rPr>
              <a:t>-1</a:t>
            </a:r>
            <a:r>
              <a:rPr lang="es-ES_tradnl" sz="3200" b="1" i="0">
                <a:solidFill>
                  <a:srgbClr val="000000"/>
                </a:solidFill>
              </a:rPr>
              <a:t>).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  <a:endParaRPr lang="es-ES_tradnl" sz="4800" b="1" i="0"/>
          </a:p>
        </p:txBody>
      </p:sp>
      <p:sp>
        <p:nvSpPr>
          <p:cNvPr id="189454" name="Text Box 28"/>
          <p:cNvSpPr txBox="1">
            <a:spLocks noChangeArrowheads="1"/>
          </p:cNvSpPr>
          <p:nvPr/>
        </p:nvSpPr>
        <p:spPr bwMode="auto">
          <a:xfrm>
            <a:off x="5259388" y="4937125"/>
            <a:ext cx="175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- ( 4.</a:t>
            </a:r>
            <a:r>
              <a:rPr lang="es-ES_tradnl" sz="3200" b="1" i="0">
                <a:solidFill>
                  <a:srgbClr val="6600CC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.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endParaRPr lang="es-ES_tradnl" sz="4800" b="1" i="0"/>
          </a:p>
        </p:txBody>
      </p:sp>
      <p:sp>
        <p:nvSpPr>
          <p:cNvPr id="189455" name="Text Box 29"/>
          <p:cNvSpPr txBox="1">
            <a:spLocks noChangeArrowheads="1"/>
          </p:cNvSpPr>
          <p:nvPr/>
        </p:nvSpPr>
        <p:spPr bwMode="auto">
          <a:xfrm>
            <a:off x="6783388" y="4937125"/>
            <a:ext cx="228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</a:t>
            </a:r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.(-2).</a:t>
            </a:r>
            <a:r>
              <a:rPr lang="es-ES_tradnl" sz="3200" b="1" i="0">
                <a:solidFill>
                  <a:srgbClr val="6600CC"/>
                </a:solidFill>
              </a:rPr>
              <a:t>3</a:t>
            </a:r>
            <a:endParaRPr lang="es-ES_tradnl" sz="4800" b="1" i="0"/>
          </a:p>
        </p:txBody>
      </p:sp>
      <p:sp>
        <p:nvSpPr>
          <p:cNvPr id="189456" name="Text Box 30"/>
          <p:cNvSpPr txBox="1">
            <a:spLocks noChangeArrowheads="1"/>
          </p:cNvSpPr>
          <p:nvPr/>
        </p:nvSpPr>
        <p:spPr bwMode="auto">
          <a:xfrm>
            <a:off x="2135188" y="6156325"/>
            <a:ext cx="8001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Regla de Sarrus</a:t>
            </a:r>
          </a:p>
        </p:txBody>
      </p:sp>
      <p:grpSp>
        <p:nvGrpSpPr>
          <p:cNvPr id="715807" name="Group 31"/>
          <p:cNvGrpSpPr>
            <a:grpSpLocks/>
          </p:cNvGrpSpPr>
          <p:nvPr/>
        </p:nvGrpSpPr>
        <p:grpSpPr bwMode="auto">
          <a:xfrm>
            <a:off x="6477000" y="5562601"/>
            <a:ext cx="3733800" cy="823913"/>
            <a:chOff x="3120" y="3504"/>
            <a:chExt cx="2352" cy="519"/>
          </a:xfrm>
        </p:grpSpPr>
        <p:grpSp>
          <p:nvGrpSpPr>
            <p:cNvPr id="189462" name="Group 32"/>
            <p:cNvGrpSpPr>
              <a:grpSpLocks/>
            </p:cNvGrpSpPr>
            <p:nvPr/>
          </p:nvGrpSpPr>
          <p:grpSpPr bwMode="auto">
            <a:xfrm>
              <a:off x="3120" y="3504"/>
              <a:ext cx="1872" cy="519"/>
              <a:chOff x="2112" y="3504"/>
              <a:chExt cx="1872" cy="519"/>
            </a:xfrm>
          </p:grpSpPr>
          <p:sp>
            <p:nvSpPr>
              <p:cNvPr id="189466" name="Text Box 33"/>
              <p:cNvSpPr txBox="1">
                <a:spLocks noChangeArrowheads="1"/>
              </p:cNvSpPr>
              <p:nvPr/>
            </p:nvSpPr>
            <p:spPr bwMode="auto">
              <a:xfrm>
                <a:off x="2112" y="3504"/>
                <a:ext cx="432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4800" b="1" i="0">
                    <a:solidFill>
                      <a:srgbClr val="000000"/>
                    </a:solidFill>
                  </a:rPr>
                  <a:t>=</a:t>
                </a:r>
                <a:endParaRPr lang="es-ES_tradnl" sz="4800" b="1" i="0"/>
              </a:p>
            </p:txBody>
          </p:sp>
          <p:sp>
            <p:nvSpPr>
              <p:cNvPr id="189467" name="Text Box 34"/>
              <p:cNvSpPr txBox="1">
                <a:spLocks noChangeArrowheads="1"/>
              </p:cNvSpPr>
              <p:nvPr/>
            </p:nvSpPr>
            <p:spPr bwMode="auto">
              <a:xfrm>
                <a:off x="2496" y="3552"/>
                <a:ext cx="148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000000"/>
                    </a:solidFill>
                  </a:rPr>
                  <a:t>-12 - (- 17 )      </a:t>
                </a:r>
                <a:endParaRPr lang="es-ES_tradnl" sz="4800" b="1" i="0"/>
              </a:p>
            </p:txBody>
          </p:sp>
        </p:grpSp>
        <p:grpSp>
          <p:nvGrpSpPr>
            <p:cNvPr id="189463" name="Group 35"/>
            <p:cNvGrpSpPr>
              <a:grpSpLocks/>
            </p:cNvGrpSpPr>
            <p:nvPr/>
          </p:nvGrpSpPr>
          <p:grpSpPr bwMode="auto">
            <a:xfrm>
              <a:off x="4848" y="3504"/>
              <a:ext cx="624" cy="519"/>
              <a:chOff x="3888" y="3504"/>
              <a:chExt cx="624" cy="519"/>
            </a:xfrm>
          </p:grpSpPr>
          <p:sp>
            <p:nvSpPr>
              <p:cNvPr id="189464" name="Text Box 36"/>
              <p:cNvSpPr txBox="1">
                <a:spLocks noChangeArrowheads="1"/>
              </p:cNvSpPr>
              <p:nvPr/>
            </p:nvSpPr>
            <p:spPr bwMode="auto">
              <a:xfrm>
                <a:off x="3888" y="3504"/>
                <a:ext cx="432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4800" b="1" i="0">
                    <a:solidFill>
                      <a:srgbClr val="000000"/>
                    </a:solidFill>
                  </a:rPr>
                  <a:t>=</a:t>
                </a:r>
                <a:endParaRPr lang="es-ES_tradnl" sz="4800" b="1" i="0"/>
              </a:p>
            </p:txBody>
          </p:sp>
          <p:sp>
            <p:nvSpPr>
              <p:cNvPr id="189465" name="Text Box 37"/>
              <p:cNvSpPr txBox="1">
                <a:spLocks noChangeArrowheads="1"/>
              </p:cNvSpPr>
              <p:nvPr/>
            </p:nvSpPr>
            <p:spPr bwMode="auto">
              <a:xfrm>
                <a:off x="4224" y="3552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4000" b="1" i="0">
                    <a:solidFill>
                      <a:srgbClr val="000000"/>
                    </a:solidFill>
                  </a:rPr>
                  <a:t>5</a:t>
                </a:r>
                <a:r>
                  <a:rPr lang="es-ES_tradnl" sz="3200" b="1" i="0">
                    <a:solidFill>
                      <a:srgbClr val="000000"/>
                    </a:solidFill>
                  </a:rPr>
                  <a:t>      </a:t>
                </a:r>
                <a:endParaRPr lang="es-ES_tradnl" sz="4800" b="1" i="0"/>
              </a:p>
            </p:txBody>
          </p:sp>
        </p:grpSp>
      </p:grpSp>
      <p:sp>
        <p:nvSpPr>
          <p:cNvPr id="715814" name="Rectangle 38"/>
          <p:cNvSpPr>
            <a:spLocks noChangeArrowheads="1"/>
          </p:cNvSpPr>
          <p:nvPr/>
        </p:nvSpPr>
        <p:spPr bwMode="auto">
          <a:xfrm>
            <a:off x="9677400" y="5638800"/>
            <a:ext cx="609600" cy="685800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15815" name="Rectangle 39"/>
          <p:cNvSpPr>
            <a:spLocks noChangeArrowheads="1"/>
          </p:cNvSpPr>
          <p:nvPr/>
        </p:nvSpPr>
        <p:spPr bwMode="auto">
          <a:xfrm>
            <a:off x="4532620" y="333375"/>
            <a:ext cx="3390287" cy="369332"/>
          </a:xfrm>
          <a:prstGeom prst="rect">
            <a:avLst/>
          </a:prstGeom>
          <a:noFill/>
          <a:ln w="76200" cmpd="tri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89460" name="AutoShape 4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9461" name="AutoShape 4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921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5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5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5778" grpId="0" autoUpdateAnimBg="0"/>
      <p:bldP spid="715800" grpId="0" animBg="1" autoUpdateAnimBg="0"/>
      <p:bldP spid="7158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Text Box 2"/>
          <p:cNvSpPr txBox="1">
            <a:spLocks noChangeArrowheads="1"/>
          </p:cNvSpPr>
          <p:nvPr/>
        </p:nvSpPr>
        <p:spPr bwMode="auto">
          <a:xfrm>
            <a:off x="1992314" y="1341438"/>
            <a:ext cx="82184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s-ES_tradnl" sz="2800" b="1" i="0"/>
              <a:t>¿Podremos aplicar la REGLA DE SARRUS si la matriz tiene orden superior a tres?</a:t>
            </a:r>
          </a:p>
        </p:txBody>
      </p:sp>
      <p:sp>
        <p:nvSpPr>
          <p:cNvPr id="717827" name="Text Box 3"/>
          <p:cNvSpPr txBox="1">
            <a:spLocks noChangeArrowheads="1"/>
          </p:cNvSpPr>
          <p:nvPr/>
        </p:nvSpPr>
        <p:spPr bwMode="auto">
          <a:xfrm>
            <a:off x="1992314" y="2514600"/>
            <a:ext cx="806608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La respuesta es </a:t>
            </a:r>
            <a:r>
              <a:rPr lang="es-ES_tradnl" sz="2400" b="1" i="0">
                <a:solidFill>
                  <a:srgbClr val="FF0000"/>
                </a:solidFill>
              </a:rPr>
              <a:t>NO</a:t>
            </a:r>
            <a:r>
              <a:rPr lang="es-ES_tradnl" sz="2400" b="1" i="0"/>
              <a:t>, pues al agregar filas al final de la matriz se obtendrían más de cinco filas y por lo tanto los productos incluirían a más de tres elementos cada uno.</a:t>
            </a:r>
            <a:r>
              <a:rPr lang="es-ES_tradnl" sz="2400" i="0"/>
              <a:t> </a:t>
            </a:r>
          </a:p>
        </p:txBody>
      </p:sp>
      <p:sp>
        <p:nvSpPr>
          <p:cNvPr id="717828" name="Text Box 4"/>
          <p:cNvSpPr txBox="1">
            <a:spLocks noChangeArrowheads="1"/>
          </p:cNvSpPr>
          <p:nvPr/>
        </p:nvSpPr>
        <p:spPr bwMode="auto">
          <a:xfrm>
            <a:off x="1847850" y="4010025"/>
            <a:ext cx="859155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r>
              <a:rPr lang="es-ES_tradnl" sz="2800" b="1" i="0"/>
              <a:t>Para las matrices de orden superior a tres se usa el llamado </a:t>
            </a:r>
            <a:r>
              <a:rPr lang="es-ES_tradnl" sz="2800" b="1" i="0">
                <a:solidFill>
                  <a:srgbClr val="FF0000"/>
                </a:solidFill>
              </a:rPr>
              <a:t>MÉTODO DE MENORES</a:t>
            </a:r>
            <a:r>
              <a:rPr lang="es-ES_tradnl" sz="2800" b="1" i="0"/>
              <a:t>.</a:t>
            </a:r>
          </a:p>
        </p:txBody>
      </p:sp>
      <p:sp>
        <p:nvSpPr>
          <p:cNvPr id="717829" name="Text Box 5"/>
          <p:cNvSpPr txBox="1">
            <a:spLocks noChangeArrowheads="1"/>
          </p:cNvSpPr>
          <p:nvPr/>
        </p:nvSpPr>
        <p:spPr bwMode="auto">
          <a:xfrm>
            <a:off x="1847851" y="5000626"/>
            <a:ext cx="864076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Este   método  consiste  en  calcular   el  determinante  de cualquier matriz reduciéndolo al cálculo de determinantes de orden inferior.</a:t>
            </a:r>
            <a:r>
              <a:rPr lang="es-ES_tradnl" sz="2400" i="0"/>
              <a:t> </a:t>
            </a:r>
          </a:p>
        </p:txBody>
      </p:sp>
      <p:sp>
        <p:nvSpPr>
          <p:cNvPr id="717830" name="Rectangle 6"/>
          <p:cNvSpPr>
            <a:spLocks noChangeArrowheads="1"/>
          </p:cNvSpPr>
          <p:nvPr/>
        </p:nvSpPr>
        <p:spPr bwMode="auto">
          <a:xfrm>
            <a:off x="2063750" y="404813"/>
            <a:ext cx="7920038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717831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625014" y="6022073"/>
            <a:ext cx="503237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05343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26" grpId="0" autoUpdateAnimBg="0"/>
      <p:bldP spid="717827" grpId="0" autoUpdateAnimBg="0"/>
      <p:bldP spid="717828" grpId="0" autoUpdateAnimBg="0"/>
      <p:bldP spid="717829" grpId="0" autoUpdateAnimBg="0"/>
      <p:bldP spid="717830" grpId="0" animBg="1" autoUpdateAnimBg="0"/>
      <p:bldP spid="7178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Text Box 2"/>
          <p:cNvSpPr txBox="1">
            <a:spLocks noChangeArrowheads="1"/>
          </p:cNvSpPr>
          <p:nvPr/>
        </p:nvSpPr>
        <p:spPr bwMode="auto">
          <a:xfrm>
            <a:off x="1992313" y="1219201"/>
            <a:ext cx="842486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Para  empezar   debemos  definir  que  entendemos  por </a:t>
            </a:r>
            <a:r>
              <a:rPr lang="es-ES_tradnl" sz="2400" b="1" i="0">
                <a:solidFill>
                  <a:srgbClr val="FF0000"/>
                </a:solidFill>
              </a:rPr>
              <a:t>MENOR ASOCIADO A UN ELEMENTO</a:t>
            </a:r>
            <a:r>
              <a:rPr lang="es-ES_tradnl" sz="2400" b="1" i="0"/>
              <a:t> cualquiera de una matriz.</a:t>
            </a:r>
            <a:endParaRPr lang="es-ES_tradnl" sz="2400" i="0"/>
          </a:p>
        </p:txBody>
      </p:sp>
      <p:sp>
        <p:nvSpPr>
          <p:cNvPr id="719875" name="Text Box 3"/>
          <p:cNvSpPr txBox="1">
            <a:spLocks noChangeArrowheads="1"/>
          </p:cNvSpPr>
          <p:nvPr/>
        </p:nvSpPr>
        <p:spPr bwMode="auto">
          <a:xfrm>
            <a:off x="1992313" y="2438401"/>
            <a:ext cx="8280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El  menor  asociado  a un elemento dado de una matriz, es el determinante que queda al eliminar de la matriz, la fila y la columna correspondiente al elemento dado.</a:t>
            </a:r>
            <a:endParaRPr lang="es-ES_tradnl" sz="2400" i="0"/>
          </a:p>
        </p:txBody>
      </p:sp>
      <p:graphicFrame>
        <p:nvGraphicFramePr>
          <p:cNvPr id="719876" name="Object 4"/>
          <p:cNvGraphicFramePr>
            <a:graphicFrameLocks noChangeAspect="1"/>
          </p:cNvGraphicFramePr>
          <p:nvPr/>
        </p:nvGraphicFramePr>
        <p:xfrm>
          <a:off x="7486650" y="4267200"/>
          <a:ext cx="2724150" cy="221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1" name="Ecuación" r:id="rId4" imgW="1295400" imgH="1054100" progId="Equation.3">
                  <p:embed/>
                </p:oleObj>
              </mc:Choice>
              <mc:Fallback>
                <p:oleObj name="Ecuación" r:id="rId4" imgW="1295400" imgH="1054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6650" y="4267200"/>
                        <a:ext cx="2724150" cy="221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877" name="Text Box 5"/>
          <p:cNvSpPr txBox="1">
            <a:spLocks noChangeArrowheads="1"/>
          </p:cNvSpPr>
          <p:nvPr/>
        </p:nvSpPr>
        <p:spPr bwMode="auto">
          <a:xfrm>
            <a:off x="2208213" y="4221163"/>
            <a:ext cx="5199062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En  este  caso el menor asociado al  elemento que se encuentra en la  fila  dos y columna tres será el determinante   que   queda   al eliminar dicha fila y columna.</a:t>
            </a:r>
            <a:endParaRPr lang="es-ES_tradnl" sz="2400" i="0"/>
          </a:p>
        </p:txBody>
      </p:sp>
      <p:sp>
        <p:nvSpPr>
          <p:cNvPr id="719878" name="Oval 6"/>
          <p:cNvSpPr>
            <a:spLocks noChangeArrowheads="1"/>
          </p:cNvSpPr>
          <p:nvPr/>
        </p:nvSpPr>
        <p:spPr bwMode="auto">
          <a:xfrm>
            <a:off x="8763000" y="4800600"/>
            <a:ext cx="5334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19879" name="Rectangle 7"/>
          <p:cNvSpPr>
            <a:spLocks noChangeArrowheads="1"/>
          </p:cNvSpPr>
          <p:nvPr/>
        </p:nvSpPr>
        <p:spPr bwMode="auto">
          <a:xfrm>
            <a:off x="7620000" y="4724400"/>
            <a:ext cx="2438400" cy="685800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19880" name="Rectangle 8"/>
          <p:cNvSpPr>
            <a:spLocks noChangeArrowheads="1"/>
          </p:cNvSpPr>
          <p:nvPr/>
        </p:nvSpPr>
        <p:spPr bwMode="auto">
          <a:xfrm>
            <a:off x="8686800" y="4267200"/>
            <a:ext cx="685800" cy="2133600"/>
          </a:xfrm>
          <a:prstGeom prst="rect">
            <a:avLst/>
          </a:prstGeom>
          <a:noFill/>
          <a:ln w="38100">
            <a:solidFill>
              <a:srgbClr val="00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19881" name="Rectangle 9"/>
          <p:cNvSpPr>
            <a:spLocks noChangeArrowheads="1"/>
          </p:cNvSpPr>
          <p:nvPr/>
        </p:nvSpPr>
        <p:spPr bwMode="auto">
          <a:xfrm>
            <a:off x="2135189" y="333375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93546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3547" name="AutoShape 1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3715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74" grpId="0" autoUpdateAnimBg="0"/>
      <p:bldP spid="719875" grpId="0" autoUpdateAnimBg="0"/>
      <p:bldP spid="719877" grpId="0" autoUpdateAnimBg="0"/>
      <p:bldP spid="719878" grpId="0" animBg="1"/>
      <p:bldP spid="719879" grpId="0" animBg="1"/>
      <p:bldP spid="719880" grpId="0" animBg="1"/>
      <p:bldP spid="719881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5586" name="Group 2"/>
          <p:cNvGrpSpPr>
            <a:grpSpLocks/>
          </p:cNvGrpSpPr>
          <p:nvPr/>
        </p:nvGrpSpPr>
        <p:grpSpPr bwMode="auto">
          <a:xfrm>
            <a:off x="2855913" y="1196975"/>
            <a:ext cx="7467600" cy="5265738"/>
            <a:chOff x="816" y="768"/>
            <a:chExt cx="4704" cy="3317"/>
          </a:xfrm>
        </p:grpSpPr>
        <p:sp>
          <p:nvSpPr>
            <p:cNvPr id="195592" name="Text Box 3"/>
            <p:cNvSpPr txBox="1">
              <a:spLocks noChangeArrowheads="1"/>
            </p:cNvSpPr>
            <p:nvPr/>
          </p:nvSpPr>
          <p:spPr bwMode="auto">
            <a:xfrm>
              <a:off x="864" y="768"/>
              <a:ext cx="4656" cy="7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Para empezar  debemos  definir  que entendemos por  </a:t>
              </a:r>
              <a:r>
                <a:rPr lang="es-ES_tradnl" sz="2400" b="1" i="0">
                  <a:solidFill>
                    <a:srgbClr val="FF0000"/>
                  </a:solidFill>
                </a:rPr>
                <a:t>MENOR  ASOCIADO  A  UN  ELEMENTO</a:t>
              </a:r>
              <a:r>
                <a:rPr lang="es-ES_tradnl" sz="2400" b="1" i="0"/>
                <a:t> cualquiera de una matriz.</a:t>
              </a:r>
              <a:endParaRPr lang="es-ES_tradnl" sz="2400" i="0"/>
            </a:p>
          </p:txBody>
        </p:sp>
        <p:sp>
          <p:nvSpPr>
            <p:cNvPr id="195593" name="Text Box 4"/>
            <p:cNvSpPr txBox="1">
              <a:spLocks noChangeArrowheads="1"/>
            </p:cNvSpPr>
            <p:nvPr/>
          </p:nvSpPr>
          <p:spPr bwMode="auto">
            <a:xfrm>
              <a:off x="816" y="1536"/>
              <a:ext cx="4608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/>
                <a:t>El  menor  asociado  a  un elemento dado de una matriz, es  el determinante que queda al eliminar de la matriz, la fila y la columna correspondiente al elemento dado.</a:t>
              </a:r>
              <a:endParaRPr lang="es-ES_tradnl" sz="2400" i="0"/>
            </a:p>
          </p:txBody>
        </p:sp>
        <p:graphicFrame>
          <p:nvGraphicFramePr>
            <p:cNvPr id="195594" name="Object 5"/>
            <p:cNvGraphicFramePr>
              <a:graphicFrameLocks noChangeAspect="1"/>
            </p:cNvGraphicFramePr>
            <p:nvPr/>
          </p:nvGraphicFramePr>
          <p:xfrm>
            <a:off x="816" y="2688"/>
            <a:ext cx="1716" cy="13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04" name="Ecuación" r:id="rId4" imgW="1295400" imgH="1054100" progId="Equation.3">
                    <p:embed/>
                  </p:oleObj>
                </mc:Choice>
                <mc:Fallback>
                  <p:oleObj name="Ecuación" r:id="rId4" imgW="1295400" imgH="10541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2688"/>
                          <a:ext cx="1716" cy="13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5595" name="Oval 6"/>
            <p:cNvSpPr>
              <a:spLocks noChangeArrowheads="1"/>
            </p:cNvSpPr>
            <p:nvPr/>
          </p:nvSpPr>
          <p:spPr bwMode="auto">
            <a:xfrm>
              <a:off x="1620" y="3024"/>
              <a:ext cx="336" cy="33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95596" name="Rectangle 7"/>
            <p:cNvSpPr>
              <a:spLocks noChangeArrowheads="1"/>
            </p:cNvSpPr>
            <p:nvPr/>
          </p:nvSpPr>
          <p:spPr bwMode="auto">
            <a:xfrm>
              <a:off x="900" y="2976"/>
              <a:ext cx="1536" cy="432"/>
            </a:xfrm>
            <a:prstGeom prst="rect">
              <a:avLst/>
            </a:prstGeom>
            <a:noFill/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95597" name="Rectangle 8"/>
            <p:cNvSpPr>
              <a:spLocks noChangeArrowheads="1"/>
            </p:cNvSpPr>
            <p:nvPr/>
          </p:nvSpPr>
          <p:spPr bwMode="auto">
            <a:xfrm>
              <a:off x="1572" y="2688"/>
              <a:ext cx="432" cy="1344"/>
            </a:xfrm>
            <a:prstGeom prst="rect">
              <a:avLst/>
            </a:prstGeom>
            <a:noFill/>
            <a:ln w="38100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195587" name="Text Box 9"/>
          <p:cNvSpPr txBox="1">
            <a:spLocks noChangeArrowheads="1"/>
          </p:cNvSpPr>
          <p:nvPr/>
        </p:nvSpPr>
        <p:spPr bwMode="auto">
          <a:xfrm>
            <a:off x="5943600" y="3962401"/>
            <a:ext cx="434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El menor asociado viene dado por :</a:t>
            </a:r>
          </a:p>
        </p:txBody>
      </p:sp>
      <p:graphicFrame>
        <p:nvGraphicFramePr>
          <p:cNvPr id="195588" name="Object 10"/>
          <p:cNvGraphicFramePr>
            <a:graphicFrameLocks noChangeAspect="1"/>
          </p:cNvGraphicFramePr>
          <p:nvPr/>
        </p:nvGraphicFramePr>
        <p:xfrm>
          <a:off x="7162800" y="4953001"/>
          <a:ext cx="1981200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5" name="Ecuación" r:id="rId6" imgW="939392" imgH="799753" progId="Equation.3">
                  <p:embed/>
                </p:oleObj>
              </mc:Choice>
              <mc:Fallback>
                <p:oleObj name="Ecuación" r:id="rId6" imgW="939392" imgH="79975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4953001"/>
                        <a:ext cx="1981200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931" name="Rectangle 11"/>
          <p:cNvSpPr>
            <a:spLocks noChangeArrowheads="1"/>
          </p:cNvSpPr>
          <p:nvPr/>
        </p:nvSpPr>
        <p:spPr bwMode="auto">
          <a:xfrm>
            <a:off x="4423082" y="333375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95590" name="AutoShape 1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5591" name="AutoShape 1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5519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Text Box 2"/>
          <p:cNvSpPr txBox="1">
            <a:spLocks noChangeArrowheads="1"/>
          </p:cNvSpPr>
          <p:nvPr/>
        </p:nvSpPr>
        <p:spPr bwMode="auto">
          <a:xfrm>
            <a:off x="1847851" y="1447800"/>
            <a:ext cx="842486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Ahora   que   ya   sabemos   lo   que  llamamos  MENOR ASOCIADO  A   UN   ELEMENTO,  podemos   definir   el </a:t>
            </a:r>
            <a:r>
              <a:rPr lang="es-ES_tradnl" sz="2400" b="1" i="0">
                <a:solidFill>
                  <a:srgbClr val="FF0000"/>
                </a:solidFill>
              </a:rPr>
              <a:t>MÉTODO  DE  MENORES</a:t>
            </a:r>
            <a:r>
              <a:rPr lang="es-ES_tradnl" sz="2400" b="1" i="0"/>
              <a:t>  para calcular un determinante como la suma de los productos de los elementos de una fila  cualquiera (o columna) de la matriz por los menores asociados   a    dichos    elementos.    Dichos  productos mantienen  el  signo  si  la  suma  del orden de la fila y la columna es un número par, sino, se le cambia el signo al producto.</a:t>
            </a:r>
            <a:endParaRPr lang="es-ES_tradnl" sz="2400" i="0"/>
          </a:p>
        </p:txBody>
      </p:sp>
      <p:graphicFrame>
        <p:nvGraphicFramePr>
          <p:cNvPr id="723971" name="Object 3"/>
          <p:cNvGraphicFramePr>
            <a:graphicFrameLocks noChangeAspect="1"/>
          </p:cNvGraphicFramePr>
          <p:nvPr/>
        </p:nvGraphicFramePr>
        <p:xfrm>
          <a:off x="4267200" y="4953000"/>
          <a:ext cx="3962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9" name="Ecuación" r:id="rId4" imgW="1866900" imgH="749300" progId="Equation.3">
                  <p:embed/>
                </p:oleObj>
              </mc:Choice>
              <mc:Fallback>
                <p:oleObj name="Ecuación" r:id="rId4" imgW="1866900" imgH="749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53000"/>
                        <a:ext cx="3962400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3972" name="Rectangle 4"/>
          <p:cNvSpPr>
            <a:spLocks noChangeArrowheads="1"/>
          </p:cNvSpPr>
          <p:nvPr/>
        </p:nvSpPr>
        <p:spPr bwMode="auto">
          <a:xfrm>
            <a:off x="2351089" y="333375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97637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7638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2892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3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3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3970" grpId="0" autoUpdateAnimBg="0"/>
      <p:bldP spid="723972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6018" name="Group 2"/>
          <p:cNvGrpSpPr>
            <a:grpSpLocks/>
          </p:cNvGrpSpPr>
          <p:nvPr/>
        </p:nvGrpSpPr>
        <p:grpSpPr bwMode="auto">
          <a:xfrm>
            <a:off x="4267200" y="1295400"/>
            <a:ext cx="3733800" cy="2103438"/>
            <a:chOff x="1728" y="816"/>
            <a:chExt cx="2352" cy="1325"/>
          </a:xfrm>
        </p:grpSpPr>
        <p:graphicFrame>
          <p:nvGraphicFramePr>
            <p:cNvPr id="199709" name="Object 3"/>
            <p:cNvGraphicFramePr>
              <a:graphicFrameLocks noChangeAspect="1"/>
            </p:cNvGraphicFramePr>
            <p:nvPr/>
          </p:nvGraphicFramePr>
          <p:xfrm>
            <a:off x="1728" y="816"/>
            <a:ext cx="2064" cy="1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70" name="Ecuación" r:id="rId4" imgW="1193800" imgH="711200" progId="Equation.3">
                    <p:embed/>
                  </p:oleObj>
                </mc:Choice>
                <mc:Fallback>
                  <p:oleObj name="Ecuación" r:id="rId4" imgW="1193800" imgH="71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16"/>
                          <a:ext cx="2064" cy="1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9710" name="Text Box 4"/>
            <p:cNvSpPr txBox="1">
              <a:spLocks noChangeArrowheads="1"/>
            </p:cNvSpPr>
            <p:nvPr/>
          </p:nvSpPr>
          <p:spPr bwMode="auto">
            <a:xfrm>
              <a:off x="3840" y="1776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  <a:latin typeface="Comic Sans MS" panose="030F0702030302020204" pitchFamily="66" charset="0"/>
                </a:rPr>
                <a:t>3</a:t>
              </a:r>
              <a:endParaRPr lang="es-ES_tradnl" sz="3200" b="1" i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726021" name="Text Box 5"/>
          <p:cNvSpPr txBox="1">
            <a:spLocks noChangeArrowheads="1"/>
          </p:cNvSpPr>
          <p:nvPr/>
        </p:nvSpPr>
        <p:spPr bwMode="auto">
          <a:xfrm>
            <a:off x="2133600" y="6096000"/>
            <a:ext cx="8001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Método de Menores</a:t>
            </a:r>
          </a:p>
        </p:txBody>
      </p:sp>
      <p:graphicFrame>
        <p:nvGraphicFramePr>
          <p:cNvPr id="726022" name="Object 6"/>
          <p:cNvGraphicFramePr>
            <a:graphicFrameLocks noChangeAspect="1"/>
          </p:cNvGraphicFramePr>
          <p:nvPr/>
        </p:nvGraphicFramePr>
        <p:xfrm>
          <a:off x="2514600" y="3276600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1" name="Ecuación" r:id="rId6" imgW="876300" imgH="711200" progId="Equation.3">
                  <p:embed/>
                </p:oleObj>
              </mc:Choice>
              <mc:Fallback>
                <p:oleObj name="Ecuación" r:id="rId6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76600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6023" name="Text Box 7"/>
          <p:cNvSpPr txBox="1">
            <a:spLocks noChangeArrowheads="1"/>
          </p:cNvSpPr>
          <p:nvPr/>
        </p:nvSpPr>
        <p:spPr bwMode="auto">
          <a:xfrm>
            <a:off x="4876800" y="3886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726024" name="Oval 8"/>
          <p:cNvSpPr>
            <a:spLocks noChangeArrowheads="1"/>
          </p:cNvSpPr>
          <p:nvPr/>
        </p:nvSpPr>
        <p:spPr bwMode="auto">
          <a:xfrm>
            <a:off x="2590800" y="3886200"/>
            <a:ext cx="22860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26025" name="Oval 9"/>
          <p:cNvSpPr>
            <a:spLocks noChangeArrowheads="1"/>
          </p:cNvSpPr>
          <p:nvPr/>
        </p:nvSpPr>
        <p:spPr bwMode="auto">
          <a:xfrm rot="-5400000">
            <a:off x="1905000" y="3962400"/>
            <a:ext cx="1905000" cy="5334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26026" name="Text Box 10"/>
          <p:cNvSpPr txBox="1">
            <a:spLocks noChangeArrowheads="1"/>
          </p:cNvSpPr>
          <p:nvPr/>
        </p:nvSpPr>
        <p:spPr bwMode="auto">
          <a:xfrm>
            <a:off x="2590800" y="39163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i="0">
                <a:solidFill>
                  <a:schemeClr val="tx2"/>
                </a:solidFill>
              </a:rPr>
              <a:t>1</a:t>
            </a:r>
          </a:p>
        </p:txBody>
      </p:sp>
      <p:grpSp>
        <p:nvGrpSpPr>
          <p:cNvPr id="726027" name="Group 11"/>
          <p:cNvGrpSpPr>
            <a:grpSpLocks/>
          </p:cNvGrpSpPr>
          <p:nvPr/>
        </p:nvGrpSpPr>
        <p:grpSpPr bwMode="auto">
          <a:xfrm>
            <a:off x="3429000" y="3276600"/>
            <a:ext cx="1676400" cy="1828800"/>
            <a:chOff x="1200" y="2064"/>
            <a:chExt cx="1056" cy="1152"/>
          </a:xfrm>
        </p:grpSpPr>
        <p:sp>
          <p:nvSpPr>
            <p:cNvPr id="199705" name="Text Box 12"/>
            <p:cNvSpPr txBox="1">
              <a:spLocks noChangeArrowheads="1"/>
            </p:cNvSpPr>
            <p:nvPr/>
          </p:nvSpPr>
          <p:spPr bwMode="auto">
            <a:xfrm>
              <a:off x="1248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4800" b="1" i="0"/>
            </a:p>
          </p:txBody>
        </p:sp>
        <p:sp>
          <p:nvSpPr>
            <p:cNvPr id="199706" name="Text Box 13"/>
            <p:cNvSpPr txBox="1">
              <a:spLocks noChangeArrowheads="1"/>
            </p:cNvSpPr>
            <p:nvPr/>
          </p:nvSpPr>
          <p:spPr bwMode="auto">
            <a:xfrm>
              <a:off x="1776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4800" b="1" i="0"/>
            </a:p>
          </p:txBody>
        </p:sp>
        <p:sp>
          <p:nvSpPr>
            <p:cNvPr id="199707" name="Text Box 14"/>
            <p:cNvSpPr txBox="1">
              <a:spLocks noChangeArrowheads="1"/>
            </p:cNvSpPr>
            <p:nvPr/>
          </p:nvSpPr>
          <p:spPr bwMode="auto">
            <a:xfrm>
              <a:off x="1200" y="2851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-2</a:t>
              </a:r>
              <a:endParaRPr lang="es-ES_tradnl" sz="4800" b="1" i="0"/>
            </a:p>
          </p:txBody>
        </p:sp>
        <p:sp>
          <p:nvSpPr>
            <p:cNvPr id="199708" name="Text Box 15"/>
            <p:cNvSpPr txBox="1">
              <a:spLocks noChangeArrowheads="1"/>
            </p:cNvSpPr>
            <p:nvPr/>
          </p:nvSpPr>
          <p:spPr bwMode="auto">
            <a:xfrm>
              <a:off x="1824" y="2851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5</a:t>
              </a:r>
              <a:endParaRPr lang="es-ES_tradnl" sz="4800" b="1" i="0"/>
            </a:p>
          </p:txBody>
        </p:sp>
      </p:grpSp>
      <p:grpSp>
        <p:nvGrpSpPr>
          <p:cNvPr id="726032" name="Group 16"/>
          <p:cNvGrpSpPr>
            <a:grpSpLocks/>
          </p:cNvGrpSpPr>
          <p:nvPr/>
        </p:nvGrpSpPr>
        <p:grpSpPr bwMode="auto">
          <a:xfrm>
            <a:off x="7162800" y="3611563"/>
            <a:ext cx="1828800" cy="1320800"/>
            <a:chOff x="3504" y="2275"/>
            <a:chExt cx="1152" cy="832"/>
          </a:xfrm>
        </p:grpSpPr>
        <p:graphicFrame>
          <p:nvGraphicFramePr>
            <p:cNvPr id="199700" name="Object 17"/>
            <p:cNvGraphicFramePr>
              <a:graphicFrameLocks noChangeAspect="1"/>
            </p:cNvGraphicFramePr>
            <p:nvPr/>
          </p:nvGraphicFramePr>
          <p:xfrm>
            <a:off x="3504" y="2297"/>
            <a:ext cx="1056" cy="8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72" name="Ecuación" r:id="rId8" imgW="596900" imgH="457200" progId="Equation.3">
                    <p:embed/>
                  </p:oleObj>
                </mc:Choice>
                <mc:Fallback>
                  <p:oleObj name="Ecuación" r:id="rId8" imgW="5969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2297"/>
                          <a:ext cx="1056" cy="8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9701" name="Text Box 18"/>
            <p:cNvSpPr txBox="1">
              <a:spLocks noChangeArrowheads="1"/>
            </p:cNvSpPr>
            <p:nvPr/>
          </p:nvSpPr>
          <p:spPr bwMode="auto">
            <a:xfrm>
              <a:off x="3648" y="2275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4800" b="1" i="0"/>
            </a:p>
          </p:txBody>
        </p:sp>
        <p:sp>
          <p:nvSpPr>
            <p:cNvPr id="199702" name="Text Box 19"/>
            <p:cNvSpPr txBox="1">
              <a:spLocks noChangeArrowheads="1"/>
            </p:cNvSpPr>
            <p:nvPr/>
          </p:nvSpPr>
          <p:spPr bwMode="auto">
            <a:xfrm>
              <a:off x="4224" y="2275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4800" b="1" i="0"/>
            </a:p>
          </p:txBody>
        </p:sp>
        <p:sp>
          <p:nvSpPr>
            <p:cNvPr id="199703" name="Text Box 20"/>
            <p:cNvSpPr txBox="1">
              <a:spLocks noChangeArrowheads="1"/>
            </p:cNvSpPr>
            <p:nvPr/>
          </p:nvSpPr>
          <p:spPr bwMode="auto">
            <a:xfrm>
              <a:off x="3648" y="268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-2</a:t>
              </a:r>
              <a:endParaRPr lang="es-ES_tradnl" sz="4800" b="1" i="0"/>
            </a:p>
          </p:txBody>
        </p:sp>
        <p:sp>
          <p:nvSpPr>
            <p:cNvPr id="199704" name="Text Box 21"/>
            <p:cNvSpPr txBox="1">
              <a:spLocks noChangeArrowheads="1"/>
            </p:cNvSpPr>
            <p:nvPr/>
          </p:nvSpPr>
          <p:spPr bwMode="auto">
            <a:xfrm>
              <a:off x="4224" y="268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5</a:t>
              </a:r>
              <a:endParaRPr lang="es-ES_tradnl" sz="4800" b="1" i="0"/>
            </a:p>
          </p:txBody>
        </p:sp>
      </p:grpSp>
      <p:sp>
        <p:nvSpPr>
          <p:cNvPr id="726038" name="Text Box 22"/>
          <p:cNvSpPr txBox="1">
            <a:spLocks noChangeArrowheads="1"/>
          </p:cNvSpPr>
          <p:nvPr/>
        </p:nvSpPr>
        <p:spPr bwMode="auto">
          <a:xfrm>
            <a:off x="6553200" y="40386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(</a:t>
            </a:r>
            <a:r>
              <a:rPr lang="es-ES_tradnl" sz="3200" b="1" i="0">
                <a:solidFill>
                  <a:schemeClr val="tx2"/>
                </a:solidFill>
              </a:rPr>
              <a:t>1</a:t>
            </a:r>
            <a:r>
              <a:rPr lang="es-ES_tradnl" sz="3200" b="1" i="0">
                <a:solidFill>
                  <a:srgbClr val="000000"/>
                </a:solidFill>
              </a:rPr>
              <a:t>)</a:t>
            </a:r>
            <a:endParaRPr lang="es-ES_tradnl" sz="4800" b="1" i="0"/>
          </a:p>
        </p:txBody>
      </p:sp>
      <p:grpSp>
        <p:nvGrpSpPr>
          <p:cNvPr id="726039" name="Group 23"/>
          <p:cNvGrpSpPr>
            <a:grpSpLocks/>
          </p:cNvGrpSpPr>
          <p:nvPr/>
        </p:nvGrpSpPr>
        <p:grpSpPr bwMode="auto">
          <a:xfrm>
            <a:off x="5410200" y="3886201"/>
            <a:ext cx="1371600" cy="652463"/>
            <a:chOff x="2448" y="2448"/>
            <a:chExt cx="864" cy="411"/>
          </a:xfrm>
        </p:grpSpPr>
        <p:graphicFrame>
          <p:nvGraphicFramePr>
            <p:cNvPr id="199697" name="Object 24"/>
            <p:cNvGraphicFramePr>
              <a:graphicFrameLocks noChangeAspect="1"/>
            </p:cNvGraphicFramePr>
            <p:nvPr/>
          </p:nvGraphicFramePr>
          <p:xfrm>
            <a:off x="2448" y="2448"/>
            <a:ext cx="844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273" name="Ecuación" r:id="rId10" imgW="545626" imgH="266469" progId="Equation.3">
                    <p:embed/>
                  </p:oleObj>
                </mc:Choice>
                <mc:Fallback>
                  <p:oleObj name="Ecuación" r:id="rId10" imgW="545626" imgH="2664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2448"/>
                          <a:ext cx="844" cy="4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9698" name="Text Box 25"/>
            <p:cNvSpPr txBox="1">
              <a:spLocks noChangeArrowheads="1"/>
            </p:cNvSpPr>
            <p:nvPr/>
          </p:nvSpPr>
          <p:spPr bwMode="auto">
            <a:xfrm>
              <a:off x="2832" y="244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chemeClr val="tx2"/>
                  </a:solidFill>
                </a:rPr>
                <a:t>2</a:t>
              </a:r>
              <a:endParaRPr lang="es-ES_tradnl" sz="2400" b="1" i="0"/>
            </a:p>
          </p:txBody>
        </p:sp>
        <p:sp>
          <p:nvSpPr>
            <p:cNvPr id="199699" name="Text Box 26"/>
            <p:cNvSpPr txBox="1">
              <a:spLocks noChangeArrowheads="1"/>
            </p:cNvSpPr>
            <p:nvPr/>
          </p:nvSpPr>
          <p:spPr bwMode="auto">
            <a:xfrm>
              <a:off x="3072" y="244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1</a:t>
              </a:r>
              <a:endParaRPr lang="es-ES_tradnl" sz="2400" b="1" i="0"/>
            </a:p>
          </p:txBody>
        </p:sp>
      </p:grpSp>
      <p:sp>
        <p:nvSpPr>
          <p:cNvPr id="726043" name="Rectangle 27"/>
          <p:cNvSpPr>
            <a:spLocks noChangeArrowheads="1"/>
          </p:cNvSpPr>
          <p:nvPr/>
        </p:nvSpPr>
        <p:spPr bwMode="auto">
          <a:xfrm>
            <a:off x="1919289" y="454025"/>
            <a:ext cx="8353425" cy="52322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</a:t>
            </a:r>
            <a:r>
              <a:rPr lang="es-E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MATRIZ CUADRADA</a:t>
            </a:r>
            <a:r>
              <a:rPr lang="es-E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sp>
        <p:nvSpPr>
          <p:cNvPr id="199694" name="AutoShape 2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9695" name="AutoShape 2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99696" name="AutoShape 30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532648" y="6368148"/>
            <a:ext cx="184731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1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6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6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26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26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6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6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26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26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26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26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26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26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6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260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260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26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26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26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26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26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26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26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6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6021" grpId="0" autoUpdateAnimBg="0"/>
      <p:bldP spid="726023" grpId="0" autoUpdateAnimBg="0"/>
      <p:bldP spid="726024" grpId="0" animBg="1"/>
      <p:bldP spid="726025" grpId="0" animBg="1"/>
      <p:bldP spid="726026" grpId="0" autoUpdateAnimBg="0"/>
      <p:bldP spid="726038" grpId="0" autoUpdateAnimBg="0"/>
      <p:bldP spid="726043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1730" name="Object 2"/>
          <p:cNvGraphicFramePr>
            <a:graphicFrameLocks noChangeAspect="1"/>
          </p:cNvGraphicFramePr>
          <p:nvPr/>
        </p:nvGraphicFramePr>
        <p:xfrm>
          <a:off x="2514600" y="1371600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03" name="Ecuación" r:id="rId4" imgW="876300" imgH="711200" progId="Equation.3">
                  <p:embed/>
                </p:oleObj>
              </mc:Choice>
              <mc:Fallback>
                <p:oleObj name="Ecuación" r:id="rId4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371600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1731" name="Text Box 3"/>
          <p:cNvSpPr txBox="1">
            <a:spLocks noChangeArrowheads="1"/>
          </p:cNvSpPr>
          <p:nvPr/>
        </p:nvSpPr>
        <p:spPr bwMode="auto">
          <a:xfrm>
            <a:off x="2133600" y="6096000"/>
            <a:ext cx="8001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Método de Menores</a:t>
            </a:r>
          </a:p>
        </p:txBody>
      </p:sp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4876800" y="1981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201733" name="Oval 5"/>
          <p:cNvSpPr>
            <a:spLocks noChangeArrowheads="1"/>
          </p:cNvSpPr>
          <p:nvPr/>
        </p:nvSpPr>
        <p:spPr bwMode="auto">
          <a:xfrm>
            <a:off x="2590800" y="1981200"/>
            <a:ext cx="22860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28070" name="Oval 6"/>
          <p:cNvSpPr>
            <a:spLocks noChangeArrowheads="1"/>
          </p:cNvSpPr>
          <p:nvPr/>
        </p:nvSpPr>
        <p:spPr bwMode="auto">
          <a:xfrm rot="-5400000">
            <a:off x="2819400" y="2057400"/>
            <a:ext cx="1905000" cy="5334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28071" name="Text Box 7"/>
          <p:cNvSpPr txBox="1">
            <a:spLocks noChangeArrowheads="1"/>
          </p:cNvSpPr>
          <p:nvPr/>
        </p:nvSpPr>
        <p:spPr bwMode="auto">
          <a:xfrm>
            <a:off x="3505200" y="19812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i="0">
                <a:solidFill>
                  <a:schemeClr val="tx2"/>
                </a:solidFill>
              </a:rPr>
              <a:t>0</a:t>
            </a:r>
          </a:p>
        </p:txBody>
      </p:sp>
      <p:grpSp>
        <p:nvGrpSpPr>
          <p:cNvPr id="201736" name="Group 8"/>
          <p:cNvGrpSpPr>
            <a:grpSpLocks/>
          </p:cNvGrpSpPr>
          <p:nvPr/>
        </p:nvGrpSpPr>
        <p:grpSpPr bwMode="auto">
          <a:xfrm>
            <a:off x="7162800" y="1706563"/>
            <a:ext cx="1828800" cy="1320800"/>
            <a:chOff x="3504" y="2275"/>
            <a:chExt cx="1152" cy="832"/>
          </a:xfrm>
        </p:grpSpPr>
        <p:graphicFrame>
          <p:nvGraphicFramePr>
            <p:cNvPr id="201764" name="Object 9"/>
            <p:cNvGraphicFramePr>
              <a:graphicFrameLocks noChangeAspect="1"/>
            </p:cNvGraphicFramePr>
            <p:nvPr/>
          </p:nvGraphicFramePr>
          <p:xfrm>
            <a:off x="3504" y="2297"/>
            <a:ext cx="1056" cy="8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304" name="Ecuación" r:id="rId6" imgW="596900" imgH="457200" progId="Equation.3">
                    <p:embed/>
                  </p:oleObj>
                </mc:Choice>
                <mc:Fallback>
                  <p:oleObj name="Ecuación" r:id="rId6" imgW="5969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2297"/>
                          <a:ext cx="1056" cy="8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1765" name="Text Box 10"/>
            <p:cNvSpPr txBox="1">
              <a:spLocks noChangeArrowheads="1"/>
            </p:cNvSpPr>
            <p:nvPr/>
          </p:nvSpPr>
          <p:spPr bwMode="auto">
            <a:xfrm>
              <a:off x="3648" y="2275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4800" b="1" i="0"/>
            </a:p>
          </p:txBody>
        </p:sp>
        <p:sp>
          <p:nvSpPr>
            <p:cNvPr id="201766" name="Text Box 11"/>
            <p:cNvSpPr txBox="1">
              <a:spLocks noChangeArrowheads="1"/>
            </p:cNvSpPr>
            <p:nvPr/>
          </p:nvSpPr>
          <p:spPr bwMode="auto">
            <a:xfrm>
              <a:off x="4224" y="2275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4800" b="1" i="0"/>
            </a:p>
          </p:txBody>
        </p:sp>
        <p:sp>
          <p:nvSpPr>
            <p:cNvPr id="201767" name="Text Box 12"/>
            <p:cNvSpPr txBox="1">
              <a:spLocks noChangeArrowheads="1"/>
            </p:cNvSpPr>
            <p:nvPr/>
          </p:nvSpPr>
          <p:spPr bwMode="auto">
            <a:xfrm>
              <a:off x="3648" y="268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-2</a:t>
              </a:r>
              <a:endParaRPr lang="es-ES_tradnl" sz="4800" b="1" i="0"/>
            </a:p>
          </p:txBody>
        </p:sp>
        <p:sp>
          <p:nvSpPr>
            <p:cNvPr id="201768" name="Text Box 13"/>
            <p:cNvSpPr txBox="1">
              <a:spLocks noChangeArrowheads="1"/>
            </p:cNvSpPr>
            <p:nvPr/>
          </p:nvSpPr>
          <p:spPr bwMode="auto">
            <a:xfrm>
              <a:off x="4224" y="268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5</a:t>
              </a:r>
              <a:endParaRPr lang="es-ES_tradnl" sz="4800" b="1" i="0"/>
            </a:p>
          </p:txBody>
        </p:sp>
      </p:grpSp>
      <p:sp>
        <p:nvSpPr>
          <p:cNvPr id="201737" name="Text Box 14"/>
          <p:cNvSpPr txBox="1">
            <a:spLocks noChangeArrowheads="1"/>
          </p:cNvSpPr>
          <p:nvPr/>
        </p:nvSpPr>
        <p:spPr bwMode="auto">
          <a:xfrm>
            <a:off x="6553200" y="21336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(</a:t>
            </a:r>
            <a:r>
              <a:rPr lang="es-ES_tradnl" sz="3200" b="1" i="0">
                <a:solidFill>
                  <a:schemeClr val="tx2"/>
                </a:solidFill>
              </a:rPr>
              <a:t>1</a:t>
            </a:r>
            <a:r>
              <a:rPr lang="es-ES_tradnl" sz="3200" b="1" i="0">
                <a:solidFill>
                  <a:srgbClr val="000000"/>
                </a:solidFill>
              </a:rPr>
              <a:t>)</a:t>
            </a:r>
            <a:endParaRPr lang="es-ES_tradnl" sz="4800" b="1" i="0"/>
          </a:p>
        </p:txBody>
      </p:sp>
      <p:sp>
        <p:nvSpPr>
          <p:cNvPr id="728079" name="Text Box 15"/>
          <p:cNvSpPr txBox="1">
            <a:spLocks noChangeArrowheads="1"/>
          </p:cNvSpPr>
          <p:nvPr/>
        </p:nvSpPr>
        <p:spPr bwMode="auto">
          <a:xfrm>
            <a:off x="8763000" y="202565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000000"/>
                </a:solidFill>
              </a:rPr>
              <a:t>+</a:t>
            </a:r>
            <a:endParaRPr lang="es-ES_tradnl" sz="4800" b="1" i="0"/>
          </a:p>
        </p:txBody>
      </p:sp>
      <p:sp>
        <p:nvSpPr>
          <p:cNvPr id="728080" name="Text Box 16"/>
          <p:cNvSpPr txBox="1">
            <a:spLocks noChangeArrowheads="1"/>
          </p:cNvSpPr>
          <p:nvPr/>
        </p:nvSpPr>
        <p:spPr bwMode="auto">
          <a:xfrm>
            <a:off x="5334000" y="3352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000000"/>
                </a:solidFill>
              </a:rPr>
              <a:t>+</a:t>
            </a:r>
            <a:endParaRPr lang="es-ES_tradnl" sz="4800" b="1" i="0"/>
          </a:p>
        </p:txBody>
      </p:sp>
      <p:sp>
        <p:nvSpPr>
          <p:cNvPr id="728081" name="Text Box 17"/>
          <p:cNvSpPr txBox="1">
            <a:spLocks noChangeArrowheads="1"/>
          </p:cNvSpPr>
          <p:nvPr/>
        </p:nvSpPr>
        <p:spPr bwMode="auto">
          <a:xfrm>
            <a:off x="6934200" y="34290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(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)</a:t>
            </a:r>
            <a:endParaRPr lang="es-ES_tradnl" sz="4800" b="1" i="0"/>
          </a:p>
        </p:txBody>
      </p:sp>
      <p:grpSp>
        <p:nvGrpSpPr>
          <p:cNvPr id="728082" name="Group 18"/>
          <p:cNvGrpSpPr>
            <a:grpSpLocks/>
          </p:cNvGrpSpPr>
          <p:nvPr/>
        </p:nvGrpSpPr>
        <p:grpSpPr bwMode="auto">
          <a:xfrm>
            <a:off x="7543800" y="3048000"/>
            <a:ext cx="1600200" cy="1295400"/>
            <a:chOff x="3792" y="1920"/>
            <a:chExt cx="1008" cy="816"/>
          </a:xfrm>
        </p:grpSpPr>
        <p:graphicFrame>
          <p:nvGraphicFramePr>
            <p:cNvPr id="201758" name="Object 19"/>
            <p:cNvGraphicFramePr>
              <a:graphicFrameLocks noChangeAspect="1"/>
            </p:cNvGraphicFramePr>
            <p:nvPr/>
          </p:nvGraphicFramePr>
          <p:xfrm>
            <a:off x="3792" y="1936"/>
            <a:ext cx="912" cy="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305" name="Ecuación" r:id="rId8" imgW="520700" imgH="457200" progId="Equation.3">
                    <p:embed/>
                  </p:oleObj>
                </mc:Choice>
                <mc:Fallback>
                  <p:oleObj name="Ecuación" r:id="rId8" imgW="5207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1936"/>
                          <a:ext cx="912" cy="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1759" name="Group 20"/>
            <p:cNvGrpSpPr>
              <a:grpSpLocks/>
            </p:cNvGrpSpPr>
            <p:nvPr/>
          </p:nvGrpSpPr>
          <p:grpSpPr bwMode="auto">
            <a:xfrm>
              <a:off x="3840" y="1920"/>
              <a:ext cx="960" cy="749"/>
              <a:chOff x="3840" y="1920"/>
              <a:chExt cx="960" cy="749"/>
            </a:xfrm>
          </p:grpSpPr>
          <p:sp>
            <p:nvSpPr>
              <p:cNvPr id="201760" name="Text Box 21"/>
              <p:cNvSpPr txBox="1">
                <a:spLocks noChangeArrowheads="1"/>
              </p:cNvSpPr>
              <p:nvPr/>
            </p:nvSpPr>
            <p:spPr bwMode="auto">
              <a:xfrm>
                <a:off x="3888" y="192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</a:t>
                </a:r>
                <a:endParaRPr lang="es-ES_tradnl" sz="4800" b="1" i="0"/>
              </a:p>
            </p:txBody>
          </p:sp>
          <p:sp>
            <p:nvSpPr>
              <p:cNvPr id="201761" name="Text Box 22"/>
              <p:cNvSpPr txBox="1">
                <a:spLocks noChangeArrowheads="1"/>
              </p:cNvSpPr>
              <p:nvPr/>
            </p:nvSpPr>
            <p:spPr bwMode="auto">
              <a:xfrm>
                <a:off x="4368" y="192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0</a:t>
                </a:r>
                <a:endParaRPr lang="es-ES_tradnl" sz="4800" b="1" i="0"/>
              </a:p>
            </p:txBody>
          </p:sp>
          <p:sp>
            <p:nvSpPr>
              <p:cNvPr id="201762" name="Text Box 23"/>
              <p:cNvSpPr txBox="1">
                <a:spLocks noChangeArrowheads="1"/>
              </p:cNvSpPr>
              <p:nvPr/>
            </p:nvSpPr>
            <p:spPr bwMode="auto">
              <a:xfrm>
                <a:off x="3840" y="2304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4</a:t>
                </a:r>
                <a:endParaRPr lang="es-ES_tradnl" sz="4800" b="1" i="0"/>
              </a:p>
            </p:txBody>
          </p:sp>
          <p:sp>
            <p:nvSpPr>
              <p:cNvPr id="201763" name="Text Box 24"/>
              <p:cNvSpPr txBox="1">
                <a:spLocks noChangeArrowheads="1"/>
              </p:cNvSpPr>
              <p:nvPr/>
            </p:nvSpPr>
            <p:spPr bwMode="auto">
              <a:xfrm>
                <a:off x="4368" y="2304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5</a:t>
                </a:r>
                <a:endParaRPr lang="es-ES_tradnl" sz="4800" b="1" i="0"/>
              </a:p>
            </p:txBody>
          </p:sp>
        </p:grpSp>
      </p:grpSp>
      <p:grpSp>
        <p:nvGrpSpPr>
          <p:cNvPr id="728089" name="Group 25"/>
          <p:cNvGrpSpPr>
            <a:grpSpLocks/>
          </p:cNvGrpSpPr>
          <p:nvPr/>
        </p:nvGrpSpPr>
        <p:grpSpPr bwMode="auto">
          <a:xfrm>
            <a:off x="2590800" y="1371600"/>
            <a:ext cx="2514600" cy="1874838"/>
            <a:chOff x="672" y="864"/>
            <a:chExt cx="1584" cy="1181"/>
          </a:xfrm>
        </p:grpSpPr>
        <p:sp>
          <p:nvSpPr>
            <p:cNvPr id="201754" name="Text Box 26"/>
            <p:cNvSpPr txBox="1">
              <a:spLocks noChangeArrowheads="1"/>
            </p:cNvSpPr>
            <p:nvPr/>
          </p:nvSpPr>
          <p:spPr bwMode="auto">
            <a:xfrm>
              <a:off x="720" y="8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4800" b="1" i="0"/>
            </a:p>
          </p:txBody>
        </p:sp>
        <p:sp>
          <p:nvSpPr>
            <p:cNvPr id="201755" name="Text Box 27"/>
            <p:cNvSpPr txBox="1">
              <a:spLocks noChangeArrowheads="1"/>
            </p:cNvSpPr>
            <p:nvPr/>
          </p:nvSpPr>
          <p:spPr bwMode="auto">
            <a:xfrm>
              <a:off x="1776" y="8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4800" b="1" i="0"/>
            </a:p>
          </p:txBody>
        </p:sp>
        <p:sp>
          <p:nvSpPr>
            <p:cNvPr id="201756" name="Text Box 28"/>
            <p:cNvSpPr txBox="1">
              <a:spLocks noChangeArrowheads="1"/>
            </p:cNvSpPr>
            <p:nvPr/>
          </p:nvSpPr>
          <p:spPr bwMode="auto">
            <a:xfrm>
              <a:off x="672" y="16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4</a:t>
              </a:r>
              <a:endParaRPr lang="es-ES_tradnl" sz="4800" b="1" i="0"/>
            </a:p>
          </p:txBody>
        </p:sp>
        <p:sp>
          <p:nvSpPr>
            <p:cNvPr id="201757" name="Text Box 29"/>
            <p:cNvSpPr txBox="1">
              <a:spLocks noChangeArrowheads="1"/>
            </p:cNvSpPr>
            <p:nvPr/>
          </p:nvSpPr>
          <p:spPr bwMode="auto">
            <a:xfrm>
              <a:off x="1824" y="1651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5</a:t>
              </a:r>
              <a:endParaRPr lang="es-ES_tradnl" sz="4800" b="1" i="0"/>
            </a:p>
          </p:txBody>
        </p:sp>
      </p:grpSp>
      <p:grpSp>
        <p:nvGrpSpPr>
          <p:cNvPr id="201743" name="Group 30"/>
          <p:cNvGrpSpPr>
            <a:grpSpLocks/>
          </p:cNvGrpSpPr>
          <p:nvPr/>
        </p:nvGrpSpPr>
        <p:grpSpPr bwMode="auto">
          <a:xfrm>
            <a:off x="5410200" y="1981201"/>
            <a:ext cx="1371600" cy="652463"/>
            <a:chOff x="2448" y="1248"/>
            <a:chExt cx="864" cy="411"/>
          </a:xfrm>
        </p:grpSpPr>
        <p:graphicFrame>
          <p:nvGraphicFramePr>
            <p:cNvPr id="201751" name="Object 31"/>
            <p:cNvGraphicFramePr>
              <a:graphicFrameLocks noChangeAspect="1"/>
            </p:cNvGraphicFramePr>
            <p:nvPr/>
          </p:nvGraphicFramePr>
          <p:xfrm>
            <a:off x="2448" y="1248"/>
            <a:ext cx="844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306" name="Ecuación" r:id="rId10" imgW="545626" imgH="266469" progId="Equation.3">
                    <p:embed/>
                  </p:oleObj>
                </mc:Choice>
                <mc:Fallback>
                  <p:oleObj name="Ecuación" r:id="rId10" imgW="545626" imgH="2664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1248"/>
                          <a:ext cx="844" cy="4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1752" name="Text Box 32"/>
            <p:cNvSpPr txBox="1">
              <a:spLocks noChangeArrowheads="1"/>
            </p:cNvSpPr>
            <p:nvPr/>
          </p:nvSpPr>
          <p:spPr bwMode="auto">
            <a:xfrm>
              <a:off x="2832" y="124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chemeClr val="tx2"/>
                  </a:solidFill>
                </a:rPr>
                <a:t>2</a:t>
              </a:r>
              <a:endParaRPr lang="es-ES_tradnl" sz="2400" b="1" i="0"/>
            </a:p>
          </p:txBody>
        </p:sp>
        <p:sp>
          <p:nvSpPr>
            <p:cNvPr id="201753" name="Text Box 33"/>
            <p:cNvSpPr txBox="1">
              <a:spLocks noChangeArrowheads="1"/>
            </p:cNvSpPr>
            <p:nvPr/>
          </p:nvSpPr>
          <p:spPr bwMode="auto">
            <a:xfrm>
              <a:off x="3072" y="124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1</a:t>
              </a:r>
              <a:endParaRPr lang="es-ES_tradnl" sz="2400" b="1" i="0"/>
            </a:p>
          </p:txBody>
        </p:sp>
      </p:grpSp>
      <p:grpSp>
        <p:nvGrpSpPr>
          <p:cNvPr id="728098" name="Group 34"/>
          <p:cNvGrpSpPr>
            <a:grpSpLocks/>
          </p:cNvGrpSpPr>
          <p:nvPr/>
        </p:nvGrpSpPr>
        <p:grpSpPr bwMode="auto">
          <a:xfrm>
            <a:off x="5638800" y="3276600"/>
            <a:ext cx="1371600" cy="712788"/>
            <a:chOff x="2640" y="2064"/>
            <a:chExt cx="864" cy="449"/>
          </a:xfrm>
        </p:grpSpPr>
        <p:graphicFrame>
          <p:nvGraphicFramePr>
            <p:cNvPr id="201748" name="Object 35"/>
            <p:cNvGraphicFramePr>
              <a:graphicFrameLocks noChangeAspect="1"/>
            </p:cNvGraphicFramePr>
            <p:nvPr/>
          </p:nvGraphicFramePr>
          <p:xfrm>
            <a:off x="2640" y="2091"/>
            <a:ext cx="864" cy="4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307" name="Ecuación" r:id="rId12" imgW="545626" imgH="266469" progId="Equation.3">
                    <p:embed/>
                  </p:oleObj>
                </mc:Choice>
                <mc:Fallback>
                  <p:oleObj name="Ecuación" r:id="rId12" imgW="545626" imgH="2664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2091"/>
                          <a:ext cx="864" cy="4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99FF99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660066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FFCC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1749" name="Text Box 36"/>
            <p:cNvSpPr txBox="1">
              <a:spLocks noChangeArrowheads="1"/>
            </p:cNvSpPr>
            <p:nvPr/>
          </p:nvSpPr>
          <p:spPr bwMode="auto">
            <a:xfrm>
              <a:off x="3024" y="206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chemeClr val="tx2"/>
                  </a:solidFill>
                </a:rPr>
                <a:t>2</a:t>
              </a:r>
              <a:endParaRPr lang="es-ES_tradnl" sz="2400" b="1" i="0"/>
            </a:p>
          </p:txBody>
        </p:sp>
        <p:sp>
          <p:nvSpPr>
            <p:cNvPr id="201750" name="Text Box 37"/>
            <p:cNvSpPr txBox="1">
              <a:spLocks noChangeArrowheads="1"/>
            </p:cNvSpPr>
            <p:nvPr/>
          </p:nvSpPr>
          <p:spPr bwMode="auto">
            <a:xfrm>
              <a:off x="3264" y="206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2</a:t>
              </a:r>
              <a:endParaRPr lang="es-ES_tradnl" sz="2400" b="1" i="0"/>
            </a:p>
          </p:txBody>
        </p:sp>
      </p:grpSp>
      <p:sp>
        <p:nvSpPr>
          <p:cNvPr id="728102" name="Rectangle 38"/>
          <p:cNvSpPr>
            <a:spLocks noChangeArrowheads="1"/>
          </p:cNvSpPr>
          <p:nvPr/>
        </p:nvSpPr>
        <p:spPr bwMode="auto">
          <a:xfrm>
            <a:off x="1847850" y="404813"/>
            <a:ext cx="8496300" cy="52322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</a:t>
            </a:r>
            <a:r>
              <a:rPr lang="es-E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MATRIZ CUADRADA</a:t>
            </a:r>
            <a:r>
              <a:rPr lang="es-E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sp>
        <p:nvSpPr>
          <p:cNvPr id="201746" name="AutoShape 3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01747" name="AutoShape 4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52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28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8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28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8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8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8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28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28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28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28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28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28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8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28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28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28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8070" grpId="0" animBg="1"/>
      <p:bldP spid="728071" grpId="0" autoUpdateAnimBg="0"/>
      <p:bldP spid="728079" grpId="0" autoUpdateAnimBg="0"/>
      <p:bldP spid="728080" grpId="0" autoUpdateAnimBg="0"/>
      <p:bldP spid="72808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Text Box 2"/>
          <p:cNvSpPr txBox="1">
            <a:spLocks noChangeArrowheads="1"/>
          </p:cNvSpPr>
          <p:nvPr/>
        </p:nvSpPr>
        <p:spPr bwMode="auto">
          <a:xfrm>
            <a:off x="2351089" y="692150"/>
            <a:ext cx="70580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</a:t>
            </a:r>
          </a:p>
        </p:txBody>
      </p:sp>
      <p:sp>
        <p:nvSpPr>
          <p:cNvPr id="693251" name="Text Box 3"/>
          <p:cNvSpPr txBox="1">
            <a:spLocks noChangeArrowheads="1"/>
          </p:cNvSpPr>
          <p:nvPr/>
        </p:nvSpPr>
        <p:spPr bwMode="auto">
          <a:xfrm>
            <a:off x="2424113" y="1989138"/>
            <a:ext cx="5759450" cy="277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s-ES" sz="3200" b="1">
                <a:effectLst>
                  <a:outerShdw blurRad="38100" dist="38100" dir="2700000" algn="tl">
                    <a:srgbClr val="C0C0C0"/>
                  </a:outerShdw>
                </a:effectLst>
                <a:hlinkClick r:id="rId3" action="ppaction://hlinksldjump"/>
              </a:rPr>
              <a:t>Concepto de determinante.</a:t>
            </a:r>
            <a:endParaRPr lang="es-ES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s-ES" sz="3200" b="1">
                <a:effectLst>
                  <a:outerShdw blurRad="38100" dist="38100" dir="2700000" algn="tl">
                    <a:srgbClr val="C0C0C0"/>
                  </a:outerShdw>
                </a:effectLst>
                <a:hlinkClick r:id="rId4" action="ppaction://hlinksldjump"/>
              </a:rPr>
              <a:t>Regla de Sarrus.</a:t>
            </a:r>
            <a:endParaRPr lang="es-ES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r>
              <a:rPr lang="es-ES" sz="3200" b="1">
                <a:effectLst>
                  <a:outerShdw blurRad="38100" dist="38100" dir="2700000" algn="tl">
                    <a:srgbClr val="C0C0C0"/>
                  </a:outerShdw>
                </a:effectLst>
                <a:hlinkClick r:id="rId5" action="ppaction://hlinksldjump"/>
              </a:rPr>
              <a:t>Método de Menores.</a:t>
            </a:r>
            <a:endParaRPr lang="es-ES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spcBef>
                <a:spcPct val="50000"/>
              </a:spcBef>
              <a:buFontTx/>
              <a:buChar char="-"/>
              <a:defRPr/>
            </a:pPr>
            <a:endParaRPr lang="es-ES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93252" name="AutoShape 4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377992" y="6332430"/>
            <a:ext cx="184731" cy="646331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58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93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3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9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9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3250" grpId="0" autoUpdateAnimBg="0"/>
      <p:bldP spid="693251" grpId="0" autoUpdateAnimBg="0"/>
      <p:bldP spid="69325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3778" name="Object 2"/>
          <p:cNvGraphicFramePr>
            <a:graphicFrameLocks noChangeAspect="1"/>
          </p:cNvGraphicFramePr>
          <p:nvPr/>
        </p:nvGraphicFramePr>
        <p:xfrm>
          <a:off x="2514600" y="1371600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5" name="Ecuación" r:id="rId4" imgW="876300" imgH="711200" progId="Equation.3">
                  <p:embed/>
                </p:oleObj>
              </mc:Choice>
              <mc:Fallback>
                <p:oleObj name="Ecuación" r:id="rId4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371600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3779" name="Text Box 3"/>
          <p:cNvSpPr txBox="1">
            <a:spLocks noChangeArrowheads="1"/>
          </p:cNvSpPr>
          <p:nvPr/>
        </p:nvSpPr>
        <p:spPr bwMode="auto">
          <a:xfrm>
            <a:off x="2133600" y="6096000"/>
            <a:ext cx="8001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Método de Menores</a:t>
            </a:r>
          </a:p>
        </p:txBody>
      </p:sp>
      <p:sp>
        <p:nvSpPr>
          <p:cNvPr id="203780" name="Text Box 4"/>
          <p:cNvSpPr txBox="1">
            <a:spLocks noChangeArrowheads="1"/>
          </p:cNvSpPr>
          <p:nvPr/>
        </p:nvSpPr>
        <p:spPr bwMode="auto">
          <a:xfrm>
            <a:off x="4876800" y="1981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203781" name="Oval 5"/>
          <p:cNvSpPr>
            <a:spLocks noChangeArrowheads="1"/>
          </p:cNvSpPr>
          <p:nvPr/>
        </p:nvSpPr>
        <p:spPr bwMode="auto">
          <a:xfrm>
            <a:off x="2590800" y="1981200"/>
            <a:ext cx="2286000" cy="609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30118" name="Oval 6"/>
          <p:cNvSpPr>
            <a:spLocks noChangeArrowheads="1"/>
          </p:cNvSpPr>
          <p:nvPr/>
        </p:nvSpPr>
        <p:spPr bwMode="auto">
          <a:xfrm rot="-5400000">
            <a:off x="3657600" y="2057400"/>
            <a:ext cx="1905000" cy="5334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30119" name="Text Box 7"/>
          <p:cNvSpPr txBox="1">
            <a:spLocks noChangeArrowheads="1"/>
          </p:cNvSpPr>
          <p:nvPr/>
        </p:nvSpPr>
        <p:spPr bwMode="auto">
          <a:xfrm>
            <a:off x="4440238" y="1989139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i="0">
                <a:solidFill>
                  <a:schemeClr val="tx2"/>
                </a:solidFill>
              </a:rPr>
              <a:t>3</a:t>
            </a:r>
          </a:p>
        </p:txBody>
      </p:sp>
      <p:grpSp>
        <p:nvGrpSpPr>
          <p:cNvPr id="203784" name="Group 8"/>
          <p:cNvGrpSpPr>
            <a:grpSpLocks/>
          </p:cNvGrpSpPr>
          <p:nvPr/>
        </p:nvGrpSpPr>
        <p:grpSpPr bwMode="auto">
          <a:xfrm>
            <a:off x="7162800" y="1706563"/>
            <a:ext cx="1828800" cy="1320800"/>
            <a:chOff x="3504" y="2275"/>
            <a:chExt cx="1152" cy="832"/>
          </a:xfrm>
        </p:grpSpPr>
        <p:graphicFrame>
          <p:nvGraphicFramePr>
            <p:cNvPr id="203825" name="Object 9"/>
            <p:cNvGraphicFramePr>
              <a:graphicFrameLocks noChangeAspect="1"/>
            </p:cNvGraphicFramePr>
            <p:nvPr/>
          </p:nvGraphicFramePr>
          <p:xfrm>
            <a:off x="3504" y="2297"/>
            <a:ext cx="1056" cy="8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46" name="Ecuación" r:id="rId6" imgW="596900" imgH="457200" progId="Equation.3">
                    <p:embed/>
                  </p:oleObj>
                </mc:Choice>
                <mc:Fallback>
                  <p:oleObj name="Ecuación" r:id="rId6" imgW="5969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2297"/>
                          <a:ext cx="1056" cy="8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3826" name="Text Box 10"/>
            <p:cNvSpPr txBox="1">
              <a:spLocks noChangeArrowheads="1"/>
            </p:cNvSpPr>
            <p:nvPr/>
          </p:nvSpPr>
          <p:spPr bwMode="auto">
            <a:xfrm>
              <a:off x="3648" y="2275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4800" b="1" i="0"/>
            </a:p>
          </p:txBody>
        </p:sp>
        <p:sp>
          <p:nvSpPr>
            <p:cNvPr id="203827" name="Text Box 11"/>
            <p:cNvSpPr txBox="1">
              <a:spLocks noChangeArrowheads="1"/>
            </p:cNvSpPr>
            <p:nvPr/>
          </p:nvSpPr>
          <p:spPr bwMode="auto">
            <a:xfrm>
              <a:off x="4224" y="2275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4800" b="1" i="0"/>
            </a:p>
          </p:txBody>
        </p:sp>
        <p:sp>
          <p:nvSpPr>
            <p:cNvPr id="203828" name="Text Box 12"/>
            <p:cNvSpPr txBox="1">
              <a:spLocks noChangeArrowheads="1"/>
            </p:cNvSpPr>
            <p:nvPr/>
          </p:nvSpPr>
          <p:spPr bwMode="auto">
            <a:xfrm>
              <a:off x="3648" y="268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-2</a:t>
              </a:r>
              <a:endParaRPr lang="es-ES_tradnl" sz="4800" b="1" i="0"/>
            </a:p>
          </p:txBody>
        </p:sp>
        <p:sp>
          <p:nvSpPr>
            <p:cNvPr id="203829" name="Text Box 13"/>
            <p:cNvSpPr txBox="1">
              <a:spLocks noChangeArrowheads="1"/>
            </p:cNvSpPr>
            <p:nvPr/>
          </p:nvSpPr>
          <p:spPr bwMode="auto">
            <a:xfrm>
              <a:off x="4224" y="268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5</a:t>
              </a:r>
              <a:endParaRPr lang="es-ES_tradnl" sz="4800" b="1" i="0"/>
            </a:p>
          </p:txBody>
        </p:sp>
      </p:grpSp>
      <p:sp>
        <p:nvSpPr>
          <p:cNvPr id="203785" name="Text Box 14"/>
          <p:cNvSpPr txBox="1">
            <a:spLocks noChangeArrowheads="1"/>
          </p:cNvSpPr>
          <p:nvPr/>
        </p:nvSpPr>
        <p:spPr bwMode="auto">
          <a:xfrm>
            <a:off x="6553200" y="21336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(</a:t>
            </a:r>
            <a:r>
              <a:rPr lang="es-ES_tradnl" sz="3200" b="1" i="0">
                <a:solidFill>
                  <a:schemeClr val="tx2"/>
                </a:solidFill>
              </a:rPr>
              <a:t>1</a:t>
            </a:r>
            <a:r>
              <a:rPr lang="es-ES_tradnl" sz="3200" b="1" i="0">
                <a:solidFill>
                  <a:srgbClr val="000000"/>
                </a:solidFill>
              </a:rPr>
              <a:t>)</a:t>
            </a:r>
            <a:endParaRPr lang="es-ES_tradnl" sz="4800" b="1" i="0"/>
          </a:p>
        </p:txBody>
      </p:sp>
      <p:sp>
        <p:nvSpPr>
          <p:cNvPr id="203786" name="Text Box 15"/>
          <p:cNvSpPr txBox="1">
            <a:spLocks noChangeArrowheads="1"/>
          </p:cNvSpPr>
          <p:nvPr/>
        </p:nvSpPr>
        <p:spPr bwMode="auto">
          <a:xfrm>
            <a:off x="8763000" y="202565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000000"/>
                </a:solidFill>
              </a:rPr>
              <a:t>+</a:t>
            </a:r>
            <a:endParaRPr lang="es-ES_tradnl" sz="4800" b="1" i="0"/>
          </a:p>
        </p:txBody>
      </p:sp>
      <p:sp>
        <p:nvSpPr>
          <p:cNvPr id="203787" name="Text Box 16"/>
          <p:cNvSpPr txBox="1">
            <a:spLocks noChangeArrowheads="1"/>
          </p:cNvSpPr>
          <p:nvPr/>
        </p:nvSpPr>
        <p:spPr bwMode="auto">
          <a:xfrm>
            <a:off x="5334000" y="3352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000000"/>
                </a:solidFill>
              </a:rPr>
              <a:t>+</a:t>
            </a:r>
            <a:endParaRPr lang="es-ES_tradnl" sz="4800" b="1" i="0"/>
          </a:p>
        </p:txBody>
      </p:sp>
      <p:sp>
        <p:nvSpPr>
          <p:cNvPr id="203788" name="Text Box 17"/>
          <p:cNvSpPr txBox="1">
            <a:spLocks noChangeArrowheads="1"/>
          </p:cNvSpPr>
          <p:nvPr/>
        </p:nvSpPr>
        <p:spPr bwMode="auto">
          <a:xfrm>
            <a:off x="6934200" y="34290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(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)</a:t>
            </a:r>
            <a:endParaRPr lang="es-ES_tradnl" sz="4800" b="1" i="0"/>
          </a:p>
        </p:txBody>
      </p:sp>
      <p:grpSp>
        <p:nvGrpSpPr>
          <p:cNvPr id="203789" name="Group 18"/>
          <p:cNvGrpSpPr>
            <a:grpSpLocks/>
          </p:cNvGrpSpPr>
          <p:nvPr/>
        </p:nvGrpSpPr>
        <p:grpSpPr bwMode="auto">
          <a:xfrm>
            <a:off x="7543800" y="3048000"/>
            <a:ext cx="1600200" cy="1295400"/>
            <a:chOff x="3792" y="1920"/>
            <a:chExt cx="1008" cy="816"/>
          </a:xfrm>
        </p:grpSpPr>
        <p:graphicFrame>
          <p:nvGraphicFramePr>
            <p:cNvPr id="203819" name="Object 19"/>
            <p:cNvGraphicFramePr>
              <a:graphicFrameLocks noChangeAspect="1"/>
            </p:cNvGraphicFramePr>
            <p:nvPr/>
          </p:nvGraphicFramePr>
          <p:xfrm>
            <a:off x="3792" y="1936"/>
            <a:ext cx="912" cy="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47" name="Ecuación" r:id="rId8" imgW="520700" imgH="457200" progId="Equation.3">
                    <p:embed/>
                  </p:oleObj>
                </mc:Choice>
                <mc:Fallback>
                  <p:oleObj name="Ecuación" r:id="rId8" imgW="5207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1936"/>
                          <a:ext cx="912" cy="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3820" name="Group 20"/>
            <p:cNvGrpSpPr>
              <a:grpSpLocks/>
            </p:cNvGrpSpPr>
            <p:nvPr/>
          </p:nvGrpSpPr>
          <p:grpSpPr bwMode="auto">
            <a:xfrm>
              <a:off x="3840" y="1920"/>
              <a:ext cx="960" cy="749"/>
              <a:chOff x="3840" y="1920"/>
              <a:chExt cx="960" cy="749"/>
            </a:xfrm>
          </p:grpSpPr>
          <p:sp>
            <p:nvSpPr>
              <p:cNvPr id="203821" name="Text Box 21"/>
              <p:cNvSpPr txBox="1">
                <a:spLocks noChangeArrowheads="1"/>
              </p:cNvSpPr>
              <p:nvPr/>
            </p:nvSpPr>
            <p:spPr bwMode="auto">
              <a:xfrm>
                <a:off x="3888" y="192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</a:t>
                </a:r>
                <a:endParaRPr lang="es-ES_tradnl" sz="4800" b="1" i="0"/>
              </a:p>
            </p:txBody>
          </p:sp>
          <p:sp>
            <p:nvSpPr>
              <p:cNvPr id="203822" name="Text Box 22"/>
              <p:cNvSpPr txBox="1">
                <a:spLocks noChangeArrowheads="1"/>
              </p:cNvSpPr>
              <p:nvPr/>
            </p:nvSpPr>
            <p:spPr bwMode="auto">
              <a:xfrm>
                <a:off x="4368" y="192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0</a:t>
                </a:r>
                <a:endParaRPr lang="es-ES_tradnl" sz="4800" b="1" i="0"/>
              </a:p>
            </p:txBody>
          </p:sp>
          <p:sp>
            <p:nvSpPr>
              <p:cNvPr id="203823" name="Text Box 23"/>
              <p:cNvSpPr txBox="1">
                <a:spLocks noChangeArrowheads="1"/>
              </p:cNvSpPr>
              <p:nvPr/>
            </p:nvSpPr>
            <p:spPr bwMode="auto">
              <a:xfrm>
                <a:off x="3840" y="2304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4</a:t>
                </a:r>
                <a:endParaRPr lang="es-ES_tradnl" sz="4800" b="1" i="0"/>
              </a:p>
            </p:txBody>
          </p:sp>
          <p:sp>
            <p:nvSpPr>
              <p:cNvPr id="203824" name="Text Box 24"/>
              <p:cNvSpPr txBox="1">
                <a:spLocks noChangeArrowheads="1"/>
              </p:cNvSpPr>
              <p:nvPr/>
            </p:nvSpPr>
            <p:spPr bwMode="auto">
              <a:xfrm>
                <a:off x="4368" y="2304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5</a:t>
                </a:r>
                <a:endParaRPr lang="es-ES_tradnl" sz="4800" b="1" i="0"/>
              </a:p>
            </p:txBody>
          </p:sp>
        </p:grpSp>
      </p:grpSp>
      <p:sp>
        <p:nvSpPr>
          <p:cNvPr id="730137" name="Text Box 25"/>
          <p:cNvSpPr txBox="1">
            <a:spLocks noChangeArrowheads="1"/>
          </p:cNvSpPr>
          <p:nvPr/>
        </p:nvSpPr>
        <p:spPr bwMode="auto">
          <a:xfrm>
            <a:off x="8915400" y="33528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000000"/>
                </a:solidFill>
              </a:rPr>
              <a:t>+</a:t>
            </a:r>
            <a:endParaRPr lang="es-ES_tradnl" sz="4800" b="1" i="0"/>
          </a:p>
        </p:txBody>
      </p:sp>
      <p:sp>
        <p:nvSpPr>
          <p:cNvPr id="730138" name="Text Box 26"/>
          <p:cNvSpPr txBox="1">
            <a:spLocks noChangeArrowheads="1"/>
          </p:cNvSpPr>
          <p:nvPr/>
        </p:nvSpPr>
        <p:spPr bwMode="auto">
          <a:xfrm>
            <a:off x="5334000" y="4648200"/>
            <a:ext cx="685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b="1" i="0">
                <a:solidFill>
                  <a:srgbClr val="000000"/>
                </a:solidFill>
              </a:rPr>
              <a:t>+</a:t>
            </a:r>
            <a:endParaRPr lang="es-ES_tradnl" sz="4800" b="1" i="0"/>
          </a:p>
        </p:txBody>
      </p:sp>
      <p:sp>
        <p:nvSpPr>
          <p:cNvPr id="730139" name="Text Box 27"/>
          <p:cNvSpPr txBox="1">
            <a:spLocks noChangeArrowheads="1"/>
          </p:cNvSpPr>
          <p:nvPr/>
        </p:nvSpPr>
        <p:spPr bwMode="auto">
          <a:xfrm>
            <a:off x="6934200" y="47244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(</a:t>
            </a:r>
            <a:r>
              <a:rPr lang="es-ES_tradnl" sz="3200" b="1" i="0">
                <a:solidFill>
                  <a:schemeClr val="tx2"/>
                </a:solidFill>
              </a:rPr>
              <a:t>3</a:t>
            </a:r>
            <a:r>
              <a:rPr lang="es-ES_tradnl" sz="3200" b="1" i="0">
                <a:solidFill>
                  <a:srgbClr val="000000"/>
                </a:solidFill>
              </a:rPr>
              <a:t>)</a:t>
            </a:r>
            <a:endParaRPr lang="es-ES_tradnl" sz="4800" b="1" i="0"/>
          </a:p>
        </p:txBody>
      </p:sp>
      <p:grpSp>
        <p:nvGrpSpPr>
          <p:cNvPr id="203793" name="Group 28"/>
          <p:cNvGrpSpPr>
            <a:grpSpLocks/>
          </p:cNvGrpSpPr>
          <p:nvPr/>
        </p:nvGrpSpPr>
        <p:grpSpPr bwMode="auto">
          <a:xfrm>
            <a:off x="2590800" y="1371600"/>
            <a:ext cx="1524000" cy="1874838"/>
            <a:chOff x="672" y="864"/>
            <a:chExt cx="960" cy="1181"/>
          </a:xfrm>
        </p:grpSpPr>
        <p:sp>
          <p:nvSpPr>
            <p:cNvPr id="203815" name="Text Box 29"/>
            <p:cNvSpPr txBox="1">
              <a:spLocks noChangeArrowheads="1"/>
            </p:cNvSpPr>
            <p:nvPr/>
          </p:nvSpPr>
          <p:spPr bwMode="auto">
            <a:xfrm>
              <a:off x="720" y="8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4800" b="1" i="0"/>
            </a:p>
          </p:txBody>
        </p:sp>
        <p:sp>
          <p:nvSpPr>
            <p:cNvPr id="203816" name="Text Box 30"/>
            <p:cNvSpPr txBox="1">
              <a:spLocks noChangeArrowheads="1"/>
            </p:cNvSpPr>
            <p:nvPr/>
          </p:nvSpPr>
          <p:spPr bwMode="auto">
            <a:xfrm>
              <a:off x="672" y="16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4</a:t>
              </a:r>
              <a:endParaRPr lang="es-ES_tradnl" sz="4800" b="1" i="0"/>
            </a:p>
          </p:txBody>
        </p:sp>
        <p:sp>
          <p:nvSpPr>
            <p:cNvPr id="203817" name="Text Box 31"/>
            <p:cNvSpPr txBox="1">
              <a:spLocks noChangeArrowheads="1"/>
            </p:cNvSpPr>
            <p:nvPr/>
          </p:nvSpPr>
          <p:spPr bwMode="auto">
            <a:xfrm>
              <a:off x="1200" y="1651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-2</a:t>
              </a:r>
              <a:endParaRPr lang="es-ES_tradnl" sz="4800" b="1" i="0"/>
            </a:p>
          </p:txBody>
        </p:sp>
        <p:sp>
          <p:nvSpPr>
            <p:cNvPr id="203818" name="Text Box 32"/>
            <p:cNvSpPr txBox="1">
              <a:spLocks noChangeArrowheads="1"/>
            </p:cNvSpPr>
            <p:nvPr/>
          </p:nvSpPr>
          <p:spPr bwMode="auto">
            <a:xfrm>
              <a:off x="1200" y="8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4800" b="1" i="0"/>
            </a:p>
          </p:txBody>
        </p:sp>
      </p:grpSp>
      <p:grpSp>
        <p:nvGrpSpPr>
          <p:cNvPr id="730145" name="Group 33"/>
          <p:cNvGrpSpPr>
            <a:grpSpLocks/>
          </p:cNvGrpSpPr>
          <p:nvPr/>
        </p:nvGrpSpPr>
        <p:grpSpPr bwMode="auto">
          <a:xfrm>
            <a:off x="7543800" y="4419600"/>
            <a:ext cx="1524000" cy="1219200"/>
            <a:chOff x="3792" y="2784"/>
            <a:chExt cx="960" cy="768"/>
          </a:xfrm>
        </p:grpSpPr>
        <p:graphicFrame>
          <p:nvGraphicFramePr>
            <p:cNvPr id="203810" name="Object 34"/>
            <p:cNvGraphicFramePr>
              <a:graphicFrameLocks noChangeAspect="1"/>
            </p:cNvGraphicFramePr>
            <p:nvPr/>
          </p:nvGraphicFramePr>
          <p:xfrm>
            <a:off x="3792" y="2832"/>
            <a:ext cx="960" cy="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48" name="Ecuación" r:id="rId10" imgW="609600" imgH="457200" progId="Equation.3">
                    <p:embed/>
                  </p:oleObj>
                </mc:Choice>
                <mc:Fallback>
                  <p:oleObj name="Ecuación" r:id="rId10" imgW="6096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2832"/>
                          <a:ext cx="960" cy="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3811" name="Text Box 35"/>
            <p:cNvSpPr txBox="1">
              <a:spLocks noChangeArrowheads="1"/>
            </p:cNvSpPr>
            <p:nvPr/>
          </p:nvSpPr>
          <p:spPr bwMode="auto">
            <a:xfrm>
              <a:off x="3840" y="278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4800" b="1" i="0"/>
            </a:p>
          </p:txBody>
        </p:sp>
        <p:sp>
          <p:nvSpPr>
            <p:cNvPr id="203812" name="Text Box 36"/>
            <p:cNvSpPr txBox="1">
              <a:spLocks noChangeArrowheads="1"/>
            </p:cNvSpPr>
            <p:nvPr/>
          </p:nvSpPr>
          <p:spPr bwMode="auto">
            <a:xfrm>
              <a:off x="3840" y="316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4</a:t>
              </a:r>
              <a:endParaRPr lang="es-ES_tradnl" sz="4800" b="1" i="0"/>
            </a:p>
          </p:txBody>
        </p:sp>
        <p:sp>
          <p:nvSpPr>
            <p:cNvPr id="203813" name="Text Box 37"/>
            <p:cNvSpPr txBox="1">
              <a:spLocks noChangeArrowheads="1"/>
            </p:cNvSpPr>
            <p:nvPr/>
          </p:nvSpPr>
          <p:spPr bwMode="auto">
            <a:xfrm>
              <a:off x="4320" y="316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-2</a:t>
              </a:r>
              <a:endParaRPr lang="es-ES_tradnl" sz="4800" b="1" i="0"/>
            </a:p>
          </p:txBody>
        </p:sp>
        <p:sp>
          <p:nvSpPr>
            <p:cNvPr id="203814" name="Text Box 38"/>
            <p:cNvSpPr txBox="1">
              <a:spLocks noChangeArrowheads="1"/>
            </p:cNvSpPr>
            <p:nvPr/>
          </p:nvSpPr>
          <p:spPr bwMode="auto">
            <a:xfrm>
              <a:off x="4320" y="278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4800" b="1" i="0"/>
            </a:p>
          </p:txBody>
        </p:sp>
      </p:grpSp>
      <p:grpSp>
        <p:nvGrpSpPr>
          <p:cNvPr id="730151" name="Group 39"/>
          <p:cNvGrpSpPr>
            <a:grpSpLocks/>
          </p:cNvGrpSpPr>
          <p:nvPr/>
        </p:nvGrpSpPr>
        <p:grpSpPr bwMode="auto">
          <a:xfrm>
            <a:off x="5715000" y="4648201"/>
            <a:ext cx="1371600" cy="669925"/>
            <a:chOff x="2640" y="2928"/>
            <a:chExt cx="864" cy="422"/>
          </a:xfrm>
        </p:grpSpPr>
        <p:graphicFrame>
          <p:nvGraphicFramePr>
            <p:cNvPr id="203807" name="Object 40"/>
            <p:cNvGraphicFramePr>
              <a:graphicFrameLocks noChangeAspect="1"/>
            </p:cNvGraphicFramePr>
            <p:nvPr/>
          </p:nvGraphicFramePr>
          <p:xfrm>
            <a:off x="2640" y="2928"/>
            <a:ext cx="864" cy="4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49" name="Ecuación" r:id="rId12" imgW="545626" imgH="266469" progId="Equation.3">
                    <p:embed/>
                  </p:oleObj>
                </mc:Choice>
                <mc:Fallback>
                  <p:oleObj name="Ecuación" r:id="rId12" imgW="545626" imgH="2664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2928"/>
                          <a:ext cx="864" cy="4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99FF99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660066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FFCC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3808" name="Text Box 41"/>
            <p:cNvSpPr txBox="1">
              <a:spLocks noChangeArrowheads="1"/>
            </p:cNvSpPr>
            <p:nvPr/>
          </p:nvSpPr>
          <p:spPr bwMode="auto">
            <a:xfrm>
              <a:off x="3264" y="292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3</a:t>
              </a:r>
              <a:endParaRPr lang="es-ES_tradnl" sz="2400" b="1" i="0"/>
            </a:p>
          </p:txBody>
        </p:sp>
        <p:sp>
          <p:nvSpPr>
            <p:cNvPr id="203809" name="Text Box 42"/>
            <p:cNvSpPr txBox="1">
              <a:spLocks noChangeArrowheads="1"/>
            </p:cNvSpPr>
            <p:nvPr/>
          </p:nvSpPr>
          <p:spPr bwMode="auto">
            <a:xfrm>
              <a:off x="3024" y="292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chemeClr val="tx2"/>
                  </a:solidFill>
                </a:rPr>
                <a:t>2</a:t>
              </a:r>
              <a:endParaRPr lang="es-ES_tradnl" sz="2400" b="1" i="0"/>
            </a:p>
          </p:txBody>
        </p:sp>
      </p:grpSp>
      <p:grpSp>
        <p:nvGrpSpPr>
          <p:cNvPr id="203796" name="Group 43"/>
          <p:cNvGrpSpPr>
            <a:grpSpLocks/>
          </p:cNvGrpSpPr>
          <p:nvPr/>
        </p:nvGrpSpPr>
        <p:grpSpPr bwMode="auto">
          <a:xfrm>
            <a:off x="5715000" y="3276600"/>
            <a:ext cx="1371600" cy="712788"/>
            <a:chOff x="2640" y="2064"/>
            <a:chExt cx="864" cy="449"/>
          </a:xfrm>
        </p:grpSpPr>
        <p:graphicFrame>
          <p:nvGraphicFramePr>
            <p:cNvPr id="203804" name="Object 44"/>
            <p:cNvGraphicFramePr>
              <a:graphicFrameLocks noChangeAspect="1"/>
            </p:cNvGraphicFramePr>
            <p:nvPr/>
          </p:nvGraphicFramePr>
          <p:xfrm>
            <a:off x="2640" y="2091"/>
            <a:ext cx="864" cy="4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50" name="Ecuación" r:id="rId14" imgW="545626" imgH="266469" progId="Equation.3">
                    <p:embed/>
                  </p:oleObj>
                </mc:Choice>
                <mc:Fallback>
                  <p:oleObj name="Ecuación" r:id="rId14" imgW="545626" imgH="2664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" y="2091"/>
                          <a:ext cx="864" cy="4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99FF99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660066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FFCC99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3805" name="Text Box 45"/>
            <p:cNvSpPr txBox="1">
              <a:spLocks noChangeArrowheads="1"/>
            </p:cNvSpPr>
            <p:nvPr/>
          </p:nvSpPr>
          <p:spPr bwMode="auto">
            <a:xfrm>
              <a:off x="3264" y="206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2</a:t>
              </a:r>
              <a:endParaRPr lang="es-ES_tradnl" sz="2400" b="1" i="0"/>
            </a:p>
          </p:txBody>
        </p:sp>
        <p:sp>
          <p:nvSpPr>
            <p:cNvPr id="203806" name="Text Box 46"/>
            <p:cNvSpPr txBox="1">
              <a:spLocks noChangeArrowheads="1"/>
            </p:cNvSpPr>
            <p:nvPr/>
          </p:nvSpPr>
          <p:spPr bwMode="auto">
            <a:xfrm>
              <a:off x="3024" y="2064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chemeClr val="tx2"/>
                  </a:solidFill>
                </a:rPr>
                <a:t>2</a:t>
              </a:r>
              <a:endParaRPr lang="es-ES_tradnl" sz="2400" b="1" i="0"/>
            </a:p>
          </p:txBody>
        </p:sp>
      </p:grpSp>
      <p:grpSp>
        <p:nvGrpSpPr>
          <p:cNvPr id="203797" name="Group 47"/>
          <p:cNvGrpSpPr>
            <a:grpSpLocks/>
          </p:cNvGrpSpPr>
          <p:nvPr/>
        </p:nvGrpSpPr>
        <p:grpSpPr bwMode="auto">
          <a:xfrm>
            <a:off x="5410200" y="1981201"/>
            <a:ext cx="1371600" cy="652463"/>
            <a:chOff x="2448" y="1248"/>
            <a:chExt cx="864" cy="411"/>
          </a:xfrm>
        </p:grpSpPr>
        <p:graphicFrame>
          <p:nvGraphicFramePr>
            <p:cNvPr id="203801" name="Object 48"/>
            <p:cNvGraphicFramePr>
              <a:graphicFrameLocks noChangeAspect="1"/>
            </p:cNvGraphicFramePr>
            <p:nvPr/>
          </p:nvGraphicFramePr>
          <p:xfrm>
            <a:off x="2448" y="1248"/>
            <a:ext cx="844" cy="41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7351" name="Ecuación" r:id="rId16" imgW="545626" imgH="266469" progId="Equation.3">
                    <p:embed/>
                  </p:oleObj>
                </mc:Choice>
                <mc:Fallback>
                  <p:oleObj name="Ecuación" r:id="rId16" imgW="545626" imgH="2664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48" y="1248"/>
                          <a:ext cx="844" cy="41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3802" name="Text Box 49"/>
            <p:cNvSpPr txBox="1">
              <a:spLocks noChangeArrowheads="1"/>
            </p:cNvSpPr>
            <p:nvPr/>
          </p:nvSpPr>
          <p:spPr bwMode="auto">
            <a:xfrm>
              <a:off x="3072" y="124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6600CC"/>
                  </a:solidFill>
                </a:rPr>
                <a:t>1</a:t>
              </a:r>
              <a:endParaRPr lang="es-ES_tradnl" sz="2400" b="1" i="0"/>
            </a:p>
          </p:txBody>
        </p:sp>
        <p:sp>
          <p:nvSpPr>
            <p:cNvPr id="203803" name="Text Box 50"/>
            <p:cNvSpPr txBox="1">
              <a:spLocks noChangeArrowheads="1"/>
            </p:cNvSpPr>
            <p:nvPr/>
          </p:nvSpPr>
          <p:spPr bwMode="auto">
            <a:xfrm>
              <a:off x="2832" y="1248"/>
              <a:ext cx="2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chemeClr val="tx2"/>
                  </a:solidFill>
                </a:rPr>
                <a:t>2</a:t>
              </a:r>
              <a:endParaRPr lang="es-ES_tradnl" sz="2400" b="1" i="0"/>
            </a:p>
          </p:txBody>
        </p:sp>
      </p:grpSp>
      <p:sp>
        <p:nvSpPr>
          <p:cNvPr id="730163" name="Rectangle 51"/>
          <p:cNvSpPr>
            <a:spLocks noChangeArrowheads="1"/>
          </p:cNvSpPr>
          <p:nvPr/>
        </p:nvSpPr>
        <p:spPr bwMode="auto">
          <a:xfrm>
            <a:off x="1992314" y="333375"/>
            <a:ext cx="6940105" cy="523220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</a:t>
            </a:r>
            <a:r>
              <a:rPr lang="es-ES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MATRIZ CUADRADA</a:t>
            </a: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sp>
        <p:nvSpPr>
          <p:cNvPr id="730164" name="Text Box 52"/>
          <p:cNvSpPr txBox="1">
            <a:spLocks noChangeArrowheads="1"/>
          </p:cNvSpPr>
          <p:nvPr/>
        </p:nvSpPr>
        <p:spPr bwMode="auto">
          <a:xfrm>
            <a:off x="9120189" y="4724401"/>
            <a:ext cx="9366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= 5</a:t>
            </a:r>
          </a:p>
        </p:txBody>
      </p:sp>
      <p:sp>
        <p:nvSpPr>
          <p:cNvPr id="730165" name="AutoShape 53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9625013" y="6058586"/>
            <a:ext cx="431800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9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0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0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0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0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30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0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30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30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30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30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30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30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30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30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30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30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30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0118" grpId="0" animBg="1"/>
      <p:bldP spid="730119" grpId="0" autoUpdateAnimBg="0"/>
      <p:bldP spid="730137" grpId="0" autoUpdateAnimBg="0"/>
      <p:bldP spid="730138" grpId="0" autoUpdateAnimBg="0"/>
      <p:bldP spid="730139" grpId="0" autoUpdateAnimBg="0"/>
      <p:bldP spid="730164" grpId="0" autoUpdateAnimBg="0"/>
      <p:bldP spid="73016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ext Box 2"/>
          <p:cNvSpPr txBox="1">
            <a:spLocks noChangeArrowheads="1"/>
          </p:cNvSpPr>
          <p:nvPr/>
        </p:nvSpPr>
        <p:spPr bwMode="auto">
          <a:xfrm>
            <a:off x="2063750" y="692151"/>
            <a:ext cx="828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endParaRPr lang="es-ES" sz="2800" b="1" i="0"/>
          </a:p>
        </p:txBody>
      </p:sp>
      <p:sp>
        <p:nvSpPr>
          <p:cNvPr id="205827" name="Text Box 3"/>
          <p:cNvSpPr txBox="1">
            <a:spLocks noChangeArrowheads="1"/>
          </p:cNvSpPr>
          <p:nvPr/>
        </p:nvSpPr>
        <p:spPr bwMode="auto">
          <a:xfrm>
            <a:off x="1919289" y="2205038"/>
            <a:ext cx="8497887" cy="1801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Char char="-"/>
            </a:pPr>
            <a:r>
              <a:rPr lang="en-US" sz="2800" b="1" i="0">
                <a:hlinkClick r:id="rId3" action="ppaction://hlinksldjump"/>
              </a:rPr>
              <a:t>CONCEPTO DE MATRIZ INVERSA</a:t>
            </a:r>
            <a:r>
              <a:rPr lang="en-US" sz="2800" b="1" i="0">
                <a:hlinkClick r:id="rId4" action="ppaction://hlinksldjump"/>
              </a:rPr>
              <a:t>.</a:t>
            </a:r>
            <a:endParaRPr lang="en-US" sz="2800" b="1" i="0"/>
          </a:p>
          <a:p>
            <a:pPr algn="l" eaLnBrk="1" hangingPunct="1">
              <a:buFontTx/>
              <a:buChar char="-"/>
            </a:pPr>
            <a:r>
              <a:rPr lang="en-US" sz="2800" b="1" i="0">
                <a:hlinkClick r:id="rId5" action="ppaction://hlinksldjump"/>
              </a:rPr>
              <a:t>CÁLCULO DE LA INVERSA POR LA ADJUNTA.</a:t>
            </a:r>
            <a:endParaRPr lang="en-US" sz="2800" b="1" i="0"/>
          </a:p>
          <a:p>
            <a:pPr algn="l" eaLnBrk="1" hangingPunct="1">
              <a:buFontTx/>
              <a:buChar char="-"/>
            </a:pPr>
            <a:r>
              <a:rPr lang="en-US" sz="2800" b="1" i="0"/>
              <a:t> </a:t>
            </a:r>
            <a:r>
              <a:rPr lang="en-US" sz="2800" b="1" i="0">
                <a:hlinkClick r:id="rId6" action="ppaction://hlinksldjump"/>
              </a:rPr>
              <a:t>MÉTODO DE JORDAN.</a:t>
            </a:r>
            <a:endParaRPr lang="es-ES" sz="2800" b="1" i="0"/>
          </a:p>
        </p:txBody>
      </p:sp>
      <p:sp>
        <p:nvSpPr>
          <p:cNvPr id="732164" name="Text Box 4"/>
          <p:cNvSpPr txBox="1">
            <a:spLocks noChangeArrowheads="1"/>
          </p:cNvSpPr>
          <p:nvPr/>
        </p:nvSpPr>
        <p:spPr bwMode="auto">
          <a:xfrm>
            <a:off x="2135188" y="404813"/>
            <a:ext cx="7848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MATRIZ INVERSA DE UNA MATRIZ CUADRADA.</a:t>
            </a:r>
          </a:p>
        </p:txBody>
      </p:sp>
      <p:pic>
        <p:nvPicPr>
          <p:cNvPr id="20582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3409950"/>
            <a:ext cx="57150" cy="3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830" name="AutoShape 6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377992" y="6332430"/>
            <a:ext cx="184731" cy="646331"/>
          </a:xfrm>
          <a:prstGeom prst="actionButtonHom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004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Text Box 2"/>
          <p:cNvSpPr txBox="1">
            <a:spLocks noChangeArrowheads="1"/>
          </p:cNvSpPr>
          <p:nvPr/>
        </p:nvSpPr>
        <p:spPr bwMode="auto">
          <a:xfrm>
            <a:off x="2711451" y="260351"/>
            <a:ext cx="69135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MATRIZ INVERSA</a:t>
            </a:r>
            <a:endParaRPr lang="es-ES" sz="40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34211" name="Text Box 3"/>
          <p:cNvSpPr txBox="1">
            <a:spLocks noChangeArrowheads="1"/>
          </p:cNvSpPr>
          <p:nvPr/>
        </p:nvSpPr>
        <p:spPr bwMode="auto">
          <a:xfrm>
            <a:off x="1524001" y="1412875"/>
            <a:ext cx="88931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s-ES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34212" name="Text Box 4"/>
          <p:cNvSpPr txBox="1">
            <a:spLocks noChangeArrowheads="1"/>
          </p:cNvSpPr>
          <p:nvPr/>
        </p:nvSpPr>
        <p:spPr bwMode="auto">
          <a:xfrm>
            <a:off x="1524000" y="1773239"/>
            <a:ext cx="9144000" cy="3017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s-ES_tradnl" sz="3200" b="1" i="0"/>
              <a:t>Una matriz cuadrada A es inversible, si existe otra  matriz cuadrada B que conmuta con A  y que cumple que:</a:t>
            </a:r>
          </a:p>
          <a:p>
            <a:pPr algn="l" eaLnBrk="1" hangingPunct="1"/>
            <a:r>
              <a:rPr lang="es-ES_tradnl" sz="3200" b="1" i="0"/>
              <a:t>                            AxB = BxA = I</a:t>
            </a:r>
          </a:p>
          <a:p>
            <a:pPr algn="l" eaLnBrk="1" hangingPunct="1"/>
            <a:r>
              <a:rPr lang="es-ES_tradnl" sz="3200" b="1" i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070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3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3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4210" grpId="0" autoUpdateAnimBg="0"/>
      <p:bldP spid="734212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Text Box 2"/>
          <p:cNvSpPr txBox="1">
            <a:spLocks noChangeArrowheads="1"/>
          </p:cNvSpPr>
          <p:nvPr/>
        </p:nvSpPr>
        <p:spPr bwMode="auto">
          <a:xfrm>
            <a:off x="1774825" y="549276"/>
            <a:ext cx="8497888" cy="603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/>
            <a:r>
              <a:rPr lang="en-US" sz="3000" b="1" i="0"/>
              <a:t>     La matriz A=               es inversible porque </a:t>
            </a:r>
          </a:p>
          <a:p>
            <a:pPr algn="l" eaLnBrk="1" hangingPunct="1"/>
            <a:endParaRPr lang="en-US" sz="3000" b="1" i="0"/>
          </a:p>
          <a:p>
            <a:pPr algn="l" eaLnBrk="1" hangingPunct="1"/>
            <a:r>
              <a:rPr lang="en-US" sz="3000" b="1" i="0"/>
              <a:t>     existe la matriz  B =                       tal  que:</a:t>
            </a:r>
          </a:p>
          <a:p>
            <a:pPr algn="l" eaLnBrk="1" hangingPunct="1"/>
            <a:endParaRPr lang="en-US" sz="3000" b="1" i="0"/>
          </a:p>
          <a:p>
            <a:pPr algn="l" eaLnBrk="1" hangingPunct="1"/>
            <a:endParaRPr lang="en-US" sz="3000" b="1" i="0"/>
          </a:p>
          <a:p>
            <a:pPr algn="l" eaLnBrk="1" hangingPunct="1"/>
            <a:r>
              <a:rPr lang="en-US" sz="3000" b="1" i="0"/>
              <a:t>      AxB =                                    =                  </a:t>
            </a:r>
          </a:p>
          <a:p>
            <a:pPr algn="l" eaLnBrk="1" hangingPunct="1"/>
            <a:r>
              <a:rPr lang="en-US" sz="3000" b="1" i="0"/>
              <a:t> </a:t>
            </a:r>
          </a:p>
          <a:p>
            <a:pPr algn="l" eaLnBrk="1" hangingPunct="1"/>
            <a:r>
              <a:rPr lang="en-US" sz="3000" b="1" i="0"/>
              <a:t>      BxA =                                    =</a:t>
            </a:r>
          </a:p>
          <a:p>
            <a:pPr algn="l" eaLnBrk="1" hangingPunct="1"/>
            <a:endParaRPr lang="en-US" sz="3000" b="1" i="0"/>
          </a:p>
        </p:txBody>
      </p:sp>
      <p:graphicFrame>
        <p:nvGraphicFramePr>
          <p:cNvPr id="736259" name="Object 3"/>
          <p:cNvGraphicFramePr>
            <a:graphicFrameLocks noChangeAspect="1"/>
          </p:cNvGraphicFramePr>
          <p:nvPr/>
        </p:nvGraphicFramePr>
        <p:xfrm>
          <a:off x="6456364" y="1557339"/>
          <a:ext cx="1728787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8" name="Ecuación" r:id="rId4" imgW="596900" imgH="469900" progId="Equation.3">
                  <p:embed/>
                </p:oleObj>
              </mc:Choice>
              <mc:Fallback>
                <p:oleObj name="Ecuación" r:id="rId4" imgW="5969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6364" y="1557339"/>
                        <a:ext cx="1728787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6260" name="Object 4"/>
          <p:cNvGraphicFramePr>
            <a:graphicFrameLocks noChangeAspect="1"/>
          </p:cNvGraphicFramePr>
          <p:nvPr/>
        </p:nvGraphicFramePr>
        <p:xfrm>
          <a:off x="3792539" y="3573463"/>
          <a:ext cx="1766887" cy="138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79" name="Ecuación" r:id="rId6" imgW="596900" imgH="469900" progId="Equation.3">
                  <p:embed/>
                </p:oleObj>
              </mc:Choice>
              <mc:Fallback>
                <p:oleObj name="Ecuación" r:id="rId6" imgW="5969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9" y="3573463"/>
                        <a:ext cx="1766887" cy="1389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6261" name="Object 5"/>
          <p:cNvGraphicFramePr>
            <a:graphicFrameLocks noChangeAspect="1"/>
          </p:cNvGraphicFramePr>
          <p:nvPr/>
        </p:nvGraphicFramePr>
        <p:xfrm>
          <a:off x="5664200" y="3573464"/>
          <a:ext cx="1765300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0" name="Ecuación" r:id="rId8" imgW="596900" imgH="469900" progId="Equation.3">
                  <p:embed/>
                </p:oleObj>
              </mc:Choice>
              <mc:Fallback>
                <p:oleObj name="Ecuación" r:id="rId8" imgW="5969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200" y="3573464"/>
                        <a:ext cx="1765300" cy="1387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6262" name="Object 6"/>
          <p:cNvGraphicFramePr>
            <a:graphicFrameLocks noChangeAspect="1"/>
          </p:cNvGraphicFramePr>
          <p:nvPr/>
        </p:nvGraphicFramePr>
        <p:xfrm>
          <a:off x="7824789" y="3429000"/>
          <a:ext cx="1584325" cy="150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1" name="Ecuación" r:id="rId10" imgW="469900" imgH="469900" progId="Equation.3">
                  <p:embed/>
                </p:oleObj>
              </mc:Choice>
              <mc:Fallback>
                <p:oleObj name="Ecuación" r:id="rId10" imgW="4699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789" y="3429000"/>
                        <a:ext cx="1584325" cy="1504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6263" name="Object 7"/>
          <p:cNvGraphicFramePr>
            <a:graphicFrameLocks noChangeAspect="1"/>
          </p:cNvGraphicFramePr>
          <p:nvPr/>
        </p:nvGraphicFramePr>
        <p:xfrm>
          <a:off x="3792539" y="5084763"/>
          <a:ext cx="1800225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2" name="Ecuación" r:id="rId12" imgW="596900" imgH="469900" progId="Equation.3">
                  <p:embed/>
                </p:oleObj>
              </mc:Choice>
              <mc:Fallback>
                <p:oleObj name="Ecuación" r:id="rId12" imgW="5969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9" y="5084763"/>
                        <a:ext cx="1800225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6264" name="Object 8"/>
          <p:cNvGraphicFramePr>
            <a:graphicFrameLocks noChangeAspect="1"/>
          </p:cNvGraphicFramePr>
          <p:nvPr/>
        </p:nvGraphicFramePr>
        <p:xfrm>
          <a:off x="5735639" y="5013326"/>
          <a:ext cx="1728787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3" name="Ecuación" r:id="rId14" imgW="596900" imgH="469900" progId="Equation.3">
                  <p:embed/>
                </p:oleObj>
              </mc:Choice>
              <mc:Fallback>
                <p:oleObj name="Ecuación" r:id="rId14" imgW="5969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9" y="5013326"/>
                        <a:ext cx="1728787" cy="143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6265" name="Object 9"/>
          <p:cNvGraphicFramePr>
            <a:graphicFrameLocks noChangeAspect="1"/>
          </p:cNvGraphicFramePr>
          <p:nvPr/>
        </p:nvGraphicFramePr>
        <p:xfrm>
          <a:off x="7824788" y="5084764"/>
          <a:ext cx="1655762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4" name="Ecuación" r:id="rId16" imgW="469900" imgH="469900" progId="Equation.3">
                  <p:embed/>
                </p:oleObj>
              </mc:Choice>
              <mc:Fallback>
                <p:oleObj name="Ecuación" r:id="rId16" imgW="4699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788" y="5084764"/>
                        <a:ext cx="1655762" cy="1368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6266" name="Object 10"/>
          <p:cNvGraphicFramePr>
            <a:graphicFrameLocks noChangeAspect="1"/>
          </p:cNvGraphicFramePr>
          <p:nvPr/>
        </p:nvGraphicFramePr>
        <p:xfrm>
          <a:off x="4727576" y="260350"/>
          <a:ext cx="1370013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5" name="Ecuación" r:id="rId18" imgW="583947" imgH="457002" progId="Equation.3">
                  <p:embed/>
                </p:oleObj>
              </mc:Choice>
              <mc:Fallback>
                <p:oleObj name="Ecuación" r:id="rId18" imgW="583947" imgH="45700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6" y="260350"/>
                        <a:ext cx="1370013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1525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36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73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736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736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7362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736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73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73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362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73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1000"/>
                                        <p:tgtEl>
                                          <p:spTgt spid="73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1000"/>
                                        <p:tgtEl>
                                          <p:spTgt spid="73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1970" name="Object 2"/>
          <p:cNvGraphicFramePr>
            <a:graphicFrameLocks noChangeAspect="1"/>
          </p:cNvGraphicFramePr>
          <p:nvPr/>
        </p:nvGraphicFramePr>
        <p:xfrm>
          <a:off x="6038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7" name="Ecuación" r:id="rId4" imgW="114151" imgH="215619" progId="Equation.3">
                  <p:embed/>
                </p:oleObj>
              </mc:Choice>
              <mc:Fallback>
                <p:oleObj name="Ecuación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8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971" name="Object 3"/>
          <p:cNvGraphicFramePr>
            <a:graphicFrameLocks noChangeAspect="1"/>
          </p:cNvGraphicFramePr>
          <p:nvPr/>
        </p:nvGraphicFramePr>
        <p:xfrm>
          <a:off x="5159376" y="3917951"/>
          <a:ext cx="40957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8" name="Ecuación" r:id="rId6" imgW="317225" imgH="253780" progId="Equation.3">
                  <p:embed/>
                </p:oleObj>
              </mc:Choice>
              <mc:Fallback>
                <p:oleObj name="Ecuación" r:id="rId6" imgW="317225" imgH="253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6" y="3917951"/>
                        <a:ext cx="409575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8308" name="Rectangle 4"/>
          <p:cNvSpPr>
            <a:spLocks noChangeArrowheads="1"/>
          </p:cNvSpPr>
          <p:nvPr/>
        </p:nvSpPr>
        <p:spPr bwMode="auto">
          <a:xfrm>
            <a:off x="3214689" y="1027114"/>
            <a:ext cx="57610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</a:rPr>
              <a:t>MATRIZ INVERSA</a:t>
            </a:r>
            <a:endParaRPr lang="es-ES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38309" name="Text Box 5"/>
          <p:cNvSpPr txBox="1">
            <a:spLocks noChangeArrowheads="1"/>
          </p:cNvSpPr>
          <p:nvPr/>
        </p:nvSpPr>
        <p:spPr bwMode="auto">
          <a:xfrm>
            <a:off x="2135188" y="2420939"/>
            <a:ext cx="8208962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sz="2000" b="1" i="0"/>
              <a:t> Una    condición    necesaria    y   suficiente para  que una matriz </a:t>
            </a:r>
          </a:p>
          <a:p>
            <a:pPr algn="l" eaLnBrk="1" hangingPunct="1"/>
            <a:r>
              <a:rPr lang="en-US" sz="2000" b="1" i="0"/>
              <a:t>  A  sea inversible es que  el determinante de A  sea diferente de </a:t>
            </a:r>
          </a:p>
          <a:p>
            <a:pPr algn="l" eaLnBrk="1" hangingPunct="1"/>
            <a:r>
              <a:rPr lang="en-US" sz="2000" b="1" i="0"/>
              <a:t>  cero ( A sea no  sea  singular).</a:t>
            </a:r>
            <a:endParaRPr lang="es-ES" sz="2000" b="1" i="0"/>
          </a:p>
        </p:txBody>
      </p:sp>
      <p:sp>
        <p:nvSpPr>
          <p:cNvPr id="738310" name="Text Box 6"/>
          <p:cNvSpPr txBox="1">
            <a:spLocks noChangeArrowheads="1"/>
          </p:cNvSpPr>
          <p:nvPr/>
        </p:nvSpPr>
        <p:spPr bwMode="auto">
          <a:xfrm>
            <a:off x="2206625" y="3860801"/>
            <a:ext cx="8066088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n-US" sz="2000" b="1" i="0"/>
              <a:t> La     matriz     inversa        de    una   matriz  A  inversible,  es  una  matriz  que  cumple:</a:t>
            </a:r>
          </a:p>
          <a:p>
            <a:pPr algn="l" eaLnBrk="1" hangingPunct="1"/>
            <a:endParaRPr lang="es-ES" sz="2000" b="1" i="0"/>
          </a:p>
        </p:txBody>
      </p:sp>
      <p:sp>
        <p:nvSpPr>
          <p:cNvPr id="738311" name="Text Box 7"/>
          <p:cNvSpPr txBox="1">
            <a:spLocks noChangeArrowheads="1"/>
          </p:cNvSpPr>
          <p:nvPr/>
        </p:nvSpPr>
        <p:spPr bwMode="auto">
          <a:xfrm>
            <a:off x="2208213" y="5516564"/>
            <a:ext cx="80645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buFontTx/>
              <a:buChar char="•"/>
            </a:pPr>
            <a:r>
              <a:rPr lang="es-ES_tradnl" sz="2000" b="1" i="0"/>
              <a:t> Si   una  matriz  cuadrada  A  de  orden n es inversible,  entonces  el rango  de  A  es  n.</a:t>
            </a:r>
          </a:p>
        </p:txBody>
      </p:sp>
      <p:sp>
        <p:nvSpPr>
          <p:cNvPr id="738312" name="Rectangle 8"/>
          <p:cNvSpPr>
            <a:spLocks noChangeArrowheads="1"/>
          </p:cNvSpPr>
          <p:nvPr/>
        </p:nvSpPr>
        <p:spPr bwMode="auto">
          <a:xfrm>
            <a:off x="2278063" y="1892300"/>
            <a:ext cx="7346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_tradnl" sz="2400" b="1" i="0"/>
              <a:t>Si la matriz inversa existe, es única</a:t>
            </a:r>
            <a:endParaRPr lang="es-ES" sz="2400" b="1" i="0"/>
          </a:p>
        </p:txBody>
      </p:sp>
      <p:graphicFrame>
        <p:nvGraphicFramePr>
          <p:cNvPr id="738313" name="Object 9"/>
          <p:cNvGraphicFramePr>
            <a:graphicFrameLocks noChangeAspect="1"/>
          </p:cNvGraphicFramePr>
          <p:nvPr/>
        </p:nvGraphicFramePr>
        <p:xfrm>
          <a:off x="4367213" y="4808538"/>
          <a:ext cx="220980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59" name="Ecuación" r:id="rId8" imgW="2209800" imgH="685800" progId="Equation.3">
                  <p:embed/>
                </p:oleObj>
              </mc:Choice>
              <mc:Fallback>
                <p:oleObj name="Ecuación" r:id="rId8" imgW="220980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7213" y="4808538"/>
                        <a:ext cx="2209800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8314" name="AutoShape 10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92216" y="5949842"/>
            <a:ext cx="184730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6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8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8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8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38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38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3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3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38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38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308" grpId="0" autoUpdateAnimBg="0"/>
      <p:bldP spid="738309" grpId="0" autoUpdateAnimBg="0"/>
      <p:bldP spid="738310" grpId="0" autoUpdateAnimBg="0"/>
      <p:bldP spid="738311" grpId="0" autoUpdateAnimBg="0"/>
      <p:bldP spid="738312" grpId="0" autoUpdateAnimBg="0"/>
      <p:bldP spid="7383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0354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2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0355" name="Object 3"/>
          <p:cNvGraphicFramePr>
            <a:graphicFrameLocks noChangeAspect="1"/>
          </p:cNvGraphicFramePr>
          <p:nvPr/>
        </p:nvGraphicFramePr>
        <p:xfrm>
          <a:off x="1905001" y="2590800"/>
          <a:ext cx="1857375" cy="399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73" name="Imagen" r:id="rId6" imgW="1857375" imgH="3995738" progId="MS_ClipArt_Gallery.2">
                  <p:embed/>
                </p:oleObj>
              </mc:Choice>
              <mc:Fallback>
                <p:oleObj name="Imagen" r:id="rId6" imgW="1857375" imgH="3995738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2590800"/>
                        <a:ext cx="1857375" cy="399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0356" name="AutoShape 4"/>
          <p:cNvSpPr>
            <a:spLocks noChangeArrowheads="1"/>
          </p:cNvSpPr>
          <p:nvPr/>
        </p:nvSpPr>
        <p:spPr bwMode="auto">
          <a:xfrm>
            <a:off x="3962400" y="3657600"/>
            <a:ext cx="5867400" cy="1828800"/>
          </a:xfrm>
          <a:prstGeom prst="cloudCallout">
            <a:avLst>
              <a:gd name="adj1" fmla="val -60796"/>
              <a:gd name="adj2" fmla="val -46269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sz="3200" b="1" i="0"/>
              <a:t>¿Qué debemos hacer?</a:t>
            </a:r>
          </a:p>
        </p:txBody>
      </p:sp>
      <p:sp>
        <p:nvSpPr>
          <p:cNvPr id="740357" name="Text Box 5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  <p:sp>
        <p:nvSpPr>
          <p:cNvPr id="214022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4023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4024" name="AutoShape 8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532648" y="6368148"/>
            <a:ext cx="184731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0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0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0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066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5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2403" name="Object 3"/>
          <p:cNvGraphicFramePr>
            <a:graphicFrameLocks noChangeAspect="1"/>
          </p:cNvGraphicFramePr>
          <p:nvPr/>
        </p:nvGraphicFramePr>
        <p:xfrm>
          <a:off x="4495800" y="4468814"/>
          <a:ext cx="3657600" cy="193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6" name="Ecuación" r:id="rId6" imgW="1346200" imgH="711200" progId="Equation.3">
                  <p:embed/>
                </p:oleObj>
              </mc:Choice>
              <mc:Fallback>
                <p:oleObj name="Ecuación" r:id="rId6" imgW="13462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468814"/>
                        <a:ext cx="3657600" cy="193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2404" name="Text Box 4"/>
          <p:cNvSpPr txBox="1">
            <a:spLocks noChangeArrowheads="1"/>
          </p:cNvSpPr>
          <p:nvPr/>
        </p:nvSpPr>
        <p:spPr bwMode="auto">
          <a:xfrm>
            <a:off x="3276600" y="3124200"/>
            <a:ext cx="7391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Primer paso: </a:t>
            </a:r>
            <a:r>
              <a:rPr lang="es-ES_tradnl" sz="3200" i="0"/>
              <a:t>Calcular el determinante de la matriz dada.</a:t>
            </a:r>
            <a:endParaRPr lang="es-ES_tradnl" sz="3200" b="1" i="0"/>
          </a:p>
        </p:txBody>
      </p:sp>
      <p:sp>
        <p:nvSpPr>
          <p:cNvPr id="742405" name="Text Box 5"/>
          <p:cNvSpPr txBox="1">
            <a:spLocks noChangeArrowheads="1"/>
          </p:cNvSpPr>
          <p:nvPr/>
        </p:nvSpPr>
        <p:spPr bwMode="auto">
          <a:xfrm>
            <a:off x="8001000" y="5181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 23</a:t>
            </a:r>
          </a:p>
        </p:txBody>
      </p:sp>
      <p:graphicFrame>
        <p:nvGraphicFramePr>
          <p:cNvPr id="742406" name="Object 6"/>
          <p:cNvGraphicFramePr>
            <a:graphicFrameLocks noChangeAspect="1"/>
          </p:cNvGraphicFramePr>
          <p:nvPr/>
        </p:nvGraphicFramePr>
        <p:xfrm>
          <a:off x="1847851" y="2205039"/>
          <a:ext cx="1522413" cy="423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407" name="Imagen" r:id="rId8" imgW="1296063" imgH="3934305" progId="MS_ClipArt_Gallery.2">
                  <p:embed/>
                </p:oleObj>
              </mc:Choice>
              <mc:Fallback>
                <p:oleObj name="Imagen" r:id="rId8" imgW="1296063" imgH="393430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2205039"/>
                        <a:ext cx="1522413" cy="423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071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6072" name="AutoShape 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42409" name="Text Box 9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138403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2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2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2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2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4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42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2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2404" grpId="0" autoUpdateAnimBg="0"/>
      <p:bldP spid="742405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8114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0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8115" name="Text Box 3"/>
          <p:cNvSpPr txBox="1">
            <a:spLocks noChangeArrowheads="1"/>
          </p:cNvSpPr>
          <p:nvPr/>
        </p:nvSpPr>
        <p:spPr bwMode="auto">
          <a:xfrm>
            <a:off x="3276600" y="3124200"/>
            <a:ext cx="7391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Primer paso: </a:t>
            </a:r>
            <a:r>
              <a:rPr lang="es-ES_tradnl" sz="3200" i="0"/>
              <a:t>Calcular el determinante de la matriz dada.</a:t>
            </a:r>
            <a:endParaRPr lang="es-ES_tradnl" sz="3200" b="1" i="0"/>
          </a:p>
        </p:txBody>
      </p:sp>
      <p:grpSp>
        <p:nvGrpSpPr>
          <p:cNvPr id="744452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18128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129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30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31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32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8117" name="Group 10"/>
          <p:cNvGrpSpPr>
            <a:grpSpLocks/>
          </p:cNvGrpSpPr>
          <p:nvPr/>
        </p:nvGrpSpPr>
        <p:grpSpPr bwMode="auto">
          <a:xfrm>
            <a:off x="1981201" y="2460626"/>
            <a:ext cx="1450975" cy="3986213"/>
            <a:chOff x="288" y="1550"/>
            <a:chExt cx="1055" cy="2511"/>
          </a:xfrm>
        </p:grpSpPr>
        <p:sp>
          <p:nvSpPr>
            <p:cNvPr id="218122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23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24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25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26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8127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744465" name="Object 17"/>
          <p:cNvGraphicFramePr>
            <a:graphicFrameLocks noChangeAspect="1"/>
          </p:cNvGraphicFramePr>
          <p:nvPr/>
        </p:nvGraphicFramePr>
        <p:xfrm>
          <a:off x="5105400" y="4648201"/>
          <a:ext cx="2667000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1" name="Ecuación" r:id="rId6" imgW="545626" imgH="253780" progId="Equation.3">
                  <p:embed/>
                </p:oleObj>
              </mc:Choice>
              <mc:Fallback>
                <p:oleObj name="Ecuación" r:id="rId6" imgW="545626" imgH="253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648201"/>
                        <a:ext cx="2667000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8119" name="AutoShape 1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18120" name="AutoShape 1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44468" name="Text Box 20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57808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4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4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44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44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44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4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162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35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6499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46500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20175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176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177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178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179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0165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20169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170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171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172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173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174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0166" name="AutoShape 1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0167" name="AutoShape 1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46515" name="Text Box 19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294718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6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6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6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6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6499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2210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8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aphicFrame>
        <p:nvGraphicFramePr>
          <p:cNvPr id="748548" name="Object 4"/>
          <p:cNvGraphicFramePr>
            <a:graphicFrameLocks noChangeAspect="1"/>
          </p:cNvGraphicFramePr>
          <p:nvPr/>
        </p:nvGraphicFramePr>
        <p:xfrm>
          <a:off x="1905001" y="2590800"/>
          <a:ext cx="1857375" cy="399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9" name="Imagen" r:id="rId6" imgW="1857375" imgH="3995738" progId="MS_ClipArt_Gallery.2">
                  <p:embed/>
                </p:oleObj>
              </mc:Choice>
              <mc:Fallback>
                <p:oleObj name="Imagen" r:id="rId6" imgW="1857375" imgH="3995738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2590800"/>
                        <a:ext cx="1857375" cy="399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49" name="AutoShape 5"/>
          <p:cNvSpPr>
            <a:spLocks noChangeArrowheads="1"/>
          </p:cNvSpPr>
          <p:nvPr/>
        </p:nvSpPr>
        <p:spPr bwMode="auto">
          <a:xfrm>
            <a:off x="3810000" y="4191000"/>
            <a:ext cx="6400800" cy="2133600"/>
          </a:xfrm>
          <a:prstGeom prst="cloudCallout">
            <a:avLst>
              <a:gd name="adj1" fmla="val -57514"/>
              <a:gd name="adj2" fmla="val -71801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sz="3200" b="1" i="0"/>
              <a:t>  ¿Cómo obtener la matriz</a:t>
            </a:r>
          </a:p>
          <a:p>
            <a:pPr>
              <a:spcBef>
                <a:spcPct val="0"/>
              </a:spcBef>
            </a:pPr>
            <a:r>
              <a:rPr lang="es-ES_tradnl" sz="3200" b="1" i="0"/>
              <a:t> de los cofactores?</a:t>
            </a:r>
          </a:p>
        </p:txBody>
      </p:sp>
      <p:sp>
        <p:nvSpPr>
          <p:cNvPr id="22221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2215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2216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48553" name="Text Box 9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106509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85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85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48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48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49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Text Box 2"/>
          <p:cNvSpPr txBox="1">
            <a:spLocks noChangeArrowheads="1"/>
          </p:cNvSpPr>
          <p:nvPr/>
        </p:nvSpPr>
        <p:spPr bwMode="auto">
          <a:xfrm>
            <a:off x="1774826" y="1524001"/>
            <a:ext cx="8893175" cy="22383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800" b="1" i="0"/>
              <a:t>Se  llama  DETERMINANTE  de  una  matriz, a un </a:t>
            </a:r>
            <a:r>
              <a:rPr lang="es-ES_tradnl" sz="2800" b="1" i="0">
                <a:solidFill>
                  <a:srgbClr val="FF0000"/>
                </a:solidFill>
              </a:rPr>
              <a:t>número</a:t>
            </a:r>
            <a:r>
              <a:rPr lang="es-ES_tradnl" sz="2800" b="1" i="0"/>
              <a:t>  que se le asocia a dicha matriz.</a:t>
            </a:r>
          </a:p>
          <a:p>
            <a:pPr algn="l"/>
            <a:r>
              <a:rPr lang="es-ES_tradnl" sz="2800" b="1" i="0"/>
              <a:t>Sólo se calcula determinante a las matrices </a:t>
            </a:r>
          </a:p>
          <a:p>
            <a:pPr algn="l"/>
            <a:r>
              <a:rPr lang="es-ES_tradnl" sz="2800" b="1" i="0">
                <a:solidFill>
                  <a:srgbClr val="FF0000"/>
                </a:solidFill>
              </a:rPr>
              <a:t>CUADRADAS</a:t>
            </a:r>
            <a:r>
              <a:rPr lang="es-ES_tradnl" sz="2800" b="1" i="0"/>
              <a:t>.</a:t>
            </a:r>
            <a:endParaRPr lang="es-ES_tradnl" sz="2400" i="0"/>
          </a:p>
        </p:txBody>
      </p:sp>
      <p:sp>
        <p:nvSpPr>
          <p:cNvPr id="695299" name="Text Box 3"/>
          <p:cNvSpPr txBox="1">
            <a:spLocks noChangeArrowheads="1"/>
          </p:cNvSpPr>
          <p:nvPr/>
        </p:nvSpPr>
        <p:spPr bwMode="auto">
          <a:xfrm>
            <a:off x="1774826" y="4005264"/>
            <a:ext cx="88931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800" b="1" i="0"/>
              <a:t>El  determinante  de  la  matriz  se denota con la misma  letra  que la  matriz pero encerrada entre barras,   es   decir,   si  la  matriz  se llama   A,  el determinante se denota:  det ( A )     ó        / A /</a:t>
            </a:r>
            <a:endParaRPr lang="es-ES_tradnl" sz="2400" b="1" i="0"/>
          </a:p>
        </p:txBody>
      </p:sp>
      <p:sp>
        <p:nvSpPr>
          <p:cNvPr id="695300" name="Rectangle 4"/>
          <p:cNvSpPr>
            <a:spLocks noChangeArrowheads="1"/>
          </p:cNvSpPr>
          <p:nvPr/>
        </p:nvSpPr>
        <p:spPr bwMode="auto">
          <a:xfrm>
            <a:off x="2208214" y="404813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68965" name="Rectangle 5"/>
          <p:cNvSpPr>
            <a:spLocks noChangeArrowheads="1"/>
          </p:cNvSpPr>
          <p:nvPr/>
        </p:nvSpPr>
        <p:spPr bwMode="auto">
          <a:xfrm>
            <a:off x="6532273" y="16913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8966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8967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68968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532648" y="6368148"/>
            <a:ext cx="184731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5136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9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9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5298" grpId="0" animBg="1" autoUpdateAnimBg="0"/>
      <p:bldP spid="695299" grpId="0" autoUpdateAnimBg="0"/>
      <p:bldP spid="695300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258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2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59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50596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24295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296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97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98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99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4261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24289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90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91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92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93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94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0609" name="Oval 17"/>
          <p:cNvSpPr>
            <a:spLocks noChangeArrowheads="1"/>
          </p:cNvSpPr>
          <p:nvPr/>
        </p:nvSpPr>
        <p:spPr bwMode="auto">
          <a:xfrm>
            <a:off x="4953000" y="1295400"/>
            <a:ext cx="2438400" cy="5334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750610" name="Oval 18"/>
          <p:cNvSpPr>
            <a:spLocks noChangeArrowheads="1"/>
          </p:cNvSpPr>
          <p:nvPr/>
        </p:nvSpPr>
        <p:spPr bwMode="auto">
          <a:xfrm>
            <a:off x="5029200" y="1219200"/>
            <a:ext cx="533400" cy="18288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50611" name="Group 19"/>
          <p:cNvGrpSpPr>
            <a:grpSpLocks/>
          </p:cNvGrpSpPr>
          <p:nvPr/>
        </p:nvGrpSpPr>
        <p:grpSpPr bwMode="auto">
          <a:xfrm>
            <a:off x="4572000" y="4648200"/>
            <a:ext cx="1219200" cy="685800"/>
            <a:chOff x="1392" y="2832"/>
            <a:chExt cx="768" cy="432"/>
          </a:xfrm>
        </p:grpSpPr>
        <p:grpSp>
          <p:nvGrpSpPr>
            <p:cNvPr id="224284" name="Group 20"/>
            <p:cNvGrpSpPr>
              <a:grpSpLocks/>
            </p:cNvGrpSpPr>
            <p:nvPr/>
          </p:nvGrpSpPr>
          <p:grpSpPr bwMode="auto">
            <a:xfrm>
              <a:off x="1392" y="2832"/>
              <a:ext cx="672" cy="432"/>
              <a:chOff x="1536" y="2928"/>
              <a:chExt cx="672" cy="432"/>
            </a:xfrm>
          </p:grpSpPr>
          <p:sp>
            <p:nvSpPr>
              <p:cNvPr id="224286" name="Text Box 21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/>
                  <a:t>A</a:t>
                </a:r>
              </a:p>
            </p:txBody>
          </p:sp>
          <p:sp>
            <p:nvSpPr>
              <p:cNvPr id="224287" name="Text Box 22"/>
              <p:cNvSpPr txBox="1">
                <a:spLocks noChangeArrowheads="1"/>
              </p:cNvSpPr>
              <p:nvPr/>
            </p:nvSpPr>
            <p:spPr bwMode="auto">
              <a:xfrm>
                <a:off x="1776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FF00FF"/>
                    </a:solidFill>
                  </a:rPr>
                  <a:t>1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24288" name="Text Box 23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6600CC"/>
                    </a:solidFill>
                  </a:rPr>
                  <a:t>1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224285" name="Text Box 24"/>
            <p:cNvSpPr txBox="1">
              <a:spLocks noChangeArrowheads="1"/>
            </p:cNvSpPr>
            <p:nvPr/>
          </p:nvSpPr>
          <p:spPr bwMode="auto">
            <a:xfrm>
              <a:off x="1872" y="283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750617" name="Group 25"/>
          <p:cNvGrpSpPr>
            <a:grpSpLocks/>
          </p:cNvGrpSpPr>
          <p:nvPr/>
        </p:nvGrpSpPr>
        <p:grpSpPr bwMode="auto">
          <a:xfrm>
            <a:off x="5638800" y="4495800"/>
            <a:ext cx="2133600" cy="731838"/>
            <a:chOff x="2064" y="2736"/>
            <a:chExt cx="1344" cy="461"/>
          </a:xfrm>
        </p:grpSpPr>
        <p:sp>
          <p:nvSpPr>
            <p:cNvPr id="224282" name="Text Box 26"/>
            <p:cNvSpPr txBox="1">
              <a:spLocks noChangeArrowheads="1"/>
            </p:cNvSpPr>
            <p:nvPr/>
          </p:nvSpPr>
          <p:spPr bwMode="auto">
            <a:xfrm>
              <a:off x="2064" y="2832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(-1)</a:t>
              </a:r>
            </a:p>
          </p:txBody>
        </p:sp>
        <p:sp>
          <p:nvSpPr>
            <p:cNvPr id="224283" name="Text Box 27"/>
            <p:cNvSpPr txBox="1">
              <a:spLocks noChangeArrowheads="1"/>
            </p:cNvSpPr>
            <p:nvPr/>
          </p:nvSpPr>
          <p:spPr bwMode="auto">
            <a:xfrm>
              <a:off x="2448" y="2736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1</a:t>
              </a:r>
              <a:r>
                <a:rPr lang="es-ES_tradnl" sz="2400" b="1" i="0">
                  <a:solidFill>
                    <a:schemeClr val="tx2"/>
                  </a:solidFill>
                </a:rPr>
                <a:t>+</a:t>
              </a:r>
              <a:r>
                <a:rPr lang="es-ES_tradnl" sz="2400" b="1" i="0">
                  <a:solidFill>
                    <a:srgbClr val="6600CC"/>
                  </a:solidFill>
                </a:rPr>
                <a:t>1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50620" name="Group 28"/>
          <p:cNvGrpSpPr>
            <a:grpSpLocks/>
          </p:cNvGrpSpPr>
          <p:nvPr/>
        </p:nvGrpSpPr>
        <p:grpSpPr bwMode="auto">
          <a:xfrm>
            <a:off x="5791200" y="1828800"/>
            <a:ext cx="1447800" cy="1112838"/>
            <a:chOff x="2688" y="1152"/>
            <a:chExt cx="912" cy="701"/>
          </a:xfrm>
        </p:grpSpPr>
        <p:sp>
          <p:nvSpPr>
            <p:cNvPr id="224278" name="Text Box 29"/>
            <p:cNvSpPr txBox="1">
              <a:spLocks noChangeArrowheads="1"/>
            </p:cNvSpPr>
            <p:nvPr/>
          </p:nvSpPr>
          <p:spPr bwMode="auto">
            <a:xfrm>
              <a:off x="2688" y="115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224279" name="Text Box 30"/>
            <p:cNvSpPr txBox="1">
              <a:spLocks noChangeArrowheads="1"/>
            </p:cNvSpPr>
            <p:nvPr/>
          </p:nvSpPr>
          <p:spPr bwMode="auto">
            <a:xfrm>
              <a:off x="3312" y="115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24280" name="Text Box 31"/>
            <p:cNvSpPr txBox="1">
              <a:spLocks noChangeArrowheads="1"/>
            </p:cNvSpPr>
            <p:nvPr/>
          </p:nvSpPr>
          <p:spPr bwMode="auto">
            <a:xfrm>
              <a:off x="2688" y="148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24281" name="Text Box 32"/>
            <p:cNvSpPr txBox="1">
              <a:spLocks noChangeArrowheads="1"/>
            </p:cNvSpPr>
            <p:nvPr/>
          </p:nvSpPr>
          <p:spPr bwMode="auto">
            <a:xfrm>
              <a:off x="3312" y="148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4</a:t>
              </a:r>
            </a:p>
          </p:txBody>
        </p:sp>
      </p:grpSp>
      <p:grpSp>
        <p:nvGrpSpPr>
          <p:cNvPr id="750625" name="Group 33"/>
          <p:cNvGrpSpPr>
            <a:grpSpLocks/>
          </p:cNvGrpSpPr>
          <p:nvPr/>
        </p:nvGrpSpPr>
        <p:grpSpPr bwMode="auto">
          <a:xfrm>
            <a:off x="6934200" y="4495800"/>
            <a:ext cx="1524000" cy="1219200"/>
            <a:chOff x="2880" y="2736"/>
            <a:chExt cx="960" cy="768"/>
          </a:xfrm>
        </p:grpSpPr>
        <p:graphicFrame>
          <p:nvGraphicFramePr>
            <p:cNvPr id="224273" name="Object 34"/>
            <p:cNvGraphicFramePr>
              <a:graphicFrameLocks noChangeAspect="1"/>
            </p:cNvGraphicFramePr>
            <p:nvPr/>
          </p:nvGraphicFramePr>
          <p:xfrm>
            <a:off x="2880" y="2736"/>
            <a:ext cx="96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493" name="Ecuación" r:id="rId6" imgW="672808" imgH="710891" progId="Equation.3">
                    <p:embed/>
                  </p:oleObj>
                </mc:Choice>
                <mc:Fallback>
                  <p:oleObj name="Ecuación" r:id="rId6" imgW="672808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2736"/>
                          <a:ext cx="96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4274" name="Text Box 35"/>
            <p:cNvSpPr txBox="1">
              <a:spLocks noChangeArrowheads="1"/>
            </p:cNvSpPr>
            <p:nvPr/>
          </p:nvSpPr>
          <p:spPr bwMode="auto">
            <a:xfrm>
              <a:off x="2976" y="2784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224275" name="Text Box 36"/>
            <p:cNvSpPr txBox="1">
              <a:spLocks noChangeArrowheads="1"/>
            </p:cNvSpPr>
            <p:nvPr/>
          </p:nvSpPr>
          <p:spPr bwMode="auto">
            <a:xfrm>
              <a:off x="3456" y="2784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24276" name="Text Box 37"/>
            <p:cNvSpPr txBox="1">
              <a:spLocks noChangeArrowheads="1"/>
            </p:cNvSpPr>
            <p:nvPr/>
          </p:nvSpPr>
          <p:spPr bwMode="auto">
            <a:xfrm>
              <a:off x="2976" y="312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24277" name="Text Box 38"/>
            <p:cNvSpPr txBox="1">
              <a:spLocks noChangeArrowheads="1"/>
            </p:cNvSpPr>
            <p:nvPr/>
          </p:nvSpPr>
          <p:spPr bwMode="auto">
            <a:xfrm>
              <a:off x="3456" y="312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4</a:t>
              </a:r>
            </a:p>
          </p:txBody>
        </p:sp>
      </p:grpSp>
      <p:sp>
        <p:nvSpPr>
          <p:cNvPr id="750631" name="Text Box 39"/>
          <p:cNvSpPr txBox="1">
            <a:spLocks noChangeArrowheads="1"/>
          </p:cNvSpPr>
          <p:nvPr/>
        </p:nvSpPr>
        <p:spPr bwMode="auto">
          <a:xfrm>
            <a:off x="5029200" y="1249364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1</a:t>
            </a:r>
          </a:p>
        </p:txBody>
      </p:sp>
      <p:sp>
        <p:nvSpPr>
          <p:cNvPr id="750632" name="Text Box 40"/>
          <p:cNvSpPr txBox="1">
            <a:spLocks noChangeArrowheads="1"/>
          </p:cNvSpPr>
          <p:nvPr/>
        </p:nvSpPr>
        <p:spPr bwMode="auto">
          <a:xfrm>
            <a:off x="83820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8</a:t>
            </a:r>
          </a:p>
        </p:txBody>
      </p:sp>
      <p:sp>
        <p:nvSpPr>
          <p:cNvPr id="224270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4271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50635" name="Text Box 4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213598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0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0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0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0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0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0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50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0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0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0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0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0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0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0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0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0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0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0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0609" grpId="0" animBg="1" autoUpdateAnimBg="0"/>
      <p:bldP spid="750610" grpId="0" animBg="1"/>
      <p:bldP spid="750631" grpId="0" autoUpdateAnimBg="0"/>
      <p:bldP spid="750632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306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16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307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52644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26343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344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45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46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47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6309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26337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38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39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40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41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342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2657" name="Oval 17"/>
          <p:cNvSpPr>
            <a:spLocks noChangeArrowheads="1"/>
          </p:cNvSpPr>
          <p:nvPr/>
        </p:nvSpPr>
        <p:spPr bwMode="auto">
          <a:xfrm>
            <a:off x="4953000" y="1828800"/>
            <a:ext cx="2438400" cy="5334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752658" name="Oval 18"/>
          <p:cNvSpPr>
            <a:spLocks noChangeArrowheads="1"/>
          </p:cNvSpPr>
          <p:nvPr/>
        </p:nvSpPr>
        <p:spPr bwMode="auto">
          <a:xfrm>
            <a:off x="5029200" y="1219200"/>
            <a:ext cx="533400" cy="18288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52659" name="Group 19"/>
          <p:cNvGrpSpPr>
            <a:grpSpLocks/>
          </p:cNvGrpSpPr>
          <p:nvPr/>
        </p:nvGrpSpPr>
        <p:grpSpPr bwMode="auto">
          <a:xfrm>
            <a:off x="4572000" y="4648200"/>
            <a:ext cx="1219200" cy="685800"/>
            <a:chOff x="1392" y="2832"/>
            <a:chExt cx="768" cy="432"/>
          </a:xfrm>
        </p:grpSpPr>
        <p:grpSp>
          <p:nvGrpSpPr>
            <p:cNvPr id="226332" name="Group 20"/>
            <p:cNvGrpSpPr>
              <a:grpSpLocks/>
            </p:cNvGrpSpPr>
            <p:nvPr/>
          </p:nvGrpSpPr>
          <p:grpSpPr bwMode="auto">
            <a:xfrm>
              <a:off x="1392" y="2832"/>
              <a:ext cx="672" cy="432"/>
              <a:chOff x="1536" y="2928"/>
              <a:chExt cx="672" cy="432"/>
            </a:xfrm>
          </p:grpSpPr>
          <p:sp>
            <p:nvSpPr>
              <p:cNvPr id="226334" name="Text Box 21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/>
                  <a:t>A</a:t>
                </a:r>
              </a:p>
            </p:txBody>
          </p:sp>
          <p:sp>
            <p:nvSpPr>
              <p:cNvPr id="226335" name="Text Box 22"/>
              <p:cNvSpPr txBox="1">
                <a:spLocks noChangeArrowheads="1"/>
              </p:cNvSpPr>
              <p:nvPr/>
            </p:nvSpPr>
            <p:spPr bwMode="auto">
              <a:xfrm>
                <a:off x="1776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FF00FF"/>
                    </a:solidFill>
                  </a:rPr>
                  <a:t>2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26336" name="Text Box 23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6600CC"/>
                    </a:solidFill>
                  </a:rPr>
                  <a:t>1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226333" name="Text Box 24"/>
            <p:cNvSpPr txBox="1">
              <a:spLocks noChangeArrowheads="1"/>
            </p:cNvSpPr>
            <p:nvPr/>
          </p:nvSpPr>
          <p:spPr bwMode="auto">
            <a:xfrm>
              <a:off x="1872" y="283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752665" name="Group 25"/>
          <p:cNvGrpSpPr>
            <a:grpSpLocks/>
          </p:cNvGrpSpPr>
          <p:nvPr/>
        </p:nvGrpSpPr>
        <p:grpSpPr bwMode="auto">
          <a:xfrm>
            <a:off x="5638800" y="4495800"/>
            <a:ext cx="2133600" cy="731838"/>
            <a:chOff x="2064" y="2736"/>
            <a:chExt cx="1344" cy="461"/>
          </a:xfrm>
        </p:grpSpPr>
        <p:sp>
          <p:nvSpPr>
            <p:cNvPr id="226330" name="Text Box 26"/>
            <p:cNvSpPr txBox="1">
              <a:spLocks noChangeArrowheads="1"/>
            </p:cNvSpPr>
            <p:nvPr/>
          </p:nvSpPr>
          <p:spPr bwMode="auto">
            <a:xfrm>
              <a:off x="2064" y="2832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(-1)</a:t>
              </a:r>
            </a:p>
          </p:txBody>
        </p:sp>
        <p:sp>
          <p:nvSpPr>
            <p:cNvPr id="226331" name="Text Box 27"/>
            <p:cNvSpPr txBox="1">
              <a:spLocks noChangeArrowheads="1"/>
            </p:cNvSpPr>
            <p:nvPr/>
          </p:nvSpPr>
          <p:spPr bwMode="auto">
            <a:xfrm>
              <a:off x="2448" y="2736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2</a:t>
              </a:r>
              <a:r>
                <a:rPr lang="es-ES_tradnl" sz="2400" b="1" i="0">
                  <a:solidFill>
                    <a:schemeClr val="tx2"/>
                  </a:solidFill>
                </a:rPr>
                <a:t>+</a:t>
              </a:r>
              <a:r>
                <a:rPr lang="es-ES_tradnl" sz="2400" b="1" i="0">
                  <a:solidFill>
                    <a:srgbClr val="6600CC"/>
                  </a:solidFill>
                </a:rPr>
                <a:t>1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52668" name="Group 28"/>
          <p:cNvGrpSpPr>
            <a:grpSpLocks/>
          </p:cNvGrpSpPr>
          <p:nvPr/>
        </p:nvGrpSpPr>
        <p:grpSpPr bwMode="auto">
          <a:xfrm>
            <a:off x="5791200" y="1219200"/>
            <a:ext cx="1828800" cy="1722438"/>
            <a:chOff x="2688" y="768"/>
            <a:chExt cx="1152" cy="1085"/>
          </a:xfrm>
        </p:grpSpPr>
        <p:sp>
          <p:nvSpPr>
            <p:cNvPr id="226326" name="Text Box 29"/>
            <p:cNvSpPr txBox="1">
              <a:spLocks noChangeArrowheads="1"/>
            </p:cNvSpPr>
            <p:nvPr/>
          </p:nvSpPr>
          <p:spPr bwMode="auto">
            <a:xfrm>
              <a:off x="2688" y="787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26327" name="Text Box 30"/>
            <p:cNvSpPr txBox="1">
              <a:spLocks noChangeArrowheads="1"/>
            </p:cNvSpPr>
            <p:nvPr/>
          </p:nvSpPr>
          <p:spPr bwMode="auto">
            <a:xfrm>
              <a:off x="3312" y="768"/>
              <a:ext cx="5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-1</a:t>
              </a:r>
            </a:p>
          </p:txBody>
        </p:sp>
        <p:sp>
          <p:nvSpPr>
            <p:cNvPr id="226328" name="Text Box 31"/>
            <p:cNvSpPr txBox="1">
              <a:spLocks noChangeArrowheads="1"/>
            </p:cNvSpPr>
            <p:nvPr/>
          </p:nvSpPr>
          <p:spPr bwMode="auto">
            <a:xfrm>
              <a:off x="2688" y="148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26329" name="Text Box 32"/>
            <p:cNvSpPr txBox="1">
              <a:spLocks noChangeArrowheads="1"/>
            </p:cNvSpPr>
            <p:nvPr/>
          </p:nvSpPr>
          <p:spPr bwMode="auto">
            <a:xfrm>
              <a:off x="3312" y="148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4</a:t>
              </a:r>
            </a:p>
          </p:txBody>
        </p:sp>
      </p:grpSp>
      <p:grpSp>
        <p:nvGrpSpPr>
          <p:cNvPr id="752673" name="Group 33"/>
          <p:cNvGrpSpPr>
            <a:grpSpLocks/>
          </p:cNvGrpSpPr>
          <p:nvPr/>
        </p:nvGrpSpPr>
        <p:grpSpPr bwMode="auto">
          <a:xfrm>
            <a:off x="6934200" y="4495800"/>
            <a:ext cx="1600200" cy="1219200"/>
            <a:chOff x="3408" y="2832"/>
            <a:chExt cx="1008" cy="768"/>
          </a:xfrm>
        </p:grpSpPr>
        <p:graphicFrame>
          <p:nvGraphicFramePr>
            <p:cNvPr id="226321" name="Object 34"/>
            <p:cNvGraphicFramePr>
              <a:graphicFrameLocks noChangeAspect="1"/>
            </p:cNvGraphicFramePr>
            <p:nvPr/>
          </p:nvGraphicFramePr>
          <p:xfrm>
            <a:off x="3408" y="2832"/>
            <a:ext cx="96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17" name="Ecuación" r:id="rId6" imgW="672808" imgH="710891" progId="Equation.3">
                    <p:embed/>
                  </p:oleObj>
                </mc:Choice>
                <mc:Fallback>
                  <p:oleObj name="Ecuación" r:id="rId6" imgW="672808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2832"/>
                          <a:ext cx="96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6322" name="Text Box 35"/>
            <p:cNvSpPr txBox="1">
              <a:spLocks noChangeArrowheads="1"/>
            </p:cNvSpPr>
            <p:nvPr/>
          </p:nvSpPr>
          <p:spPr bwMode="auto">
            <a:xfrm>
              <a:off x="3504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26323" name="Text Box 36"/>
            <p:cNvSpPr txBox="1">
              <a:spLocks noChangeArrowheads="1"/>
            </p:cNvSpPr>
            <p:nvPr/>
          </p:nvSpPr>
          <p:spPr bwMode="auto">
            <a:xfrm>
              <a:off x="3984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-1</a:t>
              </a:r>
            </a:p>
          </p:txBody>
        </p:sp>
        <p:sp>
          <p:nvSpPr>
            <p:cNvPr id="226324" name="Text Box 37"/>
            <p:cNvSpPr txBox="1">
              <a:spLocks noChangeArrowheads="1"/>
            </p:cNvSpPr>
            <p:nvPr/>
          </p:nvSpPr>
          <p:spPr bwMode="auto">
            <a:xfrm>
              <a:off x="350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26325" name="Text Box 38"/>
            <p:cNvSpPr txBox="1">
              <a:spLocks noChangeArrowheads="1"/>
            </p:cNvSpPr>
            <p:nvPr/>
          </p:nvSpPr>
          <p:spPr bwMode="auto">
            <a:xfrm>
              <a:off x="398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4</a:t>
              </a:r>
            </a:p>
          </p:txBody>
        </p:sp>
      </p:grpSp>
      <p:sp>
        <p:nvSpPr>
          <p:cNvPr id="752679" name="Text Box 39"/>
          <p:cNvSpPr txBox="1">
            <a:spLocks noChangeArrowheads="1"/>
          </p:cNvSpPr>
          <p:nvPr/>
        </p:nvSpPr>
        <p:spPr bwMode="auto">
          <a:xfrm>
            <a:off x="5029200" y="1782764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</a:p>
        </p:txBody>
      </p:sp>
      <p:sp>
        <p:nvSpPr>
          <p:cNvPr id="752680" name="Text Box 40"/>
          <p:cNvSpPr txBox="1">
            <a:spLocks noChangeArrowheads="1"/>
          </p:cNvSpPr>
          <p:nvPr/>
        </p:nvSpPr>
        <p:spPr bwMode="auto">
          <a:xfrm>
            <a:off x="83820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-12</a:t>
            </a:r>
          </a:p>
        </p:txBody>
      </p:sp>
      <p:sp>
        <p:nvSpPr>
          <p:cNvPr id="226318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6319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52683" name="Text Box 4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2710096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2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2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2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2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2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2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52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2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2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2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2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2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2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2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2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2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2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2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2657" grpId="0" animBg="1" autoUpdateAnimBg="0"/>
      <p:bldP spid="752658" grpId="0" animBg="1"/>
      <p:bldP spid="752679" grpId="0" autoUpdateAnimBg="0"/>
      <p:bldP spid="752680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8354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40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8355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54692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28391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392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393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394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395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8357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28385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386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387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388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389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8390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4705" name="Oval 17"/>
          <p:cNvSpPr>
            <a:spLocks noChangeArrowheads="1"/>
          </p:cNvSpPr>
          <p:nvPr/>
        </p:nvSpPr>
        <p:spPr bwMode="auto">
          <a:xfrm>
            <a:off x="4953000" y="2362200"/>
            <a:ext cx="2438400" cy="6096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754706" name="Oval 18"/>
          <p:cNvSpPr>
            <a:spLocks noChangeArrowheads="1"/>
          </p:cNvSpPr>
          <p:nvPr/>
        </p:nvSpPr>
        <p:spPr bwMode="auto">
          <a:xfrm>
            <a:off x="5029200" y="1219200"/>
            <a:ext cx="533400" cy="18288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54707" name="Group 19"/>
          <p:cNvGrpSpPr>
            <a:grpSpLocks/>
          </p:cNvGrpSpPr>
          <p:nvPr/>
        </p:nvGrpSpPr>
        <p:grpSpPr bwMode="auto">
          <a:xfrm>
            <a:off x="4572000" y="4648200"/>
            <a:ext cx="1219200" cy="685800"/>
            <a:chOff x="1392" y="2832"/>
            <a:chExt cx="768" cy="432"/>
          </a:xfrm>
        </p:grpSpPr>
        <p:grpSp>
          <p:nvGrpSpPr>
            <p:cNvPr id="228380" name="Group 20"/>
            <p:cNvGrpSpPr>
              <a:grpSpLocks/>
            </p:cNvGrpSpPr>
            <p:nvPr/>
          </p:nvGrpSpPr>
          <p:grpSpPr bwMode="auto">
            <a:xfrm>
              <a:off x="1392" y="2832"/>
              <a:ext cx="672" cy="432"/>
              <a:chOff x="1536" y="2928"/>
              <a:chExt cx="672" cy="432"/>
            </a:xfrm>
          </p:grpSpPr>
          <p:sp>
            <p:nvSpPr>
              <p:cNvPr id="228382" name="Text Box 21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/>
                  <a:t>A</a:t>
                </a:r>
              </a:p>
            </p:txBody>
          </p:sp>
          <p:sp>
            <p:nvSpPr>
              <p:cNvPr id="228383" name="Text Box 22"/>
              <p:cNvSpPr txBox="1">
                <a:spLocks noChangeArrowheads="1"/>
              </p:cNvSpPr>
              <p:nvPr/>
            </p:nvSpPr>
            <p:spPr bwMode="auto">
              <a:xfrm>
                <a:off x="1776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FF00FF"/>
                    </a:solidFill>
                  </a:rPr>
                  <a:t>3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28384" name="Text Box 23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6600CC"/>
                    </a:solidFill>
                  </a:rPr>
                  <a:t>1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228381" name="Text Box 24"/>
            <p:cNvSpPr txBox="1">
              <a:spLocks noChangeArrowheads="1"/>
            </p:cNvSpPr>
            <p:nvPr/>
          </p:nvSpPr>
          <p:spPr bwMode="auto">
            <a:xfrm>
              <a:off x="1872" y="283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754713" name="Group 25"/>
          <p:cNvGrpSpPr>
            <a:grpSpLocks/>
          </p:cNvGrpSpPr>
          <p:nvPr/>
        </p:nvGrpSpPr>
        <p:grpSpPr bwMode="auto">
          <a:xfrm>
            <a:off x="5638800" y="4495800"/>
            <a:ext cx="2133600" cy="731838"/>
            <a:chOff x="2064" y="2736"/>
            <a:chExt cx="1344" cy="461"/>
          </a:xfrm>
        </p:grpSpPr>
        <p:sp>
          <p:nvSpPr>
            <p:cNvPr id="228378" name="Text Box 26"/>
            <p:cNvSpPr txBox="1">
              <a:spLocks noChangeArrowheads="1"/>
            </p:cNvSpPr>
            <p:nvPr/>
          </p:nvSpPr>
          <p:spPr bwMode="auto">
            <a:xfrm>
              <a:off x="2064" y="2832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(-1)</a:t>
              </a:r>
            </a:p>
          </p:txBody>
        </p:sp>
        <p:sp>
          <p:nvSpPr>
            <p:cNvPr id="228379" name="Text Box 27"/>
            <p:cNvSpPr txBox="1">
              <a:spLocks noChangeArrowheads="1"/>
            </p:cNvSpPr>
            <p:nvPr/>
          </p:nvSpPr>
          <p:spPr bwMode="auto">
            <a:xfrm>
              <a:off x="2448" y="2736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3</a:t>
              </a:r>
              <a:r>
                <a:rPr lang="es-ES_tradnl" sz="2400" b="1" i="0">
                  <a:solidFill>
                    <a:schemeClr val="tx2"/>
                  </a:solidFill>
                </a:rPr>
                <a:t>+</a:t>
              </a:r>
              <a:r>
                <a:rPr lang="es-ES_tradnl" sz="2400" b="1" i="0">
                  <a:solidFill>
                    <a:srgbClr val="6600CC"/>
                  </a:solidFill>
                </a:rPr>
                <a:t>1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54716" name="Group 28"/>
          <p:cNvGrpSpPr>
            <a:grpSpLocks/>
          </p:cNvGrpSpPr>
          <p:nvPr/>
        </p:nvGrpSpPr>
        <p:grpSpPr bwMode="auto">
          <a:xfrm>
            <a:off x="5791200" y="1219200"/>
            <a:ext cx="1828800" cy="1189038"/>
            <a:chOff x="2688" y="768"/>
            <a:chExt cx="1152" cy="749"/>
          </a:xfrm>
        </p:grpSpPr>
        <p:sp>
          <p:nvSpPr>
            <p:cNvPr id="228374" name="Text Box 29"/>
            <p:cNvSpPr txBox="1">
              <a:spLocks noChangeArrowheads="1"/>
            </p:cNvSpPr>
            <p:nvPr/>
          </p:nvSpPr>
          <p:spPr bwMode="auto">
            <a:xfrm>
              <a:off x="2688" y="787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28375" name="Text Box 30"/>
            <p:cNvSpPr txBox="1">
              <a:spLocks noChangeArrowheads="1"/>
            </p:cNvSpPr>
            <p:nvPr/>
          </p:nvSpPr>
          <p:spPr bwMode="auto">
            <a:xfrm>
              <a:off x="3312" y="768"/>
              <a:ext cx="5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-1</a:t>
              </a:r>
            </a:p>
          </p:txBody>
        </p:sp>
        <p:sp>
          <p:nvSpPr>
            <p:cNvPr id="228376" name="Text Box 31"/>
            <p:cNvSpPr txBox="1">
              <a:spLocks noChangeArrowheads="1"/>
            </p:cNvSpPr>
            <p:nvPr/>
          </p:nvSpPr>
          <p:spPr bwMode="auto">
            <a:xfrm>
              <a:off x="2688" y="115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228377" name="Text Box 32"/>
            <p:cNvSpPr txBox="1">
              <a:spLocks noChangeArrowheads="1"/>
            </p:cNvSpPr>
            <p:nvPr/>
          </p:nvSpPr>
          <p:spPr bwMode="auto">
            <a:xfrm>
              <a:off x="3312" y="115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</p:grpSp>
      <p:grpSp>
        <p:nvGrpSpPr>
          <p:cNvPr id="754721" name="Group 33"/>
          <p:cNvGrpSpPr>
            <a:grpSpLocks/>
          </p:cNvGrpSpPr>
          <p:nvPr/>
        </p:nvGrpSpPr>
        <p:grpSpPr bwMode="auto">
          <a:xfrm>
            <a:off x="6934200" y="4495800"/>
            <a:ext cx="1600200" cy="1219200"/>
            <a:chOff x="3408" y="2832"/>
            <a:chExt cx="1008" cy="768"/>
          </a:xfrm>
        </p:grpSpPr>
        <p:graphicFrame>
          <p:nvGraphicFramePr>
            <p:cNvPr id="228369" name="Object 34"/>
            <p:cNvGraphicFramePr>
              <a:graphicFrameLocks noChangeAspect="1"/>
            </p:cNvGraphicFramePr>
            <p:nvPr/>
          </p:nvGraphicFramePr>
          <p:xfrm>
            <a:off x="3408" y="2832"/>
            <a:ext cx="96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541" name="Ecuación" r:id="rId6" imgW="672808" imgH="710891" progId="Equation.3">
                    <p:embed/>
                  </p:oleObj>
                </mc:Choice>
                <mc:Fallback>
                  <p:oleObj name="Ecuación" r:id="rId6" imgW="672808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2832"/>
                          <a:ext cx="96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8370" name="Text Box 35"/>
            <p:cNvSpPr txBox="1">
              <a:spLocks noChangeArrowheads="1"/>
            </p:cNvSpPr>
            <p:nvPr/>
          </p:nvSpPr>
          <p:spPr bwMode="auto">
            <a:xfrm>
              <a:off x="3504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28371" name="Text Box 36"/>
            <p:cNvSpPr txBox="1">
              <a:spLocks noChangeArrowheads="1"/>
            </p:cNvSpPr>
            <p:nvPr/>
          </p:nvSpPr>
          <p:spPr bwMode="auto">
            <a:xfrm>
              <a:off x="3984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-1</a:t>
              </a:r>
            </a:p>
          </p:txBody>
        </p:sp>
        <p:sp>
          <p:nvSpPr>
            <p:cNvPr id="228372" name="Text Box 37"/>
            <p:cNvSpPr txBox="1">
              <a:spLocks noChangeArrowheads="1"/>
            </p:cNvSpPr>
            <p:nvPr/>
          </p:nvSpPr>
          <p:spPr bwMode="auto">
            <a:xfrm>
              <a:off x="350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228373" name="Text Box 38"/>
            <p:cNvSpPr txBox="1">
              <a:spLocks noChangeArrowheads="1"/>
            </p:cNvSpPr>
            <p:nvPr/>
          </p:nvSpPr>
          <p:spPr bwMode="auto">
            <a:xfrm>
              <a:off x="398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</p:grpSp>
      <p:sp>
        <p:nvSpPr>
          <p:cNvPr id="754727" name="Text Box 39"/>
          <p:cNvSpPr txBox="1">
            <a:spLocks noChangeArrowheads="1"/>
          </p:cNvSpPr>
          <p:nvPr/>
        </p:nvSpPr>
        <p:spPr bwMode="auto">
          <a:xfrm>
            <a:off x="5029200" y="23622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3</a:t>
            </a:r>
          </a:p>
        </p:txBody>
      </p:sp>
      <p:sp>
        <p:nvSpPr>
          <p:cNvPr id="754728" name="Text Box 40"/>
          <p:cNvSpPr txBox="1">
            <a:spLocks noChangeArrowheads="1"/>
          </p:cNvSpPr>
          <p:nvPr/>
        </p:nvSpPr>
        <p:spPr bwMode="auto">
          <a:xfrm>
            <a:off x="83820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5</a:t>
            </a:r>
          </a:p>
        </p:txBody>
      </p:sp>
      <p:sp>
        <p:nvSpPr>
          <p:cNvPr id="228366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8367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54731" name="Text Box 4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271157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4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4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4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4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4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4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54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4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47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47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4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4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4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4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4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4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4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4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4705" grpId="0" animBg="1" autoUpdateAnimBg="0"/>
      <p:bldP spid="754706" grpId="0" animBg="1"/>
      <p:bldP spid="754727" grpId="0" autoUpdateAnimBg="0"/>
      <p:bldP spid="754728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0402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4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0403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56740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30439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440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0441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0442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0443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0405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30433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0434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0435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0436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0437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0438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6753" name="Oval 17"/>
          <p:cNvSpPr>
            <a:spLocks noChangeArrowheads="1"/>
          </p:cNvSpPr>
          <p:nvPr/>
        </p:nvSpPr>
        <p:spPr bwMode="auto">
          <a:xfrm>
            <a:off x="4953000" y="1219200"/>
            <a:ext cx="2438400" cy="6096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756754" name="Oval 18"/>
          <p:cNvSpPr>
            <a:spLocks noChangeArrowheads="1"/>
          </p:cNvSpPr>
          <p:nvPr/>
        </p:nvSpPr>
        <p:spPr bwMode="auto">
          <a:xfrm>
            <a:off x="5791200" y="1219200"/>
            <a:ext cx="533400" cy="18288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56755" name="Group 19"/>
          <p:cNvGrpSpPr>
            <a:grpSpLocks/>
          </p:cNvGrpSpPr>
          <p:nvPr/>
        </p:nvGrpSpPr>
        <p:grpSpPr bwMode="auto">
          <a:xfrm>
            <a:off x="4572000" y="4648200"/>
            <a:ext cx="1219200" cy="685800"/>
            <a:chOff x="1392" y="2832"/>
            <a:chExt cx="768" cy="432"/>
          </a:xfrm>
        </p:grpSpPr>
        <p:grpSp>
          <p:nvGrpSpPr>
            <p:cNvPr id="230428" name="Group 20"/>
            <p:cNvGrpSpPr>
              <a:grpSpLocks/>
            </p:cNvGrpSpPr>
            <p:nvPr/>
          </p:nvGrpSpPr>
          <p:grpSpPr bwMode="auto">
            <a:xfrm>
              <a:off x="1392" y="2832"/>
              <a:ext cx="672" cy="432"/>
              <a:chOff x="1536" y="2928"/>
              <a:chExt cx="672" cy="432"/>
            </a:xfrm>
          </p:grpSpPr>
          <p:sp>
            <p:nvSpPr>
              <p:cNvPr id="230430" name="Text Box 21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/>
                  <a:t>A</a:t>
                </a:r>
              </a:p>
            </p:txBody>
          </p:sp>
          <p:sp>
            <p:nvSpPr>
              <p:cNvPr id="230431" name="Text Box 22"/>
              <p:cNvSpPr txBox="1">
                <a:spLocks noChangeArrowheads="1"/>
              </p:cNvSpPr>
              <p:nvPr/>
            </p:nvSpPr>
            <p:spPr bwMode="auto">
              <a:xfrm>
                <a:off x="1776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FF00FF"/>
                    </a:solidFill>
                  </a:rPr>
                  <a:t>1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30432" name="Text Box 23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6600CC"/>
                    </a:solidFill>
                  </a:rPr>
                  <a:t>2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230429" name="Text Box 24"/>
            <p:cNvSpPr txBox="1">
              <a:spLocks noChangeArrowheads="1"/>
            </p:cNvSpPr>
            <p:nvPr/>
          </p:nvSpPr>
          <p:spPr bwMode="auto">
            <a:xfrm>
              <a:off x="1872" y="283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756761" name="Group 25"/>
          <p:cNvGrpSpPr>
            <a:grpSpLocks/>
          </p:cNvGrpSpPr>
          <p:nvPr/>
        </p:nvGrpSpPr>
        <p:grpSpPr bwMode="auto">
          <a:xfrm>
            <a:off x="5638800" y="4495800"/>
            <a:ext cx="2133600" cy="731838"/>
            <a:chOff x="2064" y="2736"/>
            <a:chExt cx="1344" cy="461"/>
          </a:xfrm>
        </p:grpSpPr>
        <p:sp>
          <p:nvSpPr>
            <p:cNvPr id="230426" name="Text Box 26"/>
            <p:cNvSpPr txBox="1">
              <a:spLocks noChangeArrowheads="1"/>
            </p:cNvSpPr>
            <p:nvPr/>
          </p:nvSpPr>
          <p:spPr bwMode="auto">
            <a:xfrm>
              <a:off x="2064" y="2832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(-1)</a:t>
              </a:r>
            </a:p>
          </p:txBody>
        </p:sp>
        <p:sp>
          <p:nvSpPr>
            <p:cNvPr id="230427" name="Text Box 27"/>
            <p:cNvSpPr txBox="1">
              <a:spLocks noChangeArrowheads="1"/>
            </p:cNvSpPr>
            <p:nvPr/>
          </p:nvSpPr>
          <p:spPr bwMode="auto">
            <a:xfrm>
              <a:off x="2448" y="2736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1</a:t>
              </a:r>
              <a:r>
                <a:rPr lang="es-ES_tradnl" sz="2400" b="1" i="0">
                  <a:solidFill>
                    <a:schemeClr val="tx2"/>
                  </a:solidFill>
                </a:rPr>
                <a:t>+</a:t>
              </a:r>
              <a:r>
                <a:rPr lang="es-ES_tradnl" sz="2400" b="1" i="0">
                  <a:solidFill>
                    <a:srgbClr val="6600CC"/>
                  </a:solidFill>
                </a:rPr>
                <a:t>2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56764" name="Group 28"/>
          <p:cNvGrpSpPr>
            <a:grpSpLocks/>
          </p:cNvGrpSpPr>
          <p:nvPr/>
        </p:nvGrpSpPr>
        <p:grpSpPr bwMode="auto">
          <a:xfrm>
            <a:off x="5029200" y="1782764"/>
            <a:ext cx="2590800" cy="1158875"/>
            <a:chOff x="2208" y="1123"/>
            <a:chExt cx="1632" cy="730"/>
          </a:xfrm>
        </p:grpSpPr>
        <p:sp>
          <p:nvSpPr>
            <p:cNvPr id="230422" name="Text Box 29"/>
            <p:cNvSpPr txBox="1">
              <a:spLocks noChangeArrowheads="1"/>
            </p:cNvSpPr>
            <p:nvPr/>
          </p:nvSpPr>
          <p:spPr bwMode="auto">
            <a:xfrm>
              <a:off x="2208" y="148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30423" name="Text Box 30"/>
            <p:cNvSpPr txBox="1">
              <a:spLocks noChangeArrowheads="1"/>
            </p:cNvSpPr>
            <p:nvPr/>
          </p:nvSpPr>
          <p:spPr bwMode="auto">
            <a:xfrm>
              <a:off x="3312" y="1488"/>
              <a:ext cx="5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4</a:t>
              </a:r>
            </a:p>
          </p:txBody>
        </p:sp>
        <p:sp>
          <p:nvSpPr>
            <p:cNvPr id="230424" name="Text Box 31"/>
            <p:cNvSpPr txBox="1">
              <a:spLocks noChangeArrowheads="1"/>
            </p:cNvSpPr>
            <p:nvPr/>
          </p:nvSpPr>
          <p:spPr bwMode="auto">
            <a:xfrm>
              <a:off x="2208" y="112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30425" name="Text Box 32"/>
            <p:cNvSpPr txBox="1">
              <a:spLocks noChangeArrowheads="1"/>
            </p:cNvSpPr>
            <p:nvPr/>
          </p:nvSpPr>
          <p:spPr bwMode="auto">
            <a:xfrm>
              <a:off x="3312" y="112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</p:grpSp>
      <p:grpSp>
        <p:nvGrpSpPr>
          <p:cNvPr id="756769" name="Group 33"/>
          <p:cNvGrpSpPr>
            <a:grpSpLocks/>
          </p:cNvGrpSpPr>
          <p:nvPr/>
        </p:nvGrpSpPr>
        <p:grpSpPr bwMode="auto">
          <a:xfrm>
            <a:off x="6934200" y="4495800"/>
            <a:ext cx="1600200" cy="1219200"/>
            <a:chOff x="3408" y="2832"/>
            <a:chExt cx="1008" cy="768"/>
          </a:xfrm>
        </p:grpSpPr>
        <p:graphicFrame>
          <p:nvGraphicFramePr>
            <p:cNvPr id="230417" name="Object 34"/>
            <p:cNvGraphicFramePr>
              <a:graphicFrameLocks noChangeAspect="1"/>
            </p:cNvGraphicFramePr>
            <p:nvPr/>
          </p:nvGraphicFramePr>
          <p:xfrm>
            <a:off x="3408" y="2832"/>
            <a:ext cx="96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565" name="Ecuación" r:id="rId6" imgW="672808" imgH="710891" progId="Equation.3">
                    <p:embed/>
                  </p:oleObj>
                </mc:Choice>
                <mc:Fallback>
                  <p:oleObj name="Ecuación" r:id="rId6" imgW="672808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2832"/>
                          <a:ext cx="96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0418" name="Text Box 35"/>
            <p:cNvSpPr txBox="1">
              <a:spLocks noChangeArrowheads="1"/>
            </p:cNvSpPr>
            <p:nvPr/>
          </p:nvSpPr>
          <p:spPr bwMode="auto">
            <a:xfrm>
              <a:off x="3504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30419" name="Text Box 36"/>
            <p:cNvSpPr txBox="1">
              <a:spLocks noChangeArrowheads="1"/>
            </p:cNvSpPr>
            <p:nvPr/>
          </p:nvSpPr>
          <p:spPr bwMode="auto">
            <a:xfrm>
              <a:off x="3984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30420" name="Text Box 37"/>
            <p:cNvSpPr txBox="1">
              <a:spLocks noChangeArrowheads="1"/>
            </p:cNvSpPr>
            <p:nvPr/>
          </p:nvSpPr>
          <p:spPr bwMode="auto">
            <a:xfrm>
              <a:off x="350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30421" name="Text Box 38"/>
            <p:cNvSpPr txBox="1">
              <a:spLocks noChangeArrowheads="1"/>
            </p:cNvSpPr>
            <p:nvPr/>
          </p:nvSpPr>
          <p:spPr bwMode="auto">
            <a:xfrm>
              <a:off x="398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4</a:t>
              </a:r>
            </a:p>
          </p:txBody>
        </p:sp>
      </p:grpSp>
      <p:sp>
        <p:nvSpPr>
          <p:cNvPr id="756775" name="Text Box 39"/>
          <p:cNvSpPr txBox="1">
            <a:spLocks noChangeArrowheads="1"/>
          </p:cNvSpPr>
          <p:nvPr/>
        </p:nvSpPr>
        <p:spPr bwMode="auto">
          <a:xfrm>
            <a:off x="5791200" y="12192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3</a:t>
            </a:r>
          </a:p>
        </p:txBody>
      </p:sp>
      <p:sp>
        <p:nvSpPr>
          <p:cNvPr id="756776" name="Text Box 40"/>
          <p:cNvSpPr txBox="1">
            <a:spLocks noChangeArrowheads="1"/>
          </p:cNvSpPr>
          <p:nvPr/>
        </p:nvSpPr>
        <p:spPr bwMode="auto">
          <a:xfrm>
            <a:off x="83820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3</a:t>
            </a:r>
          </a:p>
        </p:txBody>
      </p:sp>
      <p:sp>
        <p:nvSpPr>
          <p:cNvPr id="230414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0415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56779" name="Text Box 4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55668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6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6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6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6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67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67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56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6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6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6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6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6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6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6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6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6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6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6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6753" grpId="0" animBg="1" autoUpdateAnimBg="0"/>
      <p:bldP spid="756754" grpId="0" animBg="1"/>
      <p:bldP spid="756775" grpId="0" autoUpdateAnimBg="0"/>
      <p:bldP spid="756776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2450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8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2451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58788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32487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488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9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90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91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2453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32481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2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3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4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5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486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8801" name="Oval 17"/>
          <p:cNvSpPr>
            <a:spLocks noChangeArrowheads="1"/>
          </p:cNvSpPr>
          <p:nvPr/>
        </p:nvSpPr>
        <p:spPr bwMode="auto">
          <a:xfrm>
            <a:off x="4953000" y="1752600"/>
            <a:ext cx="2438400" cy="6858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758802" name="Oval 18"/>
          <p:cNvSpPr>
            <a:spLocks noChangeArrowheads="1"/>
          </p:cNvSpPr>
          <p:nvPr/>
        </p:nvSpPr>
        <p:spPr bwMode="auto">
          <a:xfrm>
            <a:off x="5791200" y="1219200"/>
            <a:ext cx="533400" cy="18288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58803" name="Group 19"/>
          <p:cNvGrpSpPr>
            <a:grpSpLocks/>
          </p:cNvGrpSpPr>
          <p:nvPr/>
        </p:nvGrpSpPr>
        <p:grpSpPr bwMode="auto">
          <a:xfrm>
            <a:off x="4572000" y="4648200"/>
            <a:ext cx="1219200" cy="685800"/>
            <a:chOff x="1392" y="2832"/>
            <a:chExt cx="768" cy="432"/>
          </a:xfrm>
        </p:grpSpPr>
        <p:grpSp>
          <p:nvGrpSpPr>
            <p:cNvPr id="232476" name="Group 20"/>
            <p:cNvGrpSpPr>
              <a:grpSpLocks/>
            </p:cNvGrpSpPr>
            <p:nvPr/>
          </p:nvGrpSpPr>
          <p:grpSpPr bwMode="auto">
            <a:xfrm>
              <a:off x="1392" y="2832"/>
              <a:ext cx="672" cy="432"/>
              <a:chOff x="1536" y="2928"/>
              <a:chExt cx="672" cy="432"/>
            </a:xfrm>
          </p:grpSpPr>
          <p:sp>
            <p:nvSpPr>
              <p:cNvPr id="232478" name="Text Box 21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/>
                  <a:t>A</a:t>
                </a:r>
              </a:p>
            </p:txBody>
          </p:sp>
          <p:sp>
            <p:nvSpPr>
              <p:cNvPr id="232479" name="Text Box 22"/>
              <p:cNvSpPr txBox="1">
                <a:spLocks noChangeArrowheads="1"/>
              </p:cNvSpPr>
              <p:nvPr/>
            </p:nvSpPr>
            <p:spPr bwMode="auto">
              <a:xfrm>
                <a:off x="1776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FF00FF"/>
                    </a:solidFill>
                  </a:rPr>
                  <a:t>2  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32480" name="Text Box 23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6600CC"/>
                    </a:solidFill>
                  </a:rPr>
                  <a:t>2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232477" name="Text Box 24"/>
            <p:cNvSpPr txBox="1">
              <a:spLocks noChangeArrowheads="1"/>
            </p:cNvSpPr>
            <p:nvPr/>
          </p:nvSpPr>
          <p:spPr bwMode="auto">
            <a:xfrm>
              <a:off x="1872" y="283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758809" name="Group 25"/>
          <p:cNvGrpSpPr>
            <a:grpSpLocks/>
          </p:cNvGrpSpPr>
          <p:nvPr/>
        </p:nvGrpSpPr>
        <p:grpSpPr bwMode="auto">
          <a:xfrm>
            <a:off x="5638800" y="4495800"/>
            <a:ext cx="2133600" cy="731838"/>
            <a:chOff x="2064" y="2736"/>
            <a:chExt cx="1344" cy="461"/>
          </a:xfrm>
        </p:grpSpPr>
        <p:sp>
          <p:nvSpPr>
            <p:cNvPr id="232474" name="Text Box 26"/>
            <p:cNvSpPr txBox="1">
              <a:spLocks noChangeArrowheads="1"/>
            </p:cNvSpPr>
            <p:nvPr/>
          </p:nvSpPr>
          <p:spPr bwMode="auto">
            <a:xfrm>
              <a:off x="2064" y="2832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(-1)</a:t>
              </a:r>
            </a:p>
          </p:txBody>
        </p:sp>
        <p:sp>
          <p:nvSpPr>
            <p:cNvPr id="232475" name="Text Box 27"/>
            <p:cNvSpPr txBox="1">
              <a:spLocks noChangeArrowheads="1"/>
            </p:cNvSpPr>
            <p:nvPr/>
          </p:nvSpPr>
          <p:spPr bwMode="auto">
            <a:xfrm>
              <a:off x="2448" y="2736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2</a:t>
              </a:r>
              <a:r>
                <a:rPr lang="es-ES_tradnl" sz="2400" b="1" i="0">
                  <a:solidFill>
                    <a:schemeClr val="tx2"/>
                  </a:solidFill>
                </a:rPr>
                <a:t>+</a:t>
              </a:r>
              <a:r>
                <a:rPr lang="es-ES_tradnl" sz="2400" b="1" i="0">
                  <a:solidFill>
                    <a:srgbClr val="6600CC"/>
                  </a:solidFill>
                </a:rPr>
                <a:t>2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58812" name="Group 28"/>
          <p:cNvGrpSpPr>
            <a:grpSpLocks/>
          </p:cNvGrpSpPr>
          <p:nvPr/>
        </p:nvGrpSpPr>
        <p:grpSpPr bwMode="auto">
          <a:xfrm>
            <a:off x="5029200" y="1219200"/>
            <a:ext cx="2590800" cy="1722438"/>
            <a:chOff x="2208" y="768"/>
            <a:chExt cx="1632" cy="1085"/>
          </a:xfrm>
        </p:grpSpPr>
        <p:sp>
          <p:nvSpPr>
            <p:cNvPr id="232470" name="Text Box 29"/>
            <p:cNvSpPr txBox="1">
              <a:spLocks noChangeArrowheads="1"/>
            </p:cNvSpPr>
            <p:nvPr/>
          </p:nvSpPr>
          <p:spPr bwMode="auto">
            <a:xfrm>
              <a:off x="2208" y="148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32471" name="Text Box 30"/>
            <p:cNvSpPr txBox="1">
              <a:spLocks noChangeArrowheads="1"/>
            </p:cNvSpPr>
            <p:nvPr/>
          </p:nvSpPr>
          <p:spPr bwMode="auto">
            <a:xfrm>
              <a:off x="3312" y="1488"/>
              <a:ext cx="5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4</a:t>
              </a:r>
            </a:p>
          </p:txBody>
        </p:sp>
        <p:sp>
          <p:nvSpPr>
            <p:cNvPr id="232472" name="Text Box 31"/>
            <p:cNvSpPr txBox="1">
              <a:spLocks noChangeArrowheads="1"/>
            </p:cNvSpPr>
            <p:nvPr/>
          </p:nvSpPr>
          <p:spPr bwMode="auto">
            <a:xfrm>
              <a:off x="2208" y="76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32473" name="Text Box 32"/>
            <p:cNvSpPr txBox="1">
              <a:spLocks noChangeArrowheads="1"/>
            </p:cNvSpPr>
            <p:nvPr/>
          </p:nvSpPr>
          <p:spPr bwMode="auto">
            <a:xfrm>
              <a:off x="3312" y="76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-1</a:t>
              </a:r>
            </a:p>
          </p:txBody>
        </p:sp>
      </p:grpSp>
      <p:grpSp>
        <p:nvGrpSpPr>
          <p:cNvPr id="758817" name="Group 33"/>
          <p:cNvGrpSpPr>
            <a:grpSpLocks/>
          </p:cNvGrpSpPr>
          <p:nvPr/>
        </p:nvGrpSpPr>
        <p:grpSpPr bwMode="auto">
          <a:xfrm>
            <a:off x="6934200" y="4495800"/>
            <a:ext cx="1600200" cy="1219200"/>
            <a:chOff x="3408" y="2832"/>
            <a:chExt cx="1008" cy="768"/>
          </a:xfrm>
        </p:grpSpPr>
        <p:graphicFrame>
          <p:nvGraphicFramePr>
            <p:cNvPr id="232465" name="Object 34"/>
            <p:cNvGraphicFramePr>
              <a:graphicFrameLocks noChangeAspect="1"/>
            </p:cNvGraphicFramePr>
            <p:nvPr/>
          </p:nvGraphicFramePr>
          <p:xfrm>
            <a:off x="3408" y="2832"/>
            <a:ext cx="96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89" name="Ecuación" r:id="rId6" imgW="672808" imgH="710891" progId="Equation.3">
                    <p:embed/>
                  </p:oleObj>
                </mc:Choice>
                <mc:Fallback>
                  <p:oleObj name="Ecuación" r:id="rId6" imgW="672808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2832"/>
                          <a:ext cx="96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2466" name="Text Box 35"/>
            <p:cNvSpPr txBox="1">
              <a:spLocks noChangeArrowheads="1"/>
            </p:cNvSpPr>
            <p:nvPr/>
          </p:nvSpPr>
          <p:spPr bwMode="auto">
            <a:xfrm>
              <a:off x="3504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32467" name="Text Box 36"/>
            <p:cNvSpPr txBox="1">
              <a:spLocks noChangeArrowheads="1"/>
            </p:cNvSpPr>
            <p:nvPr/>
          </p:nvSpPr>
          <p:spPr bwMode="auto">
            <a:xfrm>
              <a:off x="3984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-1</a:t>
              </a:r>
            </a:p>
          </p:txBody>
        </p:sp>
        <p:sp>
          <p:nvSpPr>
            <p:cNvPr id="232468" name="Text Box 37"/>
            <p:cNvSpPr txBox="1">
              <a:spLocks noChangeArrowheads="1"/>
            </p:cNvSpPr>
            <p:nvPr/>
          </p:nvSpPr>
          <p:spPr bwMode="auto">
            <a:xfrm>
              <a:off x="350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32469" name="Text Box 38"/>
            <p:cNvSpPr txBox="1">
              <a:spLocks noChangeArrowheads="1"/>
            </p:cNvSpPr>
            <p:nvPr/>
          </p:nvSpPr>
          <p:spPr bwMode="auto">
            <a:xfrm>
              <a:off x="398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4</a:t>
              </a:r>
            </a:p>
          </p:txBody>
        </p:sp>
      </p:grpSp>
      <p:sp>
        <p:nvSpPr>
          <p:cNvPr id="758823" name="Text Box 39"/>
          <p:cNvSpPr txBox="1">
            <a:spLocks noChangeArrowheads="1"/>
          </p:cNvSpPr>
          <p:nvPr/>
        </p:nvSpPr>
        <p:spPr bwMode="auto">
          <a:xfrm>
            <a:off x="5791200" y="18288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2</a:t>
            </a:r>
          </a:p>
        </p:txBody>
      </p:sp>
      <p:sp>
        <p:nvSpPr>
          <p:cNvPr id="758824" name="Text Box 40"/>
          <p:cNvSpPr txBox="1">
            <a:spLocks noChangeArrowheads="1"/>
          </p:cNvSpPr>
          <p:nvPr/>
        </p:nvSpPr>
        <p:spPr bwMode="auto">
          <a:xfrm>
            <a:off x="83820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7</a:t>
            </a:r>
          </a:p>
        </p:txBody>
      </p:sp>
      <p:sp>
        <p:nvSpPr>
          <p:cNvPr id="232462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2463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58827" name="Text Box 4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93066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8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8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58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58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58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58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58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58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8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8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8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8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58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58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8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8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8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8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801" grpId="0" animBg="1" autoUpdateAnimBg="0"/>
      <p:bldP spid="758802" grpId="0" animBg="1"/>
      <p:bldP spid="758823" grpId="0" autoUpdateAnimBg="0"/>
      <p:bldP spid="758824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4498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2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4499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60836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34535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536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537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538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539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4501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34529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530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531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532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533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534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0849" name="Oval 17"/>
          <p:cNvSpPr>
            <a:spLocks noChangeArrowheads="1"/>
          </p:cNvSpPr>
          <p:nvPr/>
        </p:nvSpPr>
        <p:spPr bwMode="auto">
          <a:xfrm>
            <a:off x="4953000" y="2362200"/>
            <a:ext cx="2438400" cy="6858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760850" name="Oval 18"/>
          <p:cNvSpPr>
            <a:spLocks noChangeArrowheads="1"/>
          </p:cNvSpPr>
          <p:nvPr/>
        </p:nvSpPr>
        <p:spPr bwMode="auto">
          <a:xfrm>
            <a:off x="5791200" y="1219200"/>
            <a:ext cx="533400" cy="18288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60851" name="Group 19"/>
          <p:cNvGrpSpPr>
            <a:grpSpLocks/>
          </p:cNvGrpSpPr>
          <p:nvPr/>
        </p:nvGrpSpPr>
        <p:grpSpPr bwMode="auto">
          <a:xfrm>
            <a:off x="4572000" y="4648200"/>
            <a:ext cx="1219200" cy="685800"/>
            <a:chOff x="1392" y="2832"/>
            <a:chExt cx="768" cy="432"/>
          </a:xfrm>
        </p:grpSpPr>
        <p:grpSp>
          <p:nvGrpSpPr>
            <p:cNvPr id="234524" name="Group 20"/>
            <p:cNvGrpSpPr>
              <a:grpSpLocks/>
            </p:cNvGrpSpPr>
            <p:nvPr/>
          </p:nvGrpSpPr>
          <p:grpSpPr bwMode="auto">
            <a:xfrm>
              <a:off x="1392" y="2832"/>
              <a:ext cx="672" cy="432"/>
              <a:chOff x="1536" y="2928"/>
              <a:chExt cx="672" cy="432"/>
            </a:xfrm>
          </p:grpSpPr>
          <p:sp>
            <p:nvSpPr>
              <p:cNvPr id="234526" name="Text Box 21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/>
                  <a:t>A</a:t>
                </a:r>
              </a:p>
            </p:txBody>
          </p:sp>
          <p:sp>
            <p:nvSpPr>
              <p:cNvPr id="234527" name="Text Box 22"/>
              <p:cNvSpPr txBox="1">
                <a:spLocks noChangeArrowheads="1"/>
              </p:cNvSpPr>
              <p:nvPr/>
            </p:nvSpPr>
            <p:spPr bwMode="auto">
              <a:xfrm>
                <a:off x="1776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FF00FF"/>
                    </a:solidFill>
                  </a:rPr>
                  <a:t>3  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34528" name="Text Box 23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6600CC"/>
                    </a:solidFill>
                  </a:rPr>
                  <a:t>2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234525" name="Text Box 24"/>
            <p:cNvSpPr txBox="1">
              <a:spLocks noChangeArrowheads="1"/>
            </p:cNvSpPr>
            <p:nvPr/>
          </p:nvSpPr>
          <p:spPr bwMode="auto">
            <a:xfrm>
              <a:off x="1872" y="283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760857" name="Group 25"/>
          <p:cNvGrpSpPr>
            <a:grpSpLocks/>
          </p:cNvGrpSpPr>
          <p:nvPr/>
        </p:nvGrpSpPr>
        <p:grpSpPr bwMode="auto">
          <a:xfrm>
            <a:off x="5638800" y="4495800"/>
            <a:ext cx="2133600" cy="731838"/>
            <a:chOff x="2064" y="2736"/>
            <a:chExt cx="1344" cy="461"/>
          </a:xfrm>
        </p:grpSpPr>
        <p:sp>
          <p:nvSpPr>
            <p:cNvPr id="234522" name="Text Box 26"/>
            <p:cNvSpPr txBox="1">
              <a:spLocks noChangeArrowheads="1"/>
            </p:cNvSpPr>
            <p:nvPr/>
          </p:nvSpPr>
          <p:spPr bwMode="auto">
            <a:xfrm>
              <a:off x="2064" y="2832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(-1)</a:t>
              </a:r>
            </a:p>
          </p:txBody>
        </p:sp>
        <p:sp>
          <p:nvSpPr>
            <p:cNvPr id="234523" name="Text Box 27"/>
            <p:cNvSpPr txBox="1">
              <a:spLocks noChangeArrowheads="1"/>
            </p:cNvSpPr>
            <p:nvPr/>
          </p:nvSpPr>
          <p:spPr bwMode="auto">
            <a:xfrm>
              <a:off x="2448" y="2736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3</a:t>
              </a:r>
              <a:r>
                <a:rPr lang="es-ES_tradnl" sz="2400" b="1" i="0">
                  <a:solidFill>
                    <a:schemeClr val="tx2"/>
                  </a:solidFill>
                </a:rPr>
                <a:t>+</a:t>
              </a:r>
              <a:r>
                <a:rPr lang="es-ES_tradnl" sz="2400" b="1" i="0">
                  <a:solidFill>
                    <a:srgbClr val="6600CC"/>
                  </a:solidFill>
                </a:rPr>
                <a:t>2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60860" name="Group 28"/>
          <p:cNvGrpSpPr>
            <a:grpSpLocks/>
          </p:cNvGrpSpPr>
          <p:nvPr/>
        </p:nvGrpSpPr>
        <p:grpSpPr bwMode="auto">
          <a:xfrm>
            <a:off x="5029200" y="1219200"/>
            <a:ext cx="2590800" cy="1189038"/>
            <a:chOff x="2208" y="768"/>
            <a:chExt cx="1632" cy="749"/>
          </a:xfrm>
        </p:grpSpPr>
        <p:sp>
          <p:nvSpPr>
            <p:cNvPr id="234518" name="Text Box 29"/>
            <p:cNvSpPr txBox="1">
              <a:spLocks noChangeArrowheads="1"/>
            </p:cNvSpPr>
            <p:nvPr/>
          </p:nvSpPr>
          <p:spPr bwMode="auto">
            <a:xfrm>
              <a:off x="2208" y="115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34519" name="Text Box 30"/>
            <p:cNvSpPr txBox="1">
              <a:spLocks noChangeArrowheads="1"/>
            </p:cNvSpPr>
            <p:nvPr/>
          </p:nvSpPr>
          <p:spPr bwMode="auto">
            <a:xfrm>
              <a:off x="3312" y="1152"/>
              <a:ext cx="5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34520" name="Text Box 31"/>
            <p:cNvSpPr txBox="1">
              <a:spLocks noChangeArrowheads="1"/>
            </p:cNvSpPr>
            <p:nvPr/>
          </p:nvSpPr>
          <p:spPr bwMode="auto">
            <a:xfrm>
              <a:off x="2208" y="76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34521" name="Text Box 32"/>
            <p:cNvSpPr txBox="1">
              <a:spLocks noChangeArrowheads="1"/>
            </p:cNvSpPr>
            <p:nvPr/>
          </p:nvSpPr>
          <p:spPr bwMode="auto">
            <a:xfrm>
              <a:off x="3312" y="768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-1</a:t>
              </a:r>
            </a:p>
          </p:txBody>
        </p:sp>
      </p:grpSp>
      <p:grpSp>
        <p:nvGrpSpPr>
          <p:cNvPr id="760865" name="Group 33"/>
          <p:cNvGrpSpPr>
            <a:grpSpLocks/>
          </p:cNvGrpSpPr>
          <p:nvPr/>
        </p:nvGrpSpPr>
        <p:grpSpPr bwMode="auto">
          <a:xfrm>
            <a:off x="6934200" y="4495800"/>
            <a:ext cx="1600200" cy="1219200"/>
            <a:chOff x="3408" y="2832"/>
            <a:chExt cx="1008" cy="768"/>
          </a:xfrm>
        </p:grpSpPr>
        <p:graphicFrame>
          <p:nvGraphicFramePr>
            <p:cNvPr id="234513" name="Object 34"/>
            <p:cNvGraphicFramePr>
              <a:graphicFrameLocks noChangeAspect="1"/>
            </p:cNvGraphicFramePr>
            <p:nvPr/>
          </p:nvGraphicFramePr>
          <p:xfrm>
            <a:off x="3408" y="2832"/>
            <a:ext cx="96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13" name="Ecuación" r:id="rId6" imgW="672808" imgH="710891" progId="Equation.3">
                    <p:embed/>
                  </p:oleObj>
                </mc:Choice>
                <mc:Fallback>
                  <p:oleObj name="Ecuación" r:id="rId6" imgW="672808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2832"/>
                          <a:ext cx="96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4514" name="Text Box 35"/>
            <p:cNvSpPr txBox="1">
              <a:spLocks noChangeArrowheads="1"/>
            </p:cNvSpPr>
            <p:nvPr/>
          </p:nvSpPr>
          <p:spPr bwMode="auto">
            <a:xfrm>
              <a:off x="3504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34515" name="Text Box 36"/>
            <p:cNvSpPr txBox="1">
              <a:spLocks noChangeArrowheads="1"/>
            </p:cNvSpPr>
            <p:nvPr/>
          </p:nvSpPr>
          <p:spPr bwMode="auto">
            <a:xfrm>
              <a:off x="3984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-1</a:t>
              </a:r>
            </a:p>
          </p:txBody>
        </p:sp>
        <p:sp>
          <p:nvSpPr>
            <p:cNvPr id="234516" name="Text Box 37"/>
            <p:cNvSpPr txBox="1">
              <a:spLocks noChangeArrowheads="1"/>
            </p:cNvSpPr>
            <p:nvPr/>
          </p:nvSpPr>
          <p:spPr bwMode="auto">
            <a:xfrm>
              <a:off x="350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34517" name="Text Box 38"/>
            <p:cNvSpPr txBox="1">
              <a:spLocks noChangeArrowheads="1"/>
            </p:cNvSpPr>
            <p:nvPr/>
          </p:nvSpPr>
          <p:spPr bwMode="auto">
            <a:xfrm>
              <a:off x="398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</p:grpSp>
      <p:sp>
        <p:nvSpPr>
          <p:cNvPr id="760871" name="Text Box 39"/>
          <p:cNvSpPr txBox="1">
            <a:spLocks noChangeArrowheads="1"/>
          </p:cNvSpPr>
          <p:nvPr/>
        </p:nvSpPr>
        <p:spPr bwMode="auto">
          <a:xfrm>
            <a:off x="5791200" y="23622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</a:p>
        </p:txBody>
      </p:sp>
      <p:sp>
        <p:nvSpPr>
          <p:cNvPr id="760872" name="Text Box 40"/>
          <p:cNvSpPr txBox="1">
            <a:spLocks noChangeArrowheads="1"/>
          </p:cNvSpPr>
          <p:nvPr/>
        </p:nvSpPr>
        <p:spPr bwMode="auto">
          <a:xfrm>
            <a:off x="83820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-1</a:t>
            </a:r>
          </a:p>
        </p:txBody>
      </p:sp>
      <p:sp>
        <p:nvSpPr>
          <p:cNvPr id="234510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4511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60875" name="Text Box 4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33387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0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0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60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0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08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08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0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0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08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08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08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608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0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60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60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60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608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608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0849" grpId="0" animBg="1" autoUpdateAnimBg="0"/>
      <p:bldP spid="760850" grpId="0" animBg="1"/>
      <p:bldP spid="760871" grpId="0" autoUpdateAnimBg="0"/>
      <p:bldP spid="760872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546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36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547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62884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36583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584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5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6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7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6549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36577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78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79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0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1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2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2897" name="Oval 17"/>
          <p:cNvSpPr>
            <a:spLocks noChangeArrowheads="1"/>
          </p:cNvSpPr>
          <p:nvPr/>
        </p:nvSpPr>
        <p:spPr bwMode="auto">
          <a:xfrm>
            <a:off x="4953000" y="1143000"/>
            <a:ext cx="2438400" cy="6858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762898" name="Oval 18"/>
          <p:cNvSpPr>
            <a:spLocks noChangeArrowheads="1"/>
          </p:cNvSpPr>
          <p:nvPr/>
        </p:nvSpPr>
        <p:spPr bwMode="auto">
          <a:xfrm>
            <a:off x="6705600" y="1143000"/>
            <a:ext cx="685800" cy="19050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62899" name="Group 19"/>
          <p:cNvGrpSpPr>
            <a:grpSpLocks/>
          </p:cNvGrpSpPr>
          <p:nvPr/>
        </p:nvGrpSpPr>
        <p:grpSpPr bwMode="auto">
          <a:xfrm>
            <a:off x="4572000" y="4648200"/>
            <a:ext cx="1219200" cy="685800"/>
            <a:chOff x="1392" y="2832"/>
            <a:chExt cx="768" cy="432"/>
          </a:xfrm>
        </p:grpSpPr>
        <p:grpSp>
          <p:nvGrpSpPr>
            <p:cNvPr id="236572" name="Group 20"/>
            <p:cNvGrpSpPr>
              <a:grpSpLocks/>
            </p:cNvGrpSpPr>
            <p:nvPr/>
          </p:nvGrpSpPr>
          <p:grpSpPr bwMode="auto">
            <a:xfrm>
              <a:off x="1392" y="2832"/>
              <a:ext cx="672" cy="432"/>
              <a:chOff x="1536" y="2928"/>
              <a:chExt cx="672" cy="432"/>
            </a:xfrm>
          </p:grpSpPr>
          <p:sp>
            <p:nvSpPr>
              <p:cNvPr id="236574" name="Text Box 21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/>
                  <a:t>A</a:t>
                </a:r>
              </a:p>
            </p:txBody>
          </p:sp>
          <p:sp>
            <p:nvSpPr>
              <p:cNvPr id="236575" name="Text Box 22"/>
              <p:cNvSpPr txBox="1">
                <a:spLocks noChangeArrowheads="1"/>
              </p:cNvSpPr>
              <p:nvPr/>
            </p:nvSpPr>
            <p:spPr bwMode="auto">
              <a:xfrm>
                <a:off x="1776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FF00FF"/>
                    </a:solidFill>
                  </a:rPr>
                  <a:t>1  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36576" name="Text Box 23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236573" name="Text Box 24"/>
            <p:cNvSpPr txBox="1">
              <a:spLocks noChangeArrowheads="1"/>
            </p:cNvSpPr>
            <p:nvPr/>
          </p:nvSpPr>
          <p:spPr bwMode="auto">
            <a:xfrm>
              <a:off x="1872" y="283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762905" name="Group 25"/>
          <p:cNvGrpSpPr>
            <a:grpSpLocks/>
          </p:cNvGrpSpPr>
          <p:nvPr/>
        </p:nvGrpSpPr>
        <p:grpSpPr bwMode="auto">
          <a:xfrm>
            <a:off x="5638800" y="4495800"/>
            <a:ext cx="2133600" cy="731838"/>
            <a:chOff x="2064" y="2736"/>
            <a:chExt cx="1344" cy="461"/>
          </a:xfrm>
        </p:grpSpPr>
        <p:sp>
          <p:nvSpPr>
            <p:cNvPr id="236570" name="Text Box 26"/>
            <p:cNvSpPr txBox="1">
              <a:spLocks noChangeArrowheads="1"/>
            </p:cNvSpPr>
            <p:nvPr/>
          </p:nvSpPr>
          <p:spPr bwMode="auto">
            <a:xfrm>
              <a:off x="2064" y="2832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(-1)</a:t>
              </a:r>
            </a:p>
          </p:txBody>
        </p:sp>
        <p:sp>
          <p:nvSpPr>
            <p:cNvPr id="236571" name="Text Box 27"/>
            <p:cNvSpPr txBox="1">
              <a:spLocks noChangeArrowheads="1"/>
            </p:cNvSpPr>
            <p:nvPr/>
          </p:nvSpPr>
          <p:spPr bwMode="auto">
            <a:xfrm>
              <a:off x="2448" y="2736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1</a:t>
              </a:r>
              <a:r>
                <a:rPr lang="es-ES_tradnl" sz="2400" b="1" i="0">
                  <a:solidFill>
                    <a:schemeClr val="tx2"/>
                  </a:solidFill>
                </a:rPr>
                <a:t>+</a:t>
              </a:r>
              <a:r>
                <a:rPr lang="es-ES_tradnl" sz="2400" b="1" i="0">
                  <a:solidFill>
                    <a:srgbClr val="6600CC"/>
                  </a:solidFill>
                </a:rPr>
                <a:t>3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62908" name="Group 28"/>
          <p:cNvGrpSpPr>
            <a:grpSpLocks/>
          </p:cNvGrpSpPr>
          <p:nvPr/>
        </p:nvGrpSpPr>
        <p:grpSpPr bwMode="auto">
          <a:xfrm>
            <a:off x="5029200" y="1828800"/>
            <a:ext cx="1600200" cy="1112838"/>
            <a:chOff x="2208" y="1152"/>
            <a:chExt cx="1008" cy="701"/>
          </a:xfrm>
        </p:grpSpPr>
        <p:sp>
          <p:nvSpPr>
            <p:cNvPr id="236566" name="Text Box 29"/>
            <p:cNvSpPr txBox="1">
              <a:spLocks noChangeArrowheads="1"/>
            </p:cNvSpPr>
            <p:nvPr/>
          </p:nvSpPr>
          <p:spPr bwMode="auto">
            <a:xfrm>
              <a:off x="2208" y="148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36567" name="Text Box 30"/>
            <p:cNvSpPr txBox="1">
              <a:spLocks noChangeArrowheads="1"/>
            </p:cNvSpPr>
            <p:nvPr/>
          </p:nvSpPr>
          <p:spPr bwMode="auto">
            <a:xfrm>
              <a:off x="2688" y="1488"/>
              <a:ext cx="5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36568" name="Text Box 31"/>
            <p:cNvSpPr txBox="1">
              <a:spLocks noChangeArrowheads="1"/>
            </p:cNvSpPr>
            <p:nvPr/>
          </p:nvSpPr>
          <p:spPr bwMode="auto">
            <a:xfrm>
              <a:off x="2208" y="115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36569" name="Text Box 32"/>
            <p:cNvSpPr txBox="1">
              <a:spLocks noChangeArrowheads="1"/>
            </p:cNvSpPr>
            <p:nvPr/>
          </p:nvSpPr>
          <p:spPr bwMode="auto">
            <a:xfrm>
              <a:off x="2688" y="115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2</a:t>
              </a:r>
            </a:p>
          </p:txBody>
        </p:sp>
      </p:grpSp>
      <p:grpSp>
        <p:nvGrpSpPr>
          <p:cNvPr id="762913" name="Group 33"/>
          <p:cNvGrpSpPr>
            <a:grpSpLocks/>
          </p:cNvGrpSpPr>
          <p:nvPr/>
        </p:nvGrpSpPr>
        <p:grpSpPr bwMode="auto">
          <a:xfrm>
            <a:off x="6934200" y="4495800"/>
            <a:ext cx="1600200" cy="1219200"/>
            <a:chOff x="3408" y="2832"/>
            <a:chExt cx="1008" cy="768"/>
          </a:xfrm>
        </p:grpSpPr>
        <p:graphicFrame>
          <p:nvGraphicFramePr>
            <p:cNvPr id="236561" name="Object 34"/>
            <p:cNvGraphicFramePr>
              <a:graphicFrameLocks noChangeAspect="1"/>
            </p:cNvGraphicFramePr>
            <p:nvPr/>
          </p:nvGraphicFramePr>
          <p:xfrm>
            <a:off x="3408" y="2832"/>
            <a:ext cx="96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637" name="Ecuación" r:id="rId6" imgW="672808" imgH="710891" progId="Equation.3">
                    <p:embed/>
                  </p:oleObj>
                </mc:Choice>
                <mc:Fallback>
                  <p:oleObj name="Ecuación" r:id="rId6" imgW="672808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2832"/>
                          <a:ext cx="96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6562" name="Text Box 35"/>
            <p:cNvSpPr txBox="1">
              <a:spLocks noChangeArrowheads="1"/>
            </p:cNvSpPr>
            <p:nvPr/>
          </p:nvSpPr>
          <p:spPr bwMode="auto">
            <a:xfrm>
              <a:off x="3504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36563" name="Text Box 36"/>
            <p:cNvSpPr txBox="1">
              <a:spLocks noChangeArrowheads="1"/>
            </p:cNvSpPr>
            <p:nvPr/>
          </p:nvSpPr>
          <p:spPr bwMode="auto">
            <a:xfrm>
              <a:off x="3984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236564" name="Text Box 37"/>
            <p:cNvSpPr txBox="1">
              <a:spLocks noChangeArrowheads="1"/>
            </p:cNvSpPr>
            <p:nvPr/>
          </p:nvSpPr>
          <p:spPr bwMode="auto">
            <a:xfrm>
              <a:off x="350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36565" name="Text Box 38"/>
            <p:cNvSpPr txBox="1">
              <a:spLocks noChangeArrowheads="1"/>
            </p:cNvSpPr>
            <p:nvPr/>
          </p:nvSpPr>
          <p:spPr bwMode="auto">
            <a:xfrm>
              <a:off x="398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</p:grpSp>
      <p:sp>
        <p:nvSpPr>
          <p:cNvPr id="762919" name="Text Box 39"/>
          <p:cNvSpPr txBox="1">
            <a:spLocks noChangeArrowheads="1"/>
          </p:cNvSpPr>
          <p:nvPr/>
        </p:nvSpPr>
        <p:spPr bwMode="auto">
          <a:xfrm>
            <a:off x="6781800" y="12192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-1</a:t>
            </a:r>
          </a:p>
        </p:txBody>
      </p:sp>
      <p:sp>
        <p:nvSpPr>
          <p:cNvPr id="762920" name="Text Box 40"/>
          <p:cNvSpPr txBox="1">
            <a:spLocks noChangeArrowheads="1"/>
          </p:cNvSpPr>
          <p:nvPr/>
        </p:nvSpPr>
        <p:spPr bwMode="auto">
          <a:xfrm>
            <a:off x="83820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- 6</a:t>
            </a:r>
          </a:p>
        </p:txBody>
      </p:sp>
      <p:sp>
        <p:nvSpPr>
          <p:cNvPr id="236558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6559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62923" name="Text Box 4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385360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28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28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62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2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2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2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2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2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2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2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2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62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29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629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62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62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62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62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2897" grpId="0" animBg="1" autoUpdateAnimBg="0"/>
      <p:bldP spid="762898" grpId="0" animBg="1"/>
      <p:bldP spid="762919" grpId="0" autoUpdateAnimBg="0"/>
      <p:bldP spid="762920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8594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0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8595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64932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38631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632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33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34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35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8597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38625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26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27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28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29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630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4945" name="Oval 17"/>
          <p:cNvSpPr>
            <a:spLocks noChangeArrowheads="1"/>
          </p:cNvSpPr>
          <p:nvPr/>
        </p:nvSpPr>
        <p:spPr bwMode="auto">
          <a:xfrm>
            <a:off x="4953000" y="1752600"/>
            <a:ext cx="2438400" cy="6858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764946" name="Oval 18"/>
          <p:cNvSpPr>
            <a:spLocks noChangeArrowheads="1"/>
          </p:cNvSpPr>
          <p:nvPr/>
        </p:nvSpPr>
        <p:spPr bwMode="auto">
          <a:xfrm>
            <a:off x="6705600" y="1143000"/>
            <a:ext cx="685800" cy="19050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64947" name="Group 19"/>
          <p:cNvGrpSpPr>
            <a:grpSpLocks/>
          </p:cNvGrpSpPr>
          <p:nvPr/>
        </p:nvGrpSpPr>
        <p:grpSpPr bwMode="auto">
          <a:xfrm>
            <a:off x="4572000" y="4648200"/>
            <a:ext cx="1219200" cy="685800"/>
            <a:chOff x="1392" y="2832"/>
            <a:chExt cx="768" cy="432"/>
          </a:xfrm>
        </p:grpSpPr>
        <p:grpSp>
          <p:nvGrpSpPr>
            <p:cNvPr id="238620" name="Group 20"/>
            <p:cNvGrpSpPr>
              <a:grpSpLocks/>
            </p:cNvGrpSpPr>
            <p:nvPr/>
          </p:nvGrpSpPr>
          <p:grpSpPr bwMode="auto">
            <a:xfrm>
              <a:off x="1392" y="2832"/>
              <a:ext cx="672" cy="432"/>
              <a:chOff x="1536" y="2928"/>
              <a:chExt cx="672" cy="432"/>
            </a:xfrm>
          </p:grpSpPr>
          <p:sp>
            <p:nvSpPr>
              <p:cNvPr id="238622" name="Text Box 21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/>
                  <a:t>A</a:t>
                </a:r>
              </a:p>
            </p:txBody>
          </p:sp>
          <p:sp>
            <p:nvSpPr>
              <p:cNvPr id="238623" name="Text Box 22"/>
              <p:cNvSpPr txBox="1">
                <a:spLocks noChangeArrowheads="1"/>
              </p:cNvSpPr>
              <p:nvPr/>
            </p:nvSpPr>
            <p:spPr bwMode="auto">
              <a:xfrm>
                <a:off x="1776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FF00FF"/>
                    </a:solidFill>
                  </a:rPr>
                  <a:t>2  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38624" name="Text Box 23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238621" name="Text Box 24"/>
            <p:cNvSpPr txBox="1">
              <a:spLocks noChangeArrowheads="1"/>
            </p:cNvSpPr>
            <p:nvPr/>
          </p:nvSpPr>
          <p:spPr bwMode="auto">
            <a:xfrm>
              <a:off x="1872" y="283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764953" name="Group 25"/>
          <p:cNvGrpSpPr>
            <a:grpSpLocks/>
          </p:cNvGrpSpPr>
          <p:nvPr/>
        </p:nvGrpSpPr>
        <p:grpSpPr bwMode="auto">
          <a:xfrm>
            <a:off x="5638800" y="4495800"/>
            <a:ext cx="2133600" cy="731838"/>
            <a:chOff x="2064" y="2736"/>
            <a:chExt cx="1344" cy="461"/>
          </a:xfrm>
        </p:grpSpPr>
        <p:sp>
          <p:nvSpPr>
            <p:cNvPr id="238618" name="Text Box 26"/>
            <p:cNvSpPr txBox="1">
              <a:spLocks noChangeArrowheads="1"/>
            </p:cNvSpPr>
            <p:nvPr/>
          </p:nvSpPr>
          <p:spPr bwMode="auto">
            <a:xfrm>
              <a:off x="2064" y="2832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(-1)</a:t>
              </a:r>
            </a:p>
          </p:txBody>
        </p:sp>
        <p:sp>
          <p:nvSpPr>
            <p:cNvPr id="238619" name="Text Box 27"/>
            <p:cNvSpPr txBox="1">
              <a:spLocks noChangeArrowheads="1"/>
            </p:cNvSpPr>
            <p:nvPr/>
          </p:nvSpPr>
          <p:spPr bwMode="auto">
            <a:xfrm>
              <a:off x="2448" y="2736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2</a:t>
              </a:r>
              <a:r>
                <a:rPr lang="es-ES_tradnl" sz="2400" b="1" i="0">
                  <a:solidFill>
                    <a:schemeClr val="tx2"/>
                  </a:solidFill>
                </a:rPr>
                <a:t>+</a:t>
              </a:r>
              <a:r>
                <a:rPr lang="es-ES_tradnl" sz="2400" b="1" i="0">
                  <a:solidFill>
                    <a:srgbClr val="6600CC"/>
                  </a:solidFill>
                </a:rPr>
                <a:t>3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64956" name="Group 28"/>
          <p:cNvGrpSpPr>
            <a:grpSpLocks/>
          </p:cNvGrpSpPr>
          <p:nvPr/>
        </p:nvGrpSpPr>
        <p:grpSpPr bwMode="auto">
          <a:xfrm>
            <a:off x="5029200" y="1249364"/>
            <a:ext cx="1600200" cy="1692275"/>
            <a:chOff x="2208" y="787"/>
            <a:chExt cx="1008" cy="1066"/>
          </a:xfrm>
        </p:grpSpPr>
        <p:sp>
          <p:nvSpPr>
            <p:cNvPr id="238614" name="Text Box 29"/>
            <p:cNvSpPr txBox="1">
              <a:spLocks noChangeArrowheads="1"/>
            </p:cNvSpPr>
            <p:nvPr/>
          </p:nvSpPr>
          <p:spPr bwMode="auto">
            <a:xfrm>
              <a:off x="2208" y="148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38615" name="Text Box 30"/>
            <p:cNvSpPr txBox="1">
              <a:spLocks noChangeArrowheads="1"/>
            </p:cNvSpPr>
            <p:nvPr/>
          </p:nvSpPr>
          <p:spPr bwMode="auto">
            <a:xfrm>
              <a:off x="2688" y="1488"/>
              <a:ext cx="5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38616" name="Text Box 31"/>
            <p:cNvSpPr txBox="1">
              <a:spLocks noChangeArrowheads="1"/>
            </p:cNvSpPr>
            <p:nvPr/>
          </p:nvSpPr>
          <p:spPr bwMode="auto">
            <a:xfrm>
              <a:off x="2208" y="787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38617" name="Text Box 32"/>
            <p:cNvSpPr txBox="1">
              <a:spLocks noChangeArrowheads="1"/>
            </p:cNvSpPr>
            <p:nvPr/>
          </p:nvSpPr>
          <p:spPr bwMode="auto">
            <a:xfrm>
              <a:off x="2688" y="787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</p:grpSp>
      <p:grpSp>
        <p:nvGrpSpPr>
          <p:cNvPr id="764961" name="Group 33"/>
          <p:cNvGrpSpPr>
            <a:grpSpLocks/>
          </p:cNvGrpSpPr>
          <p:nvPr/>
        </p:nvGrpSpPr>
        <p:grpSpPr bwMode="auto">
          <a:xfrm>
            <a:off x="6934200" y="4495800"/>
            <a:ext cx="1600200" cy="1219200"/>
            <a:chOff x="3408" y="2832"/>
            <a:chExt cx="1008" cy="768"/>
          </a:xfrm>
        </p:grpSpPr>
        <p:graphicFrame>
          <p:nvGraphicFramePr>
            <p:cNvPr id="238609" name="Object 34"/>
            <p:cNvGraphicFramePr>
              <a:graphicFrameLocks noChangeAspect="1"/>
            </p:cNvGraphicFramePr>
            <p:nvPr/>
          </p:nvGraphicFramePr>
          <p:xfrm>
            <a:off x="3408" y="2832"/>
            <a:ext cx="96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61" name="Ecuación" r:id="rId6" imgW="672808" imgH="710891" progId="Equation.3">
                    <p:embed/>
                  </p:oleObj>
                </mc:Choice>
                <mc:Fallback>
                  <p:oleObj name="Ecuación" r:id="rId6" imgW="672808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2832"/>
                          <a:ext cx="96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8610" name="Text Box 35"/>
            <p:cNvSpPr txBox="1">
              <a:spLocks noChangeArrowheads="1"/>
            </p:cNvSpPr>
            <p:nvPr/>
          </p:nvSpPr>
          <p:spPr bwMode="auto">
            <a:xfrm>
              <a:off x="3504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38611" name="Text Box 36"/>
            <p:cNvSpPr txBox="1">
              <a:spLocks noChangeArrowheads="1"/>
            </p:cNvSpPr>
            <p:nvPr/>
          </p:nvSpPr>
          <p:spPr bwMode="auto">
            <a:xfrm>
              <a:off x="3984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38612" name="Text Box 37"/>
            <p:cNvSpPr txBox="1">
              <a:spLocks noChangeArrowheads="1"/>
            </p:cNvSpPr>
            <p:nvPr/>
          </p:nvSpPr>
          <p:spPr bwMode="auto">
            <a:xfrm>
              <a:off x="350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38613" name="Text Box 38"/>
            <p:cNvSpPr txBox="1">
              <a:spLocks noChangeArrowheads="1"/>
            </p:cNvSpPr>
            <p:nvPr/>
          </p:nvSpPr>
          <p:spPr bwMode="auto">
            <a:xfrm>
              <a:off x="398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</p:grpSp>
      <p:sp>
        <p:nvSpPr>
          <p:cNvPr id="764967" name="Text Box 39"/>
          <p:cNvSpPr txBox="1">
            <a:spLocks noChangeArrowheads="1"/>
          </p:cNvSpPr>
          <p:nvPr/>
        </p:nvSpPr>
        <p:spPr bwMode="auto">
          <a:xfrm>
            <a:off x="6781800" y="18288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1</a:t>
            </a:r>
          </a:p>
        </p:txBody>
      </p:sp>
      <p:sp>
        <p:nvSpPr>
          <p:cNvPr id="764968" name="Text Box 40"/>
          <p:cNvSpPr txBox="1">
            <a:spLocks noChangeArrowheads="1"/>
          </p:cNvSpPr>
          <p:nvPr/>
        </p:nvSpPr>
        <p:spPr bwMode="auto">
          <a:xfrm>
            <a:off x="83820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9</a:t>
            </a:r>
          </a:p>
        </p:txBody>
      </p:sp>
      <p:sp>
        <p:nvSpPr>
          <p:cNvPr id="238606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8607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64971" name="Text Box 4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356870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4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4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64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4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4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4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4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4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4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4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4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64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4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64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64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64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64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64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4945" grpId="0" animBg="1" autoUpdateAnimBg="0"/>
      <p:bldP spid="764946" grpId="0" animBg="1"/>
      <p:bldP spid="764967" grpId="0" autoUpdateAnimBg="0"/>
      <p:bldP spid="764968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0642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4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0643" name="Text Box 3"/>
          <p:cNvSpPr txBox="1">
            <a:spLocks noChangeArrowheads="1"/>
          </p:cNvSpPr>
          <p:nvPr/>
        </p:nvSpPr>
        <p:spPr bwMode="auto">
          <a:xfrm>
            <a:off x="3657600" y="31242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Calcular la matriz de los cofactores.</a:t>
            </a:r>
            <a:endParaRPr lang="es-ES_tradnl" sz="3200" b="1" i="0"/>
          </a:p>
        </p:txBody>
      </p:sp>
      <p:grpSp>
        <p:nvGrpSpPr>
          <p:cNvPr id="766980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40679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0680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0681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0682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0683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0645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40673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0674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0675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0676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0677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0678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6993" name="Oval 17"/>
          <p:cNvSpPr>
            <a:spLocks noChangeArrowheads="1"/>
          </p:cNvSpPr>
          <p:nvPr/>
        </p:nvSpPr>
        <p:spPr bwMode="auto">
          <a:xfrm>
            <a:off x="4953000" y="2286000"/>
            <a:ext cx="2438400" cy="6858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endParaRPr lang="es-ES" sz="2400" i="0">
              <a:latin typeface="Times New Roman" panose="02020603050405020304" pitchFamily="18" charset="0"/>
            </a:endParaRPr>
          </a:p>
        </p:txBody>
      </p:sp>
      <p:sp>
        <p:nvSpPr>
          <p:cNvPr id="766994" name="Oval 18"/>
          <p:cNvSpPr>
            <a:spLocks noChangeArrowheads="1"/>
          </p:cNvSpPr>
          <p:nvPr/>
        </p:nvSpPr>
        <p:spPr bwMode="auto">
          <a:xfrm>
            <a:off x="6705600" y="1143000"/>
            <a:ext cx="685800" cy="1905000"/>
          </a:xfrm>
          <a:prstGeom prst="ellipse">
            <a:avLst/>
          </a:prstGeom>
          <a:noFill/>
          <a:ln w="381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66995" name="Group 19"/>
          <p:cNvGrpSpPr>
            <a:grpSpLocks/>
          </p:cNvGrpSpPr>
          <p:nvPr/>
        </p:nvGrpSpPr>
        <p:grpSpPr bwMode="auto">
          <a:xfrm>
            <a:off x="4572000" y="4648200"/>
            <a:ext cx="1219200" cy="685800"/>
            <a:chOff x="1392" y="2832"/>
            <a:chExt cx="768" cy="432"/>
          </a:xfrm>
        </p:grpSpPr>
        <p:grpSp>
          <p:nvGrpSpPr>
            <p:cNvPr id="240668" name="Group 20"/>
            <p:cNvGrpSpPr>
              <a:grpSpLocks/>
            </p:cNvGrpSpPr>
            <p:nvPr/>
          </p:nvGrpSpPr>
          <p:grpSpPr bwMode="auto">
            <a:xfrm>
              <a:off x="1392" y="2832"/>
              <a:ext cx="672" cy="432"/>
              <a:chOff x="1536" y="2928"/>
              <a:chExt cx="672" cy="432"/>
            </a:xfrm>
          </p:grpSpPr>
          <p:sp>
            <p:nvSpPr>
              <p:cNvPr id="240670" name="Text Box 21"/>
              <p:cNvSpPr txBox="1">
                <a:spLocks noChangeArrowheads="1"/>
              </p:cNvSpPr>
              <p:nvPr/>
            </p:nvSpPr>
            <p:spPr bwMode="auto">
              <a:xfrm>
                <a:off x="1536" y="2928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/>
                  <a:t>A</a:t>
                </a:r>
              </a:p>
            </p:txBody>
          </p:sp>
          <p:sp>
            <p:nvSpPr>
              <p:cNvPr id="240671" name="Text Box 22"/>
              <p:cNvSpPr txBox="1">
                <a:spLocks noChangeArrowheads="1"/>
              </p:cNvSpPr>
              <p:nvPr/>
            </p:nvSpPr>
            <p:spPr bwMode="auto">
              <a:xfrm>
                <a:off x="1776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FF00FF"/>
                    </a:solidFill>
                  </a:rPr>
                  <a:t>3  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40672" name="Text Box 23"/>
              <p:cNvSpPr txBox="1">
                <a:spLocks noChangeArrowheads="1"/>
              </p:cNvSpPr>
              <p:nvPr/>
            </p:nvSpPr>
            <p:spPr bwMode="auto">
              <a:xfrm>
                <a:off x="1872" y="3072"/>
                <a:ext cx="33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2400" b="1" i="0">
                    <a:solidFill>
                      <a:srgbClr val="6600CC"/>
                    </a:solidFill>
                  </a:rPr>
                  <a:t>3</a:t>
                </a:r>
                <a:endParaRPr lang="es-ES_tradnl" sz="2400" i="0">
                  <a:solidFill>
                    <a:srgbClr val="FF00FF"/>
                  </a:solidFill>
                </a:endParaRPr>
              </a:p>
            </p:txBody>
          </p:sp>
        </p:grpSp>
        <p:sp>
          <p:nvSpPr>
            <p:cNvPr id="240669" name="Text Box 24"/>
            <p:cNvSpPr txBox="1">
              <a:spLocks noChangeArrowheads="1"/>
            </p:cNvSpPr>
            <p:nvPr/>
          </p:nvSpPr>
          <p:spPr bwMode="auto">
            <a:xfrm>
              <a:off x="1872" y="283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767001" name="Group 25"/>
          <p:cNvGrpSpPr>
            <a:grpSpLocks/>
          </p:cNvGrpSpPr>
          <p:nvPr/>
        </p:nvGrpSpPr>
        <p:grpSpPr bwMode="auto">
          <a:xfrm>
            <a:off x="5638800" y="4495800"/>
            <a:ext cx="2133600" cy="731838"/>
            <a:chOff x="2064" y="2736"/>
            <a:chExt cx="1344" cy="461"/>
          </a:xfrm>
        </p:grpSpPr>
        <p:sp>
          <p:nvSpPr>
            <p:cNvPr id="240666" name="Text Box 26"/>
            <p:cNvSpPr txBox="1">
              <a:spLocks noChangeArrowheads="1"/>
            </p:cNvSpPr>
            <p:nvPr/>
          </p:nvSpPr>
          <p:spPr bwMode="auto">
            <a:xfrm>
              <a:off x="2064" y="2832"/>
              <a:ext cx="6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(-1)</a:t>
              </a:r>
            </a:p>
          </p:txBody>
        </p:sp>
        <p:sp>
          <p:nvSpPr>
            <p:cNvPr id="240667" name="Text Box 27"/>
            <p:cNvSpPr txBox="1">
              <a:spLocks noChangeArrowheads="1"/>
            </p:cNvSpPr>
            <p:nvPr/>
          </p:nvSpPr>
          <p:spPr bwMode="auto">
            <a:xfrm>
              <a:off x="2448" y="2736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2400" b="1" i="0">
                  <a:solidFill>
                    <a:srgbClr val="FF00FF"/>
                  </a:solidFill>
                </a:rPr>
                <a:t>3</a:t>
              </a:r>
              <a:r>
                <a:rPr lang="es-ES_tradnl" sz="2400" b="1" i="0">
                  <a:solidFill>
                    <a:schemeClr val="tx2"/>
                  </a:solidFill>
                </a:rPr>
                <a:t>+</a:t>
              </a:r>
              <a:r>
                <a:rPr lang="es-ES_tradnl" sz="2400" b="1" i="0">
                  <a:solidFill>
                    <a:srgbClr val="6600CC"/>
                  </a:solidFill>
                </a:rPr>
                <a:t>3</a:t>
              </a:r>
              <a:endParaRPr lang="es-ES_tradnl" sz="24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67004" name="Group 28"/>
          <p:cNvGrpSpPr>
            <a:grpSpLocks/>
          </p:cNvGrpSpPr>
          <p:nvPr/>
        </p:nvGrpSpPr>
        <p:grpSpPr bwMode="auto">
          <a:xfrm>
            <a:off x="5029200" y="1249364"/>
            <a:ext cx="1524000" cy="1158875"/>
            <a:chOff x="2208" y="787"/>
            <a:chExt cx="960" cy="730"/>
          </a:xfrm>
        </p:grpSpPr>
        <p:sp>
          <p:nvSpPr>
            <p:cNvPr id="240662" name="Text Box 29"/>
            <p:cNvSpPr txBox="1">
              <a:spLocks noChangeArrowheads="1"/>
            </p:cNvSpPr>
            <p:nvPr/>
          </p:nvSpPr>
          <p:spPr bwMode="auto">
            <a:xfrm>
              <a:off x="2688" y="1152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2</a:t>
              </a:r>
            </a:p>
          </p:txBody>
        </p:sp>
        <p:sp>
          <p:nvSpPr>
            <p:cNvPr id="240663" name="Text Box 30"/>
            <p:cNvSpPr txBox="1">
              <a:spLocks noChangeArrowheads="1"/>
            </p:cNvSpPr>
            <p:nvPr/>
          </p:nvSpPr>
          <p:spPr bwMode="auto">
            <a:xfrm>
              <a:off x="2208" y="1152"/>
              <a:ext cx="5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40664" name="Text Box 31"/>
            <p:cNvSpPr txBox="1">
              <a:spLocks noChangeArrowheads="1"/>
            </p:cNvSpPr>
            <p:nvPr/>
          </p:nvSpPr>
          <p:spPr bwMode="auto">
            <a:xfrm>
              <a:off x="2208" y="787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40665" name="Text Box 32"/>
            <p:cNvSpPr txBox="1">
              <a:spLocks noChangeArrowheads="1"/>
            </p:cNvSpPr>
            <p:nvPr/>
          </p:nvSpPr>
          <p:spPr bwMode="auto">
            <a:xfrm>
              <a:off x="2736" y="787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</p:grpSp>
      <p:grpSp>
        <p:nvGrpSpPr>
          <p:cNvPr id="767009" name="Group 33"/>
          <p:cNvGrpSpPr>
            <a:grpSpLocks/>
          </p:cNvGrpSpPr>
          <p:nvPr/>
        </p:nvGrpSpPr>
        <p:grpSpPr bwMode="auto">
          <a:xfrm>
            <a:off x="6934200" y="4495800"/>
            <a:ext cx="1600200" cy="1219200"/>
            <a:chOff x="3408" y="2832"/>
            <a:chExt cx="1008" cy="768"/>
          </a:xfrm>
        </p:grpSpPr>
        <p:graphicFrame>
          <p:nvGraphicFramePr>
            <p:cNvPr id="240657" name="Object 34"/>
            <p:cNvGraphicFramePr>
              <a:graphicFrameLocks noChangeAspect="1"/>
            </p:cNvGraphicFramePr>
            <p:nvPr/>
          </p:nvGraphicFramePr>
          <p:xfrm>
            <a:off x="3408" y="2832"/>
            <a:ext cx="960" cy="7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685" name="Ecuación" r:id="rId6" imgW="672808" imgH="710891" progId="Equation.3">
                    <p:embed/>
                  </p:oleObj>
                </mc:Choice>
                <mc:Fallback>
                  <p:oleObj name="Ecuación" r:id="rId6" imgW="672808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8" y="2832"/>
                          <a:ext cx="960" cy="7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58" name="Text Box 35"/>
            <p:cNvSpPr txBox="1">
              <a:spLocks noChangeArrowheads="1"/>
            </p:cNvSpPr>
            <p:nvPr/>
          </p:nvSpPr>
          <p:spPr bwMode="auto">
            <a:xfrm>
              <a:off x="3504" y="2880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</a:p>
          </p:txBody>
        </p:sp>
        <p:sp>
          <p:nvSpPr>
            <p:cNvPr id="240659" name="Text Box 36"/>
            <p:cNvSpPr txBox="1">
              <a:spLocks noChangeArrowheads="1"/>
            </p:cNvSpPr>
            <p:nvPr/>
          </p:nvSpPr>
          <p:spPr bwMode="auto">
            <a:xfrm>
              <a:off x="3984" y="2880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3</a:t>
              </a:r>
            </a:p>
          </p:txBody>
        </p:sp>
        <p:sp>
          <p:nvSpPr>
            <p:cNvPr id="240660" name="Text Box 37"/>
            <p:cNvSpPr txBox="1">
              <a:spLocks noChangeArrowheads="1"/>
            </p:cNvSpPr>
            <p:nvPr/>
          </p:nvSpPr>
          <p:spPr bwMode="auto">
            <a:xfrm>
              <a:off x="350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</a:p>
          </p:txBody>
        </p:sp>
        <p:sp>
          <p:nvSpPr>
            <p:cNvPr id="240661" name="Text Box 38"/>
            <p:cNvSpPr txBox="1">
              <a:spLocks noChangeArrowheads="1"/>
            </p:cNvSpPr>
            <p:nvPr/>
          </p:nvSpPr>
          <p:spPr bwMode="auto">
            <a:xfrm>
              <a:off x="3984" y="321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2</a:t>
              </a:r>
            </a:p>
          </p:txBody>
        </p:sp>
      </p:grpSp>
      <p:sp>
        <p:nvSpPr>
          <p:cNvPr id="767015" name="Text Box 39"/>
          <p:cNvSpPr txBox="1">
            <a:spLocks noChangeArrowheads="1"/>
          </p:cNvSpPr>
          <p:nvPr/>
        </p:nvSpPr>
        <p:spPr bwMode="auto">
          <a:xfrm>
            <a:off x="6781800" y="23622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4</a:t>
            </a:r>
          </a:p>
        </p:txBody>
      </p:sp>
      <p:sp>
        <p:nvSpPr>
          <p:cNvPr id="767016" name="Text Box 40"/>
          <p:cNvSpPr txBox="1">
            <a:spLocks noChangeArrowheads="1"/>
          </p:cNvSpPr>
          <p:nvPr/>
        </p:nvSpPr>
        <p:spPr bwMode="auto">
          <a:xfrm>
            <a:off x="8382000" y="4800600"/>
            <a:ext cx="152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= 2</a:t>
            </a:r>
          </a:p>
        </p:txBody>
      </p:sp>
      <p:sp>
        <p:nvSpPr>
          <p:cNvPr id="240654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0655" name="AutoShape 4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67019" name="Text Box 4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96318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6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6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66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66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669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69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6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6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7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7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7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67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7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67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67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67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67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67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6993" grpId="0" animBg="1" autoUpdateAnimBg="0"/>
      <p:bldP spid="766994" grpId="0" animBg="1"/>
      <p:bldP spid="767015" grpId="0" autoUpdateAnimBg="0"/>
      <p:bldP spid="767016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2690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08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691" name="Text Box 3"/>
          <p:cNvSpPr txBox="1">
            <a:spLocks noChangeArrowheads="1"/>
          </p:cNvSpPr>
          <p:nvPr/>
        </p:nvSpPr>
        <p:spPr bwMode="auto">
          <a:xfrm>
            <a:off x="3071813" y="3429000"/>
            <a:ext cx="701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i="0"/>
              <a:t> </a:t>
            </a:r>
            <a:r>
              <a:rPr lang="es-ES_tradnl" sz="3200" b="1" i="0"/>
              <a:t>Matriz de los cofactores:</a:t>
            </a:r>
            <a:r>
              <a:rPr lang="es-ES_tradnl" sz="3200" i="0"/>
              <a:t>.</a:t>
            </a:r>
            <a:endParaRPr lang="es-ES_tradnl" sz="3200" b="1" i="0"/>
          </a:p>
        </p:txBody>
      </p:sp>
      <p:grpSp>
        <p:nvGrpSpPr>
          <p:cNvPr id="769028" name="Group 4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42708" name="Freeform 5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709" name="Freeform 6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2710" name="Freeform 7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2711" name="Freeform 8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2712" name="Freeform 9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2693" name="Group 10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42702" name="Freeform 11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2703" name="Freeform 12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2704" name="Freeform 13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2705" name="Freeform 14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2706" name="Freeform 15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2707" name="Freeform 16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9041" name="Group 17"/>
          <p:cNvGrpSpPr>
            <a:grpSpLocks/>
          </p:cNvGrpSpPr>
          <p:nvPr/>
        </p:nvGrpSpPr>
        <p:grpSpPr bwMode="auto">
          <a:xfrm>
            <a:off x="4038600" y="4906964"/>
            <a:ext cx="1219200" cy="808037"/>
            <a:chOff x="1920" y="2928"/>
            <a:chExt cx="768" cy="509"/>
          </a:xfrm>
        </p:grpSpPr>
        <p:sp>
          <p:nvSpPr>
            <p:cNvPr id="242699" name="Text Box 18"/>
            <p:cNvSpPr txBox="1">
              <a:spLocks noChangeArrowheads="1"/>
            </p:cNvSpPr>
            <p:nvPr/>
          </p:nvSpPr>
          <p:spPr bwMode="auto">
            <a:xfrm>
              <a:off x="1920" y="292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42700" name="Text Box 19"/>
            <p:cNvSpPr txBox="1">
              <a:spLocks noChangeArrowheads="1"/>
            </p:cNvSpPr>
            <p:nvPr/>
          </p:nvSpPr>
          <p:spPr bwMode="auto">
            <a:xfrm>
              <a:off x="2160" y="307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c</a:t>
              </a:r>
              <a:r>
                <a:rPr lang="es-ES_tradnl" sz="2400" b="1" i="0">
                  <a:solidFill>
                    <a:srgbClr val="FF00FF"/>
                  </a:solidFill>
                </a:rPr>
                <a:t> 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42701" name="Text Box 20"/>
            <p:cNvSpPr txBox="1">
              <a:spLocks noChangeArrowheads="1"/>
            </p:cNvSpPr>
            <p:nvPr/>
          </p:nvSpPr>
          <p:spPr bwMode="auto">
            <a:xfrm>
              <a:off x="2400" y="292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aphicFrame>
        <p:nvGraphicFramePr>
          <p:cNvPr id="769045" name="Object 21"/>
          <p:cNvGraphicFramePr>
            <a:graphicFrameLocks noChangeAspect="1"/>
          </p:cNvGraphicFramePr>
          <p:nvPr/>
        </p:nvGraphicFramePr>
        <p:xfrm>
          <a:off x="5334001" y="4267200"/>
          <a:ext cx="407352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09" name="Ecuación" r:id="rId6" imgW="1218671" imgH="710891" progId="Equation.3">
                  <p:embed/>
                </p:oleObj>
              </mc:Choice>
              <mc:Fallback>
                <p:oleObj name="Ecuación" r:id="rId6" imgW="1218671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1" y="4267200"/>
                        <a:ext cx="4073525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696" name="AutoShape 2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2697" name="AutoShape 2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69048" name="Text Box 24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396506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69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69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69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69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69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69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69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69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7346" name="Group 2"/>
          <p:cNvGrpSpPr>
            <a:grpSpLocks/>
          </p:cNvGrpSpPr>
          <p:nvPr/>
        </p:nvGrpSpPr>
        <p:grpSpPr bwMode="auto">
          <a:xfrm>
            <a:off x="3048000" y="1554164"/>
            <a:ext cx="3200400" cy="1646237"/>
            <a:chOff x="1920" y="979"/>
            <a:chExt cx="2016" cy="1037"/>
          </a:xfrm>
        </p:grpSpPr>
        <p:graphicFrame>
          <p:nvGraphicFramePr>
            <p:cNvPr id="171024" name="Object 3"/>
            <p:cNvGraphicFramePr>
              <a:graphicFrameLocks noChangeAspect="1"/>
            </p:cNvGraphicFramePr>
            <p:nvPr/>
          </p:nvGraphicFramePr>
          <p:xfrm>
            <a:off x="1920" y="979"/>
            <a:ext cx="1876" cy="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964" name="Ecuación" r:id="rId4" imgW="927100" imgH="457200" progId="Equation.3">
                    <p:embed/>
                  </p:oleObj>
                </mc:Choice>
                <mc:Fallback>
                  <p:oleObj name="Ecuación" r:id="rId4" imgW="9271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0" y="979"/>
                          <a:ext cx="1876" cy="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1025" name="Text Box 4"/>
            <p:cNvSpPr txBox="1">
              <a:spLocks noChangeArrowheads="1"/>
            </p:cNvSpPr>
            <p:nvPr/>
          </p:nvSpPr>
          <p:spPr bwMode="auto">
            <a:xfrm>
              <a:off x="3696" y="1651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aphicFrame>
        <p:nvGraphicFramePr>
          <p:cNvPr id="697349" name="Object 5"/>
          <p:cNvGraphicFramePr>
            <a:graphicFrameLocks noChangeAspect="1"/>
          </p:cNvGraphicFramePr>
          <p:nvPr/>
        </p:nvGraphicFramePr>
        <p:xfrm>
          <a:off x="3200400" y="3352801"/>
          <a:ext cx="3219450" cy="253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5" name="Ecuación" r:id="rId6" imgW="647700" imgH="457200" progId="Equation.3">
                  <p:embed/>
                </p:oleObj>
              </mc:Choice>
              <mc:Fallback>
                <p:oleObj name="Ecuación" r:id="rId6" imgW="647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352801"/>
                        <a:ext cx="3219450" cy="253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7350" name="Text Box 6"/>
          <p:cNvSpPr txBox="1">
            <a:spLocks noChangeArrowheads="1"/>
          </p:cNvSpPr>
          <p:nvPr/>
        </p:nvSpPr>
        <p:spPr bwMode="auto">
          <a:xfrm>
            <a:off x="6324600" y="4267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697351" name="Text Box 7"/>
          <p:cNvSpPr txBox="1">
            <a:spLocks noChangeArrowheads="1"/>
          </p:cNvSpPr>
          <p:nvPr/>
        </p:nvSpPr>
        <p:spPr bwMode="auto">
          <a:xfrm>
            <a:off x="6781800" y="4191001"/>
            <a:ext cx="1447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chemeClr val="tx2"/>
                </a:solidFill>
              </a:rPr>
              <a:t>1</a:t>
            </a:r>
            <a:r>
              <a:rPr lang="es-ES_tradnl" sz="4800" b="1" i="0">
                <a:solidFill>
                  <a:srgbClr val="000000"/>
                </a:solidFill>
              </a:rPr>
              <a:t>.</a:t>
            </a:r>
            <a:r>
              <a:rPr lang="es-ES_tradnl" sz="4800" b="1" i="0">
                <a:solidFill>
                  <a:schemeClr val="tx2"/>
                </a:solidFill>
              </a:rPr>
              <a:t>2</a:t>
            </a:r>
            <a:endParaRPr lang="es-ES_tradnl" sz="4800" b="1" i="0"/>
          </a:p>
        </p:txBody>
      </p:sp>
      <p:sp>
        <p:nvSpPr>
          <p:cNvPr id="697352" name="Oval 8"/>
          <p:cNvSpPr>
            <a:spLocks noChangeArrowheads="1"/>
          </p:cNvSpPr>
          <p:nvPr/>
        </p:nvSpPr>
        <p:spPr bwMode="auto">
          <a:xfrm rot="2780698">
            <a:off x="3162301" y="4017963"/>
            <a:ext cx="3136900" cy="10445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697353" name="Group 9"/>
          <p:cNvGrpSpPr>
            <a:grpSpLocks/>
          </p:cNvGrpSpPr>
          <p:nvPr/>
        </p:nvGrpSpPr>
        <p:grpSpPr bwMode="auto">
          <a:xfrm>
            <a:off x="3581400" y="3429001"/>
            <a:ext cx="3048000" cy="2225675"/>
            <a:chOff x="528" y="2160"/>
            <a:chExt cx="1920" cy="1402"/>
          </a:xfrm>
        </p:grpSpPr>
        <p:sp>
          <p:nvSpPr>
            <p:cNvPr id="171022" name="Text Box 10"/>
            <p:cNvSpPr txBox="1">
              <a:spLocks noChangeArrowheads="1"/>
            </p:cNvSpPr>
            <p:nvPr/>
          </p:nvSpPr>
          <p:spPr bwMode="auto">
            <a:xfrm>
              <a:off x="528" y="2160"/>
              <a:ext cx="91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6000" b="1" i="0">
                  <a:solidFill>
                    <a:schemeClr val="tx2"/>
                  </a:solidFill>
                </a:rPr>
                <a:t>1</a:t>
              </a:r>
              <a:endParaRPr lang="es-ES_tradnl" sz="4800" b="1" i="0"/>
            </a:p>
          </p:txBody>
        </p:sp>
        <p:sp>
          <p:nvSpPr>
            <p:cNvPr id="171023" name="Text Box 11"/>
            <p:cNvSpPr txBox="1">
              <a:spLocks noChangeArrowheads="1"/>
            </p:cNvSpPr>
            <p:nvPr/>
          </p:nvSpPr>
          <p:spPr bwMode="auto">
            <a:xfrm>
              <a:off x="1536" y="2928"/>
              <a:ext cx="91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6000" b="1" i="0">
                  <a:solidFill>
                    <a:schemeClr val="tx2"/>
                  </a:solidFill>
                </a:rPr>
                <a:t>2</a:t>
              </a:r>
              <a:endParaRPr lang="es-ES_tradnl" sz="4800" b="1" i="0"/>
            </a:p>
          </p:txBody>
        </p:sp>
      </p:grpSp>
      <p:sp>
        <p:nvSpPr>
          <p:cNvPr id="697356" name="Text Box 12"/>
          <p:cNvSpPr txBox="1">
            <a:spLocks noChangeArrowheads="1"/>
          </p:cNvSpPr>
          <p:nvPr/>
        </p:nvSpPr>
        <p:spPr bwMode="auto">
          <a:xfrm>
            <a:off x="6167438" y="1844676"/>
            <a:ext cx="3581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400" b="1" i="0"/>
              <a:t>Si la matriz es de orden dos</a:t>
            </a:r>
            <a:endParaRPr lang="es-ES_tradnl" sz="2400" i="0"/>
          </a:p>
        </p:txBody>
      </p:sp>
      <p:sp>
        <p:nvSpPr>
          <p:cNvPr id="697357" name="WordArt 13"/>
          <p:cNvSpPr>
            <a:spLocks noChangeArrowheads="1" noChangeShapeType="1" noTextEdit="1"/>
          </p:cNvSpPr>
          <p:nvPr/>
        </p:nvSpPr>
        <p:spPr bwMode="auto">
          <a:xfrm>
            <a:off x="2057400" y="4476750"/>
            <a:ext cx="1062038" cy="47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/ A / =</a:t>
            </a:r>
          </a:p>
        </p:txBody>
      </p:sp>
      <p:sp>
        <p:nvSpPr>
          <p:cNvPr id="697358" name="Text Box 14"/>
          <p:cNvSpPr txBox="1">
            <a:spLocks noChangeArrowheads="1"/>
          </p:cNvSpPr>
          <p:nvPr/>
        </p:nvSpPr>
        <p:spPr bwMode="auto">
          <a:xfrm>
            <a:off x="2135188" y="260350"/>
            <a:ext cx="7993062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71019" name="AutoShape 1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1020" name="AutoShape 1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1021" name="AutoShape 17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532648" y="6368148"/>
            <a:ext cx="184731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0188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7350" grpId="0" autoUpdateAnimBg="0"/>
      <p:bldP spid="697351" grpId="0" autoUpdateAnimBg="0"/>
      <p:bldP spid="697352" grpId="0" animBg="1"/>
      <p:bldP spid="697356" grpId="0" autoUpdateAnimBg="0"/>
      <p:bldP spid="69735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074" name="Text Box 2"/>
          <p:cNvSpPr txBox="1">
            <a:spLocks noChangeArrowheads="1"/>
          </p:cNvSpPr>
          <p:nvPr/>
        </p:nvSpPr>
        <p:spPr bwMode="auto">
          <a:xfrm>
            <a:off x="3657600" y="3124200"/>
            <a:ext cx="701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Tercer paso: </a:t>
            </a:r>
            <a:r>
              <a:rPr lang="es-ES_tradnl" sz="2800" i="0"/>
              <a:t>Hallar la matriz adjunta</a:t>
            </a:r>
            <a:r>
              <a:rPr lang="es-ES_tradnl" sz="3200" i="0"/>
              <a:t>.</a:t>
            </a:r>
            <a:endParaRPr lang="es-ES_tradnl" sz="3200" b="1" i="0"/>
          </a:p>
        </p:txBody>
      </p:sp>
      <p:graphicFrame>
        <p:nvGraphicFramePr>
          <p:cNvPr id="771075" name="Object 3"/>
          <p:cNvGraphicFramePr>
            <a:graphicFrameLocks noChangeAspect="1"/>
          </p:cNvGraphicFramePr>
          <p:nvPr/>
        </p:nvGraphicFramePr>
        <p:xfrm>
          <a:off x="1905001" y="2590800"/>
          <a:ext cx="1857375" cy="399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32" name="Imagen" r:id="rId4" imgW="1857375" imgH="3995738" progId="MS_ClipArt_Gallery.2">
                  <p:embed/>
                </p:oleObj>
              </mc:Choice>
              <mc:Fallback>
                <p:oleObj name="Imagen" r:id="rId4" imgW="1857375" imgH="3995738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1" y="2590800"/>
                        <a:ext cx="1857375" cy="399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1076" name="AutoShape 4"/>
          <p:cNvSpPr>
            <a:spLocks noChangeArrowheads="1"/>
          </p:cNvSpPr>
          <p:nvPr/>
        </p:nvSpPr>
        <p:spPr bwMode="auto">
          <a:xfrm>
            <a:off x="3581400" y="4267200"/>
            <a:ext cx="6248400" cy="1828800"/>
          </a:xfrm>
          <a:prstGeom prst="cloudCallout">
            <a:avLst>
              <a:gd name="adj1" fmla="val -53736"/>
              <a:gd name="adj2" fmla="val -79602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sz="2000" b="1" i="0"/>
              <a:t>Intercambiando </a:t>
            </a:r>
          </a:p>
          <a:p>
            <a:pPr>
              <a:spcBef>
                <a:spcPct val="0"/>
              </a:spcBef>
            </a:pPr>
            <a:r>
              <a:rPr lang="es-ES_tradnl" sz="2000" b="1" i="0"/>
              <a:t>en la matriz de los cofactores </a:t>
            </a:r>
          </a:p>
          <a:p>
            <a:pPr>
              <a:spcBef>
                <a:spcPct val="0"/>
              </a:spcBef>
            </a:pPr>
            <a:r>
              <a:rPr lang="es-ES_tradnl" sz="2000" b="1" i="0"/>
              <a:t>cada fila con la</a:t>
            </a:r>
          </a:p>
          <a:p>
            <a:pPr>
              <a:spcBef>
                <a:spcPct val="0"/>
              </a:spcBef>
            </a:pPr>
            <a:r>
              <a:rPr lang="es-ES_tradnl" sz="2000" b="1" i="0"/>
              <a:t>columna correspondiente</a:t>
            </a:r>
          </a:p>
        </p:txBody>
      </p:sp>
      <p:sp>
        <p:nvSpPr>
          <p:cNvPr id="24474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4742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71079" name="Text Box 7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  <p:grpSp>
        <p:nvGrpSpPr>
          <p:cNvPr id="771080" name="Group 8"/>
          <p:cNvGrpSpPr>
            <a:grpSpLocks/>
          </p:cNvGrpSpPr>
          <p:nvPr/>
        </p:nvGrpSpPr>
        <p:grpSpPr bwMode="auto">
          <a:xfrm>
            <a:off x="3721100" y="1765300"/>
            <a:ext cx="1219200" cy="808038"/>
            <a:chOff x="1920" y="2928"/>
            <a:chExt cx="768" cy="509"/>
          </a:xfrm>
        </p:grpSpPr>
        <p:sp>
          <p:nvSpPr>
            <p:cNvPr id="244746" name="Text Box 9"/>
            <p:cNvSpPr txBox="1">
              <a:spLocks noChangeArrowheads="1"/>
            </p:cNvSpPr>
            <p:nvPr/>
          </p:nvSpPr>
          <p:spPr bwMode="auto">
            <a:xfrm>
              <a:off x="1920" y="292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44747" name="Text Box 10"/>
            <p:cNvSpPr txBox="1">
              <a:spLocks noChangeArrowheads="1"/>
            </p:cNvSpPr>
            <p:nvPr/>
          </p:nvSpPr>
          <p:spPr bwMode="auto">
            <a:xfrm>
              <a:off x="2160" y="307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c</a:t>
              </a:r>
              <a:r>
                <a:rPr lang="es-ES_tradnl" sz="2400" b="1" i="0">
                  <a:solidFill>
                    <a:srgbClr val="FF00FF"/>
                  </a:solidFill>
                </a:rPr>
                <a:t> 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44748" name="Text Box 11"/>
            <p:cNvSpPr txBox="1">
              <a:spLocks noChangeArrowheads="1"/>
            </p:cNvSpPr>
            <p:nvPr/>
          </p:nvSpPr>
          <p:spPr bwMode="auto">
            <a:xfrm>
              <a:off x="2400" y="292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aphicFrame>
        <p:nvGraphicFramePr>
          <p:cNvPr id="771084" name="Object 12"/>
          <p:cNvGraphicFramePr>
            <a:graphicFrameLocks noChangeAspect="1"/>
          </p:cNvGraphicFramePr>
          <p:nvPr/>
        </p:nvGraphicFramePr>
        <p:xfrm>
          <a:off x="5016501" y="1125538"/>
          <a:ext cx="407352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733" name="Ecuación" r:id="rId6" imgW="1218671" imgH="710891" progId="Equation.3">
                  <p:embed/>
                </p:oleObj>
              </mc:Choice>
              <mc:Fallback>
                <p:oleObj name="Ecuación" r:id="rId6" imgW="1218671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1" y="1125538"/>
                        <a:ext cx="4073525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7975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1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1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71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71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1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71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71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71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71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71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1074" grpId="0" autoUpdateAnimBg="0"/>
      <p:bldP spid="771076" grpId="0" animBg="1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3122" name="Group 2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46816" name="Freeform 3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817" name="Freeform 4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18" name="Freeform 5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19" name="Freeform 6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20" name="Freeform 7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6787" name="Group 8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46810" name="Freeform 9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11" name="Freeform 10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12" name="Freeform 11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13" name="Freeform 12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14" name="Freeform 13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815" name="Freeform 14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73135" name="Group 15"/>
          <p:cNvGrpSpPr>
            <a:grpSpLocks/>
          </p:cNvGrpSpPr>
          <p:nvPr/>
        </p:nvGrpSpPr>
        <p:grpSpPr bwMode="auto">
          <a:xfrm>
            <a:off x="4114800" y="4098926"/>
            <a:ext cx="1066800" cy="930275"/>
            <a:chOff x="1776" y="2400"/>
            <a:chExt cx="672" cy="586"/>
          </a:xfrm>
        </p:grpSpPr>
        <p:sp>
          <p:nvSpPr>
            <p:cNvPr id="246807" name="Text Box 16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+</a:t>
              </a:r>
              <a:r>
                <a:rPr lang="es-ES_tradnl" sz="2400" b="1" i="0">
                  <a:solidFill>
                    <a:srgbClr val="FF00FF"/>
                  </a:solidFill>
                </a:rPr>
                <a:t> 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46808" name="Text Box 17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46809" name="Text Box 18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246789" name="Group 19"/>
          <p:cNvGrpSpPr>
            <a:grpSpLocks/>
          </p:cNvGrpSpPr>
          <p:nvPr/>
        </p:nvGrpSpPr>
        <p:grpSpPr bwMode="auto">
          <a:xfrm>
            <a:off x="4038600" y="2163764"/>
            <a:ext cx="1219200" cy="808037"/>
            <a:chOff x="1920" y="2928"/>
            <a:chExt cx="768" cy="509"/>
          </a:xfrm>
        </p:grpSpPr>
        <p:sp>
          <p:nvSpPr>
            <p:cNvPr id="246804" name="Text Box 20"/>
            <p:cNvSpPr txBox="1">
              <a:spLocks noChangeArrowheads="1"/>
            </p:cNvSpPr>
            <p:nvPr/>
          </p:nvSpPr>
          <p:spPr bwMode="auto">
            <a:xfrm>
              <a:off x="1920" y="292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46805" name="Text Box 21"/>
            <p:cNvSpPr txBox="1">
              <a:spLocks noChangeArrowheads="1"/>
            </p:cNvSpPr>
            <p:nvPr/>
          </p:nvSpPr>
          <p:spPr bwMode="auto">
            <a:xfrm>
              <a:off x="2160" y="307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c</a:t>
              </a:r>
              <a:r>
                <a:rPr lang="es-ES_tradnl" sz="2400" b="1" i="0">
                  <a:solidFill>
                    <a:srgbClr val="FF00FF"/>
                  </a:solidFill>
                </a:rPr>
                <a:t> 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46806" name="Text Box 22"/>
            <p:cNvSpPr txBox="1">
              <a:spLocks noChangeArrowheads="1"/>
            </p:cNvSpPr>
            <p:nvPr/>
          </p:nvSpPr>
          <p:spPr bwMode="auto">
            <a:xfrm>
              <a:off x="2400" y="292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aphicFrame>
        <p:nvGraphicFramePr>
          <p:cNvPr id="246790" name="Object 23"/>
          <p:cNvGraphicFramePr>
            <a:graphicFrameLocks noChangeAspect="1"/>
          </p:cNvGraphicFramePr>
          <p:nvPr/>
        </p:nvGraphicFramePr>
        <p:xfrm>
          <a:off x="5334001" y="1524000"/>
          <a:ext cx="407352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56" name="Ecuación" r:id="rId4" imgW="1218671" imgH="710891" progId="Equation.3">
                  <p:embed/>
                </p:oleObj>
              </mc:Choice>
              <mc:Fallback>
                <p:oleObj name="Ecuación" r:id="rId4" imgW="1218671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1" y="1524000"/>
                        <a:ext cx="4073525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3144" name="Oval 24"/>
          <p:cNvSpPr>
            <a:spLocks noChangeArrowheads="1"/>
          </p:cNvSpPr>
          <p:nvPr/>
        </p:nvSpPr>
        <p:spPr bwMode="auto">
          <a:xfrm>
            <a:off x="5334000" y="1524000"/>
            <a:ext cx="4038600" cy="6096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773145" name="Object 25"/>
          <p:cNvGraphicFramePr>
            <a:graphicFrameLocks noChangeAspect="1"/>
          </p:cNvGraphicFramePr>
          <p:nvPr/>
        </p:nvGraphicFramePr>
        <p:xfrm>
          <a:off x="5257800" y="3733800"/>
          <a:ext cx="4267200" cy="224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57" name="Ecuación" r:id="rId6" imgW="774364" imgH="710891" progId="Equation.3">
                  <p:embed/>
                </p:oleObj>
              </mc:Choice>
              <mc:Fallback>
                <p:oleObj name="Ecuación" r:id="rId6" imgW="774364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733800"/>
                        <a:ext cx="4267200" cy="224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3146" name="Group 26"/>
          <p:cNvGrpSpPr>
            <a:grpSpLocks/>
          </p:cNvGrpSpPr>
          <p:nvPr/>
        </p:nvGrpSpPr>
        <p:grpSpPr bwMode="auto">
          <a:xfrm>
            <a:off x="5867400" y="1524000"/>
            <a:ext cx="3505200" cy="641350"/>
            <a:chOff x="2736" y="960"/>
            <a:chExt cx="2208" cy="404"/>
          </a:xfrm>
        </p:grpSpPr>
        <p:sp>
          <p:nvSpPr>
            <p:cNvPr id="246801" name="Text Box 27"/>
            <p:cNvSpPr txBox="1">
              <a:spLocks noChangeArrowheads="1"/>
            </p:cNvSpPr>
            <p:nvPr/>
          </p:nvSpPr>
          <p:spPr bwMode="auto">
            <a:xfrm>
              <a:off x="2736" y="960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8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6802" name="Text Box 28"/>
            <p:cNvSpPr txBox="1">
              <a:spLocks noChangeArrowheads="1"/>
            </p:cNvSpPr>
            <p:nvPr/>
          </p:nvSpPr>
          <p:spPr bwMode="auto">
            <a:xfrm>
              <a:off x="3600" y="960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3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6803" name="Text Box 29"/>
            <p:cNvSpPr txBox="1">
              <a:spLocks noChangeArrowheads="1"/>
            </p:cNvSpPr>
            <p:nvPr/>
          </p:nvSpPr>
          <p:spPr bwMode="auto">
            <a:xfrm>
              <a:off x="4320" y="960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- 6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73150" name="Group 30"/>
          <p:cNvGrpSpPr>
            <a:grpSpLocks/>
          </p:cNvGrpSpPr>
          <p:nvPr/>
        </p:nvGrpSpPr>
        <p:grpSpPr bwMode="auto">
          <a:xfrm>
            <a:off x="5486400" y="3886200"/>
            <a:ext cx="1295400" cy="1936750"/>
            <a:chOff x="2496" y="2448"/>
            <a:chExt cx="816" cy="1220"/>
          </a:xfrm>
        </p:grpSpPr>
        <p:sp>
          <p:nvSpPr>
            <p:cNvPr id="246798" name="Text Box 31"/>
            <p:cNvSpPr txBox="1">
              <a:spLocks noChangeArrowheads="1"/>
            </p:cNvSpPr>
            <p:nvPr/>
          </p:nvSpPr>
          <p:spPr bwMode="auto">
            <a:xfrm>
              <a:off x="2688" y="2448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8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6799" name="Text Box 32"/>
            <p:cNvSpPr txBox="1">
              <a:spLocks noChangeArrowheads="1"/>
            </p:cNvSpPr>
            <p:nvPr/>
          </p:nvSpPr>
          <p:spPr bwMode="auto">
            <a:xfrm>
              <a:off x="2688" y="2880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6800" name="Text Box 33"/>
            <p:cNvSpPr txBox="1">
              <a:spLocks noChangeArrowheads="1"/>
            </p:cNvSpPr>
            <p:nvPr/>
          </p:nvSpPr>
          <p:spPr bwMode="auto">
            <a:xfrm>
              <a:off x="2496" y="3264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- 6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sp>
        <p:nvSpPr>
          <p:cNvPr id="246795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6796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73156" name="Text Box 36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282054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7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7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7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7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73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73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73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73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3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73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73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73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73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3144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834" name="Group 2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48868" name="Freeform 3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8869" name="Freeform 4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870" name="Freeform 5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871" name="Freeform 6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872" name="Freeform 7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8835" name="Group 8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48862" name="Freeform 9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863" name="Freeform 10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864" name="Freeform 11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865" name="Freeform 12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866" name="Freeform 13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867" name="Freeform 14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8836" name="Group 15"/>
          <p:cNvGrpSpPr>
            <a:grpSpLocks/>
          </p:cNvGrpSpPr>
          <p:nvPr/>
        </p:nvGrpSpPr>
        <p:grpSpPr bwMode="auto">
          <a:xfrm>
            <a:off x="4114800" y="4098926"/>
            <a:ext cx="1066800" cy="930275"/>
            <a:chOff x="1776" y="2400"/>
            <a:chExt cx="672" cy="586"/>
          </a:xfrm>
        </p:grpSpPr>
        <p:sp>
          <p:nvSpPr>
            <p:cNvPr id="248859" name="Text Box 16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+</a:t>
              </a:r>
              <a:r>
                <a:rPr lang="es-ES_tradnl" sz="2400" b="1" i="0">
                  <a:solidFill>
                    <a:srgbClr val="FF00FF"/>
                  </a:solidFill>
                </a:rPr>
                <a:t> 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48860" name="Text Box 17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48861" name="Text Box 18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248837" name="Group 19"/>
          <p:cNvGrpSpPr>
            <a:grpSpLocks/>
          </p:cNvGrpSpPr>
          <p:nvPr/>
        </p:nvGrpSpPr>
        <p:grpSpPr bwMode="auto">
          <a:xfrm>
            <a:off x="4038600" y="2163764"/>
            <a:ext cx="1219200" cy="808037"/>
            <a:chOff x="1920" y="2928"/>
            <a:chExt cx="768" cy="509"/>
          </a:xfrm>
        </p:grpSpPr>
        <p:sp>
          <p:nvSpPr>
            <p:cNvPr id="248856" name="Text Box 20"/>
            <p:cNvSpPr txBox="1">
              <a:spLocks noChangeArrowheads="1"/>
            </p:cNvSpPr>
            <p:nvPr/>
          </p:nvSpPr>
          <p:spPr bwMode="auto">
            <a:xfrm>
              <a:off x="1920" y="292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48857" name="Text Box 21"/>
            <p:cNvSpPr txBox="1">
              <a:spLocks noChangeArrowheads="1"/>
            </p:cNvSpPr>
            <p:nvPr/>
          </p:nvSpPr>
          <p:spPr bwMode="auto">
            <a:xfrm>
              <a:off x="2160" y="307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c</a:t>
              </a:r>
              <a:r>
                <a:rPr lang="es-ES_tradnl" sz="2400" b="1" i="0">
                  <a:solidFill>
                    <a:srgbClr val="FF00FF"/>
                  </a:solidFill>
                </a:rPr>
                <a:t> 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48858" name="Text Box 22"/>
            <p:cNvSpPr txBox="1">
              <a:spLocks noChangeArrowheads="1"/>
            </p:cNvSpPr>
            <p:nvPr/>
          </p:nvSpPr>
          <p:spPr bwMode="auto">
            <a:xfrm>
              <a:off x="2400" y="292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aphicFrame>
        <p:nvGraphicFramePr>
          <p:cNvPr id="248838" name="Object 23"/>
          <p:cNvGraphicFramePr>
            <a:graphicFrameLocks noChangeAspect="1"/>
          </p:cNvGraphicFramePr>
          <p:nvPr/>
        </p:nvGraphicFramePr>
        <p:xfrm>
          <a:off x="5334001" y="1524000"/>
          <a:ext cx="407352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80" name="Ecuación" r:id="rId4" imgW="1218671" imgH="710891" progId="Equation.3">
                  <p:embed/>
                </p:oleObj>
              </mc:Choice>
              <mc:Fallback>
                <p:oleObj name="Ecuación" r:id="rId4" imgW="1218671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1" y="1524000"/>
                        <a:ext cx="4073525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5192" name="Oval 24"/>
          <p:cNvSpPr>
            <a:spLocks noChangeArrowheads="1"/>
          </p:cNvSpPr>
          <p:nvPr/>
        </p:nvSpPr>
        <p:spPr bwMode="auto">
          <a:xfrm>
            <a:off x="5334000" y="2133600"/>
            <a:ext cx="4038600" cy="6096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248840" name="Object 25"/>
          <p:cNvGraphicFramePr>
            <a:graphicFrameLocks noChangeAspect="1"/>
          </p:cNvGraphicFramePr>
          <p:nvPr/>
        </p:nvGraphicFramePr>
        <p:xfrm>
          <a:off x="5257800" y="3733800"/>
          <a:ext cx="4267200" cy="224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81" name="Ecuación" r:id="rId6" imgW="774364" imgH="710891" progId="Equation.3">
                  <p:embed/>
                </p:oleObj>
              </mc:Choice>
              <mc:Fallback>
                <p:oleObj name="Ecuación" r:id="rId6" imgW="774364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733800"/>
                        <a:ext cx="4267200" cy="224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5194" name="Group 26"/>
          <p:cNvGrpSpPr>
            <a:grpSpLocks/>
          </p:cNvGrpSpPr>
          <p:nvPr/>
        </p:nvGrpSpPr>
        <p:grpSpPr bwMode="auto">
          <a:xfrm>
            <a:off x="5791200" y="2178050"/>
            <a:ext cx="3733800" cy="641350"/>
            <a:chOff x="2688" y="1372"/>
            <a:chExt cx="2352" cy="404"/>
          </a:xfrm>
        </p:grpSpPr>
        <p:sp>
          <p:nvSpPr>
            <p:cNvPr id="248853" name="Text Box 27"/>
            <p:cNvSpPr txBox="1">
              <a:spLocks noChangeArrowheads="1"/>
            </p:cNvSpPr>
            <p:nvPr/>
          </p:nvSpPr>
          <p:spPr bwMode="auto">
            <a:xfrm>
              <a:off x="2688" y="1372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-12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8854" name="Text Box 28"/>
            <p:cNvSpPr txBox="1">
              <a:spLocks noChangeArrowheads="1"/>
            </p:cNvSpPr>
            <p:nvPr/>
          </p:nvSpPr>
          <p:spPr bwMode="auto">
            <a:xfrm>
              <a:off x="3600" y="1372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7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8855" name="Text Box 29"/>
            <p:cNvSpPr txBox="1">
              <a:spLocks noChangeArrowheads="1"/>
            </p:cNvSpPr>
            <p:nvPr/>
          </p:nvSpPr>
          <p:spPr bwMode="auto">
            <a:xfrm>
              <a:off x="4416" y="1372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9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248842" name="Group 30"/>
          <p:cNvGrpSpPr>
            <a:grpSpLocks/>
          </p:cNvGrpSpPr>
          <p:nvPr/>
        </p:nvGrpSpPr>
        <p:grpSpPr bwMode="auto">
          <a:xfrm>
            <a:off x="5486400" y="3886200"/>
            <a:ext cx="1295400" cy="1936750"/>
            <a:chOff x="2496" y="2448"/>
            <a:chExt cx="816" cy="1220"/>
          </a:xfrm>
        </p:grpSpPr>
        <p:sp>
          <p:nvSpPr>
            <p:cNvPr id="248850" name="Text Box 31"/>
            <p:cNvSpPr txBox="1">
              <a:spLocks noChangeArrowheads="1"/>
            </p:cNvSpPr>
            <p:nvPr/>
          </p:nvSpPr>
          <p:spPr bwMode="auto">
            <a:xfrm>
              <a:off x="2688" y="2448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8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8851" name="Text Box 32"/>
            <p:cNvSpPr txBox="1">
              <a:spLocks noChangeArrowheads="1"/>
            </p:cNvSpPr>
            <p:nvPr/>
          </p:nvSpPr>
          <p:spPr bwMode="auto">
            <a:xfrm>
              <a:off x="2688" y="2880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8852" name="Text Box 33"/>
            <p:cNvSpPr txBox="1">
              <a:spLocks noChangeArrowheads="1"/>
            </p:cNvSpPr>
            <p:nvPr/>
          </p:nvSpPr>
          <p:spPr bwMode="auto">
            <a:xfrm>
              <a:off x="2496" y="3264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- 6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75202" name="Group 34"/>
          <p:cNvGrpSpPr>
            <a:grpSpLocks/>
          </p:cNvGrpSpPr>
          <p:nvPr/>
        </p:nvGrpSpPr>
        <p:grpSpPr bwMode="auto">
          <a:xfrm>
            <a:off x="6629400" y="3886200"/>
            <a:ext cx="1295400" cy="1936750"/>
            <a:chOff x="2496" y="2448"/>
            <a:chExt cx="816" cy="1220"/>
          </a:xfrm>
        </p:grpSpPr>
        <p:sp>
          <p:nvSpPr>
            <p:cNvPr id="248847" name="Text Box 35"/>
            <p:cNvSpPr txBox="1">
              <a:spLocks noChangeArrowheads="1"/>
            </p:cNvSpPr>
            <p:nvPr/>
          </p:nvSpPr>
          <p:spPr bwMode="auto">
            <a:xfrm>
              <a:off x="2688" y="2448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-12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8848" name="Text Box 36"/>
            <p:cNvSpPr txBox="1">
              <a:spLocks noChangeArrowheads="1"/>
            </p:cNvSpPr>
            <p:nvPr/>
          </p:nvSpPr>
          <p:spPr bwMode="auto">
            <a:xfrm>
              <a:off x="2688" y="2880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  7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48849" name="Text Box 37"/>
            <p:cNvSpPr txBox="1">
              <a:spLocks noChangeArrowheads="1"/>
            </p:cNvSpPr>
            <p:nvPr/>
          </p:nvSpPr>
          <p:spPr bwMode="auto">
            <a:xfrm>
              <a:off x="2496" y="3264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    9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sp>
        <p:nvSpPr>
          <p:cNvPr id="248844" name="AutoShape 3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8845" name="AutoShape 3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75208" name="Text Box 40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118110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5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5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75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75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5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75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519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882" name="Group 2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50920" name="Freeform 3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0921" name="Freeform 4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22" name="Freeform 5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23" name="Freeform 6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24" name="Freeform 7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0883" name="Group 8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50914" name="Freeform 9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5" name="Freeform 10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6" name="Freeform 11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7" name="Freeform 12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8" name="Freeform 13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0919" name="Freeform 14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0884" name="Group 15"/>
          <p:cNvGrpSpPr>
            <a:grpSpLocks/>
          </p:cNvGrpSpPr>
          <p:nvPr/>
        </p:nvGrpSpPr>
        <p:grpSpPr bwMode="auto">
          <a:xfrm>
            <a:off x="4114800" y="4098926"/>
            <a:ext cx="1066800" cy="930275"/>
            <a:chOff x="1776" y="2400"/>
            <a:chExt cx="672" cy="586"/>
          </a:xfrm>
        </p:grpSpPr>
        <p:sp>
          <p:nvSpPr>
            <p:cNvPr id="250911" name="Text Box 16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+</a:t>
              </a:r>
              <a:r>
                <a:rPr lang="es-ES_tradnl" sz="2400" b="1" i="0">
                  <a:solidFill>
                    <a:srgbClr val="FF00FF"/>
                  </a:solidFill>
                </a:rPr>
                <a:t> 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50912" name="Text Box 17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50913" name="Text Box 18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pSp>
        <p:nvGrpSpPr>
          <p:cNvPr id="250885" name="Group 19"/>
          <p:cNvGrpSpPr>
            <a:grpSpLocks/>
          </p:cNvGrpSpPr>
          <p:nvPr/>
        </p:nvGrpSpPr>
        <p:grpSpPr bwMode="auto">
          <a:xfrm>
            <a:off x="4038600" y="2163764"/>
            <a:ext cx="1219200" cy="808037"/>
            <a:chOff x="1920" y="2928"/>
            <a:chExt cx="768" cy="509"/>
          </a:xfrm>
        </p:grpSpPr>
        <p:sp>
          <p:nvSpPr>
            <p:cNvPr id="250908" name="Text Box 20"/>
            <p:cNvSpPr txBox="1">
              <a:spLocks noChangeArrowheads="1"/>
            </p:cNvSpPr>
            <p:nvPr/>
          </p:nvSpPr>
          <p:spPr bwMode="auto">
            <a:xfrm>
              <a:off x="1920" y="292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50909" name="Text Box 21"/>
            <p:cNvSpPr txBox="1">
              <a:spLocks noChangeArrowheads="1"/>
            </p:cNvSpPr>
            <p:nvPr/>
          </p:nvSpPr>
          <p:spPr bwMode="auto">
            <a:xfrm>
              <a:off x="2160" y="3072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c</a:t>
              </a:r>
              <a:r>
                <a:rPr lang="es-ES_tradnl" sz="2400" b="1" i="0">
                  <a:solidFill>
                    <a:srgbClr val="FF00FF"/>
                  </a:solidFill>
                </a:rPr>
                <a:t> 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50910" name="Text Box 22"/>
            <p:cNvSpPr txBox="1">
              <a:spLocks noChangeArrowheads="1"/>
            </p:cNvSpPr>
            <p:nvPr/>
          </p:nvSpPr>
          <p:spPr bwMode="auto">
            <a:xfrm>
              <a:off x="2400" y="2928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aphicFrame>
        <p:nvGraphicFramePr>
          <p:cNvPr id="250886" name="Object 23"/>
          <p:cNvGraphicFramePr>
            <a:graphicFrameLocks noChangeAspect="1"/>
          </p:cNvGraphicFramePr>
          <p:nvPr/>
        </p:nvGraphicFramePr>
        <p:xfrm>
          <a:off x="5334001" y="1524000"/>
          <a:ext cx="407352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04" name="Ecuación" r:id="rId4" imgW="1218671" imgH="710891" progId="Equation.3">
                  <p:embed/>
                </p:oleObj>
              </mc:Choice>
              <mc:Fallback>
                <p:oleObj name="Ecuación" r:id="rId4" imgW="1218671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1" y="1524000"/>
                        <a:ext cx="4073525" cy="205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7240" name="Oval 24"/>
          <p:cNvSpPr>
            <a:spLocks noChangeArrowheads="1"/>
          </p:cNvSpPr>
          <p:nvPr/>
        </p:nvSpPr>
        <p:spPr bwMode="auto">
          <a:xfrm>
            <a:off x="5334000" y="2819400"/>
            <a:ext cx="4038600" cy="6858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250888" name="Object 25"/>
          <p:cNvGraphicFramePr>
            <a:graphicFrameLocks noChangeAspect="1"/>
          </p:cNvGraphicFramePr>
          <p:nvPr/>
        </p:nvGraphicFramePr>
        <p:xfrm>
          <a:off x="5257800" y="3733800"/>
          <a:ext cx="4267200" cy="224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05" name="Ecuación" r:id="rId6" imgW="774364" imgH="710891" progId="Equation.3">
                  <p:embed/>
                </p:oleObj>
              </mc:Choice>
              <mc:Fallback>
                <p:oleObj name="Ecuación" r:id="rId6" imgW="774364" imgH="7108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733800"/>
                        <a:ext cx="4267200" cy="224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7242" name="Group 26"/>
          <p:cNvGrpSpPr>
            <a:grpSpLocks/>
          </p:cNvGrpSpPr>
          <p:nvPr/>
        </p:nvGrpSpPr>
        <p:grpSpPr bwMode="auto">
          <a:xfrm>
            <a:off x="5867400" y="2819400"/>
            <a:ext cx="3657600" cy="641350"/>
            <a:chOff x="2736" y="1776"/>
            <a:chExt cx="2304" cy="404"/>
          </a:xfrm>
        </p:grpSpPr>
        <p:sp>
          <p:nvSpPr>
            <p:cNvPr id="250905" name="Text Box 27"/>
            <p:cNvSpPr txBox="1">
              <a:spLocks noChangeArrowheads="1"/>
            </p:cNvSpPr>
            <p:nvPr/>
          </p:nvSpPr>
          <p:spPr bwMode="auto">
            <a:xfrm>
              <a:off x="2736" y="1776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5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50906" name="Text Box 28"/>
            <p:cNvSpPr txBox="1">
              <a:spLocks noChangeArrowheads="1"/>
            </p:cNvSpPr>
            <p:nvPr/>
          </p:nvSpPr>
          <p:spPr bwMode="auto">
            <a:xfrm>
              <a:off x="3648" y="1776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-1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50907" name="Text Box 29"/>
            <p:cNvSpPr txBox="1">
              <a:spLocks noChangeArrowheads="1"/>
            </p:cNvSpPr>
            <p:nvPr/>
          </p:nvSpPr>
          <p:spPr bwMode="auto">
            <a:xfrm>
              <a:off x="4416" y="1776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FF00FF"/>
                  </a:solidFill>
                </a:rPr>
                <a:t>2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250890" name="Group 30"/>
          <p:cNvGrpSpPr>
            <a:grpSpLocks/>
          </p:cNvGrpSpPr>
          <p:nvPr/>
        </p:nvGrpSpPr>
        <p:grpSpPr bwMode="auto">
          <a:xfrm>
            <a:off x="5486400" y="3886200"/>
            <a:ext cx="1295400" cy="1936750"/>
            <a:chOff x="2496" y="2448"/>
            <a:chExt cx="816" cy="1220"/>
          </a:xfrm>
        </p:grpSpPr>
        <p:sp>
          <p:nvSpPr>
            <p:cNvPr id="250902" name="Text Box 31"/>
            <p:cNvSpPr txBox="1">
              <a:spLocks noChangeArrowheads="1"/>
            </p:cNvSpPr>
            <p:nvPr/>
          </p:nvSpPr>
          <p:spPr bwMode="auto">
            <a:xfrm>
              <a:off x="2688" y="2448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8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50903" name="Text Box 32"/>
            <p:cNvSpPr txBox="1">
              <a:spLocks noChangeArrowheads="1"/>
            </p:cNvSpPr>
            <p:nvPr/>
          </p:nvSpPr>
          <p:spPr bwMode="auto">
            <a:xfrm>
              <a:off x="2688" y="2880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50904" name="Text Box 33"/>
            <p:cNvSpPr txBox="1">
              <a:spLocks noChangeArrowheads="1"/>
            </p:cNvSpPr>
            <p:nvPr/>
          </p:nvSpPr>
          <p:spPr bwMode="auto">
            <a:xfrm>
              <a:off x="2496" y="3264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- 6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250891" name="Group 34"/>
          <p:cNvGrpSpPr>
            <a:grpSpLocks/>
          </p:cNvGrpSpPr>
          <p:nvPr/>
        </p:nvGrpSpPr>
        <p:grpSpPr bwMode="auto">
          <a:xfrm>
            <a:off x="6629400" y="3886200"/>
            <a:ext cx="1295400" cy="1936750"/>
            <a:chOff x="2496" y="2448"/>
            <a:chExt cx="816" cy="1220"/>
          </a:xfrm>
        </p:grpSpPr>
        <p:sp>
          <p:nvSpPr>
            <p:cNvPr id="250899" name="Text Box 35"/>
            <p:cNvSpPr txBox="1">
              <a:spLocks noChangeArrowheads="1"/>
            </p:cNvSpPr>
            <p:nvPr/>
          </p:nvSpPr>
          <p:spPr bwMode="auto">
            <a:xfrm>
              <a:off x="2688" y="2448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-12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50900" name="Text Box 36"/>
            <p:cNvSpPr txBox="1">
              <a:spLocks noChangeArrowheads="1"/>
            </p:cNvSpPr>
            <p:nvPr/>
          </p:nvSpPr>
          <p:spPr bwMode="auto">
            <a:xfrm>
              <a:off x="2688" y="2880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  7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50901" name="Text Box 37"/>
            <p:cNvSpPr txBox="1">
              <a:spLocks noChangeArrowheads="1"/>
            </p:cNvSpPr>
            <p:nvPr/>
          </p:nvSpPr>
          <p:spPr bwMode="auto">
            <a:xfrm>
              <a:off x="2496" y="3264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    9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grpSp>
        <p:nvGrpSpPr>
          <p:cNvPr id="777254" name="Group 38"/>
          <p:cNvGrpSpPr>
            <a:grpSpLocks/>
          </p:cNvGrpSpPr>
          <p:nvPr/>
        </p:nvGrpSpPr>
        <p:grpSpPr bwMode="auto">
          <a:xfrm>
            <a:off x="8077200" y="3962400"/>
            <a:ext cx="1295400" cy="1936750"/>
            <a:chOff x="2496" y="2448"/>
            <a:chExt cx="816" cy="1220"/>
          </a:xfrm>
        </p:grpSpPr>
        <p:sp>
          <p:nvSpPr>
            <p:cNvPr id="250896" name="Text Box 39"/>
            <p:cNvSpPr txBox="1">
              <a:spLocks noChangeArrowheads="1"/>
            </p:cNvSpPr>
            <p:nvPr/>
          </p:nvSpPr>
          <p:spPr bwMode="auto">
            <a:xfrm>
              <a:off x="2688" y="2448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 5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50897" name="Text Box 40"/>
            <p:cNvSpPr txBox="1">
              <a:spLocks noChangeArrowheads="1"/>
            </p:cNvSpPr>
            <p:nvPr/>
          </p:nvSpPr>
          <p:spPr bwMode="auto">
            <a:xfrm>
              <a:off x="2688" y="2880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-1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  <p:sp>
          <p:nvSpPr>
            <p:cNvPr id="250898" name="Text Box 41"/>
            <p:cNvSpPr txBox="1">
              <a:spLocks noChangeArrowheads="1"/>
            </p:cNvSpPr>
            <p:nvPr/>
          </p:nvSpPr>
          <p:spPr bwMode="auto">
            <a:xfrm>
              <a:off x="2496" y="3264"/>
              <a:ext cx="62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b="1" i="0">
                  <a:solidFill>
                    <a:srgbClr val="6600CC"/>
                  </a:solidFill>
                </a:rPr>
                <a:t>    2</a:t>
              </a:r>
              <a:endParaRPr lang="es-ES_tradnl" sz="3200" b="1" i="0">
                <a:solidFill>
                  <a:srgbClr val="FF00FF"/>
                </a:solidFill>
              </a:endParaRPr>
            </a:p>
          </p:txBody>
        </p:sp>
      </p:grpSp>
      <p:sp>
        <p:nvSpPr>
          <p:cNvPr id="250893" name="AutoShape 4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0894" name="AutoShape 4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77260" name="Text Box 44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93814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7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7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77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77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7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77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4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79266" name="Object 2"/>
          <p:cNvGraphicFramePr>
            <a:graphicFrameLocks noChangeAspect="1"/>
          </p:cNvGraphicFramePr>
          <p:nvPr/>
        </p:nvGraphicFramePr>
        <p:xfrm>
          <a:off x="1828801" y="2514600"/>
          <a:ext cx="1857375" cy="3995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19" name="Imagen" r:id="rId4" imgW="1857375" imgH="3995738" progId="MS_ClipArt_Gallery.2">
                  <p:embed/>
                </p:oleObj>
              </mc:Choice>
              <mc:Fallback>
                <p:oleObj name="Imagen" r:id="rId4" imgW="1857375" imgH="3995738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2514600"/>
                        <a:ext cx="1857375" cy="3995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9267" name="AutoShape 3"/>
          <p:cNvSpPr>
            <a:spLocks noChangeArrowheads="1"/>
          </p:cNvSpPr>
          <p:nvPr/>
        </p:nvSpPr>
        <p:spPr bwMode="auto">
          <a:xfrm>
            <a:off x="3657600" y="1295400"/>
            <a:ext cx="7010400" cy="2514600"/>
          </a:xfrm>
          <a:prstGeom prst="cloudCallout">
            <a:avLst>
              <a:gd name="adj1" fmla="val -56319"/>
              <a:gd name="adj2" fmla="val 41352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sz="3200" b="1" i="0">
                <a:latin typeface="Comic Sans MS" panose="030F0702030302020204" pitchFamily="66" charset="0"/>
              </a:rPr>
              <a:t>     </a:t>
            </a:r>
            <a:r>
              <a:rPr lang="es-ES_tradnl" sz="3200" b="1" i="0"/>
              <a:t>Ya conozco la matriz adjunta,</a:t>
            </a:r>
          </a:p>
          <a:p>
            <a:pPr>
              <a:spcBef>
                <a:spcPct val="0"/>
              </a:spcBef>
            </a:pPr>
            <a:r>
              <a:rPr lang="es-ES_tradnl" sz="3200" b="1" i="0"/>
              <a:t> ¿y la matriz inversa?</a:t>
            </a:r>
          </a:p>
        </p:txBody>
      </p:sp>
      <p:sp>
        <p:nvSpPr>
          <p:cNvPr id="779268" name="Text Box 4"/>
          <p:cNvSpPr txBox="1">
            <a:spLocks noChangeArrowheads="1"/>
          </p:cNvSpPr>
          <p:nvPr/>
        </p:nvSpPr>
        <p:spPr bwMode="auto">
          <a:xfrm>
            <a:off x="3352800" y="41910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Cuarto paso: </a:t>
            </a:r>
            <a:r>
              <a:rPr lang="es-ES_tradnl" sz="3200" i="0"/>
              <a:t>Hallar la matriz inversa.</a:t>
            </a:r>
            <a:endParaRPr lang="es-ES_tradnl" sz="3200" b="1" i="0"/>
          </a:p>
        </p:txBody>
      </p:sp>
      <p:sp>
        <p:nvSpPr>
          <p:cNvPr id="25293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2934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79271" name="Text Box 7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111917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9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9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79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79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9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79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267" grpId="0" animBg="1" autoUpdateAnimBg="0"/>
      <p:bldP spid="779268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Text Box 2"/>
          <p:cNvSpPr txBox="1">
            <a:spLocks noChangeArrowheads="1"/>
          </p:cNvSpPr>
          <p:nvPr/>
        </p:nvSpPr>
        <p:spPr bwMode="auto">
          <a:xfrm>
            <a:off x="3657600" y="16764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Cuarto paso: </a:t>
            </a:r>
            <a:r>
              <a:rPr lang="es-ES_tradnl" sz="3200" i="0"/>
              <a:t>Hallar la matriz inversa.</a:t>
            </a:r>
            <a:endParaRPr lang="es-ES_tradnl" sz="3200" b="1" i="0"/>
          </a:p>
        </p:txBody>
      </p:sp>
      <p:grpSp>
        <p:nvGrpSpPr>
          <p:cNvPr id="781315" name="Group 3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54999" name="Freeform 4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000" name="Freeform 5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5001" name="Freeform 6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5002" name="Freeform 7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5003" name="Freeform 8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81321" name="Group 9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54993" name="Freeform 10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994" name="Freeform 11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995" name="Freeform 12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996" name="Freeform 13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997" name="Freeform 14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998" name="Freeform 15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81328" name="Group 16"/>
          <p:cNvGrpSpPr>
            <a:grpSpLocks/>
          </p:cNvGrpSpPr>
          <p:nvPr/>
        </p:nvGrpSpPr>
        <p:grpSpPr bwMode="auto">
          <a:xfrm>
            <a:off x="4953000" y="3581401"/>
            <a:ext cx="1371600" cy="930275"/>
            <a:chOff x="1776" y="2400"/>
            <a:chExt cx="672" cy="586"/>
          </a:xfrm>
        </p:grpSpPr>
        <p:sp>
          <p:nvSpPr>
            <p:cNvPr id="254990" name="Text Box 17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-1</a:t>
              </a:r>
              <a:r>
                <a:rPr lang="es-ES_tradnl" sz="2400" b="1" i="0">
                  <a:solidFill>
                    <a:srgbClr val="FF00FF"/>
                  </a:solidFill>
                </a:rPr>
                <a:t>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54991" name="Text Box 18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54992" name="Text Box 19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aphicFrame>
        <p:nvGraphicFramePr>
          <p:cNvPr id="781332" name="Object 20"/>
          <p:cNvGraphicFramePr>
            <a:graphicFrameLocks noChangeAspect="1"/>
          </p:cNvGraphicFramePr>
          <p:nvPr/>
        </p:nvGraphicFramePr>
        <p:xfrm>
          <a:off x="6248400" y="3352800"/>
          <a:ext cx="1244600" cy="174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43" name="Ecuación" r:id="rId4" imgW="317225" imgH="444114" progId="Equation.3">
                  <p:embed/>
                </p:oleObj>
              </mc:Choice>
              <mc:Fallback>
                <p:oleObj name="Ecuación" r:id="rId4" imgW="317225" imgH="44411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352800"/>
                        <a:ext cx="1244600" cy="174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81333" name="Group 21"/>
          <p:cNvGrpSpPr>
            <a:grpSpLocks/>
          </p:cNvGrpSpPr>
          <p:nvPr/>
        </p:nvGrpSpPr>
        <p:grpSpPr bwMode="auto">
          <a:xfrm>
            <a:off x="7467600" y="3276601"/>
            <a:ext cx="1143000" cy="968375"/>
            <a:chOff x="1776" y="2400"/>
            <a:chExt cx="672" cy="524"/>
          </a:xfrm>
        </p:grpSpPr>
        <p:sp>
          <p:nvSpPr>
            <p:cNvPr id="254987" name="Text Box 22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+</a:t>
              </a:r>
              <a:r>
                <a:rPr lang="es-ES_tradnl" sz="2400" b="1" i="0">
                  <a:solidFill>
                    <a:srgbClr val="FF00FF"/>
                  </a:solidFill>
                </a:rPr>
                <a:t> 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54988" name="Text Box 23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54989" name="Text Box 24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endParaRPr lang="es-ES" sz="3200" b="1" i="0"/>
            </a:p>
          </p:txBody>
        </p:sp>
      </p:grpSp>
      <p:sp>
        <p:nvSpPr>
          <p:cNvPr id="254984" name="AutoShape 2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4985" name="AutoShape 2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81339" name="Text Box 27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350423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1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1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81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1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81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81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81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81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81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Text Box 2"/>
          <p:cNvSpPr txBox="1">
            <a:spLocks noChangeArrowheads="1"/>
          </p:cNvSpPr>
          <p:nvPr/>
        </p:nvSpPr>
        <p:spPr bwMode="auto">
          <a:xfrm>
            <a:off x="3657600" y="16764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Cuarto paso: </a:t>
            </a:r>
            <a:r>
              <a:rPr lang="es-ES_tradnl" sz="3200" i="0"/>
              <a:t>Hallar la matriz inversa.</a:t>
            </a:r>
            <a:endParaRPr lang="es-ES_tradnl" sz="3200" b="1" i="0"/>
          </a:p>
        </p:txBody>
      </p:sp>
      <p:grpSp>
        <p:nvGrpSpPr>
          <p:cNvPr id="257027" name="Group 3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57058" name="Freeform 4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059" name="Freeform 5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60" name="Freeform 6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61" name="Freeform 7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62" name="Freeform 8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7028" name="Group 9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57052" name="Freeform 10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53" name="Freeform 11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54" name="Freeform 12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55" name="Freeform 13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56" name="Freeform 14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57" name="Freeform 15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83376" name="Group 16"/>
          <p:cNvGrpSpPr>
            <a:grpSpLocks/>
          </p:cNvGrpSpPr>
          <p:nvPr/>
        </p:nvGrpSpPr>
        <p:grpSpPr bwMode="auto">
          <a:xfrm>
            <a:off x="3886200" y="3962401"/>
            <a:ext cx="1371600" cy="930275"/>
            <a:chOff x="1776" y="2400"/>
            <a:chExt cx="672" cy="586"/>
          </a:xfrm>
        </p:grpSpPr>
        <p:sp>
          <p:nvSpPr>
            <p:cNvPr id="257049" name="Text Box 17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-1</a:t>
              </a:r>
              <a:r>
                <a:rPr lang="es-ES_tradnl" sz="2400" b="1" i="0">
                  <a:solidFill>
                    <a:srgbClr val="FF00FF"/>
                  </a:solidFill>
                </a:rPr>
                <a:t>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57050" name="Text Box 18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57051" name="Text Box 19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aphicFrame>
        <p:nvGraphicFramePr>
          <p:cNvPr id="783380" name="Object 20"/>
          <p:cNvGraphicFramePr>
            <a:graphicFrameLocks noChangeAspect="1"/>
          </p:cNvGraphicFramePr>
          <p:nvPr/>
        </p:nvGraphicFramePr>
        <p:xfrm>
          <a:off x="5029200" y="3810000"/>
          <a:ext cx="865188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76" name="Ecuación" r:id="rId4" imgW="241195" imgH="393529" progId="Equation.3">
                  <p:embed/>
                </p:oleObj>
              </mc:Choice>
              <mc:Fallback>
                <p:oleObj name="Ecuación" r:id="rId4" imgW="24119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810000"/>
                        <a:ext cx="865188" cy="141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83381" name="Group 21"/>
          <p:cNvGrpSpPr>
            <a:grpSpLocks/>
          </p:cNvGrpSpPr>
          <p:nvPr/>
        </p:nvGrpSpPr>
        <p:grpSpPr bwMode="auto">
          <a:xfrm>
            <a:off x="5791200" y="3429000"/>
            <a:ext cx="4267200" cy="2243138"/>
            <a:chOff x="2688" y="2160"/>
            <a:chExt cx="2688" cy="1413"/>
          </a:xfrm>
        </p:grpSpPr>
        <p:graphicFrame>
          <p:nvGraphicFramePr>
            <p:cNvPr id="257036" name="Object 22"/>
            <p:cNvGraphicFramePr>
              <a:graphicFrameLocks noChangeAspect="1"/>
            </p:cNvGraphicFramePr>
            <p:nvPr/>
          </p:nvGraphicFramePr>
          <p:xfrm>
            <a:off x="2688" y="2160"/>
            <a:ext cx="2688" cy="1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1877" name="Ecuación" r:id="rId6" imgW="774364" imgH="710891" progId="Equation.3">
                    <p:embed/>
                  </p:oleObj>
                </mc:Choice>
                <mc:Fallback>
                  <p:oleObj name="Ecuación" r:id="rId6" imgW="774364" imgH="71089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88" y="2160"/>
                          <a:ext cx="2688" cy="14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57037" name="Group 23"/>
            <p:cNvGrpSpPr>
              <a:grpSpLocks/>
            </p:cNvGrpSpPr>
            <p:nvPr/>
          </p:nvGrpSpPr>
          <p:grpSpPr bwMode="auto">
            <a:xfrm>
              <a:off x="2832" y="2256"/>
              <a:ext cx="816" cy="1220"/>
              <a:chOff x="2496" y="2448"/>
              <a:chExt cx="816" cy="1220"/>
            </a:xfrm>
          </p:grpSpPr>
          <p:sp>
            <p:nvSpPr>
              <p:cNvPr id="257046" name="Text Box 24"/>
              <p:cNvSpPr txBox="1">
                <a:spLocks noChangeArrowheads="1"/>
              </p:cNvSpPr>
              <p:nvPr/>
            </p:nvSpPr>
            <p:spPr bwMode="auto">
              <a:xfrm>
                <a:off x="2688" y="2448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8</a:t>
                </a:r>
                <a:endParaRPr lang="es-ES_tradnl" sz="3200" b="1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57047" name="Text Box 25"/>
              <p:cNvSpPr txBox="1">
                <a:spLocks noChangeArrowheads="1"/>
              </p:cNvSpPr>
              <p:nvPr/>
            </p:nvSpPr>
            <p:spPr bwMode="auto">
              <a:xfrm>
                <a:off x="2688" y="2880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3</a:t>
                </a:r>
                <a:endParaRPr lang="es-ES_tradnl" sz="3200" b="1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57048" name="Text Box 26"/>
              <p:cNvSpPr txBox="1">
                <a:spLocks noChangeArrowheads="1"/>
              </p:cNvSpPr>
              <p:nvPr/>
            </p:nvSpPr>
            <p:spPr bwMode="auto">
              <a:xfrm>
                <a:off x="2496" y="3264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- 6</a:t>
                </a:r>
                <a:endParaRPr lang="es-ES_tradnl" sz="3200" b="1" i="0">
                  <a:solidFill>
                    <a:srgbClr val="FF00FF"/>
                  </a:solidFill>
                </a:endParaRPr>
              </a:p>
            </p:txBody>
          </p:sp>
        </p:grpSp>
        <p:grpSp>
          <p:nvGrpSpPr>
            <p:cNvPr id="257038" name="Group 27"/>
            <p:cNvGrpSpPr>
              <a:grpSpLocks/>
            </p:cNvGrpSpPr>
            <p:nvPr/>
          </p:nvGrpSpPr>
          <p:grpSpPr bwMode="auto">
            <a:xfrm>
              <a:off x="3552" y="2256"/>
              <a:ext cx="816" cy="1220"/>
              <a:chOff x="2496" y="2448"/>
              <a:chExt cx="816" cy="1220"/>
            </a:xfrm>
          </p:grpSpPr>
          <p:sp>
            <p:nvSpPr>
              <p:cNvPr id="257043" name="Text Box 28"/>
              <p:cNvSpPr txBox="1">
                <a:spLocks noChangeArrowheads="1"/>
              </p:cNvSpPr>
              <p:nvPr/>
            </p:nvSpPr>
            <p:spPr bwMode="auto">
              <a:xfrm>
                <a:off x="2688" y="2448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-12</a:t>
                </a:r>
                <a:endParaRPr lang="es-ES_tradnl" sz="3200" b="1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57044" name="Text Box 29"/>
              <p:cNvSpPr txBox="1">
                <a:spLocks noChangeArrowheads="1"/>
              </p:cNvSpPr>
              <p:nvPr/>
            </p:nvSpPr>
            <p:spPr bwMode="auto">
              <a:xfrm>
                <a:off x="2688" y="2880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  7</a:t>
                </a:r>
                <a:endParaRPr lang="es-ES_tradnl" sz="3200" b="1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57045" name="Text Box 30"/>
              <p:cNvSpPr txBox="1">
                <a:spLocks noChangeArrowheads="1"/>
              </p:cNvSpPr>
              <p:nvPr/>
            </p:nvSpPr>
            <p:spPr bwMode="auto">
              <a:xfrm>
                <a:off x="2496" y="3264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    9</a:t>
                </a:r>
                <a:endParaRPr lang="es-ES_tradnl" sz="3200" b="1" i="0">
                  <a:solidFill>
                    <a:srgbClr val="FF00FF"/>
                  </a:solidFill>
                </a:endParaRPr>
              </a:p>
            </p:txBody>
          </p:sp>
        </p:grpSp>
        <p:grpSp>
          <p:nvGrpSpPr>
            <p:cNvPr id="257039" name="Group 31"/>
            <p:cNvGrpSpPr>
              <a:grpSpLocks/>
            </p:cNvGrpSpPr>
            <p:nvPr/>
          </p:nvGrpSpPr>
          <p:grpSpPr bwMode="auto">
            <a:xfrm>
              <a:off x="4464" y="2304"/>
              <a:ext cx="816" cy="1220"/>
              <a:chOff x="2496" y="2448"/>
              <a:chExt cx="816" cy="1220"/>
            </a:xfrm>
          </p:grpSpPr>
          <p:sp>
            <p:nvSpPr>
              <p:cNvPr id="257040" name="Text Box 32"/>
              <p:cNvSpPr txBox="1">
                <a:spLocks noChangeArrowheads="1"/>
              </p:cNvSpPr>
              <p:nvPr/>
            </p:nvSpPr>
            <p:spPr bwMode="auto">
              <a:xfrm>
                <a:off x="2688" y="2448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 5</a:t>
                </a:r>
                <a:endParaRPr lang="es-ES_tradnl" sz="3200" b="1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57041" name="Text Box 33"/>
              <p:cNvSpPr txBox="1">
                <a:spLocks noChangeArrowheads="1"/>
              </p:cNvSpPr>
              <p:nvPr/>
            </p:nvSpPr>
            <p:spPr bwMode="auto">
              <a:xfrm>
                <a:off x="2688" y="2880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-1</a:t>
                </a:r>
                <a:endParaRPr lang="es-ES_tradnl" sz="3200" b="1" i="0">
                  <a:solidFill>
                    <a:srgbClr val="FF00FF"/>
                  </a:solidFill>
                </a:endParaRPr>
              </a:p>
            </p:txBody>
          </p:sp>
          <p:sp>
            <p:nvSpPr>
              <p:cNvPr id="257042" name="Text Box 34"/>
              <p:cNvSpPr txBox="1">
                <a:spLocks noChangeArrowheads="1"/>
              </p:cNvSpPr>
              <p:nvPr/>
            </p:nvSpPr>
            <p:spPr bwMode="auto">
              <a:xfrm>
                <a:off x="2496" y="3264"/>
                <a:ext cx="62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FF00FF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b="1" i="0">
                    <a:solidFill>
                      <a:srgbClr val="6600CC"/>
                    </a:solidFill>
                  </a:rPr>
                  <a:t>    2</a:t>
                </a:r>
                <a:endParaRPr lang="es-ES_tradnl" sz="3200" b="1" i="0">
                  <a:solidFill>
                    <a:srgbClr val="FF00FF"/>
                  </a:solidFill>
                </a:endParaRPr>
              </a:p>
            </p:txBody>
          </p:sp>
        </p:grpSp>
      </p:grpSp>
      <p:sp>
        <p:nvSpPr>
          <p:cNvPr id="783395" name="Rectangle 35"/>
          <p:cNvSpPr>
            <a:spLocks noChangeArrowheads="1"/>
          </p:cNvSpPr>
          <p:nvPr/>
        </p:nvSpPr>
        <p:spPr bwMode="auto">
          <a:xfrm>
            <a:off x="2566988" y="404813"/>
            <a:ext cx="71294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LA MATRIZ ADJUNTA</a:t>
            </a:r>
          </a:p>
        </p:txBody>
      </p:sp>
      <p:sp>
        <p:nvSpPr>
          <p:cNvPr id="257033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7034" name="AutoShape 3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7035" name="AutoShape 38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532648" y="6368148"/>
            <a:ext cx="184731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3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3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3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83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3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3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3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Text Box 2"/>
          <p:cNvSpPr txBox="1">
            <a:spLocks noChangeArrowheads="1"/>
          </p:cNvSpPr>
          <p:nvPr/>
        </p:nvSpPr>
        <p:spPr bwMode="auto">
          <a:xfrm>
            <a:off x="3657600" y="1676400"/>
            <a:ext cx="7010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Cuarto paso: </a:t>
            </a:r>
            <a:r>
              <a:rPr lang="es-ES_tradnl" sz="3200" i="0"/>
              <a:t>Hallar la matriz inversa.</a:t>
            </a:r>
            <a:endParaRPr lang="es-ES_tradnl" sz="3200" b="1" i="0"/>
          </a:p>
        </p:txBody>
      </p:sp>
      <p:grpSp>
        <p:nvGrpSpPr>
          <p:cNvPr id="259075" name="Group 3"/>
          <p:cNvGrpSpPr>
            <a:grpSpLocks/>
          </p:cNvGrpSpPr>
          <p:nvPr/>
        </p:nvGrpSpPr>
        <p:grpSpPr bwMode="auto">
          <a:xfrm>
            <a:off x="2222500" y="2208213"/>
            <a:ext cx="914400" cy="742950"/>
            <a:chOff x="440" y="1391"/>
            <a:chExt cx="576" cy="468"/>
          </a:xfrm>
        </p:grpSpPr>
        <p:sp>
          <p:nvSpPr>
            <p:cNvPr id="259091" name="Freeform 4"/>
            <p:cNvSpPr>
              <a:spLocks/>
            </p:cNvSpPr>
            <p:nvPr/>
          </p:nvSpPr>
          <p:spPr bwMode="auto">
            <a:xfrm>
              <a:off x="647" y="1573"/>
              <a:ext cx="193" cy="286"/>
            </a:xfrm>
            <a:custGeom>
              <a:avLst/>
              <a:gdLst>
                <a:gd name="T0" fmla="*/ 62 w 193"/>
                <a:gd name="T1" fmla="*/ 259 h 286"/>
                <a:gd name="T2" fmla="*/ 65 w 193"/>
                <a:gd name="T3" fmla="*/ 213 h 286"/>
                <a:gd name="T4" fmla="*/ 52 w 193"/>
                <a:gd name="T5" fmla="*/ 177 h 286"/>
                <a:gd name="T6" fmla="*/ 28 w 193"/>
                <a:gd name="T7" fmla="*/ 147 h 286"/>
                <a:gd name="T8" fmla="*/ 0 w 193"/>
                <a:gd name="T9" fmla="*/ 101 h 286"/>
                <a:gd name="T10" fmla="*/ 3 w 193"/>
                <a:gd name="T11" fmla="*/ 70 h 286"/>
                <a:gd name="T12" fmla="*/ 22 w 193"/>
                <a:gd name="T13" fmla="*/ 33 h 286"/>
                <a:gd name="T14" fmla="*/ 58 w 193"/>
                <a:gd name="T15" fmla="*/ 8 h 286"/>
                <a:gd name="T16" fmla="*/ 91 w 193"/>
                <a:gd name="T17" fmla="*/ 0 h 286"/>
                <a:gd name="T18" fmla="*/ 124 w 193"/>
                <a:gd name="T19" fmla="*/ 6 h 286"/>
                <a:gd name="T20" fmla="*/ 146 w 193"/>
                <a:gd name="T21" fmla="*/ 16 h 286"/>
                <a:gd name="T22" fmla="*/ 176 w 193"/>
                <a:gd name="T23" fmla="*/ 38 h 286"/>
                <a:gd name="T24" fmla="*/ 193 w 193"/>
                <a:gd name="T25" fmla="*/ 70 h 286"/>
                <a:gd name="T26" fmla="*/ 186 w 193"/>
                <a:gd name="T27" fmla="*/ 104 h 286"/>
                <a:gd name="T28" fmla="*/ 163 w 193"/>
                <a:gd name="T29" fmla="*/ 133 h 286"/>
                <a:gd name="T30" fmla="*/ 131 w 193"/>
                <a:gd name="T31" fmla="*/ 179 h 286"/>
                <a:gd name="T32" fmla="*/ 124 w 193"/>
                <a:gd name="T33" fmla="*/ 213 h 286"/>
                <a:gd name="T34" fmla="*/ 127 w 193"/>
                <a:gd name="T35" fmla="*/ 240 h 286"/>
                <a:gd name="T36" fmla="*/ 111 w 193"/>
                <a:gd name="T37" fmla="*/ 267 h 286"/>
                <a:gd name="T38" fmla="*/ 94 w 193"/>
                <a:gd name="T39" fmla="*/ 286 h 286"/>
                <a:gd name="T40" fmla="*/ 62 w 193"/>
                <a:gd name="T41" fmla="*/ 259 h 28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3" h="286">
                  <a:moveTo>
                    <a:pt x="62" y="259"/>
                  </a:moveTo>
                  <a:lnTo>
                    <a:pt x="65" y="213"/>
                  </a:lnTo>
                  <a:lnTo>
                    <a:pt x="52" y="177"/>
                  </a:lnTo>
                  <a:lnTo>
                    <a:pt x="28" y="147"/>
                  </a:lnTo>
                  <a:lnTo>
                    <a:pt x="0" y="101"/>
                  </a:lnTo>
                  <a:lnTo>
                    <a:pt x="3" y="70"/>
                  </a:lnTo>
                  <a:lnTo>
                    <a:pt x="22" y="33"/>
                  </a:lnTo>
                  <a:lnTo>
                    <a:pt x="58" y="8"/>
                  </a:lnTo>
                  <a:lnTo>
                    <a:pt x="91" y="0"/>
                  </a:lnTo>
                  <a:lnTo>
                    <a:pt x="124" y="6"/>
                  </a:lnTo>
                  <a:lnTo>
                    <a:pt x="146" y="16"/>
                  </a:lnTo>
                  <a:lnTo>
                    <a:pt x="176" y="38"/>
                  </a:lnTo>
                  <a:lnTo>
                    <a:pt x="193" y="70"/>
                  </a:lnTo>
                  <a:lnTo>
                    <a:pt x="186" y="104"/>
                  </a:lnTo>
                  <a:lnTo>
                    <a:pt x="163" y="133"/>
                  </a:lnTo>
                  <a:lnTo>
                    <a:pt x="131" y="179"/>
                  </a:lnTo>
                  <a:lnTo>
                    <a:pt x="124" y="213"/>
                  </a:lnTo>
                  <a:lnTo>
                    <a:pt x="127" y="240"/>
                  </a:lnTo>
                  <a:lnTo>
                    <a:pt x="111" y="267"/>
                  </a:lnTo>
                  <a:lnTo>
                    <a:pt x="94" y="286"/>
                  </a:lnTo>
                  <a:lnTo>
                    <a:pt x="62" y="259"/>
                  </a:lnTo>
                  <a:close/>
                </a:path>
              </a:pathLst>
            </a:custGeom>
            <a:solidFill>
              <a:srgbClr val="FFFF00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092" name="Freeform 5"/>
            <p:cNvSpPr>
              <a:spLocks/>
            </p:cNvSpPr>
            <p:nvPr/>
          </p:nvSpPr>
          <p:spPr bwMode="auto">
            <a:xfrm>
              <a:off x="440" y="1558"/>
              <a:ext cx="141" cy="55"/>
            </a:xfrm>
            <a:custGeom>
              <a:avLst/>
              <a:gdLst>
                <a:gd name="T0" fmla="*/ 141 w 141"/>
                <a:gd name="T1" fmla="*/ 55 h 55"/>
                <a:gd name="T2" fmla="*/ 23 w 141"/>
                <a:gd name="T3" fmla="*/ 38 h 55"/>
                <a:gd name="T4" fmla="*/ 0 w 141"/>
                <a:gd name="T5" fmla="*/ 19 h 55"/>
                <a:gd name="T6" fmla="*/ 9 w 141"/>
                <a:gd name="T7" fmla="*/ 2 h 55"/>
                <a:gd name="T8" fmla="*/ 36 w 141"/>
                <a:gd name="T9" fmla="*/ 0 h 55"/>
                <a:gd name="T10" fmla="*/ 141 w 141"/>
                <a:gd name="T11" fmla="*/ 55 h 5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1" h="55">
                  <a:moveTo>
                    <a:pt x="141" y="55"/>
                  </a:moveTo>
                  <a:lnTo>
                    <a:pt x="23" y="38"/>
                  </a:lnTo>
                  <a:lnTo>
                    <a:pt x="0" y="19"/>
                  </a:lnTo>
                  <a:lnTo>
                    <a:pt x="9" y="2"/>
                  </a:lnTo>
                  <a:lnTo>
                    <a:pt x="36" y="0"/>
                  </a:lnTo>
                  <a:lnTo>
                    <a:pt x="141" y="5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093" name="Freeform 6"/>
            <p:cNvSpPr>
              <a:spLocks/>
            </p:cNvSpPr>
            <p:nvPr/>
          </p:nvSpPr>
          <p:spPr bwMode="auto">
            <a:xfrm>
              <a:off x="581" y="1415"/>
              <a:ext cx="62" cy="90"/>
            </a:xfrm>
            <a:custGeom>
              <a:avLst/>
              <a:gdLst>
                <a:gd name="T0" fmla="*/ 62 w 62"/>
                <a:gd name="T1" fmla="*/ 90 h 90"/>
                <a:gd name="T2" fmla="*/ 0 w 62"/>
                <a:gd name="T3" fmla="*/ 33 h 90"/>
                <a:gd name="T4" fmla="*/ 6 w 62"/>
                <a:gd name="T5" fmla="*/ 8 h 90"/>
                <a:gd name="T6" fmla="*/ 36 w 62"/>
                <a:gd name="T7" fmla="*/ 0 h 90"/>
                <a:gd name="T8" fmla="*/ 53 w 62"/>
                <a:gd name="T9" fmla="*/ 17 h 90"/>
                <a:gd name="T10" fmla="*/ 62 w 62"/>
                <a:gd name="T11" fmla="*/ 90 h 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2" h="90">
                  <a:moveTo>
                    <a:pt x="62" y="90"/>
                  </a:moveTo>
                  <a:lnTo>
                    <a:pt x="0" y="33"/>
                  </a:lnTo>
                  <a:lnTo>
                    <a:pt x="6" y="8"/>
                  </a:lnTo>
                  <a:lnTo>
                    <a:pt x="36" y="0"/>
                  </a:lnTo>
                  <a:lnTo>
                    <a:pt x="53" y="17"/>
                  </a:lnTo>
                  <a:lnTo>
                    <a:pt x="62" y="9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094" name="Freeform 7"/>
            <p:cNvSpPr>
              <a:spLocks/>
            </p:cNvSpPr>
            <p:nvPr/>
          </p:nvSpPr>
          <p:spPr bwMode="auto">
            <a:xfrm>
              <a:off x="780" y="1391"/>
              <a:ext cx="53" cy="109"/>
            </a:xfrm>
            <a:custGeom>
              <a:avLst/>
              <a:gdLst>
                <a:gd name="T0" fmla="*/ 8 w 53"/>
                <a:gd name="T1" fmla="*/ 109 h 109"/>
                <a:gd name="T2" fmla="*/ 0 w 53"/>
                <a:gd name="T3" fmla="*/ 28 h 109"/>
                <a:gd name="T4" fmla="*/ 29 w 53"/>
                <a:gd name="T5" fmla="*/ 0 h 109"/>
                <a:gd name="T6" fmla="*/ 53 w 53"/>
                <a:gd name="T7" fmla="*/ 12 h 109"/>
                <a:gd name="T8" fmla="*/ 50 w 53"/>
                <a:gd name="T9" fmla="*/ 33 h 109"/>
                <a:gd name="T10" fmla="*/ 8 w 53"/>
                <a:gd name="T11" fmla="*/ 109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3" h="109">
                  <a:moveTo>
                    <a:pt x="8" y="109"/>
                  </a:moveTo>
                  <a:lnTo>
                    <a:pt x="0" y="28"/>
                  </a:lnTo>
                  <a:lnTo>
                    <a:pt x="29" y="0"/>
                  </a:lnTo>
                  <a:lnTo>
                    <a:pt x="53" y="12"/>
                  </a:lnTo>
                  <a:lnTo>
                    <a:pt x="50" y="33"/>
                  </a:lnTo>
                  <a:lnTo>
                    <a:pt x="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095" name="Freeform 8"/>
            <p:cNvSpPr>
              <a:spLocks/>
            </p:cNvSpPr>
            <p:nvPr/>
          </p:nvSpPr>
          <p:spPr bwMode="auto">
            <a:xfrm>
              <a:off x="889" y="1475"/>
              <a:ext cx="127" cy="68"/>
            </a:xfrm>
            <a:custGeom>
              <a:avLst/>
              <a:gdLst>
                <a:gd name="T0" fmla="*/ 0 w 127"/>
                <a:gd name="T1" fmla="*/ 68 h 68"/>
                <a:gd name="T2" fmla="*/ 95 w 127"/>
                <a:gd name="T3" fmla="*/ 0 h 68"/>
                <a:gd name="T4" fmla="*/ 127 w 127"/>
                <a:gd name="T5" fmla="*/ 13 h 68"/>
                <a:gd name="T6" fmla="*/ 125 w 127"/>
                <a:gd name="T7" fmla="*/ 36 h 68"/>
                <a:gd name="T8" fmla="*/ 108 w 127"/>
                <a:gd name="T9" fmla="*/ 47 h 68"/>
                <a:gd name="T10" fmla="*/ 0 w 127"/>
                <a:gd name="T11" fmla="*/ 68 h 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7" h="68">
                  <a:moveTo>
                    <a:pt x="0" y="68"/>
                  </a:moveTo>
                  <a:lnTo>
                    <a:pt x="95" y="0"/>
                  </a:lnTo>
                  <a:lnTo>
                    <a:pt x="127" y="13"/>
                  </a:lnTo>
                  <a:lnTo>
                    <a:pt x="125" y="36"/>
                  </a:lnTo>
                  <a:lnTo>
                    <a:pt x="108" y="47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9076" name="Group 9"/>
          <p:cNvGrpSpPr>
            <a:grpSpLocks/>
          </p:cNvGrpSpPr>
          <p:nvPr/>
        </p:nvGrpSpPr>
        <p:grpSpPr bwMode="auto">
          <a:xfrm>
            <a:off x="1981201" y="2460626"/>
            <a:ext cx="1674813" cy="3986213"/>
            <a:chOff x="288" y="1550"/>
            <a:chExt cx="1055" cy="2511"/>
          </a:xfrm>
        </p:grpSpPr>
        <p:sp>
          <p:nvSpPr>
            <p:cNvPr id="259085" name="Freeform 10"/>
            <p:cNvSpPr>
              <a:spLocks/>
            </p:cNvSpPr>
            <p:nvPr/>
          </p:nvSpPr>
          <p:spPr bwMode="auto">
            <a:xfrm>
              <a:off x="478" y="1964"/>
              <a:ext cx="530" cy="437"/>
            </a:xfrm>
            <a:custGeom>
              <a:avLst/>
              <a:gdLst>
                <a:gd name="T0" fmla="*/ 346 w 530"/>
                <a:gd name="T1" fmla="*/ 126 h 437"/>
                <a:gd name="T2" fmla="*/ 282 w 530"/>
                <a:gd name="T3" fmla="*/ 44 h 437"/>
                <a:gd name="T4" fmla="*/ 216 w 530"/>
                <a:gd name="T5" fmla="*/ 0 h 437"/>
                <a:gd name="T6" fmla="*/ 138 w 530"/>
                <a:gd name="T7" fmla="*/ 0 h 437"/>
                <a:gd name="T8" fmla="*/ 52 w 530"/>
                <a:gd name="T9" fmla="*/ 28 h 437"/>
                <a:gd name="T10" fmla="*/ 13 w 530"/>
                <a:gd name="T11" fmla="*/ 77 h 437"/>
                <a:gd name="T12" fmla="*/ 0 w 530"/>
                <a:gd name="T13" fmla="*/ 142 h 437"/>
                <a:gd name="T14" fmla="*/ 13 w 530"/>
                <a:gd name="T15" fmla="*/ 230 h 437"/>
                <a:gd name="T16" fmla="*/ 65 w 530"/>
                <a:gd name="T17" fmla="*/ 328 h 437"/>
                <a:gd name="T18" fmla="*/ 157 w 530"/>
                <a:gd name="T19" fmla="*/ 394 h 437"/>
                <a:gd name="T20" fmla="*/ 229 w 530"/>
                <a:gd name="T21" fmla="*/ 426 h 437"/>
                <a:gd name="T22" fmla="*/ 301 w 530"/>
                <a:gd name="T23" fmla="*/ 437 h 437"/>
                <a:gd name="T24" fmla="*/ 359 w 530"/>
                <a:gd name="T25" fmla="*/ 421 h 437"/>
                <a:gd name="T26" fmla="*/ 392 w 530"/>
                <a:gd name="T27" fmla="*/ 394 h 437"/>
                <a:gd name="T28" fmla="*/ 413 w 530"/>
                <a:gd name="T29" fmla="*/ 328 h 437"/>
                <a:gd name="T30" fmla="*/ 406 w 530"/>
                <a:gd name="T31" fmla="*/ 251 h 437"/>
                <a:gd name="T32" fmla="*/ 385 w 530"/>
                <a:gd name="T33" fmla="*/ 187 h 437"/>
                <a:gd name="T34" fmla="*/ 516 w 530"/>
                <a:gd name="T35" fmla="*/ 126 h 437"/>
                <a:gd name="T36" fmla="*/ 530 w 530"/>
                <a:gd name="T37" fmla="*/ 99 h 437"/>
                <a:gd name="T38" fmla="*/ 516 w 530"/>
                <a:gd name="T39" fmla="*/ 87 h 437"/>
                <a:gd name="T40" fmla="*/ 372 w 530"/>
                <a:gd name="T41" fmla="*/ 159 h 437"/>
                <a:gd name="T42" fmla="*/ 346 w 530"/>
                <a:gd name="T43" fmla="*/ 126 h 43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530" h="437">
                  <a:moveTo>
                    <a:pt x="346" y="126"/>
                  </a:moveTo>
                  <a:lnTo>
                    <a:pt x="282" y="44"/>
                  </a:lnTo>
                  <a:lnTo>
                    <a:pt x="216" y="0"/>
                  </a:lnTo>
                  <a:lnTo>
                    <a:pt x="138" y="0"/>
                  </a:lnTo>
                  <a:lnTo>
                    <a:pt x="52" y="28"/>
                  </a:lnTo>
                  <a:lnTo>
                    <a:pt x="13" y="77"/>
                  </a:lnTo>
                  <a:lnTo>
                    <a:pt x="0" y="142"/>
                  </a:lnTo>
                  <a:lnTo>
                    <a:pt x="13" y="230"/>
                  </a:lnTo>
                  <a:lnTo>
                    <a:pt x="65" y="328"/>
                  </a:lnTo>
                  <a:lnTo>
                    <a:pt x="157" y="394"/>
                  </a:lnTo>
                  <a:lnTo>
                    <a:pt x="229" y="426"/>
                  </a:lnTo>
                  <a:lnTo>
                    <a:pt x="301" y="437"/>
                  </a:lnTo>
                  <a:lnTo>
                    <a:pt x="359" y="421"/>
                  </a:lnTo>
                  <a:lnTo>
                    <a:pt x="392" y="394"/>
                  </a:lnTo>
                  <a:lnTo>
                    <a:pt x="413" y="328"/>
                  </a:lnTo>
                  <a:lnTo>
                    <a:pt x="406" y="251"/>
                  </a:lnTo>
                  <a:lnTo>
                    <a:pt x="385" y="187"/>
                  </a:lnTo>
                  <a:lnTo>
                    <a:pt x="516" y="126"/>
                  </a:lnTo>
                  <a:lnTo>
                    <a:pt x="530" y="99"/>
                  </a:lnTo>
                  <a:lnTo>
                    <a:pt x="516" y="87"/>
                  </a:lnTo>
                  <a:lnTo>
                    <a:pt x="372" y="159"/>
                  </a:lnTo>
                  <a:lnTo>
                    <a:pt x="346" y="1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086" name="Freeform 11"/>
            <p:cNvSpPr>
              <a:spLocks/>
            </p:cNvSpPr>
            <p:nvPr/>
          </p:nvSpPr>
          <p:spPr bwMode="auto">
            <a:xfrm>
              <a:off x="858" y="1550"/>
              <a:ext cx="472" cy="976"/>
            </a:xfrm>
            <a:custGeom>
              <a:avLst/>
              <a:gdLst>
                <a:gd name="T0" fmla="*/ 131 w 472"/>
                <a:gd name="T1" fmla="*/ 824 h 976"/>
                <a:gd name="T2" fmla="*/ 45 w 472"/>
                <a:gd name="T3" fmla="*/ 878 h 976"/>
                <a:gd name="T4" fmla="*/ 20 w 472"/>
                <a:gd name="T5" fmla="*/ 895 h 976"/>
                <a:gd name="T6" fmla="*/ 0 w 472"/>
                <a:gd name="T7" fmla="*/ 933 h 976"/>
                <a:gd name="T8" fmla="*/ 26 w 472"/>
                <a:gd name="T9" fmla="*/ 971 h 976"/>
                <a:gd name="T10" fmla="*/ 52 w 472"/>
                <a:gd name="T11" fmla="*/ 976 h 976"/>
                <a:gd name="T12" fmla="*/ 131 w 472"/>
                <a:gd name="T13" fmla="*/ 955 h 976"/>
                <a:gd name="T14" fmla="*/ 249 w 472"/>
                <a:gd name="T15" fmla="*/ 878 h 976"/>
                <a:gd name="T16" fmla="*/ 354 w 472"/>
                <a:gd name="T17" fmla="*/ 786 h 976"/>
                <a:gd name="T18" fmla="*/ 465 w 472"/>
                <a:gd name="T19" fmla="*/ 682 h 976"/>
                <a:gd name="T20" fmla="*/ 472 w 472"/>
                <a:gd name="T21" fmla="*/ 638 h 976"/>
                <a:gd name="T22" fmla="*/ 472 w 472"/>
                <a:gd name="T23" fmla="*/ 519 h 976"/>
                <a:gd name="T24" fmla="*/ 439 w 472"/>
                <a:gd name="T25" fmla="*/ 333 h 976"/>
                <a:gd name="T26" fmla="*/ 459 w 472"/>
                <a:gd name="T27" fmla="*/ 224 h 976"/>
                <a:gd name="T28" fmla="*/ 472 w 472"/>
                <a:gd name="T29" fmla="*/ 180 h 976"/>
                <a:gd name="T30" fmla="*/ 452 w 472"/>
                <a:gd name="T31" fmla="*/ 158 h 976"/>
                <a:gd name="T32" fmla="*/ 406 w 472"/>
                <a:gd name="T33" fmla="*/ 137 h 976"/>
                <a:gd name="T34" fmla="*/ 373 w 472"/>
                <a:gd name="T35" fmla="*/ 120 h 976"/>
                <a:gd name="T36" fmla="*/ 393 w 472"/>
                <a:gd name="T37" fmla="*/ 22 h 976"/>
                <a:gd name="T38" fmla="*/ 380 w 472"/>
                <a:gd name="T39" fmla="*/ 0 h 976"/>
                <a:gd name="T40" fmla="*/ 354 w 472"/>
                <a:gd name="T41" fmla="*/ 6 h 976"/>
                <a:gd name="T42" fmla="*/ 341 w 472"/>
                <a:gd name="T43" fmla="*/ 131 h 976"/>
                <a:gd name="T44" fmla="*/ 328 w 472"/>
                <a:gd name="T45" fmla="*/ 164 h 976"/>
                <a:gd name="T46" fmla="*/ 321 w 472"/>
                <a:gd name="T47" fmla="*/ 185 h 976"/>
                <a:gd name="T48" fmla="*/ 268 w 472"/>
                <a:gd name="T49" fmla="*/ 169 h 976"/>
                <a:gd name="T50" fmla="*/ 229 w 472"/>
                <a:gd name="T51" fmla="*/ 169 h 976"/>
                <a:gd name="T52" fmla="*/ 229 w 472"/>
                <a:gd name="T53" fmla="*/ 191 h 976"/>
                <a:gd name="T54" fmla="*/ 255 w 472"/>
                <a:gd name="T55" fmla="*/ 208 h 976"/>
                <a:gd name="T56" fmla="*/ 302 w 472"/>
                <a:gd name="T57" fmla="*/ 208 h 976"/>
                <a:gd name="T58" fmla="*/ 334 w 472"/>
                <a:gd name="T59" fmla="*/ 229 h 976"/>
                <a:gd name="T60" fmla="*/ 360 w 472"/>
                <a:gd name="T61" fmla="*/ 267 h 976"/>
                <a:gd name="T62" fmla="*/ 386 w 472"/>
                <a:gd name="T63" fmla="*/ 328 h 976"/>
                <a:gd name="T64" fmla="*/ 406 w 472"/>
                <a:gd name="T65" fmla="*/ 447 h 976"/>
                <a:gd name="T66" fmla="*/ 406 w 472"/>
                <a:gd name="T67" fmla="*/ 556 h 976"/>
                <a:gd name="T68" fmla="*/ 393 w 472"/>
                <a:gd name="T69" fmla="*/ 644 h 976"/>
                <a:gd name="T70" fmla="*/ 367 w 472"/>
                <a:gd name="T71" fmla="*/ 682 h 976"/>
                <a:gd name="T72" fmla="*/ 275 w 472"/>
                <a:gd name="T73" fmla="*/ 737 h 976"/>
                <a:gd name="T74" fmla="*/ 176 w 472"/>
                <a:gd name="T75" fmla="*/ 786 h 976"/>
                <a:gd name="T76" fmla="*/ 131 w 472"/>
                <a:gd name="T77" fmla="*/ 824 h 97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472" h="976">
                  <a:moveTo>
                    <a:pt x="131" y="824"/>
                  </a:moveTo>
                  <a:lnTo>
                    <a:pt x="45" y="878"/>
                  </a:lnTo>
                  <a:lnTo>
                    <a:pt x="20" y="895"/>
                  </a:lnTo>
                  <a:lnTo>
                    <a:pt x="0" y="933"/>
                  </a:lnTo>
                  <a:lnTo>
                    <a:pt x="26" y="971"/>
                  </a:lnTo>
                  <a:lnTo>
                    <a:pt x="52" y="976"/>
                  </a:lnTo>
                  <a:lnTo>
                    <a:pt x="131" y="955"/>
                  </a:lnTo>
                  <a:lnTo>
                    <a:pt x="249" y="878"/>
                  </a:lnTo>
                  <a:lnTo>
                    <a:pt x="354" y="786"/>
                  </a:lnTo>
                  <a:lnTo>
                    <a:pt x="465" y="682"/>
                  </a:lnTo>
                  <a:lnTo>
                    <a:pt x="472" y="638"/>
                  </a:lnTo>
                  <a:lnTo>
                    <a:pt x="472" y="519"/>
                  </a:lnTo>
                  <a:lnTo>
                    <a:pt x="439" y="333"/>
                  </a:lnTo>
                  <a:lnTo>
                    <a:pt x="459" y="224"/>
                  </a:lnTo>
                  <a:lnTo>
                    <a:pt x="472" y="180"/>
                  </a:lnTo>
                  <a:lnTo>
                    <a:pt x="452" y="158"/>
                  </a:lnTo>
                  <a:lnTo>
                    <a:pt x="406" y="137"/>
                  </a:lnTo>
                  <a:lnTo>
                    <a:pt x="373" y="120"/>
                  </a:lnTo>
                  <a:lnTo>
                    <a:pt x="393" y="22"/>
                  </a:lnTo>
                  <a:lnTo>
                    <a:pt x="380" y="0"/>
                  </a:lnTo>
                  <a:lnTo>
                    <a:pt x="354" y="6"/>
                  </a:lnTo>
                  <a:lnTo>
                    <a:pt x="341" y="131"/>
                  </a:lnTo>
                  <a:lnTo>
                    <a:pt x="328" y="164"/>
                  </a:lnTo>
                  <a:lnTo>
                    <a:pt x="321" y="185"/>
                  </a:lnTo>
                  <a:lnTo>
                    <a:pt x="268" y="169"/>
                  </a:lnTo>
                  <a:lnTo>
                    <a:pt x="229" y="169"/>
                  </a:lnTo>
                  <a:lnTo>
                    <a:pt x="229" y="191"/>
                  </a:lnTo>
                  <a:lnTo>
                    <a:pt x="255" y="208"/>
                  </a:lnTo>
                  <a:lnTo>
                    <a:pt x="302" y="208"/>
                  </a:lnTo>
                  <a:lnTo>
                    <a:pt x="334" y="229"/>
                  </a:lnTo>
                  <a:lnTo>
                    <a:pt x="360" y="267"/>
                  </a:lnTo>
                  <a:lnTo>
                    <a:pt x="386" y="328"/>
                  </a:lnTo>
                  <a:lnTo>
                    <a:pt x="406" y="447"/>
                  </a:lnTo>
                  <a:lnTo>
                    <a:pt x="406" y="556"/>
                  </a:lnTo>
                  <a:lnTo>
                    <a:pt x="393" y="644"/>
                  </a:lnTo>
                  <a:lnTo>
                    <a:pt x="367" y="682"/>
                  </a:lnTo>
                  <a:lnTo>
                    <a:pt x="275" y="737"/>
                  </a:lnTo>
                  <a:lnTo>
                    <a:pt x="176" y="786"/>
                  </a:lnTo>
                  <a:lnTo>
                    <a:pt x="131" y="8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087" name="Freeform 12"/>
            <p:cNvSpPr>
              <a:spLocks/>
            </p:cNvSpPr>
            <p:nvPr/>
          </p:nvSpPr>
          <p:spPr bwMode="auto">
            <a:xfrm>
              <a:off x="288" y="2451"/>
              <a:ext cx="426" cy="589"/>
            </a:xfrm>
            <a:custGeom>
              <a:avLst/>
              <a:gdLst>
                <a:gd name="T0" fmla="*/ 426 w 426"/>
                <a:gd name="T1" fmla="*/ 16 h 589"/>
                <a:gd name="T2" fmla="*/ 380 w 426"/>
                <a:gd name="T3" fmla="*/ 0 h 589"/>
                <a:gd name="T4" fmla="*/ 281 w 426"/>
                <a:gd name="T5" fmla="*/ 5 h 589"/>
                <a:gd name="T6" fmla="*/ 196 w 426"/>
                <a:gd name="T7" fmla="*/ 60 h 589"/>
                <a:gd name="T8" fmla="*/ 71 w 426"/>
                <a:gd name="T9" fmla="*/ 175 h 589"/>
                <a:gd name="T10" fmla="*/ 6 w 426"/>
                <a:gd name="T11" fmla="*/ 267 h 589"/>
                <a:gd name="T12" fmla="*/ 0 w 426"/>
                <a:gd name="T13" fmla="*/ 300 h 589"/>
                <a:gd name="T14" fmla="*/ 32 w 426"/>
                <a:gd name="T15" fmla="*/ 360 h 589"/>
                <a:gd name="T16" fmla="*/ 104 w 426"/>
                <a:gd name="T17" fmla="*/ 387 h 589"/>
                <a:gd name="T18" fmla="*/ 196 w 426"/>
                <a:gd name="T19" fmla="*/ 420 h 589"/>
                <a:gd name="T20" fmla="*/ 268 w 426"/>
                <a:gd name="T21" fmla="*/ 436 h 589"/>
                <a:gd name="T22" fmla="*/ 301 w 426"/>
                <a:gd name="T23" fmla="*/ 464 h 589"/>
                <a:gd name="T24" fmla="*/ 281 w 426"/>
                <a:gd name="T25" fmla="*/ 502 h 589"/>
                <a:gd name="T26" fmla="*/ 229 w 426"/>
                <a:gd name="T27" fmla="*/ 546 h 589"/>
                <a:gd name="T28" fmla="*/ 163 w 426"/>
                <a:gd name="T29" fmla="*/ 551 h 589"/>
                <a:gd name="T30" fmla="*/ 118 w 426"/>
                <a:gd name="T31" fmla="*/ 534 h 589"/>
                <a:gd name="T32" fmla="*/ 91 w 426"/>
                <a:gd name="T33" fmla="*/ 551 h 589"/>
                <a:gd name="T34" fmla="*/ 97 w 426"/>
                <a:gd name="T35" fmla="*/ 573 h 589"/>
                <a:gd name="T36" fmla="*/ 150 w 426"/>
                <a:gd name="T37" fmla="*/ 589 h 589"/>
                <a:gd name="T38" fmla="*/ 229 w 426"/>
                <a:gd name="T39" fmla="*/ 589 h 589"/>
                <a:gd name="T40" fmla="*/ 301 w 426"/>
                <a:gd name="T41" fmla="*/ 573 h 589"/>
                <a:gd name="T42" fmla="*/ 341 w 426"/>
                <a:gd name="T43" fmla="*/ 551 h 589"/>
                <a:gd name="T44" fmla="*/ 367 w 426"/>
                <a:gd name="T45" fmla="*/ 512 h 589"/>
                <a:gd name="T46" fmla="*/ 380 w 426"/>
                <a:gd name="T47" fmla="*/ 469 h 589"/>
                <a:gd name="T48" fmla="*/ 347 w 426"/>
                <a:gd name="T49" fmla="*/ 430 h 589"/>
                <a:gd name="T50" fmla="*/ 268 w 426"/>
                <a:gd name="T51" fmla="*/ 403 h 589"/>
                <a:gd name="T52" fmla="*/ 176 w 426"/>
                <a:gd name="T53" fmla="*/ 382 h 589"/>
                <a:gd name="T54" fmla="*/ 97 w 426"/>
                <a:gd name="T55" fmla="*/ 344 h 589"/>
                <a:gd name="T56" fmla="*/ 78 w 426"/>
                <a:gd name="T57" fmla="*/ 311 h 589"/>
                <a:gd name="T58" fmla="*/ 91 w 426"/>
                <a:gd name="T59" fmla="*/ 251 h 589"/>
                <a:gd name="T60" fmla="*/ 150 w 426"/>
                <a:gd name="T61" fmla="*/ 175 h 589"/>
                <a:gd name="T62" fmla="*/ 223 w 426"/>
                <a:gd name="T63" fmla="*/ 130 h 589"/>
                <a:gd name="T64" fmla="*/ 334 w 426"/>
                <a:gd name="T65" fmla="*/ 98 h 589"/>
                <a:gd name="T66" fmla="*/ 426 w 426"/>
                <a:gd name="T67" fmla="*/ 82 h 589"/>
                <a:gd name="T68" fmla="*/ 426 w 426"/>
                <a:gd name="T69" fmla="*/ 37 h 589"/>
                <a:gd name="T70" fmla="*/ 426 w 426"/>
                <a:gd name="T71" fmla="*/ 16 h 58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26" h="589">
                  <a:moveTo>
                    <a:pt x="426" y="16"/>
                  </a:moveTo>
                  <a:lnTo>
                    <a:pt x="380" y="0"/>
                  </a:lnTo>
                  <a:lnTo>
                    <a:pt x="281" y="5"/>
                  </a:lnTo>
                  <a:lnTo>
                    <a:pt x="196" y="60"/>
                  </a:lnTo>
                  <a:lnTo>
                    <a:pt x="71" y="175"/>
                  </a:lnTo>
                  <a:lnTo>
                    <a:pt x="6" y="267"/>
                  </a:lnTo>
                  <a:lnTo>
                    <a:pt x="0" y="300"/>
                  </a:lnTo>
                  <a:lnTo>
                    <a:pt x="32" y="360"/>
                  </a:lnTo>
                  <a:lnTo>
                    <a:pt x="104" y="387"/>
                  </a:lnTo>
                  <a:lnTo>
                    <a:pt x="196" y="420"/>
                  </a:lnTo>
                  <a:lnTo>
                    <a:pt x="268" y="436"/>
                  </a:lnTo>
                  <a:lnTo>
                    <a:pt x="301" y="464"/>
                  </a:lnTo>
                  <a:lnTo>
                    <a:pt x="281" y="502"/>
                  </a:lnTo>
                  <a:lnTo>
                    <a:pt x="229" y="546"/>
                  </a:lnTo>
                  <a:lnTo>
                    <a:pt x="163" y="551"/>
                  </a:lnTo>
                  <a:lnTo>
                    <a:pt x="118" y="534"/>
                  </a:lnTo>
                  <a:lnTo>
                    <a:pt x="91" y="551"/>
                  </a:lnTo>
                  <a:lnTo>
                    <a:pt x="97" y="573"/>
                  </a:lnTo>
                  <a:lnTo>
                    <a:pt x="150" y="589"/>
                  </a:lnTo>
                  <a:lnTo>
                    <a:pt x="229" y="589"/>
                  </a:lnTo>
                  <a:lnTo>
                    <a:pt x="301" y="573"/>
                  </a:lnTo>
                  <a:lnTo>
                    <a:pt x="341" y="551"/>
                  </a:lnTo>
                  <a:lnTo>
                    <a:pt x="367" y="512"/>
                  </a:lnTo>
                  <a:lnTo>
                    <a:pt x="380" y="469"/>
                  </a:lnTo>
                  <a:lnTo>
                    <a:pt x="347" y="430"/>
                  </a:lnTo>
                  <a:lnTo>
                    <a:pt x="268" y="403"/>
                  </a:lnTo>
                  <a:lnTo>
                    <a:pt x="176" y="382"/>
                  </a:lnTo>
                  <a:lnTo>
                    <a:pt x="97" y="344"/>
                  </a:lnTo>
                  <a:lnTo>
                    <a:pt x="78" y="311"/>
                  </a:lnTo>
                  <a:lnTo>
                    <a:pt x="91" y="251"/>
                  </a:lnTo>
                  <a:lnTo>
                    <a:pt x="150" y="175"/>
                  </a:lnTo>
                  <a:lnTo>
                    <a:pt x="223" y="130"/>
                  </a:lnTo>
                  <a:lnTo>
                    <a:pt x="334" y="98"/>
                  </a:lnTo>
                  <a:lnTo>
                    <a:pt x="426" y="82"/>
                  </a:lnTo>
                  <a:lnTo>
                    <a:pt x="426" y="37"/>
                  </a:lnTo>
                  <a:lnTo>
                    <a:pt x="426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088" name="Freeform 13"/>
            <p:cNvSpPr>
              <a:spLocks/>
            </p:cNvSpPr>
            <p:nvPr/>
          </p:nvSpPr>
          <p:spPr bwMode="auto">
            <a:xfrm>
              <a:off x="635" y="2424"/>
              <a:ext cx="399" cy="725"/>
            </a:xfrm>
            <a:custGeom>
              <a:avLst/>
              <a:gdLst>
                <a:gd name="T0" fmla="*/ 347 w 399"/>
                <a:gd name="T1" fmla="*/ 229 h 725"/>
                <a:gd name="T2" fmla="*/ 307 w 399"/>
                <a:gd name="T3" fmla="*/ 93 h 725"/>
                <a:gd name="T4" fmla="*/ 262 w 399"/>
                <a:gd name="T5" fmla="*/ 27 h 725"/>
                <a:gd name="T6" fmla="*/ 164 w 399"/>
                <a:gd name="T7" fmla="*/ 0 h 725"/>
                <a:gd name="T8" fmla="*/ 65 w 399"/>
                <a:gd name="T9" fmla="*/ 11 h 725"/>
                <a:gd name="T10" fmla="*/ 20 w 399"/>
                <a:gd name="T11" fmla="*/ 82 h 725"/>
                <a:gd name="T12" fmla="*/ 26 w 399"/>
                <a:gd name="T13" fmla="*/ 169 h 725"/>
                <a:gd name="T14" fmla="*/ 52 w 399"/>
                <a:gd name="T15" fmla="*/ 311 h 725"/>
                <a:gd name="T16" fmla="*/ 52 w 399"/>
                <a:gd name="T17" fmla="*/ 436 h 725"/>
                <a:gd name="T18" fmla="*/ 20 w 399"/>
                <a:gd name="T19" fmla="*/ 545 h 725"/>
                <a:gd name="T20" fmla="*/ 0 w 399"/>
                <a:gd name="T21" fmla="*/ 605 h 725"/>
                <a:gd name="T22" fmla="*/ 13 w 399"/>
                <a:gd name="T23" fmla="*/ 659 h 725"/>
                <a:gd name="T24" fmla="*/ 59 w 399"/>
                <a:gd name="T25" fmla="*/ 687 h 725"/>
                <a:gd name="T26" fmla="*/ 118 w 399"/>
                <a:gd name="T27" fmla="*/ 714 h 725"/>
                <a:gd name="T28" fmla="*/ 176 w 399"/>
                <a:gd name="T29" fmla="*/ 725 h 725"/>
                <a:gd name="T30" fmla="*/ 249 w 399"/>
                <a:gd name="T31" fmla="*/ 725 h 725"/>
                <a:gd name="T32" fmla="*/ 335 w 399"/>
                <a:gd name="T33" fmla="*/ 670 h 725"/>
                <a:gd name="T34" fmla="*/ 399 w 399"/>
                <a:gd name="T35" fmla="*/ 556 h 725"/>
                <a:gd name="T36" fmla="*/ 393 w 399"/>
                <a:gd name="T37" fmla="*/ 452 h 725"/>
                <a:gd name="T38" fmla="*/ 354 w 399"/>
                <a:gd name="T39" fmla="*/ 332 h 725"/>
                <a:gd name="T40" fmla="*/ 347 w 399"/>
                <a:gd name="T41" fmla="*/ 229 h 72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399" h="725">
                  <a:moveTo>
                    <a:pt x="347" y="229"/>
                  </a:moveTo>
                  <a:lnTo>
                    <a:pt x="307" y="93"/>
                  </a:lnTo>
                  <a:lnTo>
                    <a:pt x="262" y="27"/>
                  </a:lnTo>
                  <a:lnTo>
                    <a:pt x="164" y="0"/>
                  </a:lnTo>
                  <a:lnTo>
                    <a:pt x="65" y="11"/>
                  </a:lnTo>
                  <a:lnTo>
                    <a:pt x="20" y="82"/>
                  </a:lnTo>
                  <a:lnTo>
                    <a:pt x="26" y="169"/>
                  </a:lnTo>
                  <a:lnTo>
                    <a:pt x="52" y="311"/>
                  </a:lnTo>
                  <a:lnTo>
                    <a:pt x="52" y="436"/>
                  </a:lnTo>
                  <a:lnTo>
                    <a:pt x="20" y="545"/>
                  </a:lnTo>
                  <a:lnTo>
                    <a:pt x="0" y="605"/>
                  </a:lnTo>
                  <a:lnTo>
                    <a:pt x="13" y="659"/>
                  </a:lnTo>
                  <a:lnTo>
                    <a:pt x="59" y="687"/>
                  </a:lnTo>
                  <a:lnTo>
                    <a:pt x="118" y="714"/>
                  </a:lnTo>
                  <a:lnTo>
                    <a:pt x="176" y="725"/>
                  </a:lnTo>
                  <a:lnTo>
                    <a:pt x="249" y="725"/>
                  </a:lnTo>
                  <a:lnTo>
                    <a:pt x="335" y="670"/>
                  </a:lnTo>
                  <a:lnTo>
                    <a:pt x="399" y="556"/>
                  </a:lnTo>
                  <a:lnTo>
                    <a:pt x="393" y="452"/>
                  </a:lnTo>
                  <a:lnTo>
                    <a:pt x="354" y="332"/>
                  </a:lnTo>
                  <a:lnTo>
                    <a:pt x="347" y="2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089" name="Freeform 14"/>
            <p:cNvSpPr>
              <a:spLocks/>
            </p:cNvSpPr>
            <p:nvPr/>
          </p:nvSpPr>
          <p:spPr bwMode="auto">
            <a:xfrm>
              <a:off x="516" y="3013"/>
              <a:ext cx="303" cy="1048"/>
            </a:xfrm>
            <a:custGeom>
              <a:avLst/>
              <a:gdLst>
                <a:gd name="T0" fmla="*/ 289 w 303"/>
                <a:gd name="T1" fmla="*/ 16 h 1048"/>
                <a:gd name="T2" fmla="*/ 211 w 303"/>
                <a:gd name="T3" fmla="*/ 0 h 1048"/>
                <a:gd name="T4" fmla="*/ 165 w 303"/>
                <a:gd name="T5" fmla="*/ 16 h 1048"/>
                <a:gd name="T6" fmla="*/ 145 w 303"/>
                <a:gd name="T7" fmla="*/ 70 h 1048"/>
                <a:gd name="T8" fmla="*/ 165 w 303"/>
                <a:gd name="T9" fmla="*/ 370 h 1048"/>
                <a:gd name="T10" fmla="*/ 165 w 303"/>
                <a:gd name="T11" fmla="*/ 441 h 1048"/>
                <a:gd name="T12" fmla="*/ 139 w 303"/>
                <a:gd name="T13" fmla="*/ 573 h 1048"/>
                <a:gd name="T14" fmla="*/ 132 w 303"/>
                <a:gd name="T15" fmla="*/ 725 h 1048"/>
                <a:gd name="T16" fmla="*/ 145 w 303"/>
                <a:gd name="T17" fmla="*/ 802 h 1048"/>
                <a:gd name="T18" fmla="*/ 132 w 303"/>
                <a:gd name="T19" fmla="*/ 845 h 1048"/>
                <a:gd name="T20" fmla="*/ 40 w 303"/>
                <a:gd name="T21" fmla="*/ 911 h 1048"/>
                <a:gd name="T22" fmla="*/ 0 w 303"/>
                <a:gd name="T23" fmla="*/ 993 h 1048"/>
                <a:gd name="T24" fmla="*/ 8 w 303"/>
                <a:gd name="T25" fmla="*/ 1020 h 1048"/>
                <a:gd name="T26" fmla="*/ 79 w 303"/>
                <a:gd name="T27" fmla="*/ 1048 h 1048"/>
                <a:gd name="T28" fmla="*/ 99 w 303"/>
                <a:gd name="T29" fmla="*/ 1036 h 1048"/>
                <a:gd name="T30" fmla="*/ 106 w 303"/>
                <a:gd name="T31" fmla="*/ 987 h 1048"/>
                <a:gd name="T32" fmla="*/ 126 w 303"/>
                <a:gd name="T33" fmla="*/ 916 h 1048"/>
                <a:gd name="T34" fmla="*/ 158 w 303"/>
                <a:gd name="T35" fmla="*/ 884 h 1048"/>
                <a:gd name="T36" fmla="*/ 197 w 303"/>
                <a:gd name="T37" fmla="*/ 862 h 1048"/>
                <a:gd name="T38" fmla="*/ 231 w 303"/>
                <a:gd name="T39" fmla="*/ 834 h 1048"/>
                <a:gd name="T40" fmla="*/ 237 w 303"/>
                <a:gd name="T41" fmla="*/ 813 h 1048"/>
                <a:gd name="T42" fmla="*/ 218 w 303"/>
                <a:gd name="T43" fmla="*/ 786 h 1048"/>
                <a:gd name="T44" fmla="*/ 197 w 303"/>
                <a:gd name="T45" fmla="*/ 769 h 1048"/>
                <a:gd name="T46" fmla="*/ 184 w 303"/>
                <a:gd name="T47" fmla="*/ 704 h 1048"/>
                <a:gd name="T48" fmla="*/ 197 w 303"/>
                <a:gd name="T49" fmla="*/ 567 h 1048"/>
                <a:gd name="T50" fmla="*/ 244 w 303"/>
                <a:gd name="T51" fmla="*/ 409 h 1048"/>
                <a:gd name="T52" fmla="*/ 289 w 303"/>
                <a:gd name="T53" fmla="*/ 283 h 1048"/>
                <a:gd name="T54" fmla="*/ 303 w 303"/>
                <a:gd name="T55" fmla="*/ 131 h 1048"/>
                <a:gd name="T56" fmla="*/ 289 w 303"/>
                <a:gd name="T57" fmla="*/ 16 h 104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" h="1048">
                  <a:moveTo>
                    <a:pt x="289" y="16"/>
                  </a:moveTo>
                  <a:lnTo>
                    <a:pt x="211" y="0"/>
                  </a:lnTo>
                  <a:lnTo>
                    <a:pt x="165" y="16"/>
                  </a:lnTo>
                  <a:lnTo>
                    <a:pt x="145" y="70"/>
                  </a:lnTo>
                  <a:lnTo>
                    <a:pt x="165" y="370"/>
                  </a:lnTo>
                  <a:lnTo>
                    <a:pt x="165" y="441"/>
                  </a:lnTo>
                  <a:lnTo>
                    <a:pt x="139" y="573"/>
                  </a:lnTo>
                  <a:lnTo>
                    <a:pt x="132" y="725"/>
                  </a:lnTo>
                  <a:lnTo>
                    <a:pt x="145" y="802"/>
                  </a:lnTo>
                  <a:lnTo>
                    <a:pt x="132" y="845"/>
                  </a:lnTo>
                  <a:lnTo>
                    <a:pt x="40" y="911"/>
                  </a:lnTo>
                  <a:lnTo>
                    <a:pt x="0" y="993"/>
                  </a:lnTo>
                  <a:lnTo>
                    <a:pt x="8" y="1020"/>
                  </a:lnTo>
                  <a:lnTo>
                    <a:pt x="79" y="1048"/>
                  </a:lnTo>
                  <a:lnTo>
                    <a:pt x="99" y="1036"/>
                  </a:lnTo>
                  <a:lnTo>
                    <a:pt x="106" y="987"/>
                  </a:lnTo>
                  <a:lnTo>
                    <a:pt x="126" y="916"/>
                  </a:lnTo>
                  <a:lnTo>
                    <a:pt x="158" y="884"/>
                  </a:lnTo>
                  <a:lnTo>
                    <a:pt x="197" y="862"/>
                  </a:lnTo>
                  <a:lnTo>
                    <a:pt x="231" y="834"/>
                  </a:lnTo>
                  <a:lnTo>
                    <a:pt x="237" y="813"/>
                  </a:lnTo>
                  <a:lnTo>
                    <a:pt x="218" y="786"/>
                  </a:lnTo>
                  <a:lnTo>
                    <a:pt x="197" y="769"/>
                  </a:lnTo>
                  <a:lnTo>
                    <a:pt x="184" y="704"/>
                  </a:lnTo>
                  <a:lnTo>
                    <a:pt x="197" y="567"/>
                  </a:lnTo>
                  <a:lnTo>
                    <a:pt x="244" y="409"/>
                  </a:lnTo>
                  <a:lnTo>
                    <a:pt x="289" y="283"/>
                  </a:lnTo>
                  <a:lnTo>
                    <a:pt x="303" y="131"/>
                  </a:lnTo>
                  <a:lnTo>
                    <a:pt x="289" y="1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090" name="Freeform 15"/>
            <p:cNvSpPr>
              <a:spLocks/>
            </p:cNvSpPr>
            <p:nvPr/>
          </p:nvSpPr>
          <p:spPr bwMode="auto">
            <a:xfrm>
              <a:off x="845" y="3013"/>
              <a:ext cx="498" cy="884"/>
            </a:xfrm>
            <a:custGeom>
              <a:avLst/>
              <a:gdLst>
                <a:gd name="T0" fmla="*/ 163 w 498"/>
                <a:gd name="T1" fmla="*/ 131 h 884"/>
                <a:gd name="T2" fmla="*/ 150 w 498"/>
                <a:gd name="T3" fmla="*/ 43 h 884"/>
                <a:gd name="T4" fmla="*/ 92 w 498"/>
                <a:gd name="T5" fmla="*/ 0 h 884"/>
                <a:gd name="T6" fmla="*/ 7 w 498"/>
                <a:gd name="T7" fmla="*/ 5 h 884"/>
                <a:gd name="T8" fmla="*/ 0 w 498"/>
                <a:gd name="T9" fmla="*/ 43 h 884"/>
                <a:gd name="T10" fmla="*/ 7 w 498"/>
                <a:gd name="T11" fmla="*/ 125 h 884"/>
                <a:gd name="T12" fmla="*/ 52 w 498"/>
                <a:gd name="T13" fmla="*/ 250 h 884"/>
                <a:gd name="T14" fmla="*/ 86 w 498"/>
                <a:gd name="T15" fmla="*/ 343 h 884"/>
                <a:gd name="T16" fmla="*/ 125 w 498"/>
                <a:gd name="T17" fmla="*/ 468 h 884"/>
                <a:gd name="T18" fmla="*/ 137 w 498"/>
                <a:gd name="T19" fmla="*/ 577 h 884"/>
                <a:gd name="T20" fmla="*/ 137 w 498"/>
                <a:gd name="T21" fmla="*/ 665 h 884"/>
                <a:gd name="T22" fmla="*/ 118 w 498"/>
                <a:gd name="T23" fmla="*/ 731 h 884"/>
                <a:gd name="T24" fmla="*/ 99 w 498"/>
                <a:gd name="T25" fmla="*/ 752 h 884"/>
                <a:gd name="T26" fmla="*/ 99 w 498"/>
                <a:gd name="T27" fmla="*/ 774 h 884"/>
                <a:gd name="T28" fmla="*/ 125 w 498"/>
                <a:gd name="T29" fmla="*/ 807 h 884"/>
                <a:gd name="T30" fmla="*/ 170 w 498"/>
                <a:gd name="T31" fmla="*/ 818 h 884"/>
                <a:gd name="T32" fmla="*/ 242 w 498"/>
                <a:gd name="T33" fmla="*/ 818 h 884"/>
                <a:gd name="T34" fmla="*/ 373 w 498"/>
                <a:gd name="T35" fmla="*/ 845 h 884"/>
                <a:gd name="T36" fmla="*/ 412 w 498"/>
                <a:gd name="T37" fmla="*/ 884 h 884"/>
                <a:gd name="T38" fmla="*/ 472 w 498"/>
                <a:gd name="T39" fmla="*/ 861 h 884"/>
                <a:gd name="T40" fmla="*/ 498 w 498"/>
                <a:gd name="T41" fmla="*/ 807 h 884"/>
                <a:gd name="T42" fmla="*/ 472 w 498"/>
                <a:gd name="T43" fmla="*/ 786 h 884"/>
                <a:gd name="T44" fmla="*/ 360 w 498"/>
                <a:gd name="T45" fmla="*/ 774 h 884"/>
                <a:gd name="T46" fmla="*/ 236 w 498"/>
                <a:gd name="T47" fmla="*/ 774 h 884"/>
                <a:gd name="T48" fmla="*/ 183 w 498"/>
                <a:gd name="T49" fmla="*/ 768 h 884"/>
                <a:gd name="T50" fmla="*/ 170 w 498"/>
                <a:gd name="T51" fmla="*/ 736 h 884"/>
                <a:gd name="T52" fmla="*/ 183 w 498"/>
                <a:gd name="T53" fmla="*/ 676 h 884"/>
                <a:gd name="T54" fmla="*/ 191 w 498"/>
                <a:gd name="T55" fmla="*/ 572 h 884"/>
                <a:gd name="T56" fmla="*/ 176 w 498"/>
                <a:gd name="T57" fmla="*/ 458 h 884"/>
                <a:gd name="T58" fmla="*/ 157 w 498"/>
                <a:gd name="T59" fmla="*/ 305 h 884"/>
                <a:gd name="T60" fmla="*/ 163 w 498"/>
                <a:gd name="T61" fmla="*/ 174 h 884"/>
                <a:gd name="T62" fmla="*/ 163 w 498"/>
                <a:gd name="T63" fmla="*/ 131 h 88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98" h="884">
                  <a:moveTo>
                    <a:pt x="163" y="131"/>
                  </a:moveTo>
                  <a:lnTo>
                    <a:pt x="150" y="43"/>
                  </a:lnTo>
                  <a:lnTo>
                    <a:pt x="92" y="0"/>
                  </a:lnTo>
                  <a:lnTo>
                    <a:pt x="7" y="5"/>
                  </a:lnTo>
                  <a:lnTo>
                    <a:pt x="0" y="43"/>
                  </a:lnTo>
                  <a:lnTo>
                    <a:pt x="7" y="125"/>
                  </a:lnTo>
                  <a:lnTo>
                    <a:pt x="52" y="250"/>
                  </a:lnTo>
                  <a:lnTo>
                    <a:pt x="86" y="343"/>
                  </a:lnTo>
                  <a:lnTo>
                    <a:pt x="125" y="468"/>
                  </a:lnTo>
                  <a:lnTo>
                    <a:pt x="137" y="577"/>
                  </a:lnTo>
                  <a:lnTo>
                    <a:pt x="137" y="665"/>
                  </a:lnTo>
                  <a:lnTo>
                    <a:pt x="118" y="731"/>
                  </a:lnTo>
                  <a:lnTo>
                    <a:pt x="99" y="752"/>
                  </a:lnTo>
                  <a:lnTo>
                    <a:pt x="99" y="774"/>
                  </a:lnTo>
                  <a:lnTo>
                    <a:pt x="125" y="807"/>
                  </a:lnTo>
                  <a:lnTo>
                    <a:pt x="170" y="818"/>
                  </a:lnTo>
                  <a:lnTo>
                    <a:pt x="242" y="818"/>
                  </a:lnTo>
                  <a:lnTo>
                    <a:pt x="373" y="845"/>
                  </a:lnTo>
                  <a:lnTo>
                    <a:pt x="412" y="884"/>
                  </a:lnTo>
                  <a:lnTo>
                    <a:pt x="472" y="861"/>
                  </a:lnTo>
                  <a:lnTo>
                    <a:pt x="498" y="807"/>
                  </a:lnTo>
                  <a:lnTo>
                    <a:pt x="472" y="786"/>
                  </a:lnTo>
                  <a:lnTo>
                    <a:pt x="360" y="774"/>
                  </a:lnTo>
                  <a:lnTo>
                    <a:pt x="236" y="774"/>
                  </a:lnTo>
                  <a:lnTo>
                    <a:pt x="183" y="768"/>
                  </a:lnTo>
                  <a:lnTo>
                    <a:pt x="170" y="736"/>
                  </a:lnTo>
                  <a:lnTo>
                    <a:pt x="183" y="676"/>
                  </a:lnTo>
                  <a:lnTo>
                    <a:pt x="191" y="572"/>
                  </a:lnTo>
                  <a:lnTo>
                    <a:pt x="176" y="458"/>
                  </a:lnTo>
                  <a:lnTo>
                    <a:pt x="157" y="305"/>
                  </a:lnTo>
                  <a:lnTo>
                    <a:pt x="163" y="174"/>
                  </a:lnTo>
                  <a:lnTo>
                    <a:pt x="163" y="13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59077" name="Group 16"/>
          <p:cNvGrpSpPr>
            <a:grpSpLocks/>
          </p:cNvGrpSpPr>
          <p:nvPr/>
        </p:nvGrpSpPr>
        <p:grpSpPr bwMode="auto">
          <a:xfrm>
            <a:off x="3886200" y="3962401"/>
            <a:ext cx="1371600" cy="930275"/>
            <a:chOff x="1776" y="2400"/>
            <a:chExt cx="672" cy="586"/>
          </a:xfrm>
        </p:grpSpPr>
        <p:sp>
          <p:nvSpPr>
            <p:cNvPr id="259082" name="Text Box 17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-1</a:t>
              </a:r>
              <a:r>
                <a:rPr lang="es-ES_tradnl" sz="2400" b="1" i="0">
                  <a:solidFill>
                    <a:srgbClr val="FF00FF"/>
                  </a:solidFill>
                </a:rPr>
                <a:t>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59083" name="Text Box 18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59084" name="Text Box 19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aphicFrame>
        <p:nvGraphicFramePr>
          <p:cNvPr id="785428" name="Object 20"/>
          <p:cNvGraphicFramePr>
            <a:graphicFrameLocks noChangeAspect="1"/>
          </p:cNvGraphicFramePr>
          <p:nvPr/>
        </p:nvGraphicFramePr>
        <p:xfrm>
          <a:off x="5181600" y="3060700"/>
          <a:ext cx="4406900" cy="28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1" name="Ecuación" r:id="rId4" imgW="1498600" imgH="1651000" progId="Equation.3">
                  <p:embed/>
                </p:oleObj>
              </mc:Choice>
              <mc:Fallback>
                <p:oleObj name="Ecuación" r:id="rId4" imgW="1498600" imgH="165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60700"/>
                        <a:ext cx="4406900" cy="288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9079" name="AutoShape 2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59080" name="AutoShape 2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85431" name="Text Box 23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50434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5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5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7458" name="Group 2"/>
          <p:cNvGrpSpPr>
            <a:grpSpLocks/>
          </p:cNvGrpSpPr>
          <p:nvPr/>
        </p:nvGrpSpPr>
        <p:grpSpPr bwMode="auto">
          <a:xfrm>
            <a:off x="5305425" y="2062164"/>
            <a:ext cx="1582738" cy="930275"/>
            <a:chOff x="1776" y="2400"/>
            <a:chExt cx="672" cy="586"/>
          </a:xfrm>
        </p:grpSpPr>
        <p:sp>
          <p:nvSpPr>
            <p:cNvPr id="261135" name="Text Box 3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-1</a:t>
              </a:r>
              <a:r>
                <a:rPr lang="es-ES_tradnl" sz="2400" b="1" i="0">
                  <a:solidFill>
                    <a:srgbClr val="FF00FF"/>
                  </a:solidFill>
                </a:rPr>
                <a:t>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61136" name="Text Box 4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61137" name="Text Box 5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 I</a:t>
              </a:r>
            </a:p>
          </p:txBody>
        </p:sp>
      </p:grpSp>
      <p:sp>
        <p:nvSpPr>
          <p:cNvPr id="261123" name="Text Box 6"/>
          <p:cNvSpPr txBox="1">
            <a:spLocks noChangeArrowheads="1"/>
          </p:cNvSpPr>
          <p:nvPr/>
        </p:nvSpPr>
        <p:spPr bwMode="auto">
          <a:xfrm>
            <a:off x="2279651" y="2924175"/>
            <a:ext cx="10080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" b="1" i="0"/>
          </a:p>
        </p:txBody>
      </p:sp>
      <p:sp>
        <p:nvSpPr>
          <p:cNvPr id="787463" name="Text Box 7"/>
          <p:cNvSpPr txBox="1">
            <a:spLocks noChangeArrowheads="1"/>
          </p:cNvSpPr>
          <p:nvPr/>
        </p:nvSpPr>
        <p:spPr bwMode="auto">
          <a:xfrm>
            <a:off x="4584701" y="2278063"/>
            <a:ext cx="5048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4000" b="1" i="0"/>
              <a:t>A</a:t>
            </a:r>
            <a:r>
              <a:rPr lang="es-ES" b="1" i="0"/>
              <a:t> </a:t>
            </a:r>
          </a:p>
        </p:txBody>
      </p:sp>
      <p:sp>
        <p:nvSpPr>
          <p:cNvPr id="787464" name="Text Box 8"/>
          <p:cNvSpPr txBox="1">
            <a:spLocks noChangeArrowheads="1"/>
          </p:cNvSpPr>
          <p:nvPr/>
        </p:nvSpPr>
        <p:spPr bwMode="auto">
          <a:xfrm>
            <a:off x="5016501" y="2133600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graphicFrame>
        <p:nvGraphicFramePr>
          <p:cNvPr id="787465" name="Object 9"/>
          <p:cNvGraphicFramePr>
            <a:graphicFrameLocks noChangeAspect="1"/>
          </p:cNvGraphicFramePr>
          <p:nvPr/>
        </p:nvGraphicFramePr>
        <p:xfrm>
          <a:off x="4079875" y="3429001"/>
          <a:ext cx="3168650" cy="207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33" name="Ecuación" r:id="rId4" imgW="1498600" imgH="1651000" progId="Equation.3">
                  <p:embed/>
                </p:oleObj>
              </mc:Choice>
              <mc:Fallback>
                <p:oleObj name="Ecuación" r:id="rId4" imgW="1498600" imgH="165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429001"/>
                        <a:ext cx="3168650" cy="207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7466" name="Object 10"/>
          <p:cNvGraphicFramePr>
            <a:graphicFrameLocks noChangeAspect="1"/>
          </p:cNvGraphicFramePr>
          <p:nvPr/>
        </p:nvGraphicFramePr>
        <p:xfrm>
          <a:off x="2063750" y="3573464"/>
          <a:ext cx="1873250" cy="165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34" name="Ecuación" r:id="rId6" imgW="1879600" imgH="1612900" progId="Equation.3">
                  <p:embed/>
                </p:oleObj>
              </mc:Choice>
              <mc:Fallback>
                <p:oleObj name="Ecuación" r:id="rId6" imgW="1879600" imgH="1612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573464"/>
                        <a:ext cx="1873250" cy="165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7467" name="Text Box 11"/>
          <p:cNvSpPr txBox="1">
            <a:spLocks noChangeArrowheads="1"/>
          </p:cNvSpPr>
          <p:nvPr/>
        </p:nvSpPr>
        <p:spPr bwMode="auto">
          <a:xfrm>
            <a:off x="7175501" y="4148139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3200" b="1" i="0"/>
              <a:t>=</a:t>
            </a:r>
          </a:p>
        </p:txBody>
      </p:sp>
      <p:graphicFrame>
        <p:nvGraphicFramePr>
          <p:cNvPr id="787468" name="Object 12"/>
          <p:cNvGraphicFramePr>
            <a:graphicFrameLocks noChangeAspect="1"/>
          </p:cNvGraphicFramePr>
          <p:nvPr/>
        </p:nvGraphicFramePr>
        <p:xfrm>
          <a:off x="7824788" y="3644900"/>
          <a:ext cx="12954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35" name="Ecuación" r:id="rId8" imgW="1295400" imgH="1587500" progId="Equation.3">
                  <p:embed/>
                </p:oleObj>
              </mc:Choice>
              <mc:Fallback>
                <p:oleObj name="Ecuación" r:id="rId8" imgW="1295400" imgH="1587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788" y="3644900"/>
                        <a:ext cx="1295400" cy="158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7469" name="AutoShape 13"/>
          <p:cNvSpPr>
            <a:spLocks/>
          </p:cNvSpPr>
          <p:nvPr/>
        </p:nvSpPr>
        <p:spPr bwMode="auto">
          <a:xfrm>
            <a:off x="7586955" y="4018349"/>
            <a:ext cx="259766" cy="908864"/>
          </a:xfrm>
          <a:prstGeom prst="leftBracket">
            <a:avLst>
              <a:gd name="adj" fmla="val 22192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87470" name="AutoShape 14"/>
          <p:cNvSpPr>
            <a:spLocks/>
          </p:cNvSpPr>
          <p:nvPr/>
        </p:nvSpPr>
        <p:spPr bwMode="auto">
          <a:xfrm>
            <a:off x="9134768" y="4097825"/>
            <a:ext cx="259766" cy="821353"/>
          </a:xfrm>
          <a:prstGeom prst="rightBracket">
            <a:avLst>
              <a:gd name="adj" fmla="val 11759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87471" name="Text Box 15"/>
          <p:cNvSpPr txBox="1">
            <a:spLocks noChangeArrowheads="1"/>
          </p:cNvSpPr>
          <p:nvPr/>
        </p:nvSpPr>
        <p:spPr bwMode="auto">
          <a:xfrm>
            <a:off x="2063750" y="1341439"/>
            <a:ext cx="77041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3200" b="1" i="0"/>
              <a:t>Quinto Paso: Comprobación</a:t>
            </a:r>
          </a:p>
        </p:txBody>
      </p:sp>
      <p:sp>
        <p:nvSpPr>
          <p:cNvPr id="787472" name="AutoShape 16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855704" y="6022073"/>
            <a:ext cx="184731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87473" name="Text Box 17"/>
          <p:cNvSpPr txBox="1">
            <a:spLocks noChangeArrowheads="1"/>
          </p:cNvSpPr>
          <p:nvPr/>
        </p:nvSpPr>
        <p:spPr bwMode="auto">
          <a:xfrm>
            <a:off x="2279650" y="476251"/>
            <a:ext cx="8064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CÁLCULO DE LA INVERSA POR LA MATRIZ ADJUNTA</a:t>
            </a:r>
          </a:p>
        </p:txBody>
      </p:sp>
    </p:spTree>
    <p:extLst>
      <p:ext uri="{BB962C8B-B14F-4D97-AF65-F5344CB8AC3E}">
        <p14:creationId xmlns:p14="http://schemas.microsoft.com/office/powerpoint/2010/main" val="317281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8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8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8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8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8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8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8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8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8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87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87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7463" grpId="0" autoUpdateAnimBg="0"/>
      <p:bldP spid="787464" grpId="0" autoUpdateAnimBg="0"/>
      <p:bldP spid="787467" grpId="0" autoUpdateAnimBg="0"/>
      <p:bldP spid="787469" grpId="0" animBg="1"/>
      <p:bldP spid="787470" grpId="0" animBg="1"/>
      <p:bldP spid="787471" grpId="0" autoUpdateAnimBg="0"/>
      <p:bldP spid="787472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3170" name="Object 2"/>
          <p:cNvGraphicFramePr>
            <a:graphicFrameLocks noChangeAspect="1"/>
          </p:cNvGraphicFramePr>
          <p:nvPr/>
        </p:nvGraphicFramePr>
        <p:xfrm>
          <a:off x="4079875" y="1484313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8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1484313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9507" name="Object 3"/>
          <p:cNvGraphicFramePr>
            <a:graphicFrameLocks noChangeAspect="1"/>
          </p:cNvGraphicFramePr>
          <p:nvPr/>
        </p:nvGraphicFramePr>
        <p:xfrm>
          <a:off x="8472489" y="1989139"/>
          <a:ext cx="1620837" cy="393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49" name="Imagen" r:id="rId6" imgW="1622066" imgH="3934305" progId="MS_ClipArt_Gallery.2">
                  <p:embed/>
                </p:oleObj>
              </mc:Choice>
              <mc:Fallback>
                <p:oleObj name="Imagen" r:id="rId6" imgW="1622066" imgH="393430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2489" y="1989139"/>
                        <a:ext cx="1620837" cy="393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9508" name="AutoShape 4"/>
          <p:cNvSpPr>
            <a:spLocks noChangeArrowheads="1"/>
          </p:cNvSpPr>
          <p:nvPr/>
        </p:nvSpPr>
        <p:spPr bwMode="auto">
          <a:xfrm>
            <a:off x="2927350" y="3500438"/>
            <a:ext cx="5334000" cy="1676400"/>
          </a:xfrm>
          <a:prstGeom prst="wedgeEllipseCallout">
            <a:avLst>
              <a:gd name="adj1" fmla="val 62500"/>
              <a:gd name="adj2" fmla="val -73676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s-ES_tradnl" sz="3200" b="1" i="0"/>
              <a:t>¿Cómo proceder?</a:t>
            </a:r>
          </a:p>
        </p:txBody>
      </p:sp>
      <p:sp>
        <p:nvSpPr>
          <p:cNvPr id="789509" name="Rectangle 5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  <p:sp>
        <p:nvSpPr>
          <p:cNvPr id="26317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3175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9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9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89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89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508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058" name="Object 2"/>
          <p:cNvGraphicFramePr>
            <a:graphicFrameLocks noChangeAspect="1"/>
          </p:cNvGraphicFramePr>
          <p:nvPr/>
        </p:nvGraphicFramePr>
        <p:xfrm>
          <a:off x="4572000" y="1554164"/>
          <a:ext cx="2978150" cy="146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8" name="Ecuación" r:id="rId4" imgW="927100" imgH="457200" progId="Equation.3">
                  <p:embed/>
                </p:oleObj>
              </mc:Choice>
              <mc:Fallback>
                <p:oleObj name="Ecuación" r:id="rId4" imgW="927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54164"/>
                        <a:ext cx="2978150" cy="146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59" name="Text Box 3"/>
          <p:cNvSpPr txBox="1">
            <a:spLocks noChangeArrowheads="1"/>
          </p:cNvSpPr>
          <p:nvPr/>
        </p:nvSpPr>
        <p:spPr bwMode="auto">
          <a:xfrm>
            <a:off x="7391400" y="2620964"/>
            <a:ext cx="381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>
              <a:solidFill>
                <a:srgbClr val="000000"/>
              </a:solidFill>
            </a:endParaRPr>
          </a:p>
        </p:txBody>
      </p:sp>
      <p:graphicFrame>
        <p:nvGraphicFramePr>
          <p:cNvPr id="173060" name="Object 4"/>
          <p:cNvGraphicFramePr>
            <a:graphicFrameLocks noChangeAspect="1"/>
          </p:cNvGraphicFramePr>
          <p:nvPr/>
        </p:nvGraphicFramePr>
        <p:xfrm>
          <a:off x="1905000" y="3352801"/>
          <a:ext cx="3219450" cy="253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9" name="Ecuación" r:id="rId6" imgW="647700" imgH="457200" progId="Equation.3">
                  <p:embed/>
                </p:oleObj>
              </mc:Choice>
              <mc:Fallback>
                <p:oleObj name="Ecuación" r:id="rId6" imgW="647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352801"/>
                        <a:ext cx="3219450" cy="253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5029200" y="4267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5562600" y="4191001"/>
            <a:ext cx="1447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chemeClr val="tx2"/>
                </a:solidFill>
              </a:rPr>
              <a:t>1</a:t>
            </a:r>
            <a:r>
              <a:rPr lang="es-ES_tradnl" sz="4800" b="1" i="0">
                <a:solidFill>
                  <a:srgbClr val="000000"/>
                </a:solidFill>
              </a:rPr>
              <a:t>.</a:t>
            </a:r>
            <a:r>
              <a:rPr lang="es-ES_tradnl" sz="4800" b="1" i="0">
                <a:solidFill>
                  <a:schemeClr val="tx2"/>
                </a:solidFill>
              </a:rPr>
              <a:t>2</a:t>
            </a:r>
            <a:endParaRPr lang="es-ES_tradnl" sz="4800" b="1" i="0"/>
          </a:p>
        </p:txBody>
      </p:sp>
      <p:grpSp>
        <p:nvGrpSpPr>
          <p:cNvPr id="699399" name="Group 7"/>
          <p:cNvGrpSpPr>
            <a:grpSpLocks/>
          </p:cNvGrpSpPr>
          <p:nvPr/>
        </p:nvGrpSpPr>
        <p:grpSpPr bwMode="auto">
          <a:xfrm>
            <a:off x="2362200" y="3505201"/>
            <a:ext cx="3048000" cy="2225675"/>
            <a:chOff x="528" y="2150"/>
            <a:chExt cx="1920" cy="1402"/>
          </a:xfrm>
        </p:grpSpPr>
        <p:sp>
          <p:nvSpPr>
            <p:cNvPr id="173071" name="Text Box 8"/>
            <p:cNvSpPr txBox="1">
              <a:spLocks noChangeArrowheads="1"/>
            </p:cNvSpPr>
            <p:nvPr/>
          </p:nvSpPr>
          <p:spPr bwMode="auto">
            <a:xfrm>
              <a:off x="528" y="2918"/>
              <a:ext cx="91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6000" b="1" i="0">
                  <a:solidFill>
                    <a:srgbClr val="6600CC"/>
                  </a:solidFill>
                </a:rPr>
                <a:t>-3</a:t>
              </a:r>
              <a:endParaRPr lang="es-ES_tradnl" sz="4800" b="1" i="0"/>
            </a:p>
          </p:txBody>
        </p:sp>
        <p:sp>
          <p:nvSpPr>
            <p:cNvPr id="173072" name="Text Box 9"/>
            <p:cNvSpPr txBox="1">
              <a:spLocks noChangeArrowheads="1"/>
            </p:cNvSpPr>
            <p:nvPr/>
          </p:nvSpPr>
          <p:spPr bwMode="auto">
            <a:xfrm>
              <a:off x="1536" y="2150"/>
              <a:ext cx="912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6000" b="1" i="0">
                  <a:solidFill>
                    <a:srgbClr val="6600CC"/>
                  </a:solidFill>
                </a:rPr>
                <a:t>4</a:t>
              </a:r>
              <a:endParaRPr lang="es-ES_tradnl" sz="4800" b="1" i="0"/>
            </a:p>
          </p:txBody>
        </p:sp>
      </p:grpSp>
      <p:sp>
        <p:nvSpPr>
          <p:cNvPr id="699402" name="Text Box 10"/>
          <p:cNvSpPr txBox="1">
            <a:spLocks noChangeArrowheads="1"/>
          </p:cNvSpPr>
          <p:nvPr/>
        </p:nvSpPr>
        <p:spPr bwMode="auto">
          <a:xfrm>
            <a:off x="6629400" y="4267201"/>
            <a:ext cx="2286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- (</a:t>
            </a:r>
            <a:r>
              <a:rPr lang="es-ES_tradnl" sz="4800" b="1" i="0">
                <a:solidFill>
                  <a:srgbClr val="6600CC"/>
                </a:solidFill>
              </a:rPr>
              <a:t>-3</a:t>
            </a:r>
            <a:r>
              <a:rPr lang="es-ES_tradnl" sz="4800" b="1" i="0">
                <a:solidFill>
                  <a:srgbClr val="000000"/>
                </a:solidFill>
              </a:rPr>
              <a:t>).</a:t>
            </a:r>
            <a:r>
              <a:rPr lang="es-ES_tradnl" sz="4800" b="1" i="0">
                <a:solidFill>
                  <a:srgbClr val="6600CC"/>
                </a:solidFill>
              </a:rPr>
              <a:t>4</a:t>
            </a:r>
            <a:endParaRPr lang="es-ES_tradnl" sz="4800" b="1" i="0"/>
          </a:p>
        </p:txBody>
      </p:sp>
      <p:sp>
        <p:nvSpPr>
          <p:cNvPr id="699403" name="Oval 11"/>
          <p:cNvSpPr>
            <a:spLocks noChangeArrowheads="1"/>
          </p:cNvSpPr>
          <p:nvPr/>
        </p:nvSpPr>
        <p:spPr bwMode="auto">
          <a:xfrm rot="8425987">
            <a:off x="1943100" y="4137026"/>
            <a:ext cx="3136900" cy="1044575"/>
          </a:xfrm>
          <a:prstGeom prst="ellipse">
            <a:avLst/>
          </a:prstGeom>
          <a:noFill/>
          <a:ln w="5715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8610600" y="4357688"/>
            <a:ext cx="14478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 14</a:t>
            </a:r>
            <a:endParaRPr lang="es-ES_tradnl" sz="4800" b="1" i="0"/>
          </a:p>
        </p:txBody>
      </p:sp>
      <p:sp>
        <p:nvSpPr>
          <p:cNvPr id="699405" name="Rectangle 13"/>
          <p:cNvSpPr>
            <a:spLocks noChangeArrowheads="1"/>
          </p:cNvSpPr>
          <p:nvPr/>
        </p:nvSpPr>
        <p:spPr bwMode="auto">
          <a:xfrm>
            <a:off x="2208214" y="404813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73068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3069" name="AutoShape 1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699408" name="AutoShape 16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280235" y="5879198"/>
            <a:ext cx="184730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606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9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9402" grpId="0" autoUpdateAnimBg="0"/>
      <p:bldP spid="699403" grpId="0" animBg="1"/>
      <p:bldP spid="699404" grpId="0" autoUpdateAnimBg="0"/>
      <p:bldP spid="699408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218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81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1555" name="Object 3"/>
          <p:cNvGraphicFramePr>
            <a:graphicFrameLocks noChangeAspect="1"/>
          </p:cNvGraphicFramePr>
          <p:nvPr/>
        </p:nvGraphicFramePr>
        <p:xfrm>
          <a:off x="2057401" y="2349501"/>
          <a:ext cx="1878013" cy="401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982" name="Imagen" r:id="rId6" imgW="2712985" imgH="3310923" progId="MS_ClipArt_Gallery.2">
                  <p:embed/>
                </p:oleObj>
              </mc:Choice>
              <mc:Fallback>
                <p:oleObj name="Imagen" r:id="rId6" imgW="2712985" imgH="33109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1" y="2349501"/>
                        <a:ext cx="1878013" cy="401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1556" name="Text Box 4"/>
          <p:cNvSpPr txBox="1">
            <a:spLocks noChangeArrowheads="1"/>
          </p:cNvSpPr>
          <p:nvPr/>
        </p:nvSpPr>
        <p:spPr bwMode="auto">
          <a:xfrm>
            <a:off x="3962400" y="3048000"/>
            <a:ext cx="67056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800" b="1" i="0"/>
              <a:t>Primer paso: </a:t>
            </a:r>
            <a:r>
              <a:rPr lang="es-ES_tradnl" sz="2800" i="0"/>
              <a:t>Formemos la matriz bloque colocando la matriz dada A, y al lado la idéntica del mismo orden.</a:t>
            </a:r>
            <a:endParaRPr lang="es-ES_tradnl" sz="2800" b="1" i="0"/>
          </a:p>
        </p:txBody>
      </p:sp>
      <p:grpSp>
        <p:nvGrpSpPr>
          <p:cNvPr id="791557" name="Group 5"/>
          <p:cNvGrpSpPr>
            <a:grpSpLocks/>
          </p:cNvGrpSpPr>
          <p:nvPr/>
        </p:nvGrpSpPr>
        <p:grpSpPr bwMode="auto">
          <a:xfrm>
            <a:off x="3200400" y="5318126"/>
            <a:ext cx="1828800" cy="701675"/>
            <a:chOff x="1536" y="3024"/>
            <a:chExt cx="1152" cy="442"/>
          </a:xfrm>
        </p:grpSpPr>
        <p:sp>
          <p:nvSpPr>
            <p:cNvPr id="265249" name="Text Box 6"/>
            <p:cNvSpPr txBox="1">
              <a:spLocks noChangeArrowheads="1"/>
            </p:cNvSpPr>
            <p:nvPr/>
          </p:nvSpPr>
          <p:spPr bwMode="auto">
            <a:xfrm>
              <a:off x="1536" y="3024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(A I) =    </a:t>
              </a:r>
              <a:endParaRPr lang="es-ES_tradnl" b="1" i="0"/>
            </a:p>
          </p:txBody>
        </p:sp>
        <p:sp>
          <p:nvSpPr>
            <p:cNvPr id="265250" name="Line 7"/>
            <p:cNvSpPr>
              <a:spLocks noChangeShapeType="1"/>
            </p:cNvSpPr>
            <p:nvPr/>
          </p:nvSpPr>
          <p:spPr bwMode="auto">
            <a:xfrm>
              <a:off x="1968" y="3072"/>
              <a:ext cx="1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1560" name="Group 8"/>
          <p:cNvGrpSpPr>
            <a:grpSpLocks/>
          </p:cNvGrpSpPr>
          <p:nvPr/>
        </p:nvGrpSpPr>
        <p:grpSpPr bwMode="auto">
          <a:xfrm>
            <a:off x="4800600" y="4724400"/>
            <a:ext cx="5105400" cy="1905000"/>
            <a:chOff x="2064" y="2976"/>
            <a:chExt cx="3216" cy="1200"/>
          </a:xfrm>
        </p:grpSpPr>
        <p:graphicFrame>
          <p:nvGraphicFramePr>
            <p:cNvPr id="265238" name="Object 9"/>
            <p:cNvGraphicFramePr>
              <a:graphicFrameLocks noChangeAspect="1"/>
            </p:cNvGraphicFramePr>
            <p:nvPr/>
          </p:nvGraphicFramePr>
          <p:xfrm>
            <a:off x="2064" y="2976"/>
            <a:ext cx="3216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5983" name="Ecuación" r:id="rId8" imgW="774700" imgH="1473200" progId="Equation.3">
                    <p:embed/>
                  </p:oleObj>
                </mc:Choice>
                <mc:Fallback>
                  <p:oleObj name="Ecuación" r:id="rId8" imgW="774700" imgH="1473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2976"/>
                          <a:ext cx="3216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65239" name="Group 10"/>
            <p:cNvGrpSpPr>
              <a:grpSpLocks/>
            </p:cNvGrpSpPr>
            <p:nvPr/>
          </p:nvGrpSpPr>
          <p:grpSpPr bwMode="auto">
            <a:xfrm>
              <a:off x="2256" y="2976"/>
              <a:ext cx="1680" cy="1200"/>
              <a:chOff x="2256" y="2976"/>
              <a:chExt cx="1680" cy="1200"/>
            </a:xfrm>
          </p:grpSpPr>
          <p:sp>
            <p:nvSpPr>
              <p:cNvPr id="265240" name="Text Box 11"/>
              <p:cNvSpPr txBox="1">
                <a:spLocks noChangeArrowheads="1"/>
              </p:cNvSpPr>
              <p:nvPr/>
            </p:nvSpPr>
            <p:spPr bwMode="auto">
              <a:xfrm>
                <a:off x="2256" y="2995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65241" name="Text Box 12"/>
              <p:cNvSpPr txBox="1">
                <a:spLocks noChangeArrowheads="1"/>
              </p:cNvSpPr>
              <p:nvPr/>
            </p:nvSpPr>
            <p:spPr bwMode="auto">
              <a:xfrm>
                <a:off x="2256" y="3427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0</a:t>
                </a:r>
              </a:p>
            </p:txBody>
          </p:sp>
          <p:sp>
            <p:nvSpPr>
              <p:cNvPr id="265242" name="Text Box 13"/>
              <p:cNvSpPr txBox="1">
                <a:spLocks noChangeArrowheads="1"/>
              </p:cNvSpPr>
              <p:nvPr/>
            </p:nvSpPr>
            <p:spPr bwMode="auto">
              <a:xfrm>
                <a:off x="2256" y="3811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3</a:t>
                </a:r>
              </a:p>
            </p:txBody>
          </p:sp>
          <p:sp>
            <p:nvSpPr>
              <p:cNvPr id="265243" name="Text Box 14"/>
              <p:cNvSpPr txBox="1">
                <a:spLocks noChangeArrowheads="1"/>
              </p:cNvSpPr>
              <p:nvPr/>
            </p:nvSpPr>
            <p:spPr bwMode="auto">
              <a:xfrm>
                <a:off x="273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3</a:t>
                </a:r>
              </a:p>
            </p:txBody>
          </p:sp>
          <p:sp>
            <p:nvSpPr>
              <p:cNvPr id="265244" name="Text Box 15"/>
              <p:cNvSpPr txBox="1">
                <a:spLocks noChangeArrowheads="1"/>
              </p:cNvSpPr>
              <p:nvPr/>
            </p:nvSpPr>
            <p:spPr bwMode="auto">
              <a:xfrm>
                <a:off x="2736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  <p:sp>
            <p:nvSpPr>
              <p:cNvPr id="265245" name="Text Box 16"/>
              <p:cNvSpPr txBox="1">
                <a:spLocks noChangeArrowheads="1"/>
              </p:cNvSpPr>
              <p:nvPr/>
            </p:nvSpPr>
            <p:spPr bwMode="auto">
              <a:xfrm>
                <a:off x="2736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0</a:t>
                </a:r>
              </a:p>
            </p:txBody>
          </p:sp>
          <p:sp>
            <p:nvSpPr>
              <p:cNvPr id="265246" name="Text Box 17"/>
              <p:cNvSpPr txBox="1">
                <a:spLocks noChangeArrowheads="1"/>
              </p:cNvSpPr>
              <p:nvPr/>
            </p:nvSpPr>
            <p:spPr bwMode="auto">
              <a:xfrm>
                <a:off x="3120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-1</a:t>
                </a:r>
              </a:p>
            </p:txBody>
          </p:sp>
          <p:sp>
            <p:nvSpPr>
              <p:cNvPr id="265247" name="Text Box 18"/>
              <p:cNvSpPr txBox="1">
                <a:spLocks noChangeArrowheads="1"/>
              </p:cNvSpPr>
              <p:nvPr/>
            </p:nvSpPr>
            <p:spPr bwMode="auto">
              <a:xfrm>
                <a:off x="3168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65248" name="Text Box 19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4</a:t>
                </a:r>
              </a:p>
            </p:txBody>
          </p:sp>
        </p:grpSp>
      </p:grpSp>
      <p:sp>
        <p:nvSpPr>
          <p:cNvPr id="791572" name="Line 20"/>
          <p:cNvSpPr>
            <a:spLocks noChangeShapeType="1"/>
          </p:cNvSpPr>
          <p:nvPr/>
        </p:nvSpPr>
        <p:spPr bwMode="auto">
          <a:xfrm>
            <a:off x="7239000" y="4800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91573" name="Group 21"/>
          <p:cNvGrpSpPr>
            <a:grpSpLocks/>
          </p:cNvGrpSpPr>
          <p:nvPr/>
        </p:nvGrpSpPr>
        <p:grpSpPr bwMode="auto">
          <a:xfrm>
            <a:off x="7391400" y="4724400"/>
            <a:ext cx="2590800" cy="1828800"/>
            <a:chOff x="3696" y="2976"/>
            <a:chExt cx="1632" cy="1152"/>
          </a:xfrm>
        </p:grpSpPr>
        <p:sp>
          <p:nvSpPr>
            <p:cNvPr id="265228" name="Text Box 22"/>
            <p:cNvSpPr txBox="1">
              <a:spLocks noChangeArrowheads="1"/>
            </p:cNvSpPr>
            <p:nvPr/>
          </p:nvSpPr>
          <p:spPr bwMode="auto">
            <a:xfrm>
              <a:off x="4128" y="3763"/>
              <a:ext cx="5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265229" name="Text Box 23"/>
            <p:cNvSpPr txBox="1">
              <a:spLocks noChangeArrowheads="1"/>
            </p:cNvSpPr>
            <p:nvPr/>
          </p:nvSpPr>
          <p:spPr bwMode="auto">
            <a:xfrm>
              <a:off x="4128" y="3360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  <a:endParaRPr lang="es-ES_tradnl" sz="3200" b="1" i="0"/>
            </a:p>
          </p:txBody>
        </p:sp>
        <p:grpSp>
          <p:nvGrpSpPr>
            <p:cNvPr id="265230" name="Group 24"/>
            <p:cNvGrpSpPr>
              <a:grpSpLocks/>
            </p:cNvGrpSpPr>
            <p:nvPr/>
          </p:nvGrpSpPr>
          <p:grpSpPr bwMode="auto">
            <a:xfrm>
              <a:off x="3696" y="2976"/>
              <a:ext cx="1632" cy="1152"/>
              <a:chOff x="3696" y="2976"/>
              <a:chExt cx="1632" cy="1152"/>
            </a:xfrm>
          </p:grpSpPr>
          <p:sp>
            <p:nvSpPr>
              <p:cNvPr id="265231" name="Text Box 25"/>
              <p:cNvSpPr txBox="1">
                <a:spLocks noChangeArrowheads="1"/>
              </p:cNvSpPr>
              <p:nvPr/>
            </p:nvSpPr>
            <p:spPr bwMode="auto">
              <a:xfrm>
                <a:off x="369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65232" name="Text Box 26"/>
              <p:cNvSpPr txBox="1">
                <a:spLocks noChangeArrowheads="1"/>
              </p:cNvSpPr>
              <p:nvPr/>
            </p:nvSpPr>
            <p:spPr bwMode="auto">
              <a:xfrm>
                <a:off x="4560" y="3715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65233" name="Text Box 27"/>
              <p:cNvSpPr txBox="1">
                <a:spLocks noChangeArrowheads="1"/>
              </p:cNvSpPr>
              <p:nvPr/>
            </p:nvSpPr>
            <p:spPr bwMode="auto">
              <a:xfrm>
                <a:off x="3696" y="3763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5234" name="Text Box 28"/>
              <p:cNvSpPr txBox="1">
                <a:spLocks noChangeArrowheads="1"/>
              </p:cNvSpPr>
              <p:nvPr/>
            </p:nvSpPr>
            <p:spPr bwMode="auto">
              <a:xfrm>
                <a:off x="4560" y="3360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5235" name="Text Box 29"/>
              <p:cNvSpPr txBox="1">
                <a:spLocks noChangeArrowheads="1"/>
              </p:cNvSpPr>
              <p:nvPr/>
            </p:nvSpPr>
            <p:spPr bwMode="auto">
              <a:xfrm>
                <a:off x="3696" y="3408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5236" name="Text Box 30"/>
              <p:cNvSpPr txBox="1">
                <a:spLocks noChangeArrowheads="1"/>
              </p:cNvSpPr>
              <p:nvPr/>
            </p:nvSpPr>
            <p:spPr bwMode="auto">
              <a:xfrm>
                <a:off x="4560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5237" name="Text Box 31"/>
              <p:cNvSpPr txBox="1">
                <a:spLocks noChangeArrowheads="1"/>
              </p:cNvSpPr>
              <p:nvPr/>
            </p:nvSpPr>
            <p:spPr bwMode="auto">
              <a:xfrm>
                <a:off x="4128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</p:grpSp>
      <p:sp>
        <p:nvSpPr>
          <p:cNvPr id="265225" name="AutoShape 3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5226" name="AutoShape 3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91586" name="Rectangle 34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261393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1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1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91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1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91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91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91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91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91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91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91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91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1556" grpId="0" autoUpdateAnimBg="0"/>
      <p:bldP spid="791572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7266" name="Object 2"/>
          <p:cNvGraphicFramePr>
            <a:graphicFrameLocks noChangeAspect="1"/>
          </p:cNvGraphicFramePr>
          <p:nvPr/>
        </p:nvGraphicFramePr>
        <p:xfrm>
          <a:off x="4038600" y="1295400"/>
          <a:ext cx="3505200" cy="173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96" name="Ecuación" r:id="rId4" imgW="1193800" imgH="711200" progId="Equation.3">
                  <p:embed/>
                </p:oleObj>
              </mc:Choice>
              <mc:Fallback>
                <p:oleObj name="Ecuación" r:id="rId4" imgW="1193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295400"/>
                        <a:ext cx="3505200" cy="173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267" name="Object 3"/>
          <p:cNvGraphicFramePr>
            <a:graphicFrameLocks noChangeAspect="1"/>
          </p:cNvGraphicFramePr>
          <p:nvPr/>
        </p:nvGraphicFramePr>
        <p:xfrm>
          <a:off x="2057400" y="2438401"/>
          <a:ext cx="2209800" cy="392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997" name="Imagen" r:id="rId6" imgW="2712985" imgH="3310923" progId="MS_ClipArt_Gallery.2">
                  <p:embed/>
                </p:oleObj>
              </mc:Choice>
              <mc:Fallback>
                <p:oleObj name="Imagen" r:id="rId6" imgW="2712985" imgH="33109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38401"/>
                        <a:ext cx="2209800" cy="392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3604" name="Text Box 4"/>
          <p:cNvSpPr txBox="1">
            <a:spLocks noChangeArrowheads="1"/>
          </p:cNvSpPr>
          <p:nvPr/>
        </p:nvSpPr>
        <p:spPr bwMode="auto">
          <a:xfrm>
            <a:off x="3962400" y="3048000"/>
            <a:ext cx="6705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/>
              <a:t>Segundo paso: </a:t>
            </a:r>
            <a:r>
              <a:rPr lang="es-ES_tradnl" sz="3200" i="0"/>
              <a:t>Apliquemos las mismas transformaciones a ambas matrices.</a:t>
            </a:r>
            <a:endParaRPr lang="es-ES_tradnl" sz="3200" b="1" i="0"/>
          </a:p>
        </p:txBody>
      </p:sp>
      <p:sp>
        <p:nvSpPr>
          <p:cNvPr id="2672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7270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93607" name="Rectangle 7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4131566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3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3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4" grpId="0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314" name="Group 2"/>
          <p:cNvGrpSpPr>
            <a:grpSpLocks/>
          </p:cNvGrpSpPr>
          <p:nvPr/>
        </p:nvGrpSpPr>
        <p:grpSpPr bwMode="auto">
          <a:xfrm>
            <a:off x="2514600" y="2117726"/>
            <a:ext cx="1828800" cy="701675"/>
            <a:chOff x="1536" y="3024"/>
            <a:chExt cx="1152" cy="442"/>
          </a:xfrm>
        </p:grpSpPr>
        <p:sp>
          <p:nvSpPr>
            <p:cNvPr id="269384" name="Text Box 3"/>
            <p:cNvSpPr txBox="1">
              <a:spLocks noChangeArrowheads="1"/>
            </p:cNvSpPr>
            <p:nvPr/>
          </p:nvSpPr>
          <p:spPr bwMode="auto">
            <a:xfrm>
              <a:off x="1536" y="3024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(A I) =    </a:t>
              </a:r>
              <a:endParaRPr lang="es-ES_tradnl" b="1" i="0"/>
            </a:p>
          </p:txBody>
        </p:sp>
        <p:sp>
          <p:nvSpPr>
            <p:cNvPr id="269385" name="Line 4"/>
            <p:cNvSpPr>
              <a:spLocks noChangeShapeType="1"/>
            </p:cNvSpPr>
            <p:nvPr/>
          </p:nvSpPr>
          <p:spPr bwMode="auto">
            <a:xfrm>
              <a:off x="1968" y="3072"/>
              <a:ext cx="1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9315" name="Group 5"/>
          <p:cNvGrpSpPr>
            <a:grpSpLocks/>
          </p:cNvGrpSpPr>
          <p:nvPr/>
        </p:nvGrpSpPr>
        <p:grpSpPr bwMode="auto">
          <a:xfrm>
            <a:off x="4114800" y="1524000"/>
            <a:ext cx="5105400" cy="1905000"/>
            <a:chOff x="2064" y="2976"/>
            <a:chExt cx="3216" cy="1200"/>
          </a:xfrm>
        </p:grpSpPr>
        <p:graphicFrame>
          <p:nvGraphicFramePr>
            <p:cNvPr id="269373" name="Object 6"/>
            <p:cNvGraphicFramePr>
              <a:graphicFrameLocks noChangeAspect="1"/>
            </p:cNvGraphicFramePr>
            <p:nvPr/>
          </p:nvGraphicFramePr>
          <p:xfrm>
            <a:off x="2064" y="2976"/>
            <a:ext cx="3216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056" name="Ecuación" r:id="rId4" imgW="774700" imgH="1473200" progId="Equation.3">
                    <p:embed/>
                  </p:oleObj>
                </mc:Choice>
                <mc:Fallback>
                  <p:oleObj name="Ecuación" r:id="rId4" imgW="774700" imgH="1473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2976"/>
                          <a:ext cx="3216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69374" name="Group 7"/>
            <p:cNvGrpSpPr>
              <a:grpSpLocks/>
            </p:cNvGrpSpPr>
            <p:nvPr/>
          </p:nvGrpSpPr>
          <p:grpSpPr bwMode="auto">
            <a:xfrm>
              <a:off x="2256" y="2976"/>
              <a:ext cx="1680" cy="1200"/>
              <a:chOff x="2256" y="2976"/>
              <a:chExt cx="1680" cy="1200"/>
            </a:xfrm>
          </p:grpSpPr>
          <p:sp>
            <p:nvSpPr>
              <p:cNvPr id="269375" name="Text Box 8"/>
              <p:cNvSpPr txBox="1">
                <a:spLocks noChangeArrowheads="1"/>
              </p:cNvSpPr>
              <p:nvPr/>
            </p:nvSpPr>
            <p:spPr bwMode="auto">
              <a:xfrm>
                <a:off x="2256" y="2995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69376" name="Text Box 9"/>
              <p:cNvSpPr txBox="1">
                <a:spLocks noChangeArrowheads="1"/>
              </p:cNvSpPr>
              <p:nvPr/>
            </p:nvSpPr>
            <p:spPr bwMode="auto">
              <a:xfrm>
                <a:off x="2256" y="3427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0</a:t>
                </a:r>
              </a:p>
            </p:txBody>
          </p:sp>
          <p:sp>
            <p:nvSpPr>
              <p:cNvPr id="269377" name="Text Box 10"/>
              <p:cNvSpPr txBox="1">
                <a:spLocks noChangeArrowheads="1"/>
              </p:cNvSpPr>
              <p:nvPr/>
            </p:nvSpPr>
            <p:spPr bwMode="auto">
              <a:xfrm>
                <a:off x="2256" y="3811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3</a:t>
                </a:r>
              </a:p>
            </p:txBody>
          </p:sp>
          <p:sp>
            <p:nvSpPr>
              <p:cNvPr id="269378" name="Text Box 11"/>
              <p:cNvSpPr txBox="1">
                <a:spLocks noChangeArrowheads="1"/>
              </p:cNvSpPr>
              <p:nvPr/>
            </p:nvSpPr>
            <p:spPr bwMode="auto">
              <a:xfrm>
                <a:off x="273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3</a:t>
                </a:r>
              </a:p>
            </p:txBody>
          </p:sp>
          <p:sp>
            <p:nvSpPr>
              <p:cNvPr id="269379" name="Text Box 12"/>
              <p:cNvSpPr txBox="1">
                <a:spLocks noChangeArrowheads="1"/>
              </p:cNvSpPr>
              <p:nvPr/>
            </p:nvSpPr>
            <p:spPr bwMode="auto">
              <a:xfrm>
                <a:off x="2736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  <p:sp>
            <p:nvSpPr>
              <p:cNvPr id="269380" name="Text Box 13"/>
              <p:cNvSpPr txBox="1">
                <a:spLocks noChangeArrowheads="1"/>
              </p:cNvSpPr>
              <p:nvPr/>
            </p:nvSpPr>
            <p:spPr bwMode="auto">
              <a:xfrm>
                <a:off x="2736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0</a:t>
                </a:r>
              </a:p>
            </p:txBody>
          </p:sp>
          <p:sp>
            <p:nvSpPr>
              <p:cNvPr id="269381" name="Text Box 14"/>
              <p:cNvSpPr txBox="1">
                <a:spLocks noChangeArrowheads="1"/>
              </p:cNvSpPr>
              <p:nvPr/>
            </p:nvSpPr>
            <p:spPr bwMode="auto">
              <a:xfrm>
                <a:off x="3120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-1</a:t>
                </a:r>
              </a:p>
            </p:txBody>
          </p:sp>
          <p:sp>
            <p:nvSpPr>
              <p:cNvPr id="269382" name="Text Box 15"/>
              <p:cNvSpPr txBox="1">
                <a:spLocks noChangeArrowheads="1"/>
              </p:cNvSpPr>
              <p:nvPr/>
            </p:nvSpPr>
            <p:spPr bwMode="auto">
              <a:xfrm>
                <a:off x="3168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69383" name="Text Box 16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4</a:t>
                </a:r>
              </a:p>
            </p:txBody>
          </p:sp>
        </p:grpSp>
      </p:grpSp>
      <p:sp>
        <p:nvSpPr>
          <p:cNvPr id="269316" name="Line 17"/>
          <p:cNvSpPr>
            <a:spLocks noChangeShapeType="1"/>
          </p:cNvSpPr>
          <p:nvPr/>
        </p:nvSpPr>
        <p:spPr bwMode="auto">
          <a:xfrm>
            <a:off x="6553200" y="1600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9317" name="Group 18"/>
          <p:cNvGrpSpPr>
            <a:grpSpLocks/>
          </p:cNvGrpSpPr>
          <p:nvPr/>
        </p:nvGrpSpPr>
        <p:grpSpPr bwMode="auto">
          <a:xfrm>
            <a:off x="6705600" y="1524000"/>
            <a:ext cx="2590800" cy="1828800"/>
            <a:chOff x="3696" y="2976"/>
            <a:chExt cx="1632" cy="1152"/>
          </a:xfrm>
        </p:grpSpPr>
        <p:sp>
          <p:nvSpPr>
            <p:cNvPr id="269363" name="Text Box 19"/>
            <p:cNvSpPr txBox="1">
              <a:spLocks noChangeArrowheads="1"/>
            </p:cNvSpPr>
            <p:nvPr/>
          </p:nvSpPr>
          <p:spPr bwMode="auto">
            <a:xfrm>
              <a:off x="4128" y="3763"/>
              <a:ext cx="5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269364" name="Text Box 20"/>
            <p:cNvSpPr txBox="1">
              <a:spLocks noChangeArrowheads="1"/>
            </p:cNvSpPr>
            <p:nvPr/>
          </p:nvSpPr>
          <p:spPr bwMode="auto">
            <a:xfrm>
              <a:off x="4128" y="3360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  <a:endParaRPr lang="es-ES_tradnl" sz="3200" b="1" i="0"/>
            </a:p>
          </p:txBody>
        </p:sp>
        <p:grpSp>
          <p:nvGrpSpPr>
            <p:cNvPr id="269365" name="Group 21"/>
            <p:cNvGrpSpPr>
              <a:grpSpLocks/>
            </p:cNvGrpSpPr>
            <p:nvPr/>
          </p:nvGrpSpPr>
          <p:grpSpPr bwMode="auto">
            <a:xfrm>
              <a:off x="3696" y="2976"/>
              <a:ext cx="1632" cy="1152"/>
              <a:chOff x="3696" y="2976"/>
              <a:chExt cx="1632" cy="1152"/>
            </a:xfrm>
          </p:grpSpPr>
          <p:sp>
            <p:nvSpPr>
              <p:cNvPr id="269366" name="Text Box 22"/>
              <p:cNvSpPr txBox="1">
                <a:spLocks noChangeArrowheads="1"/>
              </p:cNvSpPr>
              <p:nvPr/>
            </p:nvSpPr>
            <p:spPr bwMode="auto">
              <a:xfrm>
                <a:off x="369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69367" name="Text Box 23"/>
              <p:cNvSpPr txBox="1">
                <a:spLocks noChangeArrowheads="1"/>
              </p:cNvSpPr>
              <p:nvPr/>
            </p:nvSpPr>
            <p:spPr bwMode="auto">
              <a:xfrm>
                <a:off x="4560" y="3715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69368" name="Text Box 24"/>
              <p:cNvSpPr txBox="1">
                <a:spLocks noChangeArrowheads="1"/>
              </p:cNvSpPr>
              <p:nvPr/>
            </p:nvSpPr>
            <p:spPr bwMode="auto">
              <a:xfrm>
                <a:off x="3696" y="3763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9369" name="Text Box 25"/>
              <p:cNvSpPr txBox="1">
                <a:spLocks noChangeArrowheads="1"/>
              </p:cNvSpPr>
              <p:nvPr/>
            </p:nvSpPr>
            <p:spPr bwMode="auto">
              <a:xfrm>
                <a:off x="4560" y="3360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9370" name="Text Box 26"/>
              <p:cNvSpPr txBox="1">
                <a:spLocks noChangeArrowheads="1"/>
              </p:cNvSpPr>
              <p:nvPr/>
            </p:nvSpPr>
            <p:spPr bwMode="auto">
              <a:xfrm>
                <a:off x="3696" y="3408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9371" name="Text Box 27"/>
              <p:cNvSpPr txBox="1">
                <a:spLocks noChangeArrowheads="1"/>
              </p:cNvSpPr>
              <p:nvPr/>
            </p:nvSpPr>
            <p:spPr bwMode="auto">
              <a:xfrm>
                <a:off x="4560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9372" name="Text Box 28"/>
              <p:cNvSpPr txBox="1">
                <a:spLocks noChangeArrowheads="1"/>
              </p:cNvSpPr>
              <p:nvPr/>
            </p:nvSpPr>
            <p:spPr bwMode="auto">
              <a:xfrm>
                <a:off x="4128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</p:grpSp>
      <p:graphicFrame>
        <p:nvGraphicFramePr>
          <p:cNvPr id="795677" name="Object 29"/>
          <p:cNvGraphicFramePr>
            <a:graphicFrameLocks noChangeAspect="1"/>
          </p:cNvGraphicFramePr>
          <p:nvPr/>
        </p:nvGraphicFramePr>
        <p:xfrm>
          <a:off x="8839200" y="18288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57" name="Documento" r:id="rId6" imgW="5561970" imgH="219154" progId="Word.Document.8">
                  <p:embed/>
                </p:oleObj>
              </mc:Choice>
              <mc:Fallback>
                <p:oleObj name="Documento" r:id="rId6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9200" y="18288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5678" name="Object 30"/>
          <p:cNvGraphicFramePr>
            <a:graphicFrameLocks noChangeAspect="1"/>
          </p:cNvGraphicFramePr>
          <p:nvPr/>
        </p:nvGraphicFramePr>
        <p:xfrm>
          <a:off x="3365500" y="44958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58" name="Documento" r:id="rId8" imgW="5561970" imgH="219154" progId="Word.Document.8">
                  <p:embed/>
                </p:oleObj>
              </mc:Choice>
              <mc:Fallback>
                <p:oleObj name="Documento" r:id="rId8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4958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5679" name="Object 31"/>
          <p:cNvGraphicFramePr>
            <a:graphicFrameLocks noChangeAspect="1"/>
          </p:cNvGraphicFramePr>
          <p:nvPr/>
        </p:nvGraphicFramePr>
        <p:xfrm>
          <a:off x="5105400" y="3462338"/>
          <a:ext cx="2660650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59" name="Ecuación" r:id="rId9" imgW="1054100" imgH="228600" progId="Equation.3">
                  <p:embed/>
                </p:oleObj>
              </mc:Choice>
              <mc:Fallback>
                <p:oleObj name="Ecuación" r:id="rId9" imgW="1054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462338"/>
                        <a:ext cx="2660650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5680" name="Group 32"/>
          <p:cNvGrpSpPr>
            <a:grpSpLocks/>
          </p:cNvGrpSpPr>
          <p:nvPr/>
        </p:nvGrpSpPr>
        <p:grpSpPr bwMode="auto">
          <a:xfrm>
            <a:off x="4114800" y="4267200"/>
            <a:ext cx="5105400" cy="1905000"/>
            <a:chOff x="2064" y="2976"/>
            <a:chExt cx="3216" cy="1200"/>
          </a:xfrm>
        </p:grpSpPr>
        <p:graphicFrame>
          <p:nvGraphicFramePr>
            <p:cNvPr id="269352" name="Object 33"/>
            <p:cNvGraphicFramePr>
              <a:graphicFrameLocks noChangeAspect="1"/>
            </p:cNvGraphicFramePr>
            <p:nvPr/>
          </p:nvGraphicFramePr>
          <p:xfrm>
            <a:off x="2064" y="2976"/>
            <a:ext cx="3216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8060" name="Ecuación" r:id="rId11" imgW="774700" imgH="1473200" progId="Equation.3">
                    <p:embed/>
                  </p:oleObj>
                </mc:Choice>
                <mc:Fallback>
                  <p:oleObj name="Ecuación" r:id="rId11" imgW="774700" imgH="1473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2976"/>
                          <a:ext cx="3216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69353" name="Group 34"/>
            <p:cNvGrpSpPr>
              <a:grpSpLocks/>
            </p:cNvGrpSpPr>
            <p:nvPr/>
          </p:nvGrpSpPr>
          <p:grpSpPr bwMode="auto">
            <a:xfrm>
              <a:off x="2256" y="2976"/>
              <a:ext cx="1680" cy="1200"/>
              <a:chOff x="2256" y="2976"/>
              <a:chExt cx="1680" cy="1200"/>
            </a:xfrm>
          </p:grpSpPr>
          <p:sp>
            <p:nvSpPr>
              <p:cNvPr id="269354" name="Text Box 35"/>
              <p:cNvSpPr txBox="1">
                <a:spLocks noChangeArrowheads="1"/>
              </p:cNvSpPr>
              <p:nvPr/>
            </p:nvSpPr>
            <p:spPr bwMode="auto">
              <a:xfrm>
                <a:off x="2256" y="2995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69355" name="Text Box 36"/>
              <p:cNvSpPr txBox="1">
                <a:spLocks noChangeArrowheads="1"/>
              </p:cNvSpPr>
              <p:nvPr/>
            </p:nvSpPr>
            <p:spPr bwMode="auto">
              <a:xfrm>
                <a:off x="2256" y="3427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9356" name="Text Box 37"/>
              <p:cNvSpPr txBox="1">
                <a:spLocks noChangeArrowheads="1"/>
              </p:cNvSpPr>
              <p:nvPr/>
            </p:nvSpPr>
            <p:spPr bwMode="auto">
              <a:xfrm>
                <a:off x="2256" y="3811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9357" name="Text Box 38"/>
              <p:cNvSpPr txBox="1">
                <a:spLocks noChangeArrowheads="1"/>
              </p:cNvSpPr>
              <p:nvPr/>
            </p:nvSpPr>
            <p:spPr bwMode="auto">
              <a:xfrm>
                <a:off x="273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3</a:t>
                </a:r>
              </a:p>
            </p:txBody>
          </p:sp>
          <p:sp>
            <p:nvSpPr>
              <p:cNvPr id="269358" name="Text Box 39"/>
              <p:cNvSpPr txBox="1">
                <a:spLocks noChangeArrowheads="1"/>
              </p:cNvSpPr>
              <p:nvPr/>
            </p:nvSpPr>
            <p:spPr bwMode="auto">
              <a:xfrm>
                <a:off x="2736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  <p:sp>
            <p:nvSpPr>
              <p:cNvPr id="269359" name="Text Box 40"/>
              <p:cNvSpPr txBox="1">
                <a:spLocks noChangeArrowheads="1"/>
              </p:cNvSpPr>
              <p:nvPr/>
            </p:nvSpPr>
            <p:spPr bwMode="auto">
              <a:xfrm>
                <a:off x="2736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-9</a:t>
                </a:r>
                <a:endParaRPr lang="es-ES_tradnl" sz="3200" b="1" i="0"/>
              </a:p>
            </p:txBody>
          </p:sp>
          <p:sp>
            <p:nvSpPr>
              <p:cNvPr id="269360" name="Text Box 41"/>
              <p:cNvSpPr txBox="1">
                <a:spLocks noChangeArrowheads="1"/>
              </p:cNvSpPr>
              <p:nvPr/>
            </p:nvSpPr>
            <p:spPr bwMode="auto">
              <a:xfrm>
                <a:off x="3120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-1</a:t>
                </a:r>
              </a:p>
            </p:txBody>
          </p:sp>
          <p:sp>
            <p:nvSpPr>
              <p:cNvPr id="269361" name="Text Box 42"/>
              <p:cNvSpPr txBox="1">
                <a:spLocks noChangeArrowheads="1"/>
              </p:cNvSpPr>
              <p:nvPr/>
            </p:nvSpPr>
            <p:spPr bwMode="auto">
              <a:xfrm>
                <a:off x="3168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69362" name="Text Box 43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7</a:t>
                </a:r>
                <a:endParaRPr lang="es-ES_tradnl" sz="3200" b="1" i="0"/>
              </a:p>
            </p:txBody>
          </p:sp>
        </p:grpSp>
      </p:grpSp>
      <p:sp>
        <p:nvSpPr>
          <p:cNvPr id="795692" name="Line 44"/>
          <p:cNvSpPr>
            <a:spLocks noChangeShapeType="1"/>
          </p:cNvSpPr>
          <p:nvPr/>
        </p:nvSpPr>
        <p:spPr bwMode="auto">
          <a:xfrm>
            <a:off x="6553200" y="43434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95693" name="Group 45"/>
          <p:cNvGrpSpPr>
            <a:grpSpLocks/>
          </p:cNvGrpSpPr>
          <p:nvPr/>
        </p:nvGrpSpPr>
        <p:grpSpPr bwMode="auto">
          <a:xfrm>
            <a:off x="6705600" y="4267200"/>
            <a:ext cx="2590800" cy="1828800"/>
            <a:chOff x="3696" y="2976"/>
            <a:chExt cx="1632" cy="1152"/>
          </a:xfrm>
        </p:grpSpPr>
        <p:sp>
          <p:nvSpPr>
            <p:cNvPr id="269342" name="Text Box 46"/>
            <p:cNvSpPr txBox="1">
              <a:spLocks noChangeArrowheads="1"/>
            </p:cNvSpPr>
            <p:nvPr/>
          </p:nvSpPr>
          <p:spPr bwMode="auto">
            <a:xfrm>
              <a:off x="4128" y="3763"/>
              <a:ext cx="5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269343" name="Text Box 47"/>
            <p:cNvSpPr txBox="1">
              <a:spLocks noChangeArrowheads="1"/>
            </p:cNvSpPr>
            <p:nvPr/>
          </p:nvSpPr>
          <p:spPr bwMode="auto">
            <a:xfrm>
              <a:off x="4128" y="3360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  <a:endParaRPr lang="es-ES_tradnl" sz="3200" b="1" i="0"/>
            </a:p>
          </p:txBody>
        </p:sp>
        <p:grpSp>
          <p:nvGrpSpPr>
            <p:cNvPr id="269344" name="Group 48"/>
            <p:cNvGrpSpPr>
              <a:grpSpLocks/>
            </p:cNvGrpSpPr>
            <p:nvPr/>
          </p:nvGrpSpPr>
          <p:grpSpPr bwMode="auto">
            <a:xfrm>
              <a:off x="3696" y="2976"/>
              <a:ext cx="1632" cy="1152"/>
              <a:chOff x="3696" y="2976"/>
              <a:chExt cx="1632" cy="1152"/>
            </a:xfrm>
          </p:grpSpPr>
          <p:sp>
            <p:nvSpPr>
              <p:cNvPr id="269345" name="Text Box 49"/>
              <p:cNvSpPr txBox="1">
                <a:spLocks noChangeArrowheads="1"/>
              </p:cNvSpPr>
              <p:nvPr/>
            </p:nvSpPr>
            <p:spPr bwMode="auto">
              <a:xfrm>
                <a:off x="369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69346" name="Text Box 50"/>
              <p:cNvSpPr txBox="1">
                <a:spLocks noChangeArrowheads="1"/>
              </p:cNvSpPr>
              <p:nvPr/>
            </p:nvSpPr>
            <p:spPr bwMode="auto">
              <a:xfrm>
                <a:off x="4560" y="3715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>
                  <a:solidFill>
                    <a:schemeClr val="tx2"/>
                  </a:solidFill>
                </a:endParaRPr>
              </a:p>
            </p:txBody>
          </p:sp>
          <p:sp>
            <p:nvSpPr>
              <p:cNvPr id="269347" name="Text Box 51"/>
              <p:cNvSpPr txBox="1">
                <a:spLocks noChangeArrowheads="1"/>
              </p:cNvSpPr>
              <p:nvPr/>
            </p:nvSpPr>
            <p:spPr bwMode="auto">
              <a:xfrm>
                <a:off x="3696" y="3763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-3</a:t>
                </a:r>
                <a:endParaRPr lang="es-ES_tradnl" sz="3200" b="1" i="0"/>
              </a:p>
            </p:txBody>
          </p:sp>
          <p:sp>
            <p:nvSpPr>
              <p:cNvPr id="269348" name="Text Box 52"/>
              <p:cNvSpPr txBox="1">
                <a:spLocks noChangeArrowheads="1"/>
              </p:cNvSpPr>
              <p:nvPr/>
            </p:nvSpPr>
            <p:spPr bwMode="auto">
              <a:xfrm>
                <a:off x="4560" y="3360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9349" name="Text Box 53"/>
              <p:cNvSpPr txBox="1">
                <a:spLocks noChangeArrowheads="1"/>
              </p:cNvSpPr>
              <p:nvPr/>
            </p:nvSpPr>
            <p:spPr bwMode="auto">
              <a:xfrm>
                <a:off x="3696" y="3408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9350" name="Text Box 54"/>
              <p:cNvSpPr txBox="1">
                <a:spLocks noChangeArrowheads="1"/>
              </p:cNvSpPr>
              <p:nvPr/>
            </p:nvSpPr>
            <p:spPr bwMode="auto">
              <a:xfrm>
                <a:off x="4560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69351" name="Text Box 55"/>
              <p:cNvSpPr txBox="1">
                <a:spLocks noChangeArrowheads="1"/>
              </p:cNvSpPr>
              <p:nvPr/>
            </p:nvSpPr>
            <p:spPr bwMode="auto">
              <a:xfrm>
                <a:off x="4128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</p:grpSp>
      <p:graphicFrame>
        <p:nvGraphicFramePr>
          <p:cNvPr id="795704" name="Object 56"/>
          <p:cNvGraphicFramePr>
            <a:graphicFrameLocks noChangeAspect="1"/>
          </p:cNvGraphicFramePr>
          <p:nvPr/>
        </p:nvGraphicFramePr>
        <p:xfrm>
          <a:off x="8839200" y="44196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061" name="Documento" r:id="rId12" imgW="5561970" imgH="219154" progId="Word.Document.8">
                  <p:embed/>
                </p:oleObj>
              </mc:Choice>
              <mc:Fallback>
                <p:oleObj name="Documento" r:id="rId12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9200" y="44196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5705" name="Oval 57"/>
          <p:cNvSpPr>
            <a:spLocks noChangeArrowheads="1"/>
          </p:cNvSpPr>
          <p:nvPr/>
        </p:nvSpPr>
        <p:spPr bwMode="auto">
          <a:xfrm>
            <a:off x="4267200" y="2743200"/>
            <a:ext cx="762000" cy="7620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95706" name="Text Box 58"/>
          <p:cNvSpPr txBox="1">
            <a:spLocks noChangeArrowheads="1"/>
          </p:cNvSpPr>
          <p:nvPr/>
        </p:nvSpPr>
        <p:spPr bwMode="auto">
          <a:xfrm>
            <a:off x="4419600" y="2209800"/>
            <a:ext cx="83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</a:p>
        </p:txBody>
      </p:sp>
      <p:grpSp>
        <p:nvGrpSpPr>
          <p:cNvPr id="795707" name="Group 59"/>
          <p:cNvGrpSpPr>
            <a:grpSpLocks/>
          </p:cNvGrpSpPr>
          <p:nvPr/>
        </p:nvGrpSpPr>
        <p:grpSpPr bwMode="auto">
          <a:xfrm>
            <a:off x="4343400" y="2133600"/>
            <a:ext cx="2057400" cy="1219200"/>
            <a:chOff x="1776" y="1344"/>
            <a:chExt cx="1296" cy="768"/>
          </a:xfrm>
        </p:grpSpPr>
        <p:sp>
          <p:nvSpPr>
            <p:cNvPr id="269337" name="Line 60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8" name="Line 61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9" name="Line 62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40" name="Line 63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41" name="Line 64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95713" name="Group 65"/>
          <p:cNvGrpSpPr>
            <a:grpSpLocks/>
          </p:cNvGrpSpPr>
          <p:nvPr/>
        </p:nvGrpSpPr>
        <p:grpSpPr bwMode="auto">
          <a:xfrm>
            <a:off x="4419600" y="4876800"/>
            <a:ext cx="2057400" cy="1219200"/>
            <a:chOff x="1776" y="1344"/>
            <a:chExt cx="1296" cy="768"/>
          </a:xfrm>
        </p:grpSpPr>
        <p:sp>
          <p:nvSpPr>
            <p:cNvPr id="269332" name="Line 66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3" name="Line 67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4" name="Line 68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5" name="Line 69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6" name="Line 70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9329" name="AutoShape 7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69330" name="AutoShape 7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95721" name="Rectangle 73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377577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5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5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95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5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95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95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95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95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95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95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95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95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95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95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95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95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95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95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95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95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95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95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5692" grpId="0" animBg="1"/>
      <p:bldP spid="795705" grpId="0" animBg="1"/>
      <p:bldP spid="795706" grpId="0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362" name="Object 2"/>
          <p:cNvGraphicFramePr>
            <a:graphicFrameLocks noChangeAspect="1"/>
          </p:cNvGraphicFramePr>
          <p:nvPr/>
        </p:nvGraphicFramePr>
        <p:xfrm>
          <a:off x="3200400" y="1676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89" name="Documento" r:id="rId4" imgW="5561970" imgH="219154" progId="Word.Document.8">
                  <p:embed/>
                </p:oleObj>
              </mc:Choice>
              <mc:Fallback>
                <p:oleObj name="Documento" r:id="rId4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676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1363" name="Group 3"/>
          <p:cNvGrpSpPr>
            <a:grpSpLocks/>
          </p:cNvGrpSpPr>
          <p:nvPr/>
        </p:nvGrpSpPr>
        <p:grpSpPr bwMode="auto">
          <a:xfrm>
            <a:off x="3949700" y="1447800"/>
            <a:ext cx="5105400" cy="1905000"/>
            <a:chOff x="2064" y="2976"/>
            <a:chExt cx="3216" cy="1200"/>
          </a:xfrm>
        </p:grpSpPr>
        <p:graphicFrame>
          <p:nvGraphicFramePr>
            <p:cNvPr id="271420" name="Object 4"/>
            <p:cNvGraphicFramePr>
              <a:graphicFrameLocks noChangeAspect="1"/>
            </p:cNvGraphicFramePr>
            <p:nvPr/>
          </p:nvGraphicFramePr>
          <p:xfrm>
            <a:off x="2064" y="2976"/>
            <a:ext cx="3216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90" name="Ecuación" r:id="rId6" imgW="774700" imgH="1473200" progId="Equation.3">
                    <p:embed/>
                  </p:oleObj>
                </mc:Choice>
                <mc:Fallback>
                  <p:oleObj name="Ecuación" r:id="rId6" imgW="774700" imgH="1473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2976"/>
                          <a:ext cx="3216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71421" name="Group 5"/>
            <p:cNvGrpSpPr>
              <a:grpSpLocks/>
            </p:cNvGrpSpPr>
            <p:nvPr/>
          </p:nvGrpSpPr>
          <p:grpSpPr bwMode="auto">
            <a:xfrm>
              <a:off x="2256" y="2976"/>
              <a:ext cx="1680" cy="1200"/>
              <a:chOff x="2256" y="2976"/>
              <a:chExt cx="1680" cy="1200"/>
            </a:xfrm>
          </p:grpSpPr>
          <p:sp>
            <p:nvSpPr>
              <p:cNvPr id="271422" name="Text Box 6"/>
              <p:cNvSpPr txBox="1">
                <a:spLocks noChangeArrowheads="1"/>
              </p:cNvSpPr>
              <p:nvPr/>
            </p:nvSpPr>
            <p:spPr bwMode="auto">
              <a:xfrm>
                <a:off x="2256" y="2995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71423" name="Text Box 7"/>
              <p:cNvSpPr txBox="1">
                <a:spLocks noChangeArrowheads="1"/>
              </p:cNvSpPr>
              <p:nvPr/>
            </p:nvSpPr>
            <p:spPr bwMode="auto">
              <a:xfrm>
                <a:off x="2256" y="3427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424" name="Text Box 8"/>
              <p:cNvSpPr txBox="1">
                <a:spLocks noChangeArrowheads="1"/>
              </p:cNvSpPr>
              <p:nvPr/>
            </p:nvSpPr>
            <p:spPr bwMode="auto">
              <a:xfrm>
                <a:off x="2256" y="3811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425" name="Text Box 9"/>
              <p:cNvSpPr txBox="1">
                <a:spLocks noChangeArrowheads="1"/>
              </p:cNvSpPr>
              <p:nvPr/>
            </p:nvSpPr>
            <p:spPr bwMode="auto">
              <a:xfrm>
                <a:off x="273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3</a:t>
                </a:r>
              </a:p>
            </p:txBody>
          </p:sp>
          <p:sp>
            <p:nvSpPr>
              <p:cNvPr id="271426" name="Text Box 10"/>
              <p:cNvSpPr txBox="1">
                <a:spLocks noChangeArrowheads="1"/>
              </p:cNvSpPr>
              <p:nvPr/>
            </p:nvSpPr>
            <p:spPr bwMode="auto">
              <a:xfrm>
                <a:off x="2736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  <p:sp>
            <p:nvSpPr>
              <p:cNvPr id="271427" name="Text Box 11"/>
              <p:cNvSpPr txBox="1">
                <a:spLocks noChangeArrowheads="1"/>
              </p:cNvSpPr>
              <p:nvPr/>
            </p:nvSpPr>
            <p:spPr bwMode="auto">
              <a:xfrm>
                <a:off x="2736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-9</a:t>
                </a:r>
                <a:endParaRPr lang="es-ES_tradnl" sz="3200" b="1" i="0"/>
              </a:p>
            </p:txBody>
          </p:sp>
          <p:sp>
            <p:nvSpPr>
              <p:cNvPr id="271428" name="Text Box 12"/>
              <p:cNvSpPr txBox="1">
                <a:spLocks noChangeArrowheads="1"/>
              </p:cNvSpPr>
              <p:nvPr/>
            </p:nvSpPr>
            <p:spPr bwMode="auto">
              <a:xfrm>
                <a:off x="3120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-1</a:t>
                </a:r>
              </a:p>
            </p:txBody>
          </p:sp>
          <p:sp>
            <p:nvSpPr>
              <p:cNvPr id="271429" name="Text Box 13"/>
              <p:cNvSpPr txBox="1">
                <a:spLocks noChangeArrowheads="1"/>
              </p:cNvSpPr>
              <p:nvPr/>
            </p:nvSpPr>
            <p:spPr bwMode="auto">
              <a:xfrm>
                <a:off x="3168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71430" name="Text Box 14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7</a:t>
                </a:r>
                <a:endParaRPr lang="es-ES_tradnl" sz="3200" b="1" i="0"/>
              </a:p>
            </p:txBody>
          </p:sp>
        </p:grpSp>
      </p:grpSp>
      <p:sp>
        <p:nvSpPr>
          <p:cNvPr id="271364" name="Line 15"/>
          <p:cNvSpPr>
            <a:spLocks noChangeShapeType="1"/>
          </p:cNvSpPr>
          <p:nvPr/>
        </p:nvSpPr>
        <p:spPr bwMode="auto">
          <a:xfrm>
            <a:off x="6388100" y="15240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1365" name="Group 16"/>
          <p:cNvGrpSpPr>
            <a:grpSpLocks/>
          </p:cNvGrpSpPr>
          <p:nvPr/>
        </p:nvGrpSpPr>
        <p:grpSpPr bwMode="auto">
          <a:xfrm>
            <a:off x="6540500" y="1447800"/>
            <a:ext cx="2590800" cy="1828800"/>
            <a:chOff x="3696" y="2976"/>
            <a:chExt cx="1632" cy="1152"/>
          </a:xfrm>
        </p:grpSpPr>
        <p:sp>
          <p:nvSpPr>
            <p:cNvPr id="271410" name="Text Box 17"/>
            <p:cNvSpPr txBox="1">
              <a:spLocks noChangeArrowheads="1"/>
            </p:cNvSpPr>
            <p:nvPr/>
          </p:nvSpPr>
          <p:spPr bwMode="auto">
            <a:xfrm>
              <a:off x="4128" y="3763"/>
              <a:ext cx="5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  <p:sp>
          <p:nvSpPr>
            <p:cNvPr id="271411" name="Text Box 18"/>
            <p:cNvSpPr txBox="1">
              <a:spLocks noChangeArrowheads="1"/>
            </p:cNvSpPr>
            <p:nvPr/>
          </p:nvSpPr>
          <p:spPr bwMode="auto">
            <a:xfrm>
              <a:off x="4128" y="3360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  <a:endParaRPr lang="es-ES_tradnl" sz="3200" b="1" i="0"/>
            </a:p>
          </p:txBody>
        </p:sp>
        <p:grpSp>
          <p:nvGrpSpPr>
            <p:cNvPr id="271412" name="Group 19"/>
            <p:cNvGrpSpPr>
              <a:grpSpLocks/>
            </p:cNvGrpSpPr>
            <p:nvPr/>
          </p:nvGrpSpPr>
          <p:grpSpPr bwMode="auto">
            <a:xfrm>
              <a:off x="3696" y="2976"/>
              <a:ext cx="1632" cy="1152"/>
              <a:chOff x="3696" y="2976"/>
              <a:chExt cx="1632" cy="1152"/>
            </a:xfrm>
          </p:grpSpPr>
          <p:sp>
            <p:nvSpPr>
              <p:cNvPr id="271413" name="Text Box 20"/>
              <p:cNvSpPr txBox="1">
                <a:spLocks noChangeArrowheads="1"/>
              </p:cNvSpPr>
              <p:nvPr/>
            </p:nvSpPr>
            <p:spPr bwMode="auto">
              <a:xfrm>
                <a:off x="369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71414" name="Text Box 21"/>
              <p:cNvSpPr txBox="1">
                <a:spLocks noChangeArrowheads="1"/>
              </p:cNvSpPr>
              <p:nvPr/>
            </p:nvSpPr>
            <p:spPr bwMode="auto">
              <a:xfrm>
                <a:off x="4560" y="3715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>
                  <a:solidFill>
                    <a:schemeClr val="tx2"/>
                  </a:solidFill>
                </a:endParaRPr>
              </a:p>
            </p:txBody>
          </p:sp>
          <p:sp>
            <p:nvSpPr>
              <p:cNvPr id="271415" name="Text Box 22"/>
              <p:cNvSpPr txBox="1">
                <a:spLocks noChangeArrowheads="1"/>
              </p:cNvSpPr>
              <p:nvPr/>
            </p:nvSpPr>
            <p:spPr bwMode="auto">
              <a:xfrm>
                <a:off x="3696" y="3763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-3</a:t>
                </a:r>
                <a:endParaRPr lang="es-ES_tradnl" sz="3200" b="1" i="0"/>
              </a:p>
            </p:txBody>
          </p:sp>
          <p:sp>
            <p:nvSpPr>
              <p:cNvPr id="271416" name="Text Box 23"/>
              <p:cNvSpPr txBox="1">
                <a:spLocks noChangeArrowheads="1"/>
              </p:cNvSpPr>
              <p:nvPr/>
            </p:nvSpPr>
            <p:spPr bwMode="auto">
              <a:xfrm>
                <a:off x="4560" y="3360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417" name="Text Box 24"/>
              <p:cNvSpPr txBox="1">
                <a:spLocks noChangeArrowheads="1"/>
              </p:cNvSpPr>
              <p:nvPr/>
            </p:nvSpPr>
            <p:spPr bwMode="auto">
              <a:xfrm>
                <a:off x="3696" y="3408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418" name="Text Box 25"/>
              <p:cNvSpPr txBox="1">
                <a:spLocks noChangeArrowheads="1"/>
              </p:cNvSpPr>
              <p:nvPr/>
            </p:nvSpPr>
            <p:spPr bwMode="auto">
              <a:xfrm>
                <a:off x="4560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419" name="Text Box 26"/>
              <p:cNvSpPr txBox="1">
                <a:spLocks noChangeArrowheads="1"/>
              </p:cNvSpPr>
              <p:nvPr/>
            </p:nvSpPr>
            <p:spPr bwMode="auto">
              <a:xfrm>
                <a:off x="4128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</p:grpSp>
      <p:graphicFrame>
        <p:nvGraphicFramePr>
          <p:cNvPr id="271366" name="Object 27"/>
          <p:cNvGraphicFramePr>
            <a:graphicFrameLocks noChangeAspect="1"/>
          </p:cNvGraphicFramePr>
          <p:nvPr/>
        </p:nvGraphicFramePr>
        <p:xfrm>
          <a:off x="8674100" y="16002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91" name="Documento" r:id="rId8" imgW="5561970" imgH="219154" progId="Word.Document.8">
                  <p:embed/>
                </p:oleObj>
              </mc:Choice>
              <mc:Fallback>
                <p:oleObj name="Documento" r:id="rId8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4100" y="16002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7724" name="Object 28"/>
          <p:cNvGraphicFramePr>
            <a:graphicFrameLocks noChangeAspect="1"/>
          </p:cNvGraphicFramePr>
          <p:nvPr/>
        </p:nvGraphicFramePr>
        <p:xfrm>
          <a:off x="3200400" y="44196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92" name="Documento" r:id="rId9" imgW="5561970" imgH="219154" progId="Word.Document.8">
                  <p:embed/>
                </p:oleObj>
              </mc:Choice>
              <mc:Fallback>
                <p:oleObj name="Documento" r:id="rId9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4196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7725" name="Group 29"/>
          <p:cNvGrpSpPr>
            <a:grpSpLocks/>
          </p:cNvGrpSpPr>
          <p:nvPr/>
        </p:nvGrpSpPr>
        <p:grpSpPr bwMode="auto">
          <a:xfrm>
            <a:off x="3949700" y="4191000"/>
            <a:ext cx="5105400" cy="1905000"/>
            <a:chOff x="2064" y="2976"/>
            <a:chExt cx="3216" cy="1200"/>
          </a:xfrm>
        </p:grpSpPr>
        <p:graphicFrame>
          <p:nvGraphicFramePr>
            <p:cNvPr id="271399" name="Object 30"/>
            <p:cNvGraphicFramePr>
              <a:graphicFrameLocks noChangeAspect="1"/>
            </p:cNvGraphicFramePr>
            <p:nvPr/>
          </p:nvGraphicFramePr>
          <p:xfrm>
            <a:off x="2064" y="2976"/>
            <a:ext cx="3216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9093" name="Ecuación" r:id="rId10" imgW="774700" imgH="1473200" progId="Equation.3">
                    <p:embed/>
                  </p:oleObj>
                </mc:Choice>
                <mc:Fallback>
                  <p:oleObj name="Ecuación" r:id="rId10" imgW="774700" imgH="1473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2976"/>
                          <a:ext cx="3216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71400" name="Group 31"/>
            <p:cNvGrpSpPr>
              <a:grpSpLocks/>
            </p:cNvGrpSpPr>
            <p:nvPr/>
          </p:nvGrpSpPr>
          <p:grpSpPr bwMode="auto">
            <a:xfrm>
              <a:off x="2256" y="2976"/>
              <a:ext cx="1680" cy="1200"/>
              <a:chOff x="2256" y="2976"/>
              <a:chExt cx="1680" cy="1200"/>
            </a:xfrm>
          </p:grpSpPr>
          <p:sp>
            <p:nvSpPr>
              <p:cNvPr id="271401" name="Text Box 32"/>
              <p:cNvSpPr txBox="1">
                <a:spLocks noChangeArrowheads="1"/>
              </p:cNvSpPr>
              <p:nvPr/>
            </p:nvSpPr>
            <p:spPr bwMode="auto">
              <a:xfrm>
                <a:off x="2256" y="2995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71402" name="Text Box 33"/>
              <p:cNvSpPr txBox="1">
                <a:spLocks noChangeArrowheads="1"/>
              </p:cNvSpPr>
              <p:nvPr/>
            </p:nvSpPr>
            <p:spPr bwMode="auto">
              <a:xfrm>
                <a:off x="2256" y="3427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403" name="Text Box 34"/>
              <p:cNvSpPr txBox="1">
                <a:spLocks noChangeArrowheads="1"/>
              </p:cNvSpPr>
              <p:nvPr/>
            </p:nvSpPr>
            <p:spPr bwMode="auto">
              <a:xfrm>
                <a:off x="2256" y="3811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404" name="Text Box 35"/>
              <p:cNvSpPr txBox="1">
                <a:spLocks noChangeArrowheads="1"/>
              </p:cNvSpPr>
              <p:nvPr/>
            </p:nvSpPr>
            <p:spPr bwMode="auto">
              <a:xfrm>
                <a:off x="273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3</a:t>
                </a:r>
              </a:p>
            </p:txBody>
          </p:sp>
          <p:sp>
            <p:nvSpPr>
              <p:cNvPr id="271405" name="Text Box 36"/>
              <p:cNvSpPr txBox="1">
                <a:spLocks noChangeArrowheads="1"/>
              </p:cNvSpPr>
              <p:nvPr/>
            </p:nvSpPr>
            <p:spPr bwMode="auto">
              <a:xfrm>
                <a:off x="2736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  <p:sp>
            <p:nvSpPr>
              <p:cNvPr id="271406" name="Text Box 37"/>
              <p:cNvSpPr txBox="1">
                <a:spLocks noChangeArrowheads="1"/>
              </p:cNvSpPr>
              <p:nvPr/>
            </p:nvSpPr>
            <p:spPr bwMode="auto">
              <a:xfrm>
                <a:off x="2736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407" name="Text Box 38"/>
              <p:cNvSpPr txBox="1">
                <a:spLocks noChangeArrowheads="1"/>
              </p:cNvSpPr>
              <p:nvPr/>
            </p:nvSpPr>
            <p:spPr bwMode="auto">
              <a:xfrm>
                <a:off x="3120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-1</a:t>
                </a:r>
              </a:p>
            </p:txBody>
          </p:sp>
          <p:sp>
            <p:nvSpPr>
              <p:cNvPr id="271408" name="Text Box 39"/>
              <p:cNvSpPr txBox="1">
                <a:spLocks noChangeArrowheads="1"/>
              </p:cNvSpPr>
              <p:nvPr/>
            </p:nvSpPr>
            <p:spPr bwMode="auto">
              <a:xfrm>
                <a:off x="3168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71409" name="Text Box 40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23</a:t>
                </a:r>
                <a:endParaRPr lang="es-ES_tradnl" sz="3200" b="1" i="0"/>
              </a:p>
            </p:txBody>
          </p:sp>
        </p:grpSp>
      </p:grpSp>
      <p:sp>
        <p:nvSpPr>
          <p:cNvPr id="797737" name="Line 41"/>
          <p:cNvSpPr>
            <a:spLocks noChangeShapeType="1"/>
          </p:cNvSpPr>
          <p:nvPr/>
        </p:nvSpPr>
        <p:spPr bwMode="auto">
          <a:xfrm>
            <a:off x="6388100" y="4267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97738" name="Group 42"/>
          <p:cNvGrpSpPr>
            <a:grpSpLocks/>
          </p:cNvGrpSpPr>
          <p:nvPr/>
        </p:nvGrpSpPr>
        <p:grpSpPr bwMode="auto">
          <a:xfrm>
            <a:off x="6540500" y="4191000"/>
            <a:ext cx="2590800" cy="1828800"/>
            <a:chOff x="3696" y="2976"/>
            <a:chExt cx="1632" cy="1152"/>
          </a:xfrm>
        </p:grpSpPr>
        <p:sp>
          <p:nvSpPr>
            <p:cNvPr id="271389" name="Text Box 43"/>
            <p:cNvSpPr txBox="1">
              <a:spLocks noChangeArrowheads="1"/>
            </p:cNvSpPr>
            <p:nvPr/>
          </p:nvSpPr>
          <p:spPr bwMode="auto">
            <a:xfrm>
              <a:off x="4128" y="3763"/>
              <a:ext cx="5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9</a:t>
              </a:r>
            </a:p>
          </p:txBody>
        </p:sp>
        <p:sp>
          <p:nvSpPr>
            <p:cNvPr id="271390" name="Text Box 44"/>
            <p:cNvSpPr txBox="1">
              <a:spLocks noChangeArrowheads="1"/>
            </p:cNvSpPr>
            <p:nvPr/>
          </p:nvSpPr>
          <p:spPr bwMode="auto">
            <a:xfrm>
              <a:off x="4128" y="3360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  <a:endParaRPr lang="es-ES_tradnl" sz="3200" b="1" i="0"/>
            </a:p>
          </p:txBody>
        </p:sp>
        <p:grpSp>
          <p:nvGrpSpPr>
            <p:cNvPr id="271391" name="Group 45"/>
            <p:cNvGrpSpPr>
              <a:grpSpLocks/>
            </p:cNvGrpSpPr>
            <p:nvPr/>
          </p:nvGrpSpPr>
          <p:grpSpPr bwMode="auto">
            <a:xfrm>
              <a:off x="3696" y="2976"/>
              <a:ext cx="1632" cy="1152"/>
              <a:chOff x="3696" y="2976"/>
              <a:chExt cx="1632" cy="1152"/>
            </a:xfrm>
          </p:grpSpPr>
          <p:sp>
            <p:nvSpPr>
              <p:cNvPr id="271392" name="Text Box 46"/>
              <p:cNvSpPr txBox="1">
                <a:spLocks noChangeArrowheads="1"/>
              </p:cNvSpPr>
              <p:nvPr/>
            </p:nvSpPr>
            <p:spPr bwMode="auto">
              <a:xfrm>
                <a:off x="369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71393" name="Text Box 47"/>
              <p:cNvSpPr txBox="1">
                <a:spLocks noChangeArrowheads="1"/>
              </p:cNvSpPr>
              <p:nvPr/>
            </p:nvSpPr>
            <p:spPr bwMode="auto">
              <a:xfrm>
                <a:off x="4560" y="3715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  <a:endParaRPr lang="es-ES_tradnl" sz="3200" b="1" i="0">
                  <a:solidFill>
                    <a:schemeClr val="tx2"/>
                  </a:solidFill>
                </a:endParaRPr>
              </a:p>
            </p:txBody>
          </p:sp>
          <p:sp>
            <p:nvSpPr>
              <p:cNvPr id="271394" name="Text Box 48"/>
              <p:cNvSpPr txBox="1">
                <a:spLocks noChangeArrowheads="1"/>
              </p:cNvSpPr>
              <p:nvPr/>
            </p:nvSpPr>
            <p:spPr bwMode="auto">
              <a:xfrm>
                <a:off x="3696" y="3763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-6</a:t>
                </a:r>
                <a:endParaRPr lang="es-ES_tradnl" sz="3200" b="1" i="0"/>
              </a:p>
            </p:txBody>
          </p:sp>
          <p:sp>
            <p:nvSpPr>
              <p:cNvPr id="271395" name="Text Box 49"/>
              <p:cNvSpPr txBox="1">
                <a:spLocks noChangeArrowheads="1"/>
              </p:cNvSpPr>
              <p:nvPr/>
            </p:nvSpPr>
            <p:spPr bwMode="auto">
              <a:xfrm>
                <a:off x="4560" y="3360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396" name="Text Box 50"/>
              <p:cNvSpPr txBox="1">
                <a:spLocks noChangeArrowheads="1"/>
              </p:cNvSpPr>
              <p:nvPr/>
            </p:nvSpPr>
            <p:spPr bwMode="auto">
              <a:xfrm>
                <a:off x="3696" y="3408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397" name="Text Box 51"/>
              <p:cNvSpPr txBox="1">
                <a:spLocks noChangeArrowheads="1"/>
              </p:cNvSpPr>
              <p:nvPr/>
            </p:nvSpPr>
            <p:spPr bwMode="auto">
              <a:xfrm>
                <a:off x="4560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1398" name="Text Box 52"/>
              <p:cNvSpPr txBox="1">
                <a:spLocks noChangeArrowheads="1"/>
              </p:cNvSpPr>
              <p:nvPr/>
            </p:nvSpPr>
            <p:spPr bwMode="auto">
              <a:xfrm>
                <a:off x="4128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</p:grpSp>
      <p:graphicFrame>
        <p:nvGraphicFramePr>
          <p:cNvPr id="797749" name="Object 53"/>
          <p:cNvGraphicFramePr>
            <a:graphicFrameLocks noChangeAspect="1"/>
          </p:cNvGraphicFramePr>
          <p:nvPr/>
        </p:nvGraphicFramePr>
        <p:xfrm>
          <a:off x="8674100" y="4343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94" name="Documento" r:id="rId11" imgW="5561970" imgH="219154" progId="Word.Document.8">
                  <p:embed/>
                </p:oleObj>
              </mc:Choice>
              <mc:Fallback>
                <p:oleObj name="Documento" r:id="rId11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4100" y="4343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7750" name="Object 54"/>
          <p:cNvGraphicFramePr>
            <a:graphicFrameLocks noChangeAspect="1"/>
          </p:cNvGraphicFramePr>
          <p:nvPr/>
        </p:nvGraphicFramePr>
        <p:xfrm>
          <a:off x="4648200" y="3467101"/>
          <a:ext cx="30480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95" name="Ecuación" r:id="rId12" imgW="1117600" imgH="228600" progId="Equation.3">
                  <p:embed/>
                </p:oleObj>
              </mc:Choice>
              <mc:Fallback>
                <p:oleObj name="Ecuación" r:id="rId12" imgW="1117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467101"/>
                        <a:ext cx="30480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1373" name="Group 55"/>
          <p:cNvGrpSpPr>
            <a:grpSpLocks/>
          </p:cNvGrpSpPr>
          <p:nvPr/>
        </p:nvGrpSpPr>
        <p:grpSpPr bwMode="auto">
          <a:xfrm>
            <a:off x="4191000" y="2057400"/>
            <a:ext cx="2057400" cy="1219200"/>
            <a:chOff x="1776" y="1344"/>
            <a:chExt cx="1296" cy="768"/>
          </a:xfrm>
        </p:grpSpPr>
        <p:sp>
          <p:nvSpPr>
            <p:cNvPr id="271384" name="Line 56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85" name="Line 57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86" name="Line 58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87" name="Line 59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88" name="Line 60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7757" name="Oval 61"/>
          <p:cNvSpPr>
            <a:spLocks noChangeArrowheads="1"/>
          </p:cNvSpPr>
          <p:nvPr/>
        </p:nvSpPr>
        <p:spPr bwMode="auto">
          <a:xfrm>
            <a:off x="4876800" y="2667000"/>
            <a:ext cx="762000" cy="7620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97758" name="Group 62"/>
          <p:cNvGrpSpPr>
            <a:grpSpLocks/>
          </p:cNvGrpSpPr>
          <p:nvPr/>
        </p:nvGrpSpPr>
        <p:grpSpPr bwMode="auto">
          <a:xfrm>
            <a:off x="4267200" y="4800600"/>
            <a:ext cx="2057400" cy="1219200"/>
            <a:chOff x="1776" y="1344"/>
            <a:chExt cx="1296" cy="768"/>
          </a:xfrm>
        </p:grpSpPr>
        <p:sp>
          <p:nvSpPr>
            <p:cNvPr id="271379" name="Line 63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80" name="Line 64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81" name="Line 65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82" name="Line 66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83" name="Line 67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1376" name="AutoShape 6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1377" name="AutoShape 6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97766" name="Rectangle 70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148791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7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7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97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7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97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97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97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97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97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97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97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97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97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97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97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97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7737" grpId="0" animBg="1"/>
      <p:bldP spid="79775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410" name="Object 2"/>
          <p:cNvGraphicFramePr>
            <a:graphicFrameLocks noChangeAspect="1"/>
          </p:cNvGraphicFramePr>
          <p:nvPr/>
        </p:nvGraphicFramePr>
        <p:xfrm>
          <a:off x="3200400" y="1676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3" name="Documento" r:id="rId4" imgW="5561970" imgH="219154" progId="Word.Document.8">
                  <p:embed/>
                </p:oleObj>
              </mc:Choice>
              <mc:Fallback>
                <p:oleObj name="Documento" r:id="rId4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676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3411" name="Group 3"/>
          <p:cNvGrpSpPr>
            <a:grpSpLocks/>
          </p:cNvGrpSpPr>
          <p:nvPr/>
        </p:nvGrpSpPr>
        <p:grpSpPr bwMode="auto">
          <a:xfrm>
            <a:off x="3949700" y="1447800"/>
            <a:ext cx="5105400" cy="1905000"/>
            <a:chOff x="2064" y="2976"/>
            <a:chExt cx="3216" cy="1200"/>
          </a:xfrm>
        </p:grpSpPr>
        <p:graphicFrame>
          <p:nvGraphicFramePr>
            <p:cNvPr id="273472" name="Object 4"/>
            <p:cNvGraphicFramePr>
              <a:graphicFrameLocks noChangeAspect="1"/>
            </p:cNvGraphicFramePr>
            <p:nvPr/>
          </p:nvGraphicFramePr>
          <p:xfrm>
            <a:off x="2064" y="2976"/>
            <a:ext cx="3216" cy="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0114" name="Ecuación" r:id="rId6" imgW="774700" imgH="1473200" progId="Equation.3">
                    <p:embed/>
                  </p:oleObj>
                </mc:Choice>
                <mc:Fallback>
                  <p:oleObj name="Ecuación" r:id="rId6" imgW="774700" imgH="1473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2976"/>
                          <a:ext cx="3216" cy="1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73473" name="Group 5"/>
            <p:cNvGrpSpPr>
              <a:grpSpLocks/>
            </p:cNvGrpSpPr>
            <p:nvPr/>
          </p:nvGrpSpPr>
          <p:grpSpPr bwMode="auto">
            <a:xfrm>
              <a:off x="2256" y="2976"/>
              <a:ext cx="1680" cy="1200"/>
              <a:chOff x="2256" y="2976"/>
              <a:chExt cx="1680" cy="1200"/>
            </a:xfrm>
          </p:grpSpPr>
          <p:sp>
            <p:nvSpPr>
              <p:cNvPr id="273474" name="Text Box 6"/>
              <p:cNvSpPr txBox="1">
                <a:spLocks noChangeArrowheads="1"/>
              </p:cNvSpPr>
              <p:nvPr/>
            </p:nvSpPr>
            <p:spPr bwMode="auto">
              <a:xfrm>
                <a:off x="2256" y="2995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73475" name="Text Box 7"/>
              <p:cNvSpPr txBox="1">
                <a:spLocks noChangeArrowheads="1"/>
              </p:cNvSpPr>
              <p:nvPr/>
            </p:nvSpPr>
            <p:spPr bwMode="auto">
              <a:xfrm>
                <a:off x="2256" y="3427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3476" name="Text Box 8"/>
              <p:cNvSpPr txBox="1">
                <a:spLocks noChangeArrowheads="1"/>
              </p:cNvSpPr>
              <p:nvPr/>
            </p:nvSpPr>
            <p:spPr bwMode="auto">
              <a:xfrm>
                <a:off x="2256" y="3811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3477" name="Text Box 9"/>
              <p:cNvSpPr txBox="1">
                <a:spLocks noChangeArrowheads="1"/>
              </p:cNvSpPr>
              <p:nvPr/>
            </p:nvSpPr>
            <p:spPr bwMode="auto">
              <a:xfrm>
                <a:off x="273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3</a:t>
                </a:r>
              </a:p>
            </p:txBody>
          </p:sp>
          <p:sp>
            <p:nvSpPr>
              <p:cNvPr id="273478" name="Text Box 10"/>
              <p:cNvSpPr txBox="1">
                <a:spLocks noChangeArrowheads="1"/>
              </p:cNvSpPr>
              <p:nvPr/>
            </p:nvSpPr>
            <p:spPr bwMode="auto">
              <a:xfrm>
                <a:off x="2736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  <p:sp>
            <p:nvSpPr>
              <p:cNvPr id="273479" name="Text Box 11"/>
              <p:cNvSpPr txBox="1">
                <a:spLocks noChangeArrowheads="1"/>
              </p:cNvSpPr>
              <p:nvPr/>
            </p:nvSpPr>
            <p:spPr bwMode="auto">
              <a:xfrm>
                <a:off x="2736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3480" name="Text Box 12"/>
              <p:cNvSpPr txBox="1">
                <a:spLocks noChangeArrowheads="1"/>
              </p:cNvSpPr>
              <p:nvPr/>
            </p:nvSpPr>
            <p:spPr bwMode="auto">
              <a:xfrm>
                <a:off x="3120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-1</a:t>
                </a:r>
              </a:p>
            </p:txBody>
          </p:sp>
          <p:sp>
            <p:nvSpPr>
              <p:cNvPr id="273481" name="Text Box 13"/>
              <p:cNvSpPr txBox="1">
                <a:spLocks noChangeArrowheads="1"/>
              </p:cNvSpPr>
              <p:nvPr/>
            </p:nvSpPr>
            <p:spPr bwMode="auto">
              <a:xfrm>
                <a:off x="3168" y="340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73482" name="Text Box 14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23</a:t>
                </a:r>
                <a:endParaRPr lang="es-ES_tradnl" sz="3200" b="1" i="0"/>
              </a:p>
            </p:txBody>
          </p:sp>
        </p:grpSp>
      </p:grpSp>
      <p:sp>
        <p:nvSpPr>
          <p:cNvPr id="273412" name="Line 15"/>
          <p:cNvSpPr>
            <a:spLocks noChangeShapeType="1"/>
          </p:cNvSpPr>
          <p:nvPr/>
        </p:nvSpPr>
        <p:spPr bwMode="auto">
          <a:xfrm>
            <a:off x="6388100" y="15240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73413" name="Group 16"/>
          <p:cNvGrpSpPr>
            <a:grpSpLocks/>
          </p:cNvGrpSpPr>
          <p:nvPr/>
        </p:nvGrpSpPr>
        <p:grpSpPr bwMode="auto">
          <a:xfrm>
            <a:off x="6540500" y="1447800"/>
            <a:ext cx="2590800" cy="1828800"/>
            <a:chOff x="3696" y="2976"/>
            <a:chExt cx="1632" cy="1152"/>
          </a:xfrm>
        </p:grpSpPr>
        <p:sp>
          <p:nvSpPr>
            <p:cNvPr id="273462" name="Text Box 17"/>
            <p:cNvSpPr txBox="1">
              <a:spLocks noChangeArrowheads="1"/>
            </p:cNvSpPr>
            <p:nvPr/>
          </p:nvSpPr>
          <p:spPr bwMode="auto">
            <a:xfrm>
              <a:off x="4128" y="3763"/>
              <a:ext cx="5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9</a:t>
              </a:r>
              <a:endParaRPr lang="es-ES_tradnl" sz="3200" b="1" i="0"/>
            </a:p>
          </p:txBody>
        </p:sp>
        <p:sp>
          <p:nvSpPr>
            <p:cNvPr id="273463" name="Text Box 18"/>
            <p:cNvSpPr txBox="1">
              <a:spLocks noChangeArrowheads="1"/>
            </p:cNvSpPr>
            <p:nvPr/>
          </p:nvSpPr>
          <p:spPr bwMode="auto">
            <a:xfrm>
              <a:off x="4128" y="3360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  <a:endParaRPr lang="es-ES_tradnl" sz="3200" b="1" i="0"/>
            </a:p>
          </p:txBody>
        </p:sp>
        <p:grpSp>
          <p:nvGrpSpPr>
            <p:cNvPr id="273464" name="Group 19"/>
            <p:cNvGrpSpPr>
              <a:grpSpLocks/>
            </p:cNvGrpSpPr>
            <p:nvPr/>
          </p:nvGrpSpPr>
          <p:grpSpPr bwMode="auto">
            <a:xfrm>
              <a:off x="3696" y="2976"/>
              <a:ext cx="1632" cy="1152"/>
              <a:chOff x="3696" y="2976"/>
              <a:chExt cx="1632" cy="1152"/>
            </a:xfrm>
          </p:grpSpPr>
          <p:sp>
            <p:nvSpPr>
              <p:cNvPr id="273465" name="Text Box 20"/>
              <p:cNvSpPr txBox="1">
                <a:spLocks noChangeArrowheads="1"/>
              </p:cNvSpPr>
              <p:nvPr/>
            </p:nvSpPr>
            <p:spPr bwMode="auto">
              <a:xfrm>
                <a:off x="3696" y="2976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73466" name="Text Box 21"/>
              <p:cNvSpPr txBox="1">
                <a:spLocks noChangeArrowheads="1"/>
              </p:cNvSpPr>
              <p:nvPr/>
            </p:nvSpPr>
            <p:spPr bwMode="auto">
              <a:xfrm>
                <a:off x="4560" y="3715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</a:t>
                </a:r>
              </a:p>
            </p:txBody>
          </p:sp>
          <p:sp>
            <p:nvSpPr>
              <p:cNvPr id="273467" name="Text Box 22"/>
              <p:cNvSpPr txBox="1">
                <a:spLocks noChangeArrowheads="1"/>
              </p:cNvSpPr>
              <p:nvPr/>
            </p:nvSpPr>
            <p:spPr bwMode="auto">
              <a:xfrm>
                <a:off x="3696" y="3763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-6</a:t>
                </a:r>
                <a:endParaRPr lang="es-ES_tradnl" sz="3200" b="1" i="0"/>
              </a:p>
            </p:txBody>
          </p:sp>
          <p:sp>
            <p:nvSpPr>
              <p:cNvPr id="273468" name="Text Box 23"/>
              <p:cNvSpPr txBox="1">
                <a:spLocks noChangeArrowheads="1"/>
              </p:cNvSpPr>
              <p:nvPr/>
            </p:nvSpPr>
            <p:spPr bwMode="auto">
              <a:xfrm>
                <a:off x="4560" y="3360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3469" name="Text Box 24"/>
              <p:cNvSpPr txBox="1">
                <a:spLocks noChangeArrowheads="1"/>
              </p:cNvSpPr>
              <p:nvPr/>
            </p:nvSpPr>
            <p:spPr bwMode="auto">
              <a:xfrm>
                <a:off x="3696" y="3408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3470" name="Text Box 25"/>
              <p:cNvSpPr txBox="1">
                <a:spLocks noChangeArrowheads="1"/>
              </p:cNvSpPr>
              <p:nvPr/>
            </p:nvSpPr>
            <p:spPr bwMode="auto">
              <a:xfrm>
                <a:off x="4560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73471" name="Text Box 26"/>
              <p:cNvSpPr txBox="1">
                <a:spLocks noChangeArrowheads="1"/>
              </p:cNvSpPr>
              <p:nvPr/>
            </p:nvSpPr>
            <p:spPr bwMode="auto">
              <a:xfrm>
                <a:off x="4128" y="2976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</p:grpSp>
      <p:graphicFrame>
        <p:nvGraphicFramePr>
          <p:cNvPr id="273414" name="Object 27"/>
          <p:cNvGraphicFramePr>
            <a:graphicFrameLocks noChangeAspect="1"/>
          </p:cNvGraphicFramePr>
          <p:nvPr/>
        </p:nvGraphicFramePr>
        <p:xfrm>
          <a:off x="8674100" y="16002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5" name="Documento" r:id="rId8" imgW="5561970" imgH="219154" progId="Word.Document.8">
                  <p:embed/>
                </p:oleObj>
              </mc:Choice>
              <mc:Fallback>
                <p:oleObj name="Documento" r:id="rId8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4100" y="16002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772" name="Object 28"/>
          <p:cNvGraphicFramePr>
            <a:graphicFrameLocks noChangeAspect="1"/>
          </p:cNvGraphicFramePr>
          <p:nvPr/>
        </p:nvGraphicFramePr>
        <p:xfrm>
          <a:off x="3352800" y="44196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6" name="Documento" r:id="rId9" imgW="5561970" imgH="219154" progId="Word.Document.8">
                  <p:embed/>
                </p:oleObj>
              </mc:Choice>
              <mc:Fallback>
                <p:oleObj name="Documento" r:id="rId9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4196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9773" name="Group 29"/>
          <p:cNvGrpSpPr>
            <a:grpSpLocks/>
          </p:cNvGrpSpPr>
          <p:nvPr/>
        </p:nvGrpSpPr>
        <p:grpSpPr bwMode="auto">
          <a:xfrm>
            <a:off x="3962400" y="4191000"/>
            <a:ext cx="5105400" cy="1905000"/>
            <a:chOff x="1536" y="2640"/>
            <a:chExt cx="3216" cy="1200"/>
          </a:xfrm>
        </p:grpSpPr>
        <p:grpSp>
          <p:nvGrpSpPr>
            <p:cNvPr id="273450" name="Group 30"/>
            <p:cNvGrpSpPr>
              <a:grpSpLocks/>
            </p:cNvGrpSpPr>
            <p:nvPr/>
          </p:nvGrpSpPr>
          <p:grpSpPr bwMode="auto">
            <a:xfrm>
              <a:off x="1536" y="2640"/>
              <a:ext cx="3216" cy="1200"/>
              <a:chOff x="1536" y="2640"/>
              <a:chExt cx="3216" cy="1200"/>
            </a:xfrm>
          </p:grpSpPr>
          <p:grpSp>
            <p:nvGrpSpPr>
              <p:cNvPr id="273452" name="Group 31"/>
              <p:cNvGrpSpPr>
                <a:grpSpLocks/>
              </p:cNvGrpSpPr>
              <p:nvPr/>
            </p:nvGrpSpPr>
            <p:grpSpPr bwMode="auto">
              <a:xfrm>
                <a:off x="1536" y="2640"/>
                <a:ext cx="3216" cy="1200"/>
                <a:chOff x="1440" y="2640"/>
                <a:chExt cx="3216" cy="1200"/>
              </a:xfrm>
            </p:grpSpPr>
            <p:graphicFrame>
              <p:nvGraphicFramePr>
                <p:cNvPr id="273455" name="Object 32"/>
                <p:cNvGraphicFramePr>
                  <a:graphicFrameLocks noChangeAspect="1"/>
                </p:cNvGraphicFramePr>
                <p:nvPr/>
              </p:nvGraphicFramePr>
              <p:xfrm>
                <a:off x="1440" y="2640"/>
                <a:ext cx="3216" cy="12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0117" name="Ecuación" r:id="rId10" imgW="774700" imgH="1473200" progId="Equation.3">
                        <p:embed/>
                      </p:oleObj>
                    </mc:Choice>
                    <mc:Fallback>
                      <p:oleObj name="Ecuación" r:id="rId10" imgW="774700" imgH="14732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40" y="2640"/>
                              <a:ext cx="3216" cy="12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73456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1720" y="3091"/>
                  <a:ext cx="576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3457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720" y="3475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3458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016" y="3072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- 46</a:t>
                  </a:r>
                </a:p>
              </p:txBody>
            </p:sp>
            <p:sp>
              <p:nvSpPr>
                <p:cNvPr id="273459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200" y="3456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3460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632" y="3072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 0</a:t>
                  </a:r>
                  <a:endParaRPr lang="es-ES_tradnl" sz="3200" b="1" i="0"/>
                </a:p>
              </p:txBody>
            </p:sp>
            <p:sp>
              <p:nvSpPr>
                <p:cNvPr id="273461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632" y="3456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chemeClr val="tx2"/>
                      </a:solidFill>
                    </a:rPr>
                    <a:t>23</a:t>
                  </a:r>
                  <a:endParaRPr lang="es-ES_tradnl" sz="3200" b="1" i="0"/>
                </a:p>
              </p:txBody>
            </p:sp>
          </p:grpSp>
          <p:sp>
            <p:nvSpPr>
              <p:cNvPr id="273453" name="Text Box 39"/>
              <p:cNvSpPr txBox="1">
                <a:spLocks noChangeArrowheads="1"/>
              </p:cNvSpPr>
              <p:nvPr/>
            </p:nvSpPr>
            <p:spPr bwMode="auto">
              <a:xfrm>
                <a:off x="1816" y="2659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</a:t>
                </a:r>
              </a:p>
            </p:txBody>
          </p:sp>
          <p:sp>
            <p:nvSpPr>
              <p:cNvPr id="273454" name="Text Box 40"/>
              <p:cNvSpPr txBox="1">
                <a:spLocks noChangeArrowheads="1"/>
              </p:cNvSpPr>
              <p:nvPr/>
            </p:nvSpPr>
            <p:spPr bwMode="auto">
              <a:xfrm>
                <a:off x="2296" y="2640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3</a:t>
                </a:r>
              </a:p>
            </p:txBody>
          </p:sp>
        </p:grpSp>
        <p:sp>
          <p:nvSpPr>
            <p:cNvPr id="273451" name="Text Box 41"/>
            <p:cNvSpPr txBox="1">
              <a:spLocks noChangeArrowheads="1"/>
            </p:cNvSpPr>
            <p:nvPr/>
          </p:nvSpPr>
          <p:spPr bwMode="auto">
            <a:xfrm>
              <a:off x="2680" y="2640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-1</a:t>
              </a:r>
            </a:p>
          </p:txBody>
        </p:sp>
      </p:grpSp>
      <p:sp>
        <p:nvSpPr>
          <p:cNvPr id="799786" name="Line 42"/>
          <p:cNvSpPr>
            <a:spLocks noChangeShapeType="1"/>
          </p:cNvSpPr>
          <p:nvPr/>
        </p:nvSpPr>
        <p:spPr bwMode="auto">
          <a:xfrm>
            <a:off x="6477000" y="4267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99787" name="Group 43"/>
          <p:cNvGrpSpPr>
            <a:grpSpLocks/>
          </p:cNvGrpSpPr>
          <p:nvPr/>
        </p:nvGrpSpPr>
        <p:grpSpPr bwMode="auto">
          <a:xfrm>
            <a:off x="6400800" y="4191000"/>
            <a:ext cx="2730500" cy="1828800"/>
            <a:chOff x="3072" y="2640"/>
            <a:chExt cx="1720" cy="1152"/>
          </a:xfrm>
        </p:grpSpPr>
        <p:grpSp>
          <p:nvGrpSpPr>
            <p:cNvPr id="273437" name="Group 44"/>
            <p:cNvGrpSpPr>
              <a:grpSpLocks/>
            </p:cNvGrpSpPr>
            <p:nvPr/>
          </p:nvGrpSpPr>
          <p:grpSpPr bwMode="auto">
            <a:xfrm>
              <a:off x="3072" y="2640"/>
              <a:ext cx="1720" cy="1152"/>
              <a:chOff x="3072" y="2640"/>
              <a:chExt cx="1720" cy="1152"/>
            </a:xfrm>
          </p:grpSpPr>
          <p:sp>
            <p:nvSpPr>
              <p:cNvPr id="273439" name="Text Box 45"/>
              <p:cNvSpPr txBox="1">
                <a:spLocks noChangeArrowheads="1"/>
              </p:cNvSpPr>
              <p:nvPr/>
            </p:nvSpPr>
            <p:spPr bwMode="auto">
              <a:xfrm>
                <a:off x="3168" y="2640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grpSp>
            <p:nvGrpSpPr>
              <p:cNvPr id="273440" name="Group 46"/>
              <p:cNvGrpSpPr>
                <a:grpSpLocks/>
              </p:cNvGrpSpPr>
              <p:nvPr/>
            </p:nvGrpSpPr>
            <p:grpSpPr bwMode="auto">
              <a:xfrm>
                <a:off x="3072" y="3024"/>
                <a:ext cx="1720" cy="768"/>
                <a:chOff x="3072" y="3024"/>
                <a:chExt cx="1720" cy="768"/>
              </a:xfrm>
            </p:grpSpPr>
            <p:grpSp>
              <p:nvGrpSpPr>
                <p:cNvPr id="273442" name="Group 47"/>
                <p:cNvGrpSpPr>
                  <a:grpSpLocks/>
                </p:cNvGrpSpPr>
                <p:nvPr/>
              </p:nvGrpSpPr>
              <p:grpSpPr bwMode="auto">
                <a:xfrm>
                  <a:off x="3072" y="3024"/>
                  <a:ext cx="1528" cy="768"/>
                  <a:chOff x="3072" y="3024"/>
                  <a:chExt cx="1528" cy="768"/>
                </a:xfrm>
              </p:grpSpPr>
              <p:sp>
                <p:nvSpPr>
                  <p:cNvPr id="273444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24" y="3024"/>
                    <a:ext cx="576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l"/>
                    <a:r>
                      <a:rPr lang="es-ES_tradnl" sz="3200" b="1" i="0"/>
                      <a:t>2</a:t>
                    </a:r>
                  </a:p>
                </p:txBody>
              </p:sp>
              <p:grpSp>
                <p:nvGrpSpPr>
                  <p:cNvPr id="273445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3072" y="3024"/>
                    <a:ext cx="1152" cy="768"/>
                    <a:chOff x="3072" y="3024"/>
                    <a:chExt cx="1152" cy="768"/>
                  </a:xfrm>
                </p:grpSpPr>
                <p:sp>
                  <p:nvSpPr>
                    <p:cNvPr id="273446" name="Text Box 5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92" y="3427"/>
                      <a:ext cx="57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/>
                        <a:t>9</a:t>
                      </a:r>
                    </a:p>
                  </p:txBody>
                </p:sp>
                <p:sp>
                  <p:nvSpPr>
                    <p:cNvPr id="273447" name="Text Box 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56" y="3024"/>
                      <a:ext cx="768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/>
                        <a:t>-14</a:t>
                      </a:r>
                    </a:p>
                  </p:txBody>
                </p:sp>
                <p:sp>
                  <p:nvSpPr>
                    <p:cNvPr id="273448" name="Text Box 5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72" y="3427"/>
                      <a:ext cx="57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>
                          <a:solidFill>
                            <a:schemeClr val="tx2"/>
                          </a:solidFill>
                        </a:rPr>
                        <a:t>- 6</a:t>
                      </a:r>
                      <a:endParaRPr lang="es-ES_tradnl" sz="3200" b="1" i="0"/>
                    </a:p>
                  </p:txBody>
                </p:sp>
                <p:sp>
                  <p:nvSpPr>
                    <p:cNvPr id="273449" name="Text Box 5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72" y="3072"/>
                      <a:ext cx="57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/>
                        <a:t>- 6</a:t>
                      </a:r>
                    </a:p>
                  </p:txBody>
                </p:sp>
              </p:grpSp>
            </p:grpSp>
            <p:sp>
              <p:nvSpPr>
                <p:cNvPr id="273443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4024" y="3379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2</a:t>
                  </a:r>
                  <a:endParaRPr lang="es-ES_tradnl" sz="3200" b="1" i="0">
                    <a:solidFill>
                      <a:schemeClr val="tx2"/>
                    </a:solidFill>
                  </a:endParaRPr>
                </a:p>
              </p:txBody>
            </p:sp>
          </p:grpSp>
          <p:sp>
            <p:nvSpPr>
              <p:cNvPr id="273441" name="Text Box 55"/>
              <p:cNvSpPr txBox="1">
                <a:spLocks noChangeArrowheads="1"/>
              </p:cNvSpPr>
              <p:nvPr/>
            </p:nvSpPr>
            <p:spPr bwMode="auto">
              <a:xfrm>
                <a:off x="4024" y="2640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  <p:sp>
          <p:nvSpPr>
            <p:cNvPr id="273438" name="Text Box 56"/>
            <p:cNvSpPr txBox="1">
              <a:spLocks noChangeArrowheads="1"/>
            </p:cNvSpPr>
            <p:nvPr/>
          </p:nvSpPr>
          <p:spPr bwMode="auto">
            <a:xfrm>
              <a:off x="3600" y="2640"/>
              <a:ext cx="5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</p:grpSp>
      <p:graphicFrame>
        <p:nvGraphicFramePr>
          <p:cNvPr id="799801" name="Object 57"/>
          <p:cNvGraphicFramePr>
            <a:graphicFrameLocks noChangeAspect="1"/>
          </p:cNvGraphicFramePr>
          <p:nvPr/>
        </p:nvGraphicFramePr>
        <p:xfrm>
          <a:off x="8826500" y="4343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8" name="Documento" r:id="rId11" imgW="5561970" imgH="219154" progId="Word.Document.8">
                  <p:embed/>
                </p:oleObj>
              </mc:Choice>
              <mc:Fallback>
                <p:oleObj name="Documento" r:id="rId11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0" y="4343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9802" name="Object 58"/>
          <p:cNvGraphicFramePr>
            <a:graphicFrameLocks noChangeAspect="1"/>
          </p:cNvGraphicFramePr>
          <p:nvPr/>
        </p:nvGraphicFramePr>
        <p:xfrm>
          <a:off x="4800600" y="3397250"/>
          <a:ext cx="28956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0119" name="Ecuación" r:id="rId12" imgW="1168400" imgH="228600" progId="Equation.3">
                  <p:embed/>
                </p:oleObj>
              </mc:Choice>
              <mc:Fallback>
                <p:oleObj name="Ecuación" r:id="rId12" imgW="1168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397250"/>
                        <a:ext cx="2895600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99803" name="Group 59"/>
          <p:cNvGrpSpPr>
            <a:grpSpLocks/>
          </p:cNvGrpSpPr>
          <p:nvPr/>
        </p:nvGrpSpPr>
        <p:grpSpPr bwMode="auto">
          <a:xfrm>
            <a:off x="4191000" y="1524000"/>
            <a:ext cx="2057400" cy="1219200"/>
            <a:chOff x="1776" y="1344"/>
            <a:chExt cx="1296" cy="768"/>
          </a:xfrm>
        </p:grpSpPr>
        <p:sp>
          <p:nvSpPr>
            <p:cNvPr id="273432" name="Line 60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433" name="Line 61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434" name="Line 62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435" name="Line 63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436" name="Line 64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9809" name="Oval 65"/>
          <p:cNvSpPr>
            <a:spLocks noChangeArrowheads="1"/>
          </p:cNvSpPr>
          <p:nvPr/>
        </p:nvSpPr>
        <p:spPr bwMode="auto">
          <a:xfrm>
            <a:off x="5562600" y="2057400"/>
            <a:ext cx="762000" cy="7620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799810" name="Group 66"/>
          <p:cNvGrpSpPr>
            <a:grpSpLocks/>
          </p:cNvGrpSpPr>
          <p:nvPr/>
        </p:nvGrpSpPr>
        <p:grpSpPr bwMode="auto">
          <a:xfrm>
            <a:off x="4419600" y="4267200"/>
            <a:ext cx="2057400" cy="1219200"/>
            <a:chOff x="1776" y="1344"/>
            <a:chExt cx="1296" cy="768"/>
          </a:xfrm>
        </p:grpSpPr>
        <p:sp>
          <p:nvSpPr>
            <p:cNvPr id="273427" name="Line 67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428" name="Line 68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429" name="Line 69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430" name="Line 70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431" name="Line 71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3424" name="AutoShape 7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3425" name="AutoShape 7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99818" name="Rectangle 74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362416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9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9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99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99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99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99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99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99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99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99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99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99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99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99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99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99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99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99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786" grpId="0" animBg="1"/>
      <p:bldP spid="799809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5458" name="Object 2"/>
          <p:cNvGraphicFramePr>
            <a:graphicFrameLocks noChangeAspect="1"/>
          </p:cNvGraphicFramePr>
          <p:nvPr/>
        </p:nvGraphicFramePr>
        <p:xfrm>
          <a:off x="3200400" y="1676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37" name="Documento" r:id="rId4" imgW="5561970" imgH="219154" progId="Word.Document.8">
                  <p:embed/>
                </p:oleObj>
              </mc:Choice>
              <mc:Fallback>
                <p:oleObj name="Documento" r:id="rId4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676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5459" name="Object 3"/>
          <p:cNvGraphicFramePr>
            <a:graphicFrameLocks noChangeAspect="1"/>
          </p:cNvGraphicFramePr>
          <p:nvPr/>
        </p:nvGraphicFramePr>
        <p:xfrm>
          <a:off x="3949700" y="1447800"/>
          <a:ext cx="51054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38" name="Ecuación" r:id="rId6" imgW="774700" imgH="1473200" progId="Equation.3">
                  <p:embed/>
                </p:oleObj>
              </mc:Choice>
              <mc:Fallback>
                <p:oleObj name="Ecuación" r:id="rId6" imgW="774700" imgH="147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1447800"/>
                        <a:ext cx="51054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5460" name="Text Box 4"/>
          <p:cNvSpPr txBox="1">
            <a:spLocks noChangeArrowheads="1"/>
          </p:cNvSpPr>
          <p:nvPr/>
        </p:nvSpPr>
        <p:spPr bwMode="auto">
          <a:xfrm>
            <a:off x="4254500" y="1477964"/>
            <a:ext cx="76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1</a:t>
            </a:r>
          </a:p>
        </p:txBody>
      </p:sp>
      <p:sp>
        <p:nvSpPr>
          <p:cNvPr id="275461" name="Text Box 5"/>
          <p:cNvSpPr txBox="1">
            <a:spLocks noChangeArrowheads="1"/>
          </p:cNvSpPr>
          <p:nvPr/>
        </p:nvSpPr>
        <p:spPr bwMode="auto">
          <a:xfrm>
            <a:off x="4254500" y="21637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5462" name="Text Box 6"/>
          <p:cNvSpPr txBox="1">
            <a:spLocks noChangeArrowheads="1"/>
          </p:cNvSpPr>
          <p:nvPr/>
        </p:nvSpPr>
        <p:spPr bwMode="auto">
          <a:xfrm>
            <a:off x="4254500" y="27733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5463" name="Text Box 7"/>
          <p:cNvSpPr txBox="1">
            <a:spLocks noChangeArrowheads="1"/>
          </p:cNvSpPr>
          <p:nvPr/>
        </p:nvSpPr>
        <p:spPr bwMode="auto">
          <a:xfrm>
            <a:off x="5016500" y="1447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3</a:t>
            </a:r>
          </a:p>
        </p:txBody>
      </p:sp>
      <p:sp>
        <p:nvSpPr>
          <p:cNvPr id="275464" name="Text Box 8"/>
          <p:cNvSpPr txBox="1">
            <a:spLocks noChangeArrowheads="1"/>
          </p:cNvSpPr>
          <p:nvPr/>
        </p:nvSpPr>
        <p:spPr bwMode="auto">
          <a:xfrm>
            <a:off x="4648200" y="21336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- 46</a:t>
            </a:r>
          </a:p>
        </p:txBody>
      </p:sp>
      <p:sp>
        <p:nvSpPr>
          <p:cNvPr id="275465" name="Text Box 9"/>
          <p:cNvSpPr txBox="1">
            <a:spLocks noChangeArrowheads="1"/>
          </p:cNvSpPr>
          <p:nvPr/>
        </p:nvSpPr>
        <p:spPr bwMode="auto">
          <a:xfrm>
            <a:off x="5016500" y="2743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5466" name="Text Box 10"/>
          <p:cNvSpPr txBox="1">
            <a:spLocks noChangeArrowheads="1"/>
          </p:cNvSpPr>
          <p:nvPr/>
        </p:nvSpPr>
        <p:spPr bwMode="auto">
          <a:xfrm>
            <a:off x="5626100" y="1447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-1</a:t>
            </a:r>
          </a:p>
        </p:txBody>
      </p:sp>
      <p:sp>
        <p:nvSpPr>
          <p:cNvPr id="275467" name="Text Box 11"/>
          <p:cNvSpPr txBox="1">
            <a:spLocks noChangeArrowheads="1"/>
          </p:cNvSpPr>
          <p:nvPr/>
        </p:nvSpPr>
        <p:spPr bwMode="auto">
          <a:xfrm>
            <a:off x="5702300" y="21336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5468" name="Text Box 12"/>
          <p:cNvSpPr txBox="1">
            <a:spLocks noChangeArrowheads="1"/>
          </p:cNvSpPr>
          <p:nvPr/>
        </p:nvSpPr>
        <p:spPr bwMode="auto">
          <a:xfrm>
            <a:off x="5562600" y="2743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23</a:t>
            </a:r>
            <a:endParaRPr lang="es-ES_tradnl" sz="3200" b="1" i="0"/>
          </a:p>
        </p:txBody>
      </p:sp>
      <p:sp>
        <p:nvSpPr>
          <p:cNvPr id="275469" name="Line 13"/>
          <p:cNvSpPr>
            <a:spLocks noChangeShapeType="1"/>
          </p:cNvSpPr>
          <p:nvPr/>
        </p:nvSpPr>
        <p:spPr bwMode="auto">
          <a:xfrm>
            <a:off x="6388100" y="15240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70" name="Text Box 14"/>
          <p:cNvSpPr txBox="1">
            <a:spLocks noChangeArrowheads="1"/>
          </p:cNvSpPr>
          <p:nvPr/>
        </p:nvSpPr>
        <p:spPr bwMode="auto">
          <a:xfrm>
            <a:off x="7226300" y="26971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9</a:t>
            </a:r>
            <a:endParaRPr lang="es-ES_tradnl" sz="3200" b="1" i="0"/>
          </a:p>
        </p:txBody>
      </p:sp>
      <p:sp>
        <p:nvSpPr>
          <p:cNvPr id="275471" name="Text Box 15"/>
          <p:cNvSpPr txBox="1">
            <a:spLocks noChangeArrowheads="1"/>
          </p:cNvSpPr>
          <p:nvPr/>
        </p:nvSpPr>
        <p:spPr bwMode="auto">
          <a:xfrm>
            <a:off x="6934200" y="20574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-14</a:t>
            </a:r>
          </a:p>
        </p:txBody>
      </p:sp>
      <p:sp>
        <p:nvSpPr>
          <p:cNvPr id="275472" name="Text Box 16"/>
          <p:cNvSpPr txBox="1">
            <a:spLocks noChangeArrowheads="1"/>
          </p:cNvSpPr>
          <p:nvPr/>
        </p:nvSpPr>
        <p:spPr bwMode="auto">
          <a:xfrm>
            <a:off x="6540500" y="1447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1</a:t>
            </a:r>
            <a:endParaRPr lang="es-ES_tradnl" sz="3200" b="1" i="0"/>
          </a:p>
        </p:txBody>
      </p:sp>
      <p:sp>
        <p:nvSpPr>
          <p:cNvPr id="275473" name="Text Box 17"/>
          <p:cNvSpPr txBox="1">
            <a:spLocks noChangeArrowheads="1"/>
          </p:cNvSpPr>
          <p:nvPr/>
        </p:nvSpPr>
        <p:spPr bwMode="auto">
          <a:xfrm>
            <a:off x="7912100" y="26209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75474" name="Text Box 18"/>
          <p:cNvSpPr txBox="1">
            <a:spLocks noChangeArrowheads="1"/>
          </p:cNvSpPr>
          <p:nvPr/>
        </p:nvSpPr>
        <p:spPr bwMode="auto">
          <a:xfrm>
            <a:off x="6324600" y="26971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- 6</a:t>
            </a:r>
            <a:endParaRPr lang="es-ES_tradnl" sz="3200" b="1" i="0"/>
          </a:p>
        </p:txBody>
      </p:sp>
      <p:sp>
        <p:nvSpPr>
          <p:cNvPr id="275475" name="Text Box 19"/>
          <p:cNvSpPr txBox="1">
            <a:spLocks noChangeArrowheads="1"/>
          </p:cNvSpPr>
          <p:nvPr/>
        </p:nvSpPr>
        <p:spPr bwMode="auto">
          <a:xfrm>
            <a:off x="7912100" y="20574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2</a:t>
            </a:r>
          </a:p>
        </p:txBody>
      </p:sp>
      <p:sp>
        <p:nvSpPr>
          <p:cNvPr id="275476" name="Text Box 20"/>
          <p:cNvSpPr txBox="1">
            <a:spLocks noChangeArrowheads="1"/>
          </p:cNvSpPr>
          <p:nvPr/>
        </p:nvSpPr>
        <p:spPr bwMode="auto">
          <a:xfrm>
            <a:off x="6324600" y="20574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- 6</a:t>
            </a:r>
          </a:p>
        </p:txBody>
      </p:sp>
      <p:sp>
        <p:nvSpPr>
          <p:cNvPr id="275477" name="Text Box 21"/>
          <p:cNvSpPr txBox="1">
            <a:spLocks noChangeArrowheads="1"/>
          </p:cNvSpPr>
          <p:nvPr/>
        </p:nvSpPr>
        <p:spPr bwMode="auto">
          <a:xfrm>
            <a:off x="7912100" y="1447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5478" name="Text Box 22"/>
          <p:cNvSpPr txBox="1">
            <a:spLocks noChangeArrowheads="1"/>
          </p:cNvSpPr>
          <p:nvPr/>
        </p:nvSpPr>
        <p:spPr bwMode="auto">
          <a:xfrm>
            <a:off x="7226300" y="1447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graphicFrame>
        <p:nvGraphicFramePr>
          <p:cNvPr id="275479" name="Object 23"/>
          <p:cNvGraphicFramePr>
            <a:graphicFrameLocks noChangeAspect="1"/>
          </p:cNvGraphicFramePr>
          <p:nvPr/>
        </p:nvGraphicFramePr>
        <p:xfrm>
          <a:off x="8674100" y="16002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39" name="Documento" r:id="rId8" imgW="5561970" imgH="219154" progId="Word.Document.8">
                  <p:embed/>
                </p:oleObj>
              </mc:Choice>
              <mc:Fallback>
                <p:oleObj name="Documento" r:id="rId8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4100" y="16002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1816" name="Oval 24"/>
          <p:cNvSpPr>
            <a:spLocks noChangeArrowheads="1"/>
          </p:cNvSpPr>
          <p:nvPr/>
        </p:nvSpPr>
        <p:spPr bwMode="auto">
          <a:xfrm>
            <a:off x="5562600" y="1371600"/>
            <a:ext cx="762000" cy="7620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801817" name="Object 25"/>
          <p:cNvGraphicFramePr>
            <a:graphicFrameLocks noChangeAspect="1"/>
          </p:cNvGraphicFramePr>
          <p:nvPr/>
        </p:nvGraphicFramePr>
        <p:xfrm>
          <a:off x="3352800" y="44196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40" name="Documento" r:id="rId9" imgW="5561970" imgH="219154" progId="Word.Document.8">
                  <p:embed/>
                </p:oleObj>
              </mc:Choice>
              <mc:Fallback>
                <p:oleObj name="Documento" r:id="rId9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4196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01818" name="Group 26"/>
          <p:cNvGrpSpPr>
            <a:grpSpLocks/>
          </p:cNvGrpSpPr>
          <p:nvPr/>
        </p:nvGrpSpPr>
        <p:grpSpPr bwMode="auto">
          <a:xfrm>
            <a:off x="3962400" y="4191000"/>
            <a:ext cx="5105400" cy="1905000"/>
            <a:chOff x="1536" y="2640"/>
            <a:chExt cx="3216" cy="1200"/>
          </a:xfrm>
        </p:grpSpPr>
        <p:grpSp>
          <p:nvGrpSpPr>
            <p:cNvPr id="275515" name="Group 27"/>
            <p:cNvGrpSpPr>
              <a:grpSpLocks/>
            </p:cNvGrpSpPr>
            <p:nvPr/>
          </p:nvGrpSpPr>
          <p:grpSpPr bwMode="auto">
            <a:xfrm>
              <a:off x="1536" y="2640"/>
              <a:ext cx="3216" cy="1200"/>
              <a:chOff x="1536" y="2640"/>
              <a:chExt cx="3216" cy="1200"/>
            </a:xfrm>
          </p:grpSpPr>
          <p:grpSp>
            <p:nvGrpSpPr>
              <p:cNvPr id="275517" name="Group 28"/>
              <p:cNvGrpSpPr>
                <a:grpSpLocks/>
              </p:cNvGrpSpPr>
              <p:nvPr/>
            </p:nvGrpSpPr>
            <p:grpSpPr bwMode="auto">
              <a:xfrm>
                <a:off x="1536" y="2640"/>
                <a:ext cx="3216" cy="1200"/>
                <a:chOff x="1440" y="2640"/>
                <a:chExt cx="3216" cy="1200"/>
              </a:xfrm>
            </p:grpSpPr>
            <p:graphicFrame>
              <p:nvGraphicFramePr>
                <p:cNvPr id="275520" name="Object 29"/>
                <p:cNvGraphicFramePr>
                  <a:graphicFrameLocks noChangeAspect="1"/>
                </p:cNvGraphicFramePr>
                <p:nvPr/>
              </p:nvGraphicFramePr>
              <p:xfrm>
                <a:off x="1440" y="2640"/>
                <a:ext cx="3216" cy="12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1141" name="Ecuación" r:id="rId10" imgW="774700" imgH="1473200" progId="Equation.3">
                        <p:embed/>
                      </p:oleObj>
                    </mc:Choice>
                    <mc:Fallback>
                      <p:oleObj name="Ecuación" r:id="rId10" imgW="774700" imgH="14732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40" y="2640"/>
                              <a:ext cx="3216" cy="12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75521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720" y="3091"/>
                  <a:ext cx="576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5522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720" y="3475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5523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016" y="3072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- 46</a:t>
                  </a:r>
                </a:p>
              </p:txBody>
            </p:sp>
            <p:sp>
              <p:nvSpPr>
                <p:cNvPr id="275524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200" y="3456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5525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632" y="3072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 0</a:t>
                  </a:r>
                  <a:endParaRPr lang="es-ES_tradnl" sz="3200" b="1" i="0"/>
                </a:p>
              </p:txBody>
            </p:sp>
            <p:sp>
              <p:nvSpPr>
                <p:cNvPr id="275526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632" y="3456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chemeClr val="tx2"/>
                      </a:solidFill>
                    </a:rPr>
                    <a:t>23</a:t>
                  </a:r>
                  <a:endParaRPr lang="es-ES_tradnl" sz="3200" b="1" i="0"/>
                </a:p>
              </p:txBody>
            </p:sp>
          </p:grpSp>
          <p:sp>
            <p:nvSpPr>
              <p:cNvPr id="275518" name="Text Box 36"/>
              <p:cNvSpPr txBox="1">
                <a:spLocks noChangeArrowheads="1"/>
              </p:cNvSpPr>
              <p:nvPr/>
            </p:nvSpPr>
            <p:spPr bwMode="auto">
              <a:xfrm>
                <a:off x="1776" y="2659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23</a:t>
                </a:r>
              </a:p>
            </p:txBody>
          </p:sp>
          <p:sp>
            <p:nvSpPr>
              <p:cNvPr id="275519" name="Text Box 37"/>
              <p:cNvSpPr txBox="1">
                <a:spLocks noChangeArrowheads="1"/>
              </p:cNvSpPr>
              <p:nvPr/>
            </p:nvSpPr>
            <p:spPr bwMode="auto">
              <a:xfrm>
                <a:off x="2256" y="2640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69</a:t>
                </a:r>
              </a:p>
            </p:txBody>
          </p:sp>
        </p:grpSp>
        <p:sp>
          <p:nvSpPr>
            <p:cNvPr id="275516" name="Text Box 38"/>
            <p:cNvSpPr txBox="1">
              <a:spLocks noChangeArrowheads="1"/>
            </p:cNvSpPr>
            <p:nvPr/>
          </p:nvSpPr>
          <p:spPr bwMode="auto">
            <a:xfrm>
              <a:off x="2784" y="2640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</p:grpSp>
      <p:sp>
        <p:nvSpPr>
          <p:cNvPr id="801831" name="Line 39"/>
          <p:cNvSpPr>
            <a:spLocks noChangeShapeType="1"/>
          </p:cNvSpPr>
          <p:nvPr/>
        </p:nvSpPr>
        <p:spPr bwMode="auto">
          <a:xfrm>
            <a:off x="6477000" y="4267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1832" name="Group 40"/>
          <p:cNvGrpSpPr>
            <a:grpSpLocks/>
          </p:cNvGrpSpPr>
          <p:nvPr/>
        </p:nvGrpSpPr>
        <p:grpSpPr bwMode="auto">
          <a:xfrm>
            <a:off x="6565900" y="4191000"/>
            <a:ext cx="2730500" cy="1828800"/>
            <a:chOff x="3072" y="2640"/>
            <a:chExt cx="1720" cy="1152"/>
          </a:xfrm>
        </p:grpSpPr>
        <p:grpSp>
          <p:nvGrpSpPr>
            <p:cNvPr id="275502" name="Group 41"/>
            <p:cNvGrpSpPr>
              <a:grpSpLocks/>
            </p:cNvGrpSpPr>
            <p:nvPr/>
          </p:nvGrpSpPr>
          <p:grpSpPr bwMode="auto">
            <a:xfrm>
              <a:off x="3072" y="2640"/>
              <a:ext cx="1720" cy="1152"/>
              <a:chOff x="3072" y="2640"/>
              <a:chExt cx="1720" cy="1152"/>
            </a:xfrm>
          </p:grpSpPr>
          <p:sp>
            <p:nvSpPr>
              <p:cNvPr id="275504" name="Text Box 42"/>
              <p:cNvSpPr txBox="1">
                <a:spLocks noChangeArrowheads="1"/>
              </p:cNvSpPr>
              <p:nvPr/>
            </p:nvSpPr>
            <p:spPr bwMode="auto">
              <a:xfrm>
                <a:off x="3072" y="2640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17</a:t>
                </a:r>
              </a:p>
            </p:txBody>
          </p:sp>
          <p:grpSp>
            <p:nvGrpSpPr>
              <p:cNvPr id="275505" name="Group 43"/>
              <p:cNvGrpSpPr>
                <a:grpSpLocks/>
              </p:cNvGrpSpPr>
              <p:nvPr/>
            </p:nvGrpSpPr>
            <p:grpSpPr bwMode="auto">
              <a:xfrm>
                <a:off x="3072" y="3024"/>
                <a:ext cx="1720" cy="768"/>
                <a:chOff x="3072" y="3024"/>
                <a:chExt cx="1720" cy="768"/>
              </a:xfrm>
            </p:grpSpPr>
            <p:grpSp>
              <p:nvGrpSpPr>
                <p:cNvPr id="275507" name="Group 44"/>
                <p:cNvGrpSpPr>
                  <a:grpSpLocks/>
                </p:cNvGrpSpPr>
                <p:nvPr/>
              </p:nvGrpSpPr>
              <p:grpSpPr bwMode="auto">
                <a:xfrm>
                  <a:off x="3072" y="3024"/>
                  <a:ext cx="1528" cy="768"/>
                  <a:chOff x="3072" y="3024"/>
                  <a:chExt cx="1528" cy="768"/>
                </a:xfrm>
              </p:grpSpPr>
              <p:sp>
                <p:nvSpPr>
                  <p:cNvPr id="275509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24" y="3024"/>
                    <a:ext cx="576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algn="ctr">
                      <a:spcBef>
                        <a:spcPct val="50000"/>
                      </a:spcBef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algn="ctr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 sz="3600" i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l"/>
                    <a:r>
                      <a:rPr lang="es-ES_tradnl" sz="3200" b="1" i="0"/>
                      <a:t>2</a:t>
                    </a:r>
                  </a:p>
                </p:txBody>
              </p:sp>
              <p:grpSp>
                <p:nvGrpSpPr>
                  <p:cNvPr id="275510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3072" y="3024"/>
                    <a:ext cx="1152" cy="768"/>
                    <a:chOff x="3072" y="3024"/>
                    <a:chExt cx="1152" cy="768"/>
                  </a:xfrm>
                </p:grpSpPr>
                <p:sp>
                  <p:nvSpPr>
                    <p:cNvPr id="275511" name="Text Box 4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592" y="3427"/>
                      <a:ext cx="57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/>
                        <a:t>9</a:t>
                      </a:r>
                    </a:p>
                  </p:txBody>
                </p:sp>
                <p:sp>
                  <p:nvSpPr>
                    <p:cNvPr id="275512" name="Text Box 4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56" y="3024"/>
                      <a:ext cx="768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/>
                        <a:t>-14</a:t>
                      </a:r>
                    </a:p>
                  </p:txBody>
                </p:sp>
                <p:sp>
                  <p:nvSpPr>
                    <p:cNvPr id="275513" name="Text Box 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72" y="3427"/>
                      <a:ext cx="57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>
                          <a:solidFill>
                            <a:schemeClr val="tx2"/>
                          </a:solidFill>
                        </a:rPr>
                        <a:t>-6</a:t>
                      </a:r>
                      <a:endParaRPr lang="es-ES_tradnl" sz="3200" b="1" i="0"/>
                    </a:p>
                  </p:txBody>
                </p:sp>
                <p:sp>
                  <p:nvSpPr>
                    <p:cNvPr id="275514" name="Text Box 5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72" y="3072"/>
                      <a:ext cx="576" cy="36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 algn="ctr">
                        <a:spcBef>
                          <a:spcPct val="50000"/>
                        </a:spcBef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algn="ctr" eaLnBrk="0" fontAlgn="base" hangingPunct="0">
                        <a:spcBef>
                          <a:spcPct val="50000"/>
                        </a:spcBef>
                        <a:spcAft>
                          <a:spcPct val="0"/>
                        </a:spcAft>
                        <a:defRPr sz="3600" i="1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algn="l"/>
                      <a:r>
                        <a:rPr lang="es-ES_tradnl" sz="3200" b="1" i="0"/>
                        <a:t>-6</a:t>
                      </a:r>
                    </a:p>
                  </p:txBody>
                </p:sp>
              </p:grpSp>
            </p:grpSp>
            <p:sp>
              <p:nvSpPr>
                <p:cNvPr id="275508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4024" y="3379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2</a:t>
                  </a:r>
                  <a:endParaRPr lang="es-ES_tradnl" sz="3200" b="1" i="0">
                    <a:solidFill>
                      <a:schemeClr val="tx2"/>
                    </a:solidFill>
                  </a:endParaRPr>
                </a:p>
              </p:txBody>
            </p:sp>
          </p:grpSp>
          <p:sp>
            <p:nvSpPr>
              <p:cNvPr id="275506" name="Text Box 52"/>
              <p:cNvSpPr txBox="1">
                <a:spLocks noChangeArrowheads="1"/>
              </p:cNvSpPr>
              <p:nvPr/>
            </p:nvSpPr>
            <p:spPr bwMode="auto">
              <a:xfrm>
                <a:off x="4024" y="2640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</p:grpSp>
        <p:sp>
          <p:nvSpPr>
            <p:cNvPr id="275503" name="Text Box 53"/>
            <p:cNvSpPr txBox="1">
              <a:spLocks noChangeArrowheads="1"/>
            </p:cNvSpPr>
            <p:nvPr/>
          </p:nvSpPr>
          <p:spPr bwMode="auto">
            <a:xfrm>
              <a:off x="3600" y="2640"/>
              <a:ext cx="5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9</a:t>
              </a:r>
            </a:p>
          </p:txBody>
        </p:sp>
      </p:grpSp>
      <p:graphicFrame>
        <p:nvGraphicFramePr>
          <p:cNvPr id="801846" name="Object 54"/>
          <p:cNvGraphicFramePr>
            <a:graphicFrameLocks noChangeAspect="1"/>
          </p:cNvGraphicFramePr>
          <p:nvPr/>
        </p:nvGraphicFramePr>
        <p:xfrm>
          <a:off x="8826500" y="4343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42" name="Documento" r:id="rId11" imgW="5561970" imgH="219154" progId="Word.Document.8">
                  <p:embed/>
                </p:oleObj>
              </mc:Choice>
              <mc:Fallback>
                <p:oleObj name="Documento" r:id="rId11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0" y="4343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1847" name="Object 55"/>
          <p:cNvGraphicFramePr>
            <a:graphicFrameLocks noChangeAspect="1"/>
          </p:cNvGraphicFramePr>
          <p:nvPr/>
        </p:nvGraphicFramePr>
        <p:xfrm>
          <a:off x="4876800" y="3422650"/>
          <a:ext cx="28067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143" name="Ecuación" r:id="rId12" imgW="1040948" imgH="228501" progId="Equation.3">
                  <p:embed/>
                </p:oleObj>
              </mc:Choice>
              <mc:Fallback>
                <p:oleObj name="Ecuación" r:id="rId12" imgW="104094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422650"/>
                        <a:ext cx="2806700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01848" name="Group 56"/>
          <p:cNvGrpSpPr>
            <a:grpSpLocks/>
          </p:cNvGrpSpPr>
          <p:nvPr/>
        </p:nvGrpSpPr>
        <p:grpSpPr bwMode="auto">
          <a:xfrm>
            <a:off x="4267200" y="1524000"/>
            <a:ext cx="2057400" cy="1219200"/>
            <a:chOff x="1776" y="1344"/>
            <a:chExt cx="1296" cy="768"/>
          </a:xfrm>
        </p:grpSpPr>
        <p:sp>
          <p:nvSpPr>
            <p:cNvPr id="275497" name="Line 57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98" name="Line 58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99" name="Line 59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00" name="Line 60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501" name="Line 61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01854" name="Group 62"/>
          <p:cNvGrpSpPr>
            <a:grpSpLocks/>
          </p:cNvGrpSpPr>
          <p:nvPr/>
        </p:nvGrpSpPr>
        <p:grpSpPr bwMode="auto">
          <a:xfrm>
            <a:off x="4419600" y="4267200"/>
            <a:ext cx="2057400" cy="1219200"/>
            <a:chOff x="1776" y="1344"/>
            <a:chExt cx="1296" cy="768"/>
          </a:xfrm>
        </p:grpSpPr>
        <p:sp>
          <p:nvSpPr>
            <p:cNvPr id="275492" name="Line 63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93" name="Line 64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94" name="Line 65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95" name="Line 66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496" name="Line 67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5489" name="AutoShape 6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5490" name="AutoShape 6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01862" name="Rectangle 70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3635750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1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1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01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1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1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1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1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1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01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01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01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01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1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1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01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01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018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018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16" grpId="0" animBg="1"/>
      <p:bldP spid="801831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506" name="Object 2"/>
          <p:cNvGraphicFramePr>
            <a:graphicFrameLocks noChangeAspect="1"/>
          </p:cNvGraphicFramePr>
          <p:nvPr/>
        </p:nvGraphicFramePr>
        <p:xfrm>
          <a:off x="3200400" y="1676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61" name="Documento" r:id="rId4" imgW="5561970" imgH="219154" progId="Word.Document.8">
                  <p:embed/>
                </p:oleObj>
              </mc:Choice>
              <mc:Fallback>
                <p:oleObj name="Documento" r:id="rId4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676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507" name="Object 3"/>
          <p:cNvGraphicFramePr>
            <a:graphicFrameLocks noChangeAspect="1"/>
          </p:cNvGraphicFramePr>
          <p:nvPr/>
        </p:nvGraphicFramePr>
        <p:xfrm>
          <a:off x="3962400" y="1447800"/>
          <a:ext cx="51054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62" name="Ecuación" r:id="rId6" imgW="774700" imgH="1473200" progId="Equation.3">
                  <p:embed/>
                </p:oleObj>
              </mc:Choice>
              <mc:Fallback>
                <p:oleObj name="Ecuación" r:id="rId6" imgW="774700" imgH="147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447800"/>
                        <a:ext cx="51054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4191000" y="1477964"/>
            <a:ext cx="76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23</a:t>
            </a:r>
          </a:p>
        </p:txBody>
      </p:sp>
      <p:sp>
        <p:nvSpPr>
          <p:cNvPr id="277509" name="Text Box 5"/>
          <p:cNvSpPr txBox="1">
            <a:spLocks noChangeArrowheads="1"/>
          </p:cNvSpPr>
          <p:nvPr/>
        </p:nvSpPr>
        <p:spPr bwMode="auto">
          <a:xfrm>
            <a:off x="4254500" y="21637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4254500" y="27733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7511" name="Text Box 7"/>
          <p:cNvSpPr txBox="1">
            <a:spLocks noChangeArrowheads="1"/>
          </p:cNvSpPr>
          <p:nvPr/>
        </p:nvSpPr>
        <p:spPr bwMode="auto">
          <a:xfrm>
            <a:off x="4953000" y="1447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69</a:t>
            </a:r>
          </a:p>
        </p:txBody>
      </p:sp>
      <p:sp>
        <p:nvSpPr>
          <p:cNvPr id="277512" name="Text Box 8"/>
          <p:cNvSpPr txBox="1">
            <a:spLocks noChangeArrowheads="1"/>
          </p:cNvSpPr>
          <p:nvPr/>
        </p:nvSpPr>
        <p:spPr bwMode="auto">
          <a:xfrm>
            <a:off x="4724400" y="21336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- 46</a:t>
            </a:r>
          </a:p>
        </p:txBody>
      </p:sp>
      <p:sp>
        <p:nvSpPr>
          <p:cNvPr id="277513" name="Text Box 9"/>
          <p:cNvSpPr txBox="1">
            <a:spLocks noChangeArrowheads="1"/>
          </p:cNvSpPr>
          <p:nvPr/>
        </p:nvSpPr>
        <p:spPr bwMode="auto">
          <a:xfrm>
            <a:off x="5016500" y="2743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7514" name="Text Box 10"/>
          <p:cNvSpPr txBox="1">
            <a:spLocks noChangeArrowheads="1"/>
          </p:cNvSpPr>
          <p:nvPr/>
        </p:nvSpPr>
        <p:spPr bwMode="auto">
          <a:xfrm>
            <a:off x="5791200" y="1447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7515" name="Text Box 11"/>
          <p:cNvSpPr txBox="1">
            <a:spLocks noChangeArrowheads="1"/>
          </p:cNvSpPr>
          <p:nvPr/>
        </p:nvSpPr>
        <p:spPr bwMode="auto">
          <a:xfrm>
            <a:off x="5791200" y="21336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7516" name="Text Box 12"/>
          <p:cNvSpPr txBox="1">
            <a:spLocks noChangeArrowheads="1"/>
          </p:cNvSpPr>
          <p:nvPr/>
        </p:nvSpPr>
        <p:spPr bwMode="auto">
          <a:xfrm>
            <a:off x="5702300" y="2743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23</a:t>
            </a:r>
            <a:endParaRPr lang="es-ES_tradnl" sz="3200" b="1" i="0"/>
          </a:p>
        </p:txBody>
      </p:sp>
      <p:sp>
        <p:nvSpPr>
          <p:cNvPr id="277517" name="Line 13"/>
          <p:cNvSpPr>
            <a:spLocks noChangeShapeType="1"/>
          </p:cNvSpPr>
          <p:nvPr/>
        </p:nvSpPr>
        <p:spPr bwMode="auto">
          <a:xfrm>
            <a:off x="6388100" y="15240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7518" name="Text Box 14"/>
          <p:cNvSpPr txBox="1">
            <a:spLocks noChangeArrowheads="1"/>
          </p:cNvSpPr>
          <p:nvPr/>
        </p:nvSpPr>
        <p:spPr bwMode="auto">
          <a:xfrm>
            <a:off x="7467600" y="26971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9</a:t>
            </a:r>
            <a:endParaRPr lang="es-ES_tradnl" sz="3200" b="1" i="0"/>
          </a:p>
        </p:txBody>
      </p:sp>
      <p:sp>
        <p:nvSpPr>
          <p:cNvPr id="277519" name="Text Box 15"/>
          <p:cNvSpPr txBox="1">
            <a:spLocks noChangeArrowheads="1"/>
          </p:cNvSpPr>
          <p:nvPr/>
        </p:nvSpPr>
        <p:spPr bwMode="auto">
          <a:xfrm>
            <a:off x="7162800" y="20574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-14</a:t>
            </a:r>
            <a:endParaRPr lang="es-ES_tradnl" sz="3200" b="1" i="0"/>
          </a:p>
        </p:txBody>
      </p:sp>
      <p:sp>
        <p:nvSpPr>
          <p:cNvPr id="277520" name="Text Box 16"/>
          <p:cNvSpPr txBox="1">
            <a:spLocks noChangeArrowheads="1"/>
          </p:cNvSpPr>
          <p:nvPr/>
        </p:nvSpPr>
        <p:spPr bwMode="auto">
          <a:xfrm>
            <a:off x="6540500" y="1447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17</a:t>
            </a:r>
            <a:endParaRPr lang="es-ES_tradnl" sz="3200" b="1" i="0"/>
          </a:p>
        </p:txBody>
      </p:sp>
      <p:sp>
        <p:nvSpPr>
          <p:cNvPr id="277521" name="Text Box 17"/>
          <p:cNvSpPr txBox="1">
            <a:spLocks noChangeArrowheads="1"/>
          </p:cNvSpPr>
          <p:nvPr/>
        </p:nvSpPr>
        <p:spPr bwMode="auto">
          <a:xfrm>
            <a:off x="8001000" y="26209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77522" name="Text Box 18"/>
          <p:cNvSpPr txBox="1">
            <a:spLocks noChangeArrowheads="1"/>
          </p:cNvSpPr>
          <p:nvPr/>
        </p:nvSpPr>
        <p:spPr bwMode="auto">
          <a:xfrm>
            <a:off x="6477000" y="26971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- 6</a:t>
            </a:r>
            <a:endParaRPr lang="es-ES_tradnl" sz="3200" b="1" i="0"/>
          </a:p>
        </p:txBody>
      </p:sp>
      <p:sp>
        <p:nvSpPr>
          <p:cNvPr id="277523" name="Text Box 19"/>
          <p:cNvSpPr txBox="1">
            <a:spLocks noChangeArrowheads="1"/>
          </p:cNvSpPr>
          <p:nvPr/>
        </p:nvSpPr>
        <p:spPr bwMode="auto">
          <a:xfrm>
            <a:off x="8001000" y="20574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/>
          </a:p>
        </p:txBody>
      </p:sp>
      <p:sp>
        <p:nvSpPr>
          <p:cNvPr id="277524" name="Text Box 20"/>
          <p:cNvSpPr txBox="1">
            <a:spLocks noChangeArrowheads="1"/>
          </p:cNvSpPr>
          <p:nvPr/>
        </p:nvSpPr>
        <p:spPr bwMode="auto">
          <a:xfrm>
            <a:off x="6477000" y="2133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- 6</a:t>
            </a:r>
            <a:endParaRPr lang="es-ES_tradnl" sz="3200" b="1" i="0"/>
          </a:p>
        </p:txBody>
      </p:sp>
      <p:sp>
        <p:nvSpPr>
          <p:cNvPr id="277525" name="Text Box 21"/>
          <p:cNvSpPr txBox="1">
            <a:spLocks noChangeArrowheads="1"/>
          </p:cNvSpPr>
          <p:nvPr/>
        </p:nvSpPr>
        <p:spPr bwMode="auto">
          <a:xfrm>
            <a:off x="8001000" y="1447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/>
          </a:p>
        </p:txBody>
      </p:sp>
      <p:sp>
        <p:nvSpPr>
          <p:cNvPr id="277526" name="Text Box 22"/>
          <p:cNvSpPr txBox="1">
            <a:spLocks noChangeArrowheads="1"/>
          </p:cNvSpPr>
          <p:nvPr/>
        </p:nvSpPr>
        <p:spPr bwMode="auto">
          <a:xfrm>
            <a:off x="7391400" y="1447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9</a:t>
            </a:r>
            <a:endParaRPr lang="es-ES_tradnl" sz="3200" b="1" i="0"/>
          </a:p>
        </p:txBody>
      </p:sp>
      <p:graphicFrame>
        <p:nvGraphicFramePr>
          <p:cNvPr id="277527" name="Object 23"/>
          <p:cNvGraphicFramePr>
            <a:graphicFrameLocks noChangeAspect="1"/>
          </p:cNvGraphicFramePr>
          <p:nvPr/>
        </p:nvGraphicFramePr>
        <p:xfrm>
          <a:off x="8674100" y="16002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63" name="Documento" r:id="rId8" imgW="5561970" imgH="219154" progId="Word.Document.8">
                  <p:embed/>
                </p:oleObj>
              </mc:Choice>
              <mc:Fallback>
                <p:oleObj name="Documento" r:id="rId8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4100" y="16002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3864" name="Object 24"/>
          <p:cNvGraphicFramePr>
            <a:graphicFrameLocks noChangeAspect="1"/>
          </p:cNvGraphicFramePr>
          <p:nvPr/>
        </p:nvGraphicFramePr>
        <p:xfrm>
          <a:off x="3352800" y="44196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64" name="Documento" r:id="rId9" imgW="5561970" imgH="219154" progId="Word.Document.8">
                  <p:embed/>
                </p:oleObj>
              </mc:Choice>
              <mc:Fallback>
                <p:oleObj name="Documento" r:id="rId9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4196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03865" name="Group 25"/>
          <p:cNvGrpSpPr>
            <a:grpSpLocks/>
          </p:cNvGrpSpPr>
          <p:nvPr/>
        </p:nvGrpSpPr>
        <p:grpSpPr bwMode="auto">
          <a:xfrm>
            <a:off x="3962400" y="4191000"/>
            <a:ext cx="5105400" cy="1905000"/>
            <a:chOff x="1536" y="2640"/>
            <a:chExt cx="3216" cy="1200"/>
          </a:xfrm>
        </p:grpSpPr>
        <p:grpSp>
          <p:nvGrpSpPr>
            <p:cNvPr id="277560" name="Group 26"/>
            <p:cNvGrpSpPr>
              <a:grpSpLocks/>
            </p:cNvGrpSpPr>
            <p:nvPr/>
          </p:nvGrpSpPr>
          <p:grpSpPr bwMode="auto">
            <a:xfrm>
              <a:off x="1536" y="2640"/>
              <a:ext cx="3216" cy="1200"/>
              <a:chOff x="1536" y="2640"/>
              <a:chExt cx="3216" cy="1200"/>
            </a:xfrm>
          </p:grpSpPr>
          <p:grpSp>
            <p:nvGrpSpPr>
              <p:cNvPr id="277562" name="Group 27"/>
              <p:cNvGrpSpPr>
                <a:grpSpLocks/>
              </p:cNvGrpSpPr>
              <p:nvPr/>
            </p:nvGrpSpPr>
            <p:grpSpPr bwMode="auto">
              <a:xfrm>
                <a:off x="1536" y="2640"/>
                <a:ext cx="3216" cy="1200"/>
                <a:chOff x="1440" y="2640"/>
                <a:chExt cx="3216" cy="1200"/>
              </a:xfrm>
            </p:grpSpPr>
            <p:graphicFrame>
              <p:nvGraphicFramePr>
                <p:cNvPr id="277565" name="Object 28"/>
                <p:cNvGraphicFramePr>
                  <a:graphicFrameLocks noChangeAspect="1"/>
                </p:cNvGraphicFramePr>
                <p:nvPr/>
              </p:nvGraphicFramePr>
              <p:xfrm>
                <a:off x="1440" y="2640"/>
                <a:ext cx="3216" cy="12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2165" name="Ecuación" r:id="rId10" imgW="774700" imgH="1473200" progId="Equation.3">
                        <p:embed/>
                      </p:oleObj>
                    </mc:Choice>
                    <mc:Fallback>
                      <p:oleObj name="Ecuación" r:id="rId10" imgW="774700" imgH="14732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40" y="2640"/>
                              <a:ext cx="3216" cy="12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77566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720" y="3091"/>
                  <a:ext cx="576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7567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720" y="3475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7568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016" y="3072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- 46</a:t>
                  </a:r>
                </a:p>
              </p:txBody>
            </p:sp>
            <p:sp>
              <p:nvSpPr>
                <p:cNvPr id="277569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200" y="3456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7570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632" y="3072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 0</a:t>
                  </a:r>
                  <a:endParaRPr lang="es-ES_tradnl" sz="3200" b="1" i="0"/>
                </a:p>
              </p:txBody>
            </p:sp>
            <p:sp>
              <p:nvSpPr>
                <p:cNvPr id="277571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2632" y="3456"/>
                  <a:ext cx="768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chemeClr val="tx2"/>
                      </a:solidFill>
                    </a:rPr>
                    <a:t>23</a:t>
                  </a:r>
                  <a:endParaRPr lang="es-ES_tradnl" sz="3200" b="1" i="0"/>
                </a:p>
              </p:txBody>
            </p:sp>
          </p:grpSp>
          <p:sp>
            <p:nvSpPr>
              <p:cNvPr id="277563" name="Text Box 35"/>
              <p:cNvSpPr txBox="1">
                <a:spLocks noChangeArrowheads="1"/>
              </p:cNvSpPr>
              <p:nvPr/>
            </p:nvSpPr>
            <p:spPr bwMode="auto">
              <a:xfrm>
                <a:off x="1776" y="2659"/>
                <a:ext cx="48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46</a:t>
                </a:r>
              </a:p>
            </p:txBody>
          </p:sp>
          <p:sp>
            <p:nvSpPr>
              <p:cNvPr id="277564" name="Text Box 36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  <p:sp>
          <p:nvSpPr>
            <p:cNvPr id="277561" name="Text Box 37"/>
            <p:cNvSpPr txBox="1">
              <a:spLocks noChangeArrowheads="1"/>
            </p:cNvSpPr>
            <p:nvPr/>
          </p:nvSpPr>
          <p:spPr bwMode="auto">
            <a:xfrm>
              <a:off x="2784" y="2640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</p:grpSp>
      <p:sp>
        <p:nvSpPr>
          <p:cNvPr id="803878" name="Line 38"/>
          <p:cNvSpPr>
            <a:spLocks noChangeShapeType="1"/>
          </p:cNvSpPr>
          <p:nvPr/>
        </p:nvSpPr>
        <p:spPr bwMode="auto">
          <a:xfrm>
            <a:off x="6477000" y="42672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3879" name="Group 39"/>
          <p:cNvGrpSpPr>
            <a:grpSpLocks/>
          </p:cNvGrpSpPr>
          <p:nvPr/>
        </p:nvGrpSpPr>
        <p:grpSpPr bwMode="auto">
          <a:xfrm>
            <a:off x="6477000" y="4191000"/>
            <a:ext cx="2819400" cy="1828800"/>
            <a:chOff x="3120" y="2640"/>
            <a:chExt cx="1776" cy="1152"/>
          </a:xfrm>
        </p:grpSpPr>
        <p:sp>
          <p:nvSpPr>
            <p:cNvPr id="277550" name="Text Box 40"/>
            <p:cNvSpPr txBox="1">
              <a:spLocks noChangeArrowheads="1"/>
            </p:cNvSpPr>
            <p:nvPr/>
          </p:nvSpPr>
          <p:spPr bwMode="auto">
            <a:xfrm>
              <a:off x="4128" y="3379"/>
              <a:ext cx="76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2</a:t>
              </a:r>
              <a:endParaRPr lang="es-ES_tradnl" sz="3200" b="1" i="0">
                <a:solidFill>
                  <a:schemeClr val="tx2"/>
                </a:solidFill>
              </a:endParaRPr>
            </a:p>
          </p:txBody>
        </p:sp>
        <p:grpSp>
          <p:nvGrpSpPr>
            <p:cNvPr id="277551" name="Group 41"/>
            <p:cNvGrpSpPr>
              <a:grpSpLocks/>
            </p:cNvGrpSpPr>
            <p:nvPr/>
          </p:nvGrpSpPr>
          <p:grpSpPr bwMode="auto">
            <a:xfrm>
              <a:off x="3120" y="2640"/>
              <a:ext cx="1584" cy="1152"/>
              <a:chOff x="3120" y="2640"/>
              <a:chExt cx="1584" cy="1152"/>
            </a:xfrm>
          </p:grpSpPr>
          <p:sp>
            <p:nvSpPr>
              <p:cNvPr id="277553" name="Text Box 42"/>
              <p:cNvSpPr txBox="1">
                <a:spLocks noChangeArrowheads="1"/>
              </p:cNvSpPr>
              <p:nvPr/>
            </p:nvSpPr>
            <p:spPr bwMode="auto">
              <a:xfrm>
                <a:off x="3168" y="2640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16</a:t>
                </a:r>
              </a:p>
            </p:txBody>
          </p:sp>
          <p:sp>
            <p:nvSpPr>
              <p:cNvPr id="277554" name="Text Box 43"/>
              <p:cNvSpPr txBox="1">
                <a:spLocks noChangeArrowheads="1"/>
              </p:cNvSpPr>
              <p:nvPr/>
            </p:nvSpPr>
            <p:spPr bwMode="auto">
              <a:xfrm>
                <a:off x="4128" y="3024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  <p:sp>
            <p:nvSpPr>
              <p:cNvPr id="277555" name="Text Box 44"/>
              <p:cNvSpPr txBox="1">
                <a:spLocks noChangeArrowheads="1"/>
              </p:cNvSpPr>
              <p:nvPr/>
            </p:nvSpPr>
            <p:spPr bwMode="auto">
              <a:xfrm>
                <a:off x="3696" y="3427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9</a:t>
                </a:r>
              </a:p>
            </p:txBody>
          </p:sp>
          <p:sp>
            <p:nvSpPr>
              <p:cNvPr id="277556" name="Text Box 45"/>
              <p:cNvSpPr txBox="1">
                <a:spLocks noChangeArrowheads="1"/>
              </p:cNvSpPr>
              <p:nvPr/>
            </p:nvSpPr>
            <p:spPr bwMode="auto">
              <a:xfrm>
                <a:off x="3552" y="3024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-14</a:t>
                </a:r>
              </a:p>
            </p:txBody>
          </p:sp>
          <p:sp>
            <p:nvSpPr>
              <p:cNvPr id="277557" name="Text Box 46"/>
              <p:cNvSpPr txBox="1">
                <a:spLocks noChangeArrowheads="1"/>
              </p:cNvSpPr>
              <p:nvPr/>
            </p:nvSpPr>
            <p:spPr bwMode="auto">
              <a:xfrm>
                <a:off x="3120" y="3427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- 6</a:t>
                </a:r>
                <a:endParaRPr lang="es-ES_tradnl" sz="3200" b="1" i="0"/>
              </a:p>
            </p:txBody>
          </p:sp>
          <p:sp>
            <p:nvSpPr>
              <p:cNvPr id="277558" name="Text Box 47"/>
              <p:cNvSpPr txBox="1">
                <a:spLocks noChangeArrowheads="1"/>
              </p:cNvSpPr>
              <p:nvPr/>
            </p:nvSpPr>
            <p:spPr bwMode="auto">
              <a:xfrm>
                <a:off x="3120" y="3072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- 6</a:t>
                </a:r>
              </a:p>
            </p:txBody>
          </p:sp>
          <p:sp>
            <p:nvSpPr>
              <p:cNvPr id="277559" name="Text Box 48"/>
              <p:cNvSpPr txBox="1">
                <a:spLocks noChangeArrowheads="1"/>
              </p:cNvSpPr>
              <p:nvPr/>
            </p:nvSpPr>
            <p:spPr bwMode="auto">
              <a:xfrm>
                <a:off x="4080" y="2640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10</a:t>
                </a:r>
              </a:p>
            </p:txBody>
          </p:sp>
        </p:grpSp>
        <p:sp>
          <p:nvSpPr>
            <p:cNvPr id="277552" name="Text Box 49"/>
            <p:cNvSpPr txBox="1">
              <a:spLocks noChangeArrowheads="1"/>
            </p:cNvSpPr>
            <p:nvPr/>
          </p:nvSpPr>
          <p:spPr bwMode="auto">
            <a:xfrm>
              <a:off x="3552" y="2640"/>
              <a:ext cx="57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-24</a:t>
              </a:r>
            </a:p>
          </p:txBody>
        </p:sp>
      </p:grpSp>
      <p:graphicFrame>
        <p:nvGraphicFramePr>
          <p:cNvPr id="803890" name="Object 50"/>
          <p:cNvGraphicFramePr>
            <a:graphicFrameLocks noChangeAspect="1"/>
          </p:cNvGraphicFramePr>
          <p:nvPr/>
        </p:nvGraphicFramePr>
        <p:xfrm>
          <a:off x="8826500" y="4343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66" name="Documento" r:id="rId11" imgW="5561970" imgH="219154" progId="Word.Document.8">
                  <p:embed/>
                </p:oleObj>
              </mc:Choice>
              <mc:Fallback>
                <p:oleObj name="Documento" r:id="rId11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0" y="4343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3891" name="Object 51"/>
          <p:cNvGraphicFramePr>
            <a:graphicFrameLocks noChangeAspect="1"/>
          </p:cNvGraphicFramePr>
          <p:nvPr/>
        </p:nvGraphicFramePr>
        <p:xfrm>
          <a:off x="4440239" y="3336926"/>
          <a:ext cx="3455987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67" name="Ecuación" r:id="rId12" imgW="1548728" imgH="317362" progId="Equation.3">
                  <p:embed/>
                </p:oleObj>
              </mc:Choice>
              <mc:Fallback>
                <p:oleObj name="Ecuación" r:id="rId12" imgW="1548728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0239" y="3336926"/>
                        <a:ext cx="3455987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03892" name="Group 52"/>
          <p:cNvGrpSpPr>
            <a:grpSpLocks/>
          </p:cNvGrpSpPr>
          <p:nvPr/>
        </p:nvGrpSpPr>
        <p:grpSpPr bwMode="auto">
          <a:xfrm>
            <a:off x="4267200" y="1524000"/>
            <a:ext cx="2057400" cy="1219200"/>
            <a:chOff x="1776" y="1344"/>
            <a:chExt cx="1296" cy="768"/>
          </a:xfrm>
        </p:grpSpPr>
        <p:sp>
          <p:nvSpPr>
            <p:cNvPr id="277545" name="Line 53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6" name="Line 54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7" name="Line 55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8" name="Line 56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9" name="Line 57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03898" name="Oval 58"/>
          <p:cNvSpPr>
            <a:spLocks noChangeArrowheads="1"/>
          </p:cNvSpPr>
          <p:nvPr/>
        </p:nvSpPr>
        <p:spPr bwMode="auto">
          <a:xfrm>
            <a:off x="4876800" y="1371600"/>
            <a:ext cx="762000" cy="7620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803899" name="Group 59"/>
          <p:cNvGrpSpPr>
            <a:grpSpLocks/>
          </p:cNvGrpSpPr>
          <p:nvPr/>
        </p:nvGrpSpPr>
        <p:grpSpPr bwMode="auto">
          <a:xfrm>
            <a:off x="4419600" y="4267200"/>
            <a:ext cx="2057400" cy="1219200"/>
            <a:chOff x="1776" y="1344"/>
            <a:chExt cx="1296" cy="768"/>
          </a:xfrm>
        </p:grpSpPr>
        <p:sp>
          <p:nvSpPr>
            <p:cNvPr id="277540" name="Line 60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1" name="Line 61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2" name="Line 62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3" name="Line 63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44" name="Line 64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7537" name="AutoShape 6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7538" name="AutoShape 6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03907" name="Rectangle 67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70605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3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3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03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3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3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3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3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3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03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03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038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038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3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3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038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038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03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03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78" grpId="0" animBg="1"/>
      <p:bldP spid="803898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5890" name="Group 2"/>
          <p:cNvGrpSpPr>
            <a:grpSpLocks/>
          </p:cNvGrpSpPr>
          <p:nvPr/>
        </p:nvGrpSpPr>
        <p:grpSpPr bwMode="auto">
          <a:xfrm>
            <a:off x="3962400" y="4191000"/>
            <a:ext cx="5761038" cy="2286000"/>
            <a:chOff x="1536" y="2640"/>
            <a:chExt cx="3216" cy="1200"/>
          </a:xfrm>
        </p:grpSpPr>
        <p:grpSp>
          <p:nvGrpSpPr>
            <p:cNvPr id="279603" name="Group 3"/>
            <p:cNvGrpSpPr>
              <a:grpSpLocks/>
            </p:cNvGrpSpPr>
            <p:nvPr/>
          </p:nvGrpSpPr>
          <p:grpSpPr bwMode="auto">
            <a:xfrm>
              <a:off x="1536" y="2640"/>
              <a:ext cx="3216" cy="1200"/>
              <a:chOff x="1536" y="2640"/>
              <a:chExt cx="3216" cy="1200"/>
            </a:xfrm>
          </p:grpSpPr>
          <p:grpSp>
            <p:nvGrpSpPr>
              <p:cNvPr id="279605" name="Group 4"/>
              <p:cNvGrpSpPr>
                <a:grpSpLocks/>
              </p:cNvGrpSpPr>
              <p:nvPr/>
            </p:nvGrpSpPr>
            <p:grpSpPr bwMode="auto">
              <a:xfrm>
                <a:off x="1536" y="2640"/>
                <a:ext cx="3216" cy="1200"/>
                <a:chOff x="1440" y="2640"/>
                <a:chExt cx="3216" cy="1200"/>
              </a:xfrm>
            </p:grpSpPr>
            <p:graphicFrame>
              <p:nvGraphicFramePr>
                <p:cNvPr id="279608" name="Object 5"/>
                <p:cNvGraphicFramePr>
                  <a:graphicFrameLocks noChangeAspect="1"/>
                </p:cNvGraphicFramePr>
                <p:nvPr/>
              </p:nvGraphicFramePr>
              <p:xfrm>
                <a:off x="1440" y="2640"/>
                <a:ext cx="3216" cy="12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3212" name="Ecuación" r:id="rId4" imgW="774700" imgH="1473200" progId="Equation.3">
                        <p:embed/>
                      </p:oleObj>
                    </mc:Choice>
                    <mc:Fallback>
                      <p:oleObj name="Ecuación" r:id="rId4" imgW="774700" imgH="14732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40" y="2640"/>
                              <a:ext cx="3216" cy="12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79609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720" y="3091"/>
                  <a:ext cx="576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9610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720" y="3475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96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016" y="3072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- 46</a:t>
                  </a:r>
                </a:p>
              </p:txBody>
            </p:sp>
            <p:sp>
              <p:nvSpPr>
                <p:cNvPr id="2796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200" y="3456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79613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632" y="3072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 0</a:t>
                  </a:r>
                  <a:endParaRPr lang="es-ES_tradnl" sz="3200" b="1" i="0"/>
                </a:p>
              </p:txBody>
            </p:sp>
            <p:sp>
              <p:nvSpPr>
                <p:cNvPr id="27961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632" y="3456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chemeClr val="tx2"/>
                      </a:solidFill>
                    </a:rPr>
                    <a:t>23</a:t>
                  </a:r>
                  <a:endParaRPr lang="es-ES_tradnl" sz="3200" b="1" i="0"/>
                </a:p>
              </p:txBody>
            </p:sp>
          </p:grpSp>
          <p:sp>
            <p:nvSpPr>
              <p:cNvPr id="279606" name="Text Box 12"/>
              <p:cNvSpPr txBox="1">
                <a:spLocks noChangeArrowheads="1"/>
              </p:cNvSpPr>
              <p:nvPr/>
            </p:nvSpPr>
            <p:spPr bwMode="auto">
              <a:xfrm>
                <a:off x="1776" y="2659"/>
                <a:ext cx="480" cy="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79607" name="Text Box 13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768" cy="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  <p:sp>
          <p:nvSpPr>
            <p:cNvPr id="279604" name="Text Box 14"/>
            <p:cNvSpPr txBox="1">
              <a:spLocks noChangeArrowheads="1"/>
            </p:cNvSpPr>
            <p:nvPr/>
          </p:nvSpPr>
          <p:spPr bwMode="auto">
            <a:xfrm>
              <a:off x="2784" y="2640"/>
              <a:ext cx="768" cy="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</p:grpSp>
      <p:graphicFrame>
        <p:nvGraphicFramePr>
          <p:cNvPr id="279555" name="Object 15"/>
          <p:cNvGraphicFramePr>
            <a:graphicFrameLocks noChangeAspect="1"/>
          </p:cNvGraphicFramePr>
          <p:nvPr/>
        </p:nvGraphicFramePr>
        <p:xfrm>
          <a:off x="3200400" y="1676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3" name="Documento" r:id="rId6" imgW="5561970" imgH="219154" progId="Word.Document.8">
                  <p:embed/>
                </p:oleObj>
              </mc:Choice>
              <mc:Fallback>
                <p:oleObj name="Documento" r:id="rId6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676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9556" name="Object 16"/>
          <p:cNvGraphicFramePr>
            <a:graphicFrameLocks noChangeAspect="1"/>
          </p:cNvGraphicFramePr>
          <p:nvPr/>
        </p:nvGraphicFramePr>
        <p:xfrm>
          <a:off x="3962400" y="1447800"/>
          <a:ext cx="51054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4" name="Ecuación" r:id="rId8" imgW="774700" imgH="1473200" progId="Equation.3">
                  <p:embed/>
                </p:oleObj>
              </mc:Choice>
              <mc:Fallback>
                <p:oleObj name="Ecuación" r:id="rId8" imgW="774700" imgH="147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447800"/>
                        <a:ext cx="51054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557" name="Text Box 17"/>
          <p:cNvSpPr txBox="1">
            <a:spLocks noChangeArrowheads="1"/>
          </p:cNvSpPr>
          <p:nvPr/>
        </p:nvSpPr>
        <p:spPr bwMode="auto">
          <a:xfrm>
            <a:off x="4191000" y="1477964"/>
            <a:ext cx="76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46</a:t>
            </a:r>
          </a:p>
        </p:txBody>
      </p:sp>
      <p:sp>
        <p:nvSpPr>
          <p:cNvPr id="279558" name="Text Box 18"/>
          <p:cNvSpPr txBox="1">
            <a:spLocks noChangeArrowheads="1"/>
          </p:cNvSpPr>
          <p:nvPr/>
        </p:nvSpPr>
        <p:spPr bwMode="auto">
          <a:xfrm>
            <a:off x="4254500" y="21637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9559" name="Text Box 19"/>
          <p:cNvSpPr txBox="1">
            <a:spLocks noChangeArrowheads="1"/>
          </p:cNvSpPr>
          <p:nvPr/>
        </p:nvSpPr>
        <p:spPr bwMode="auto">
          <a:xfrm>
            <a:off x="4254500" y="27733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9560" name="Text Box 20"/>
          <p:cNvSpPr txBox="1">
            <a:spLocks noChangeArrowheads="1"/>
          </p:cNvSpPr>
          <p:nvPr/>
        </p:nvSpPr>
        <p:spPr bwMode="auto">
          <a:xfrm>
            <a:off x="4953000" y="1447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9561" name="Text Box 21"/>
          <p:cNvSpPr txBox="1">
            <a:spLocks noChangeArrowheads="1"/>
          </p:cNvSpPr>
          <p:nvPr/>
        </p:nvSpPr>
        <p:spPr bwMode="auto">
          <a:xfrm>
            <a:off x="4724400" y="21336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- 46</a:t>
            </a:r>
          </a:p>
        </p:txBody>
      </p:sp>
      <p:sp>
        <p:nvSpPr>
          <p:cNvPr id="279562" name="Text Box 22"/>
          <p:cNvSpPr txBox="1">
            <a:spLocks noChangeArrowheads="1"/>
          </p:cNvSpPr>
          <p:nvPr/>
        </p:nvSpPr>
        <p:spPr bwMode="auto">
          <a:xfrm>
            <a:off x="5016500" y="2743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9563" name="Text Box 23"/>
          <p:cNvSpPr txBox="1">
            <a:spLocks noChangeArrowheads="1"/>
          </p:cNvSpPr>
          <p:nvPr/>
        </p:nvSpPr>
        <p:spPr bwMode="auto">
          <a:xfrm>
            <a:off x="5791200" y="1447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9564" name="Text Box 24"/>
          <p:cNvSpPr txBox="1">
            <a:spLocks noChangeArrowheads="1"/>
          </p:cNvSpPr>
          <p:nvPr/>
        </p:nvSpPr>
        <p:spPr bwMode="auto">
          <a:xfrm>
            <a:off x="5791200" y="21336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79565" name="Text Box 25"/>
          <p:cNvSpPr txBox="1">
            <a:spLocks noChangeArrowheads="1"/>
          </p:cNvSpPr>
          <p:nvPr/>
        </p:nvSpPr>
        <p:spPr bwMode="auto">
          <a:xfrm>
            <a:off x="5702300" y="27432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23</a:t>
            </a:r>
            <a:endParaRPr lang="es-ES_tradnl" sz="3200" b="1" i="0"/>
          </a:p>
        </p:txBody>
      </p:sp>
      <p:sp>
        <p:nvSpPr>
          <p:cNvPr id="279566" name="Line 26"/>
          <p:cNvSpPr>
            <a:spLocks noChangeShapeType="1"/>
          </p:cNvSpPr>
          <p:nvPr/>
        </p:nvSpPr>
        <p:spPr bwMode="auto">
          <a:xfrm>
            <a:off x="6388100" y="15240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7" name="Text Box 27"/>
          <p:cNvSpPr txBox="1">
            <a:spLocks noChangeArrowheads="1"/>
          </p:cNvSpPr>
          <p:nvPr/>
        </p:nvSpPr>
        <p:spPr bwMode="auto">
          <a:xfrm>
            <a:off x="7467600" y="26971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9</a:t>
            </a:r>
            <a:endParaRPr lang="es-ES_tradnl" sz="3200" b="1" i="0"/>
          </a:p>
        </p:txBody>
      </p:sp>
      <p:sp>
        <p:nvSpPr>
          <p:cNvPr id="279568" name="Text Box 28"/>
          <p:cNvSpPr txBox="1">
            <a:spLocks noChangeArrowheads="1"/>
          </p:cNvSpPr>
          <p:nvPr/>
        </p:nvSpPr>
        <p:spPr bwMode="auto">
          <a:xfrm>
            <a:off x="7162800" y="20574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-14</a:t>
            </a:r>
            <a:endParaRPr lang="es-ES_tradnl" sz="3200" b="1" i="0"/>
          </a:p>
        </p:txBody>
      </p:sp>
      <p:sp>
        <p:nvSpPr>
          <p:cNvPr id="279569" name="Text Box 29"/>
          <p:cNvSpPr txBox="1">
            <a:spLocks noChangeArrowheads="1"/>
          </p:cNvSpPr>
          <p:nvPr/>
        </p:nvSpPr>
        <p:spPr bwMode="auto">
          <a:xfrm>
            <a:off x="6540500" y="144780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16</a:t>
            </a:r>
            <a:endParaRPr lang="es-ES_tradnl" sz="3200" b="1" i="0"/>
          </a:p>
        </p:txBody>
      </p:sp>
      <p:sp>
        <p:nvSpPr>
          <p:cNvPr id="279570" name="Text Box 30"/>
          <p:cNvSpPr txBox="1">
            <a:spLocks noChangeArrowheads="1"/>
          </p:cNvSpPr>
          <p:nvPr/>
        </p:nvSpPr>
        <p:spPr bwMode="auto">
          <a:xfrm>
            <a:off x="8077200" y="2620964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279571" name="Text Box 31"/>
          <p:cNvSpPr txBox="1">
            <a:spLocks noChangeArrowheads="1"/>
          </p:cNvSpPr>
          <p:nvPr/>
        </p:nvSpPr>
        <p:spPr bwMode="auto">
          <a:xfrm>
            <a:off x="6477000" y="2697164"/>
            <a:ext cx="914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- 6</a:t>
            </a:r>
            <a:endParaRPr lang="es-ES_tradnl" sz="3200" b="1" i="0"/>
          </a:p>
        </p:txBody>
      </p:sp>
      <p:sp>
        <p:nvSpPr>
          <p:cNvPr id="279572" name="Text Box 32"/>
          <p:cNvSpPr txBox="1">
            <a:spLocks noChangeArrowheads="1"/>
          </p:cNvSpPr>
          <p:nvPr/>
        </p:nvSpPr>
        <p:spPr bwMode="auto">
          <a:xfrm>
            <a:off x="8077200" y="20574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endParaRPr lang="es-ES_tradnl" sz="3200" b="1" i="0"/>
          </a:p>
        </p:txBody>
      </p:sp>
      <p:sp>
        <p:nvSpPr>
          <p:cNvPr id="279573" name="Text Box 33"/>
          <p:cNvSpPr txBox="1">
            <a:spLocks noChangeArrowheads="1"/>
          </p:cNvSpPr>
          <p:nvPr/>
        </p:nvSpPr>
        <p:spPr bwMode="auto">
          <a:xfrm>
            <a:off x="6477000" y="21336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- 6</a:t>
            </a:r>
            <a:endParaRPr lang="es-ES_tradnl" sz="3200" b="1" i="0"/>
          </a:p>
        </p:txBody>
      </p:sp>
      <p:sp>
        <p:nvSpPr>
          <p:cNvPr id="279574" name="Text Box 34"/>
          <p:cNvSpPr txBox="1">
            <a:spLocks noChangeArrowheads="1"/>
          </p:cNvSpPr>
          <p:nvPr/>
        </p:nvSpPr>
        <p:spPr bwMode="auto">
          <a:xfrm>
            <a:off x="8001000" y="1447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10</a:t>
            </a:r>
            <a:endParaRPr lang="es-ES_tradnl" sz="3200" b="1" i="0"/>
          </a:p>
        </p:txBody>
      </p:sp>
      <p:sp>
        <p:nvSpPr>
          <p:cNvPr id="279575" name="Text Box 35"/>
          <p:cNvSpPr txBox="1">
            <a:spLocks noChangeArrowheads="1"/>
          </p:cNvSpPr>
          <p:nvPr/>
        </p:nvSpPr>
        <p:spPr bwMode="auto">
          <a:xfrm>
            <a:off x="7162800" y="14478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-24</a:t>
            </a:r>
            <a:endParaRPr lang="es-ES_tradnl" sz="3200" b="1" i="0"/>
          </a:p>
        </p:txBody>
      </p:sp>
      <p:graphicFrame>
        <p:nvGraphicFramePr>
          <p:cNvPr id="279576" name="Object 36"/>
          <p:cNvGraphicFramePr>
            <a:graphicFrameLocks noChangeAspect="1"/>
          </p:cNvGraphicFramePr>
          <p:nvPr/>
        </p:nvGraphicFramePr>
        <p:xfrm>
          <a:off x="8674100" y="16002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5" name="Documento" r:id="rId9" imgW="5561970" imgH="219154" progId="Word.Document.8">
                  <p:embed/>
                </p:oleObj>
              </mc:Choice>
              <mc:Fallback>
                <p:oleObj name="Documento" r:id="rId9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4100" y="16002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5925" name="Oval 37"/>
          <p:cNvSpPr>
            <a:spLocks noChangeArrowheads="1"/>
          </p:cNvSpPr>
          <p:nvPr/>
        </p:nvSpPr>
        <p:spPr bwMode="auto">
          <a:xfrm>
            <a:off x="4114800" y="1371600"/>
            <a:ext cx="762000" cy="7620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805926" name="Object 38"/>
          <p:cNvGraphicFramePr>
            <a:graphicFrameLocks noChangeAspect="1"/>
          </p:cNvGraphicFramePr>
          <p:nvPr/>
        </p:nvGraphicFramePr>
        <p:xfrm>
          <a:off x="3352800" y="44196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6" name="Documento" r:id="rId10" imgW="5561970" imgH="219154" progId="Word.Document.8">
                  <p:embed/>
                </p:oleObj>
              </mc:Choice>
              <mc:Fallback>
                <p:oleObj name="Documento" r:id="rId10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4196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5927" name="Line 39"/>
          <p:cNvSpPr>
            <a:spLocks noChangeShapeType="1"/>
          </p:cNvSpPr>
          <p:nvPr/>
        </p:nvSpPr>
        <p:spPr bwMode="auto">
          <a:xfrm>
            <a:off x="6705600" y="42672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05928" name="Object 40"/>
          <p:cNvGraphicFramePr>
            <a:graphicFrameLocks noChangeAspect="1"/>
          </p:cNvGraphicFramePr>
          <p:nvPr/>
        </p:nvGraphicFramePr>
        <p:xfrm>
          <a:off x="9232900" y="4343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7" name="Documento" r:id="rId11" imgW="5561970" imgH="219154" progId="Word.Document.8">
                  <p:embed/>
                </p:oleObj>
              </mc:Choice>
              <mc:Fallback>
                <p:oleObj name="Documento" r:id="rId11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900" y="4343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5929" name="Object 41"/>
          <p:cNvGraphicFramePr>
            <a:graphicFrameLocks noChangeAspect="1"/>
          </p:cNvGraphicFramePr>
          <p:nvPr/>
        </p:nvGraphicFramePr>
        <p:xfrm>
          <a:off x="4953000" y="3232151"/>
          <a:ext cx="26670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8" name="Ecuación" r:id="rId12" imgW="787058" imgH="393529" progId="Equation.3">
                  <p:embed/>
                </p:oleObj>
              </mc:Choice>
              <mc:Fallback>
                <p:oleObj name="Ecuación" r:id="rId12" imgW="787058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232151"/>
                        <a:ext cx="26670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05930" name="Group 42"/>
          <p:cNvGrpSpPr>
            <a:grpSpLocks/>
          </p:cNvGrpSpPr>
          <p:nvPr/>
        </p:nvGrpSpPr>
        <p:grpSpPr bwMode="auto">
          <a:xfrm>
            <a:off x="6629401" y="4191000"/>
            <a:ext cx="3357563" cy="2078038"/>
            <a:chOff x="3216" y="2640"/>
            <a:chExt cx="2115" cy="1309"/>
          </a:xfrm>
        </p:grpSpPr>
        <p:sp>
          <p:nvSpPr>
            <p:cNvPr id="279592" name="Text Box 43"/>
            <p:cNvSpPr txBox="1">
              <a:spLocks noChangeArrowheads="1"/>
            </p:cNvSpPr>
            <p:nvPr/>
          </p:nvSpPr>
          <p:spPr bwMode="auto">
            <a:xfrm>
              <a:off x="4464" y="3571"/>
              <a:ext cx="8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2</a:t>
              </a:r>
              <a:endParaRPr lang="es-ES_tradnl" sz="3200" b="1" i="0">
                <a:solidFill>
                  <a:schemeClr val="tx2"/>
                </a:solidFill>
              </a:endParaRPr>
            </a:p>
          </p:txBody>
        </p:sp>
        <p:grpSp>
          <p:nvGrpSpPr>
            <p:cNvPr id="279593" name="Group 44"/>
            <p:cNvGrpSpPr>
              <a:grpSpLocks/>
            </p:cNvGrpSpPr>
            <p:nvPr/>
          </p:nvGrpSpPr>
          <p:grpSpPr bwMode="auto">
            <a:xfrm>
              <a:off x="3216" y="2640"/>
              <a:ext cx="1776" cy="1309"/>
              <a:chOff x="3216" y="2640"/>
              <a:chExt cx="1776" cy="1309"/>
            </a:xfrm>
          </p:grpSpPr>
          <p:sp>
            <p:nvSpPr>
              <p:cNvPr id="279594" name="Text Box 45"/>
              <p:cNvSpPr txBox="1">
                <a:spLocks noChangeArrowheads="1"/>
              </p:cNvSpPr>
              <p:nvPr/>
            </p:nvSpPr>
            <p:spPr bwMode="auto">
              <a:xfrm>
                <a:off x="4416" y="3101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  <p:grpSp>
            <p:nvGrpSpPr>
              <p:cNvPr id="279595" name="Group 46"/>
              <p:cNvGrpSpPr>
                <a:grpSpLocks/>
              </p:cNvGrpSpPr>
              <p:nvPr/>
            </p:nvGrpSpPr>
            <p:grpSpPr bwMode="auto">
              <a:xfrm>
                <a:off x="3216" y="2640"/>
                <a:ext cx="1497" cy="1309"/>
                <a:chOff x="3216" y="2640"/>
                <a:chExt cx="1497" cy="1309"/>
              </a:xfrm>
            </p:grpSpPr>
            <p:sp>
              <p:nvSpPr>
                <p:cNvPr id="279596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3811" y="3101"/>
                  <a:ext cx="86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-14</a:t>
                  </a:r>
                </a:p>
              </p:txBody>
            </p:sp>
            <p:sp>
              <p:nvSpPr>
                <p:cNvPr id="279597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3974" y="3584"/>
                  <a:ext cx="650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9</a:t>
                  </a:r>
                </a:p>
              </p:txBody>
            </p:sp>
            <p:sp>
              <p:nvSpPr>
                <p:cNvPr id="279598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216" y="3584"/>
                  <a:ext cx="650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chemeClr val="tx2"/>
                      </a:solidFill>
                    </a:rPr>
                    <a:t>- 6</a:t>
                  </a:r>
                  <a:endParaRPr lang="es-ES_tradnl" sz="3200" b="1" i="0"/>
                </a:p>
              </p:txBody>
            </p:sp>
            <p:sp>
              <p:nvSpPr>
                <p:cNvPr id="279599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3216" y="3158"/>
                  <a:ext cx="650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- 6</a:t>
                  </a:r>
                </a:p>
              </p:txBody>
            </p:sp>
            <p:graphicFrame>
              <p:nvGraphicFramePr>
                <p:cNvPr id="279600" name="Object 51"/>
                <p:cNvGraphicFramePr>
                  <a:graphicFrameLocks noChangeAspect="1"/>
                </p:cNvGraphicFramePr>
                <p:nvPr/>
              </p:nvGraphicFramePr>
              <p:xfrm>
                <a:off x="3344" y="2640"/>
                <a:ext cx="352" cy="48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3219" name="Ecuación" r:id="rId14" imgW="241195" imgH="393529" progId="Equation.3">
                        <p:embed/>
                      </p:oleObj>
                    </mc:Choice>
                    <mc:Fallback>
                      <p:oleObj name="Ecuación" r:id="rId14" imgW="241195" imgH="393529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344" y="2640"/>
                              <a:ext cx="352" cy="48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79601" name="Object 52"/>
                <p:cNvGraphicFramePr>
                  <a:graphicFrameLocks noChangeAspect="1"/>
                </p:cNvGraphicFramePr>
                <p:nvPr/>
              </p:nvGraphicFramePr>
              <p:xfrm>
                <a:off x="3791" y="2640"/>
                <a:ext cx="433" cy="48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3220" name="Ecuación" r:id="rId16" imgW="355292" imgH="393359" progId="Equation.3">
                        <p:embed/>
                      </p:oleObj>
                    </mc:Choice>
                    <mc:Fallback>
                      <p:oleObj name="Ecuación" r:id="rId16" imgW="355292" imgH="393359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791" y="2640"/>
                              <a:ext cx="433" cy="48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79602" name="Object 53"/>
                <p:cNvGraphicFramePr>
                  <a:graphicFrameLocks noChangeAspect="1"/>
                </p:cNvGraphicFramePr>
                <p:nvPr/>
              </p:nvGraphicFramePr>
              <p:xfrm>
                <a:off x="4416" y="2640"/>
                <a:ext cx="297" cy="4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3221" name="Ecuación" r:id="rId18" imgW="241195" imgH="393529" progId="Equation.3">
                        <p:embed/>
                      </p:oleObj>
                    </mc:Choice>
                    <mc:Fallback>
                      <p:oleObj name="Ecuación" r:id="rId18" imgW="241195" imgH="393529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416" y="2640"/>
                              <a:ext cx="297" cy="4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</p:grpSp>
      <p:grpSp>
        <p:nvGrpSpPr>
          <p:cNvPr id="805942" name="Group 54"/>
          <p:cNvGrpSpPr>
            <a:grpSpLocks/>
          </p:cNvGrpSpPr>
          <p:nvPr/>
        </p:nvGrpSpPr>
        <p:grpSpPr bwMode="auto">
          <a:xfrm>
            <a:off x="4343400" y="2133600"/>
            <a:ext cx="2057400" cy="1219200"/>
            <a:chOff x="1776" y="1344"/>
            <a:chExt cx="1296" cy="768"/>
          </a:xfrm>
        </p:grpSpPr>
        <p:sp>
          <p:nvSpPr>
            <p:cNvPr id="279587" name="Line 55"/>
            <p:cNvSpPr>
              <a:spLocks noChangeShapeType="1"/>
            </p:cNvSpPr>
            <p:nvPr/>
          </p:nvSpPr>
          <p:spPr bwMode="auto">
            <a:xfrm>
              <a:off x="1776" y="1344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8" name="Line 56"/>
            <p:cNvSpPr>
              <a:spLocks noChangeShapeType="1"/>
            </p:cNvSpPr>
            <p:nvPr/>
          </p:nvSpPr>
          <p:spPr bwMode="auto">
            <a:xfrm>
              <a:off x="2208" y="13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89" name="Line 57"/>
            <p:cNvSpPr>
              <a:spLocks noChangeShapeType="1"/>
            </p:cNvSpPr>
            <p:nvPr/>
          </p:nvSpPr>
          <p:spPr bwMode="auto">
            <a:xfrm>
              <a:off x="2208" y="1728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0" name="Line 58"/>
            <p:cNvSpPr>
              <a:spLocks noChangeShapeType="1"/>
            </p:cNvSpPr>
            <p:nvPr/>
          </p:nvSpPr>
          <p:spPr bwMode="auto">
            <a:xfrm>
              <a:off x="2640" y="1728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91" name="Line 59"/>
            <p:cNvSpPr>
              <a:spLocks noChangeShapeType="1"/>
            </p:cNvSpPr>
            <p:nvPr/>
          </p:nvSpPr>
          <p:spPr bwMode="auto">
            <a:xfrm>
              <a:off x="2640" y="2112"/>
              <a:ext cx="4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9584" name="AutoShape 6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79585" name="AutoShape 6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05950" name="Rectangle 62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352520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5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5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05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5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05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5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5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5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05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05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05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05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5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5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05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05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925" grpId="0" animBg="1"/>
      <p:bldP spid="805927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7938" name="Group 2"/>
          <p:cNvGrpSpPr>
            <a:grpSpLocks/>
          </p:cNvGrpSpPr>
          <p:nvPr/>
        </p:nvGrpSpPr>
        <p:grpSpPr bwMode="auto">
          <a:xfrm>
            <a:off x="3581400" y="4191000"/>
            <a:ext cx="5761038" cy="2286000"/>
            <a:chOff x="1296" y="2640"/>
            <a:chExt cx="3629" cy="1440"/>
          </a:xfrm>
        </p:grpSpPr>
        <p:grpSp>
          <p:nvGrpSpPr>
            <p:cNvPr id="281650" name="Group 3"/>
            <p:cNvGrpSpPr>
              <a:grpSpLocks/>
            </p:cNvGrpSpPr>
            <p:nvPr/>
          </p:nvGrpSpPr>
          <p:grpSpPr bwMode="auto">
            <a:xfrm>
              <a:off x="1296" y="2640"/>
              <a:ext cx="3629" cy="1440"/>
              <a:chOff x="1296" y="2640"/>
              <a:chExt cx="3629" cy="1440"/>
            </a:xfrm>
          </p:grpSpPr>
          <p:graphicFrame>
            <p:nvGraphicFramePr>
              <p:cNvPr id="281652" name="Object 4"/>
              <p:cNvGraphicFramePr>
                <a:graphicFrameLocks noChangeAspect="1"/>
              </p:cNvGraphicFramePr>
              <p:nvPr/>
            </p:nvGraphicFramePr>
            <p:xfrm>
              <a:off x="1296" y="2640"/>
              <a:ext cx="3629" cy="14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4290" name="Ecuación" r:id="rId4" imgW="774700" imgH="1473200" progId="Equation.3">
                      <p:embed/>
                    </p:oleObj>
                  </mc:Choice>
                  <mc:Fallback>
                    <p:oleObj name="Ecuación" r:id="rId4" imgW="774700" imgH="1473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96" y="2640"/>
                            <a:ext cx="3629" cy="14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81653" name="Text Box 5"/>
              <p:cNvSpPr txBox="1">
                <a:spLocks noChangeArrowheads="1"/>
              </p:cNvSpPr>
              <p:nvPr/>
            </p:nvSpPr>
            <p:spPr bwMode="auto">
              <a:xfrm>
                <a:off x="1612" y="3181"/>
                <a:ext cx="65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81654" name="Text Box 6"/>
              <p:cNvSpPr txBox="1">
                <a:spLocks noChangeArrowheads="1"/>
              </p:cNvSpPr>
              <p:nvPr/>
            </p:nvSpPr>
            <p:spPr bwMode="auto">
              <a:xfrm>
                <a:off x="1612" y="3642"/>
                <a:ext cx="86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81655" name="Text Box 7"/>
              <p:cNvSpPr txBox="1">
                <a:spLocks noChangeArrowheads="1"/>
              </p:cNvSpPr>
              <p:nvPr/>
            </p:nvSpPr>
            <p:spPr bwMode="auto">
              <a:xfrm>
                <a:off x="2157" y="3158"/>
                <a:ext cx="38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81656" name="Text Box 8"/>
              <p:cNvSpPr txBox="1">
                <a:spLocks noChangeArrowheads="1"/>
              </p:cNvSpPr>
              <p:nvPr/>
            </p:nvSpPr>
            <p:spPr bwMode="auto">
              <a:xfrm>
                <a:off x="2154" y="3619"/>
                <a:ext cx="86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  <p:sp>
            <p:nvSpPr>
              <p:cNvPr id="281657" name="Text Box 9"/>
              <p:cNvSpPr txBox="1">
                <a:spLocks noChangeArrowheads="1"/>
              </p:cNvSpPr>
              <p:nvPr/>
            </p:nvSpPr>
            <p:spPr bwMode="auto">
              <a:xfrm>
                <a:off x="2641" y="3158"/>
                <a:ext cx="86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 0</a:t>
                </a:r>
                <a:endParaRPr lang="es-ES_tradnl" sz="3200" b="1" i="0"/>
              </a:p>
            </p:txBody>
          </p:sp>
          <p:sp>
            <p:nvSpPr>
              <p:cNvPr id="281658" name="Text Box 10"/>
              <p:cNvSpPr txBox="1">
                <a:spLocks noChangeArrowheads="1"/>
              </p:cNvSpPr>
              <p:nvPr/>
            </p:nvSpPr>
            <p:spPr bwMode="auto">
              <a:xfrm>
                <a:off x="2641" y="3619"/>
                <a:ext cx="86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23</a:t>
                </a:r>
                <a:endParaRPr lang="es-ES_tradnl" sz="3200" b="1" i="0"/>
              </a:p>
            </p:txBody>
          </p:sp>
          <p:sp>
            <p:nvSpPr>
              <p:cNvPr id="281659" name="Text Box 11"/>
              <p:cNvSpPr txBox="1">
                <a:spLocks noChangeArrowheads="1"/>
              </p:cNvSpPr>
              <p:nvPr/>
            </p:nvSpPr>
            <p:spPr bwMode="auto">
              <a:xfrm>
                <a:off x="1567" y="2663"/>
                <a:ext cx="541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81660" name="Text Box 12"/>
              <p:cNvSpPr txBox="1">
                <a:spLocks noChangeArrowheads="1"/>
              </p:cNvSpPr>
              <p:nvPr/>
            </p:nvSpPr>
            <p:spPr bwMode="auto">
              <a:xfrm>
                <a:off x="2163" y="2640"/>
                <a:ext cx="86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  <p:sp>
          <p:nvSpPr>
            <p:cNvPr id="281651" name="Text Box 13"/>
            <p:cNvSpPr txBox="1">
              <a:spLocks noChangeArrowheads="1"/>
            </p:cNvSpPr>
            <p:nvPr/>
          </p:nvSpPr>
          <p:spPr bwMode="auto">
            <a:xfrm>
              <a:off x="2704" y="2640"/>
              <a:ext cx="8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</p:grpSp>
      <p:graphicFrame>
        <p:nvGraphicFramePr>
          <p:cNvPr id="807950" name="Object 14"/>
          <p:cNvGraphicFramePr>
            <a:graphicFrameLocks noChangeAspect="1"/>
          </p:cNvGraphicFramePr>
          <p:nvPr/>
        </p:nvGraphicFramePr>
        <p:xfrm>
          <a:off x="2971800" y="44196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91" name="Documento" r:id="rId6" imgW="5561970" imgH="219154" progId="Word.Document.8">
                  <p:embed/>
                </p:oleObj>
              </mc:Choice>
              <mc:Fallback>
                <p:oleObj name="Documento" r:id="rId6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4196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7951" name="Line 15"/>
          <p:cNvSpPr>
            <a:spLocks noChangeShapeType="1"/>
          </p:cNvSpPr>
          <p:nvPr/>
        </p:nvSpPr>
        <p:spPr bwMode="auto">
          <a:xfrm>
            <a:off x="6324600" y="42672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07952" name="Object 16"/>
          <p:cNvGraphicFramePr>
            <a:graphicFrameLocks noChangeAspect="1"/>
          </p:cNvGraphicFramePr>
          <p:nvPr/>
        </p:nvGraphicFramePr>
        <p:xfrm>
          <a:off x="8851900" y="43434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92" name="Documento" r:id="rId8" imgW="5561970" imgH="219154" progId="Word.Document.8">
                  <p:embed/>
                </p:oleObj>
              </mc:Choice>
              <mc:Fallback>
                <p:oleObj name="Documento" r:id="rId8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1900" y="43434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1606" name="Group 17"/>
          <p:cNvGrpSpPr>
            <a:grpSpLocks/>
          </p:cNvGrpSpPr>
          <p:nvPr/>
        </p:nvGrpSpPr>
        <p:grpSpPr bwMode="auto">
          <a:xfrm>
            <a:off x="3581400" y="1295400"/>
            <a:ext cx="5761038" cy="2286000"/>
            <a:chOff x="1536" y="2640"/>
            <a:chExt cx="3216" cy="1200"/>
          </a:xfrm>
        </p:grpSpPr>
        <p:grpSp>
          <p:nvGrpSpPr>
            <p:cNvPr id="281638" name="Group 18"/>
            <p:cNvGrpSpPr>
              <a:grpSpLocks/>
            </p:cNvGrpSpPr>
            <p:nvPr/>
          </p:nvGrpSpPr>
          <p:grpSpPr bwMode="auto">
            <a:xfrm>
              <a:off x="1536" y="2640"/>
              <a:ext cx="3216" cy="1200"/>
              <a:chOff x="1536" y="2640"/>
              <a:chExt cx="3216" cy="1200"/>
            </a:xfrm>
          </p:grpSpPr>
          <p:grpSp>
            <p:nvGrpSpPr>
              <p:cNvPr id="281640" name="Group 19"/>
              <p:cNvGrpSpPr>
                <a:grpSpLocks/>
              </p:cNvGrpSpPr>
              <p:nvPr/>
            </p:nvGrpSpPr>
            <p:grpSpPr bwMode="auto">
              <a:xfrm>
                <a:off x="1536" y="2640"/>
                <a:ext cx="3216" cy="1200"/>
                <a:chOff x="1440" y="2640"/>
                <a:chExt cx="3216" cy="1200"/>
              </a:xfrm>
            </p:grpSpPr>
            <p:graphicFrame>
              <p:nvGraphicFramePr>
                <p:cNvPr id="281643" name="Object 20"/>
                <p:cNvGraphicFramePr>
                  <a:graphicFrameLocks noChangeAspect="1"/>
                </p:cNvGraphicFramePr>
                <p:nvPr/>
              </p:nvGraphicFramePr>
              <p:xfrm>
                <a:off x="1440" y="2640"/>
                <a:ext cx="3216" cy="12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4293" name="Ecuación" r:id="rId9" imgW="774700" imgH="1473200" progId="Equation.3">
                        <p:embed/>
                      </p:oleObj>
                    </mc:Choice>
                    <mc:Fallback>
                      <p:oleObj name="Ecuación" r:id="rId9" imgW="774700" imgH="14732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440" y="2640"/>
                              <a:ext cx="3216" cy="12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81644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720" y="3091"/>
                  <a:ext cx="576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8164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720" y="3475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8164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016" y="3072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- 46</a:t>
                  </a:r>
                </a:p>
              </p:txBody>
            </p:sp>
            <p:sp>
              <p:nvSpPr>
                <p:cNvPr id="28164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200" y="3456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81648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2632" y="3072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 0</a:t>
                  </a:r>
                  <a:endParaRPr lang="es-ES_tradnl" sz="3200" b="1" i="0"/>
                </a:p>
              </p:txBody>
            </p:sp>
            <p:sp>
              <p:nvSpPr>
                <p:cNvPr id="28164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632" y="3456"/>
                  <a:ext cx="768" cy="30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chemeClr val="tx2"/>
                      </a:solidFill>
                    </a:rPr>
                    <a:t>23</a:t>
                  </a:r>
                  <a:endParaRPr lang="es-ES_tradnl" sz="3200" b="1" i="0"/>
                </a:p>
              </p:txBody>
            </p:sp>
          </p:grpSp>
          <p:sp>
            <p:nvSpPr>
              <p:cNvPr id="281641" name="Text Box 27"/>
              <p:cNvSpPr txBox="1">
                <a:spLocks noChangeArrowheads="1"/>
              </p:cNvSpPr>
              <p:nvPr/>
            </p:nvSpPr>
            <p:spPr bwMode="auto">
              <a:xfrm>
                <a:off x="1776" y="2659"/>
                <a:ext cx="480" cy="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1</a:t>
                </a:r>
                <a:endParaRPr lang="es-ES_tradnl" sz="3200" b="1" i="0"/>
              </a:p>
            </p:txBody>
          </p:sp>
          <p:sp>
            <p:nvSpPr>
              <p:cNvPr id="281642" name="Text Box 28"/>
              <p:cNvSpPr txBox="1">
                <a:spLocks noChangeArrowheads="1"/>
              </p:cNvSpPr>
              <p:nvPr/>
            </p:nvSpPr>
            <p:spPr bwMode="auto">
              <a:xfrm>
                <a:off x="2304" y="2640"/>
                <a:ext cx="768" cy="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  <p:sp>
          <p:nvSpPr>
            <p:cNvPr id="281639" name="Text Box 29"/>
            <p:cNvSpPr txBox="1">
              <a:spLocks noChangeArrowheads="1"/>
            </p:cNvSpPr>
            <p:nvPr/>
          </p:nvSpPr>
          <p:spPr bwMode="auto">
            <a:xfrm>
              <a:off x="2784" y="2640"/>
              <a:ext cx="768" cy="3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0</a:t>
              </a:r>
              <a:endParaRPr lang="es-ES_tradnl" sz="3200" b="1" i="0"/>
            </a:p>
          </p:txBody>
        </p:sp>
      </p:grpSp>
      <p:graphicFrame>
        <p:nvGraphicFramePr>
          <p:cNvPr id="281607" name="Object 30"/>
          <p:cNvGraphicFramePr>
            <a:graphicFrameLocks noChangeAspect="1"/>
          </p:cNvGraphicFramePr>
          <p:nvPr/>
        </p:nvGraphicFramePr>
        <p:xfrm>
          <a:off x="2971800" y="15240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94" name="Documento" r:id="rId10" imgW="5561970" imgH="219154" progId="Word.Document.8">
                  <p:embed/>
                </p:oleObj>
              </mc:Choice>
              <mc:Fallback>
                <p:oleObj name="Documento" r:id="rId10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5240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08" name="Line 31"/>
          <p:cNvSpPr>
            <a:spLocks noChangeShapeType="1"/>
          </p:cNvSpPr>
          <p:nvPr/>
        </p:nvSpPr>
        <p:spPr bwMode="auto">
          <a:xfrm>
            <a:off x="6324600" y="13716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81609" name="Object 32"/>
          <p:cNvGraphicFramePr>
            <a:graphicFrameLocks noChangeAspect="1"/>
          </p:cNvGraphicFramePr>
          <p:nvPr/>
        </p:nvGraphicFramePr>
        <p:xfrm>
          <a:off x="8851900" y="14478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95" name="Documento" r:id="rId11" imgW="5561970" imgH="219154" progId="Word.Document.8">
                  <p:embed/>
                </p:oleObj>
              </mc:Choice>
              <mc:Fallback>
                <p:oleObj name="Documento" r:id="rId11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1900" y="14478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1610" name="Group 33"/>
          <p:cNvGrpSpPr>
            <a:grpSpLocks/>
          </p:cNvGrpSpPr>
          <p:nvPr/>
        </p:nvGrpSpPr>
        <p:grpSpPr bwMode="auto">
          <a:xfrm>
            <a:off x="6248401" y="1295400"/>
            <a:ext cx="3357563" cy="2078038"/>
            <a:chOff x="3216" y="2640"/>
            <a:chExt cx="2115" cy="1309"/>
          </a:xfrm>
        </p:grpSpPr>
        <p:sp>
          <p:nvSpPr>
            <p:cNvPr id="281627" name="Text Box 34"/>
            <p:cNvSpPr txBox="1">
              <a:spLocks noChangeArrowheads="1"/>
            </p:cNvSpPr>
            <p:nvPr/>
          </p:nvSpPr>
          <p:spPr bwMode="auto">
            <a:xfrm>
              <a:off x="4464" y="3571"/>
              <a:ext cx="8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2</a:t>
              </a:r>
              <a:endParaRPr lang="es-ES_tradnl" sz="3200" b="1" i="0">
                <a:solidFill>
                  <a:schemeClr val="tx2"/>
                </a:solidFill>
              </a:endParaRPr>
            </a:p>
          </p:txBody>
        </p:sp>
        <p:grpSp>
          <p:nvGrpSpPr>
            <p:cNvPr id="281628" name="Group 35"/>
            <p:cNvGrpSpPr>
              <a:grpSpLocks/>
            </p:cNvGrpSpPr>
            <p:nvPr/>
          </p:nvGrpSpPr>
          <p:grpSpPr bwMode="auto">
            <a:xfrm>
              <a:off x="3216" y="2640"/>
              <a:ext cx="1776" cy="1309"/>
              <a:chOff x="3216" y="2640"/>
              <a:chExt cx="1776" cy="1309"/>
            </a:xfrm>
          </p:grpSpPr>
          <p:sp>
            <p:nvSpPr>
              <p:cNvPr id="281629" name="Text Box 36"/>
              <p:cNvSpPr txBox="1">
                <a:spLocks noChangeArrowheads="1"/>
              </p:cNvSpPr>
              <p:nvPr/>
            </p:nvSpPr>
            <p:spPr bwMode="auto">
              <a:xfrm>
                <a:off x="4416" y="3101"/>
                <a:ext cx="57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2</a:t>
                </a:r>
              </a:p>
            </p:txBody>
          </p:sp>
          <p:grpSp>
            <p:nvGrpSpPr>
              <p:cNvPr id="281630" name="Group 37"/>
              <p:cNvGrpSpPr>
                <a:grpSpLocks/>
              </p:cNvGrpSpPr>
              <p:nvPr/>
            </p:nvGrpSpPr>
            <p:grpSpPr bwMode="auto">
              <a:xfrm>
                <a:off x="3216" y="2640"/>
                <a:ext cx="1497" cy="1309"/>
                <a:chOff x="3216" y="2640"/>
                <a:chExt cx="1497" cy="1309"/>
              </a:xfrm>
            </p:grpSpPr>
            <p:sp>
              <p:nvSpPr>
                <p:cNvPr id="281631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3811" y="3101"/>
                  <a:ext cx="86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-14</a:t>
                  </a:r>
                </a:p>
              </p:txBody>
            </p:sp>
            <p:sp>
              <p:nvSpPr>
                <p:cNvPr id="281632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3974" y="3584"/>
                  <a:ext cx="650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9</a:t>
                  </a:r>
                </a:p>
              </p:txBody>
            </p:sp>
            <p:sp>
              <p:nvSpPr>
                <p:cNvPr id="281633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3216" y="3584"/>
                  <a:ext cx="650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chemeClr val="tx2"/>
                      </a:solidFill>
                    </a:rPr>
                    <a:t>- 6</a:t>
                  </a:r>
                  <a:endParaRPr lang="es-ES_tradnl" sz="3200" b="1" i="0"/>
                </a:p>
              </p:txBody>
            </p:sp>
            <p:sp>
              <p:nvSpPr>
                <p:cNvPr id="281634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3216" y="3158"/>
                  <a:ext cx="650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/>
                    <a:t>- 6</a:t>
                  </a:r>
                </a:p>
              </p:txBody>
            </p:sp>
            <p:graphicFrame>
              <p:nvGraphicFramePr>
                <p:cNvPr id="281635" name="Object 42"/>
                <p:cNvGraphicFramePr>
                  <a:graphicFrameLocks noChangeAspect="1"/>
                </p:cNvGraphicFramePr>
                <p:nvPr/>
              </p:nvGraphicFramePr>
              <p:xfrm>
                <a:off x="3344" y="2640"/>
                <a:ext cx="352" cy="48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4296" name="Ecuación" r:id="rId12" imgW="241195" imgH="393529" progId="Equation.3">
                        <p:embed/>
                      </p:oleObj>
                    </mc:Choice>
                    <mc:Fallback>
                      <p:oleObj name="Ecuación" r:id="rId12" imgW="241195" imgH="393529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344" y="2640"/>
                              <a:ext cx="352" cy="48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81636" name="Object 43"/>
                <p:cNvGraphicFramePr>
                  <a:graphicFrameLocks noChangeAspect="1"/>
                </p:cNvGraphicFramePr>
                <p:nvPr/>
              </p:nvGraphicFramePr>
              <p:xfrm>
                <a:off x="3791" y="2640"/>
                <a:ext cx="433" cy="48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4297" name="Ecuación" r:id="rId14" imgW="355292" imgH="393359" progId="Equation.3">
                        <p:embed/>
                      </p:oleObj>
                    </mc:Choice>
                    <mc:Fallback>
                      <p:oleObj name="Ecuación" r:id="rId14" imgW="355292" imgH="393359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791" y="2640"/>
                              <a:ext cx="433" cy="48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281637" name="Object 44"/>
                <p:cNvGraphicFramePr>
                  <a:graphicFrameLocks noChangeAspect="1"/>
                </p:cNvGraphicFramePr>
                <p:nvPr/>
              </p:nvGraphicFramePr>
              <p:xfrm>
                <a:off x="4416" y="2640"/>
                <a:ext cx="297" cy="4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4298" name="Ecuación" r:id="rId16" imgW="241195" imgH="393529" progId="Equation.3">
                        <p:embed/>
                      </p:oleObj>
                    </mc:Choice>
                    <mc:Fallback>
                      <p:oleObj name="Ecuación" r:id="rId16" imgW="241195" imgH="393529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416" y="2640"/>
                              <a:ext cx="297" cy="4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</p:grpSp>
      <p:sp>
        <p:nvSpPr>
          <p:cNvPr id="807981" name="Oval 45"/>
          <p:cNvSpPr>
            <a:spLocks noChangeArrowheads="1"/>
          </p:cNvSpPr>
          <p:nvPr/>
        </p:nvSpPr>
        <p:spPr bwMode="auto">
          <a:xfrm>
            <a:off x="4724400" y="2057400"/>
            <a:ext cx="762000" cy="7620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807982" name="Object 46"/>
          <p:cNvGraphicFramePr>
            <a:graphicFrameLocks noChangeAspect="1"/>
          </p:cNvGraphicFramePr>
          <p:nvPr/>
        </p:nvGraphicFramePr>
        <p:xfrm>
          <a:off x="5410200" y="3232150"/>
          <a:ext cx="2286000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99" name="Ecuación" r:id="rId18" imgW="914400" imgH="393480" progId="Equation.3">
                  <p:embed/>
                </p:oleObj>
              </mc:Choice>
              <mc:Fallback>
                <p:oleObj name="Ecuación" r:id="rId18" imgW="914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232150"/>
                        <a:ext cx="2286000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07983" name="Group 47"/>
          <p:cNvGrpSpPr>
            <a:grpSpLocks/>
          </p:cNvGrpSpPr>
          <p:nvPr/>
        </p:nvGrpSpPr>
        <p:grpSpPr bwMode="auto">
          <a:xfrm>
            <a:off x="6248401" y="4191000"/>
            <a:ext cx="3357563" cy="2078038"/>
            <a:chOff x="2976" y="2640"/>
            <a:chExt cx="2115" cy="1309"/>
          </a:xfrm>
        </p:grpSpPr>
        <p:sp>
          <p:nvSpPr>
            <p:cNvPr id="281617" name="Text Box 48"/>
            <p:cNvSpPr txBox="1">
              <a:spLocks noChangeArrowheads="1"/>
            </p:cNvSpPr>
            <p:nvPr/>
          </p:nvSpPr>
          <p:spPr bwMode="auto">
            <a:xfrm>
              <a:off x="4224" y="3571"/>
              <a:ext cx="86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2</a:t>
              </a:r>
              <a:endParaRPr lang="es-ES_tradnl" sz="3200" b="1" i="0">
                <a:solidFill>
                  <a:schemeClr val="tx2"/>
                </a:solidFill>
              </a:endParaRPr>
            </a:p>
          </p:txBody>
        </p:sp>
        <p:grpSp>
          <p:nvGrpSpPr>
            <p:cNvPr id="281618" name="Group 49"/>
            <p:cNvGrpSpPr>
              <a:grpSpLocks/>
            </p:cNvGrpSpPr>
            <p:nvPr/>
          </p:nvGrpSpPr>
          <p:grpSpPr bwMode="auto">
            <a:xfrm>
              <a:off x="2976" y="2640"/>
              <a:ext cx="1497" cy="1309"/>
              <a:chOff x="2976" y="2640"/>
              <a:chExt cx="1497" cy="1309"/>
            </a:xfrm>
          </p:grpSpPr>
          <p:sp>
            <p:nvSpPr>
              <p:cNvPr id="281619" name="Text Box 50"/>
              <p:cNvSpPr txBox="1">
                <a:spLocks noChangeArrowheads="1"/>
              </p:cNvSpPr>
              <p:nvPr/>
            </p:nvSpPr>
            <p:spPr bwMode="auto">
              <a:xfrm>
                <a:off x="3734" y="3584"/>
                <a:ext cx="65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/>
                  <a:t>9</a:t>
                </a:r>
              </a:p>
            </p:txBody>
          </p:sp>
          <p:sp>
            <p:nvSpPr>
              <p:cNvPr id="281620" name="Text Box 51"/>
              <p:cNvSpPr txBox="1">
                <a:spLocks noChangeArrowheads="1"/>
              </p:cNvSpPr>
              <p:nvPr/>
            </p:nvSpPr>
            <p:spPr bwMode="auto">
              <a:xfrm>
                <a:off x="2976" y="3584"/>
                <a:ext cx="650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chemeClr val="tx2"/>
                    </a:solidFill>
                  </a:rPr>
                  <a:t>- 6</a:t>
                </a:r>
                <a:endParaRPr lang="es-ES_tradnl" sz="3200" b="1" i="0"/>
              </a:p>
            </p:txBody>
          </p:sp>
          <p:graphicFrame>
            <p:nvGraphicFramePr>
              <p:cNvPr id="281621" name="Object 52"/>
              <p:cNvGraphicFramePr>
                <a:graphicFrameLocks noChangeAspect="1"/>
              </p:cNvGraphicFramePr>
              <p:nvPr/>
            </p:nvGraphicFramePr>
            <p:xfrm>
              <a:off x="3104" y="2640"/>
              <a:ext cx="352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4300" name="Ecuación" r:id="rId20" imgW="241195" imgH="393529" progId="Equation.3">
                      <p:embed/>
                    </p:oleObj>
                  </mc:Choice>
                  <mc:Fallback>
                    <p:oleObj name="Ecuación" r:id="rId20" imgW="241195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04" y="2640"/>
                            <a:ext cx="352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1622" name="Object 53"/>
              <p:cNvGraphicFramePr>
                <a:graphicFrameLocks noChangeAspect="1"/>
              </p:cNvGraphicFramePr>
              <p:nvPr/>
            </p:nvGraphicFramePr>
            <p:xfrm>
              <a:off x="3551" y="2640"/>
              <a:ext cx="433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4301" name="Ecuación" r:id="rId21" imgW="355292" imgH="393359" progId="Equation.3">
                      <p:embed/>
                    </p:oleObj>
                  </mc:Choice>
                  <mc:Fallback>
                    <p:oleObj name="Ecuación" r:id="rId21" imgW="355292" imgH="39335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551" y="2640"/>
                            <a:ext cx="433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1623" name="Object 54"/>
              <p:cNvGraphicFramePr>
                <a:graphicFrameLocks noChangeAspect="1"/>
              </p:cNvGraphicFramePr>
              <p:nvPr/>
            </p:nvGraphicFramePr>
            <p:xfrm>
              <a:off x="4176" y="2640"/>
              <a:ext cx="297" cy="4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4302" name="Ecuación" r:id="rId22" imgW="241195" imgH="393529" progId="Equation.3">
                      <p:embed/>
                    </p:oleObj>
                  </mc:Choice>
                  <mc:Fallback>
                    <p:oleObj name="Ecuación" r:id="rId22" imgW="241195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76" y="2640"/>
                            <a:ext cx="297" cy="4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1624" name="Object 55"/>
              <p:cNvGraphicFramePr>
                <a:graphicFrameLocks noChangeAspect="1"/>
              </p:cNvGraphicFramePr>
              <p:nvPr/>
            </p:nvGraphicFramePr>
            <p:xfrm>
              <a:off x="3120" y="3168"/>
              <a:ext cx="264" cy="4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4303" name="Ecuación" r:id="rId23" imgW="241195" imgH="393529" progId="Equation.3">
                      <p:embed/>
                    </p:oleObj>
                  </mc:Choice>
                  <mc:Fallback>
                    <p:oleObj name="Ecuación" r:id="rId23" imgW="241195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20" y="3168"/>
                            <a:ext cx="264" cy="4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1625" name="Object 56"/>
              <p:cNvGraphicFramePr>
                <a:graphicFrameLocks noChangeAspect="1"/>
              </p:cNvGraphicFramePr>
              <p:nvPr/>
            </p:nvGraphicFramePr>
            <p:xfrm>
              <a:off x="3671" y="3168"/>
              <a:ext cx="265" cy="4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4304" name="Ecuación" r:id="rId25" imgW="241195" imgH="393529" progId="Equation.3">
                      <p:embed/>
                    </p:oleObj>
                  </mc:Choice>
                  <mc:Fallback>
                    <p:oleObj name="Ecuación" r:id="rId25" imgW="241195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71" y="3168"/>
                            <a:ext cx="265" cy="43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1626" name="Object 57"/>
              <p:cNvGraphicFramePr>
                <a:graphicFrameLocks noChangeAspect="1"/>
              </p:cNvGraphicFramePr>
              <p:nvPr/>
            </p:nvGraphicFramePr>
            <p:xfrm>
              <a:off x="4080" y="3168"/>
              <a:ext cx="372" cy="4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34305" name="Ecuación" r:id="rId27" imgW="355292" imgH="393359" progId="Equation.3">
                      <p:embed/>
                    </p:oleObj>
                  </mc:Choice>
                  <mc:Fallback>
                    <p:oleObj name="Ecuación" r:id="rId27" imgW="355292" imgH="39335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80" y="3168"/>
                            <a:ext cx="372" cy="4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81614" name="AutoShape 5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1615" name="AutoShape 5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07996" name="Rectangle 60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373677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07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07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079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79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7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07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7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7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07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07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07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07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07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07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7951" grpId="0" animBg="1"/>
      <p:bldP spid="807981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9986" name="Group 2"/>
          <p:cNvGrpSpPr>
            <a:grpSpLocks/>
          </p:cNvGrpSpPr>
          <p:nvPr/>
        </p:nvGrpSpPr>
        <p:grpSpPr bwMode="auto">
          <a:xfrm>
            <a:off x="3581400" y="4191000"/>
            <a:ext cx="5761038" cy="2286000"/>
            <a:chOff x="1296" y="2640"/>
            <a:chExt cx="3629" cy="1440"/>
          </a:xfrm>
        </p:grpSpPr>
        <p:grpSp>
          <p:nvGrpSpPr>
            <p:cNvPr id="283691" name="Group 3"/>
            <p:cNvGrpSpPr>
              <a:grpSpLocks/>
            </p:cNvGrpSpPr>
            <p:nvPr/>
          </p:nvGrpSpPr>
          <p:grpSpPr bwMode="auto">
            <a:xfrm>
              <a:off x="1296" y="2640"/>
              <a:ext cx="3629" cy="1440"/>
              <a:chOff x="1296" y="2640"/>
              <a:chExt cx="3629" cy="1440"/>
            </a:xfrm>
          </p:grpSpPr>
          <p:grpSp>
            <p:nvGrpSpPr>
              <p:cNvPr id="283693" name="Group 4"/>
              <p:cNvGrpSpPr>
                <a:grpSpLocks/>
              </p:cNvGrpSpPr>
              <p:nvPr/>
            </p:nvGrpSpPr>
            <p:grpSpPr bwMode="auto">
              <a:xfrm>
                <a:off x="1296" y="2640"/>
                <a:ext cx="3629" cy="1440"/>
                <a:chOff x="1296" y="2640"/>
                <a:chExt cx="3629" cy="1440"/>
              </a:xfrm>
            </p:grpSpPr>
            <p:graphicFrame>
              <p:nvGraphicFramePr>
                <p:cNvPr id="283695" name="Object 5"/>
                <p:cNvGraphicFramePr>
                  <a:graphicFrameLocks noChangeAspect="1"/>
                </p:cNvGraphicFramePr>
                <p:nvPr/>
              </p:nvGraphicFramePr>
              <p:xfrm>
                <a:off x="1296" y="2640"/>
                <a:ext cx="3629" cy="144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35359" name="Ecuación" r:id="rId4" imgW="774700" imgH="1473200" progId="Equation.3">
                        <p:embed/>
                      </p:oleObj>
                    </mc:Choice>
                    <mc:Fallback>
                      <p:oleObj name="Ecuación" r:id="rId4" imgW="774700" imgH="14732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296" y="2640"/>
                              <a:ext cx="3629" cy="144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8369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1612" y="3181"/>
                  <a:ext cx="650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8369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612" y="3642"/>
                  <a:ext cx="86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8369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154" y="3619"/>
                  <a:ext cx="866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  <p:sp>
              <p:nvSpPr>
                <p:cNvPr id="28369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641" y="3158"/>
                  <a:ext cx="86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 0</a:t>
                  </a:r>
                  <a:endParaRPr lang="es-ES_tradnl" sz="3200" b="1" i="0"/>
                </a:p>
              </p:txBody>
            </p:sp>
            <p:sp>
              <p:nvSpPr>
                <p:cNvPr id="283700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733" y="3619"/>
                  <a:ext cx="867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66FF"/>
                      </a:solidFill>
                    </a:rPr>
                    <a:t>1</a:t>
                  </a:r>
                </a:p>
              </p:txBody>
            </p:sp>
            <p:sp>
              <p:nvSpPr>
                <p:cNvPr id="283701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567" y="2663"/>
                  <a:ext cx="541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1</a:t>
                  </a:r>
                  <a:endParaRPr lang="es-ES_tradnl" sz="3200" b="1" i="0"/>
                </a:p>
              </p:txBody>
            </p:sp>
            <p:sp>
              <p:nvSpPr>
                <p:cNvPr id="28370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163" y="2640"/>
                  <a:ext cx="866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algn="ctr">
                    <a:spcBef>
                      <a:spcPct val="50000"/>
                    </a:spcBef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algn="ctr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3600" i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l"/>
                  <a:r>
                    <a:rPr lang="es-ES_tradnl" sz="3200" b="1" i="0">
                      <a:solidFill>
                        <a:srgbClr val="FF00FF"/>
                      </a:solidFill>
                    </a:rPr>
                    <a:t>0</a:t>
                  </a:r>
                  <a:endParaRPr lang="es-ES_tradnl" sz="3200" b="1" i="0"/>
                </a:p>
              </p:txBody>
            </p:sp>
          </p:grpSp>
          <p:sp>
            <p:nvSpPr>
              <p:cNvPr id="283694" name="Text Box 13"/>
              <p:cNvSpPr txBox="1">
                <a:spLocks noChangeArrowheads="1"/>
              </p:cNvSpPr>
              <p:nvPr/>
            </p:nvSpPr>
            <p:spPr bwMode="auto">
              <a:xfrm>
                <a:off x="2704" y="2640"/>
                <a:ext cx="86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algn="ctr">
                  <a:spcBef>
                    <a:spcPct val="50000"/>
                  </a:spcBef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3600" i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l"/>
                <a:r>
                  <a:rPr lang="es-ES_tradnl" sz="3200" b="1" i="0">
                    <a:solidFill>
                      <a:srgbClr val="FF00FF"/>
                    </a:solidFill>
                  </a:rPr>
                  <a:t>0</a:t>
                </a:r>
                <a:endParaRPr lang="es-ES_tradnl" sz="3200" b="1" i="0"/>
              </a:p>
            </p:txBody>
          </p:sp>
        </p:grpSp>
        <p:sp>
          <p:nvSpPr>
            <p:cNvPr id="283692" name="Text Box 14"/>
            <p:cNvSpPr txBox="1">
              <a:spLocks noChangeArrowheads="1"/>
            </p:cNvSpPr>
            <p:nvPr/>
          </p:nvSpPr>
          <p:spPr bwMode="auto">
            <a:xfrm>
              <a:off x="2157" y="3158"/>
              <a:ext cx="38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FF00FF"/>
                  </a:solidFill>
                </a:rPr>
                <a:t>1</a:t>
              </a:r>
              <a:endParaRPr lang="es-ES_tradnl" sz="3200" b="1" i="0"/>
            </a:p>
          </p:txBody>
        </p:sp>
      </p:grpSp>
      <p:graphicFrame>
        <p:nvGraphicFramePr>
          <p:cNvPr id="809999" name="Object 15"/>
          <p:cNvGraphicFramePr>
            <a:graphicFrameLocks noChangeAspect="1"/>
          </p:cNvGraphicFramePr>
          <p:nvPr/>
        </p:nvGraphicFramePr>
        <p:xfrm>
          <a:off x="2971800" y="44196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0" name="Documento" r:id="rId6" imgW="5561970" imgH="219154" progId="Word.Document.8">
                  <p:embed/>
                </p:oleObj>
              </mc:Choice>
              <mc:Fallback>
                <p:oleObj name="Documento" r:id="rId6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4196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0000" name="Line 16"/>
          <p:cNvSpPr>
            <a:spLocks noChangeShapeType="1"/>
          </p:cNvSpPr>
          <p:nvPr/>
        </p:nvSpPr>
        <p:spPr bwMode="auto">
          <a:xfrm>
            <a:off x="6324600" y="42672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83653" name="Object 17"/>
          <p:cNvGraphicFramePr>
            <a:graphicFrameLocks noChangeAspect="1"/>
          </p:cNvGraphicFramePr>
          <p:nvPr/>
        </p:nvGraphicFramePr>
        <p:xfrm>
          <a:off x="3581400" y="1295400"/>
          <a:ext cx="5761038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1" name="Ecuación" r:id="rId8" imgW="774700" imgH="1473200" progId="Equation.3">
                  <p:embed/>
                </p:oleObj>
              </mc:Choice>
              <mc:Fallback>
                <p:oleObj name="Ecuación" r:id="rId8" imgW="774700" imgH="147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295400"/>
                        <a:ext cx="5761038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3654" name="Text Box 18"/>
          <p:cNvSpPr txBox="1">
            <a:spLocks noChangeArrowheads="1"/>
          </p:cNvSpPr>
          <p:nvPr/>
        </p:nvSpPr>
        <p:spPr bwMode="auto">
          <a:xfrm>
            <a:off x="4083051" y="2154239"/>
            <a:ext cx="10318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83655" name="Text Box 19"/>
          <p:cNvSpPr txBox="1">
            <a:spLocks noChangeArrowheads="1"/>
          </p:cNvSpPr>
          <p:nvPr/>
        </p:nvSpPr>
        <p:spPr bwMode="auto">
          <a:xfrm>
            <a:off x="4083051" y="2886075"/>
            <a:ext cx="13763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83656" name="Text Box 20"/>
          <p:cNvSpPr txBox="1">
            <a:spLocks noChangeArrowheads="1"/>
          </p:cNvSpPr>
          <p:nvPr/>
        </p:nvSpPr>
        <p:spPr bwMode="auto">
          <a:xfrm>
            <a:off x="4872038" y="2117725"/>
            <a:ext cx="13763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1</a:t>
            </a:r>
            <a:endParaRPr lang="es-ES_tradnl" sz="3200" b="1" i="0"/>
          </a:p>
        </p:txBody>
      </p:sp>
      <p:sp>
        <p:nvSpPr>
          <p:cNvPr id="283657" name="Text Box 21"/>
          <p:cNvSpPr txBox="1">
            <a:spLocks noChangeArrowheads="1"/>
          </p:cNvSpPr>
          <p:nvPr/>
        </p:nvSpPr>
        <p:spPr bwMode="auto">
          <a:xfrm>
            <a:off x="4943476" y="2849564"/>
            <a:ext cx="13747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83658" name="Text Box 22"/>
          <p:cNvSpPr txBox="1">
            <a:spLocks noChangeArrowheads="1"/>
          </p:cNvSpPr>
          <p:nvPr/>
        </p:nvSpPr>
        <p:spPr bwMode="auto">
          <a:xfrm>
            <a:off x="5716588" y="2117725"/>
            <a:ext cx="13763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 0</a:t>
            </a:r>
            <a:endParaRPr lang="es-ES_tradnl" sz="3200" b="1" i="0"/>
          </a:p>
        </p:txBody>
      </p:sp>
      <p:sp>
        <p:nvSpPr>
          <p:cNvPr id="283659" name="Text Box 23"/>
          <p:cNvSpPr txBox="1">
            <a:spLocks noChangeArrowheads="1"/>
          </p:cNvSpPr>
          <p:nvPr/>
        </p:nvSpPr>
        <p:spPr bwMode="auto">
          <a:xfrm>
            <a:off x="5716588" y="2849564"/>
            <a:ext cx="137636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23</a:t>
            </a:r>
            <a:endParaRPr lang="es-ES_tradnl" sz="3200" b="1" i="0"/>
          </a:p>
        </p:txBody>
      </p:sp>
      <p:sp>
        <p:nvSpPr>
          <p:cNvPr id="283660" name="Text Box 24"/>
          <p:cNvSpPr txBox="1">
            <a:spLocks noChangeArrowheads="1"/>
          </p:cNvSpPr>
          <p:nvPr/>
        </p:nvSpPr>
        <p:spPr bwMode="auto">
          <a:xfrm>
            <a:off x="4011614" y="1331914"/>
            <a:ext cx="8588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1</a:t>
            </a:r>
            <a:endParaRPr lang="es-ES_tradnl" sz="3200" b="1" i="0"/>
          </a:p>
        </p:txBody>
      </p:sp>
      <p:sp>
        <p:nvSpPr>
          <p:cNvPr id="283661" name="Text Box 25"/>
          <p:cNvSpPr txBox="1">
            <a:spLocks noChangeArrowheads="1"/>
          </p:cNvSpPr>
          <p:nvPr/>
        </p:nvSpPr>
        <p:spPr bwMode="auto">
          <a:xfrm>
            <a:off x="4957764" y="1295400"/>
            <a:ext cx="1374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sp>
        <p:nvSpPr>
          <p:cNvPr id="283662" name="Text Box 26"/>
          <p:cNvSpPr txBox="1">
            <a:spLocks noChangeArrowheads="1"/>
          </p:cNvSpPr>
          <p:nvPr/>
        </p:nvSpPr>
        <p:spPr bwMode="auto">
          <a:xfrm>
            <a:off x="5816601" y="1295400"/>
            <a:ext cx="13763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FF00FF"/>
                </a:solidFill>
              </a:rPr>
              <a:t>0</a:t>
            </a:r>
            <a:endParaRPr lang="es-ES_tradnl" sz="3200" b="1" i="0"/>
          </a:p>
        </p:txBody>
      </p:sp>
      <p:graphicFrame>
        <p:nvGraphicFramePr>
          <p:cNvPr id="283663" name="Object 27"/>
          <p:cNvGraphicFramePr>
            <a:graphicFrameLocks noChangeAspect="1"/>
          </p:cNvGraphicFramePr>
          <p:nvPr/>
        </p:nvGraphicFramePr>
        <p:xfrm>
          <a:off x="2971800" y="15240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2" name="Documento" r:id="rId9" imgW="5561970" imgH="219154" progId="Word.Document.8">
                  <p:embed/>
                </p:oleObj>
              </mc:Choice>
              <mc:Fallback>
                <p:oleObj name="Documento" r:id="rId9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5240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3664" name="Line 28"/>
          <p:cNvSpPr>
            <a:spLocks noChangeShapeType="1"/>
          </p:cNvSpPr>
          <p:nvPr/>
        </p:nvSpPr>
        <p:spPr bwMode="auto">
          <a:xfrm>
            <a:off x="6324600" y="13716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83665" name="Object 29"/>
          <p:cNvGraphicFramePr>
            <a:graphicFrameLocks noChangeAspect="1"/>
          </p:cNvGraphicFramePr>
          <p:nvPr/>
        </p:nvGraphicFramePr>
        <p:xfrm>
          <a:off x="8851900" y="1447800"/>
          <a:ext cx="825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3" name="Documento" r:id="rId10" imgW="5561970" imgH="219154" progId="Word.Document.8">
                  <p:embed/>
                </p:oleObj>
              </mc:Choice>
              <mc:Fallback>
                <p:oleObj name="Documento" r:id="rId10" imgW="5561970" imgH="21915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1900" y="1447800"/>
                        <a:ext cx="825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3666" name="Text Box 30"/>
          <p:cNvSpPr txBox="1">
            <a:spLocks noChangeArrowheads="1"/>
          </p:cNvSpPr>
          <p:nvPr/>
        </p:nvSpPr>
        <p:spPr bwMode="auto">
          <a:xfrm>
            <a:off x="8229601" y="2773364"/>
            <a:ext cx="13763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2</a:t>
            </a:r>
            <a:endParaRPr lang="es-ES_tradnl" sz="3200" b="1" i="0">
              <a:solidFill>
                <a:schemeClr val="tx2"/>
              </a:solidFill>
            </a:endParaRPr>
          </a:p>
        </p:txBody>
      </p:sp>
      <p:sp>
        <p:nvSpPr>
          <p:cNvPr id="283667" name="Text Box 31"/>
          <p:cNvSpPr txBox="1">
            <a:spLocks noChangeArrowheads="1"/>
          </p:cNvSpPr>
          <p:nvPr/>
        </p:nvSpPr>
        <p:spPr bwMode="auto">
          <a:xfrm>
            <a:off x="7451726" y="2794000"/>
            <a:ext cx="10318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9</a:t>
            </a:r>
          </a:p>
        </p:txBody>
      </p:sp>
      <p:sp>
        <p:nvSpPr>
          <p:cNvPr id="283668" name="Text Box 32"/>
          <p:cNvSpPr txBox="1">
            <a:spLocks noChangeArrowheads="1"/>
          </p:cNvSpPr>
          <p:nvPr/>
        </p:nvSpPr>
        <p:spPr bwMode="auto">
          <a:xfrm>
            <a:off x="6248401" y="2794000"/>
            <a:ext cx="10318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- 6</a:t>
            </a:r>
            <a:endParaRPr lang="es-ES_tradnl" sz="3200" b="1" i="0"/>
          </a:p>
        </p:txBody>
      </p:sp>
      <p:graphicFrame>
        <p:nvGraphicFramePr>
          <p:cNvPr id="283669" name="Object 33"/>
          <p:cNvGraphicFramePr>
            <a:graphicFrameLocks noChangeAspect="1"/>
          </p:cNvGraphicFramePr>
          <p:nvPr/>
        </p:nvGraphicFramePr>
        <p:xfrm>
          <a:off x="6451600" y="1295400"/>
          <a:ext cx="558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4" name="Ecuación" r:id="rId11" imgW="241195" imgH="393529" progId="Equation.3">
                  <p:embed/>
                </p:oleObj>
              </mc:Choice>
              <mc:Fallback>
                <p:oleObj name="Ecuación" r:id="rId11" imgW="24119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1600" y="1295400"/>
                        <a:ext cx="558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3670" name="Object 34"/>
          <p:cNvGraphicFramePr>
            <a:graphicFrameLocks noChangeAspect="1"/>
          </p:cNvGraphicFramePr>
          <p:nvPr/>
        </p:nvGraphicFramePr>
        <p:xfrm>
          <a:off x="7161214" y="1295400"/>
          <a:ext cx="687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5" name="Ecuación" r:id="rId13" imgW="355292" imgH="393359" progId="Equation.3">
                  <p:embed/>
                </p:oleObj>
              </mc:Choice>
              <mc:Fallback>
                <p:oleObj name="Ecuación" r:id="rId13" imgW="355292" imgH="39335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1214" y="1295400"/>
                        <a:ext cx="68738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3671" name="Object 35"/>
          <p:cNvGraphicFramePr>
            <a:graphicFrameLocks noChangeAspect="1"/>
          </p:cNvGraphicFramePr>
          <p:nvPr/>
        </p:nvGraphicFramePr>
        <p:xfrm>
          <a:off x="8153400" y="1295401"/>
          <a:ext cx="471488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6" name="Ecuación" r:id="rId15" imgW="241195" imgH="393529" progId="Equation.3">
                  <p:embed/>
                </p:oleObj>
              </mc:Choice>
              <mc:Fallback>
                <p:oleObj name="Ecuación" r:id="rId15" imgW="24119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1295401"/>
                        <a:ext cx="471488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0020" name="Oval 36"/>
          <p:cNvSpPr>
            <a:spLocks noChangeArrowheads="1"/>
          </p:cNvSpPr>
          <p:nvPr/>
        </p:nvSpPr>
        <p:spPr bwMode="auto">
          <a:xfrm>
            <a:off x="5562600" y="2743200"/>
            <a:ext cx="762000" cy="7620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aphicFrame>
        <p:nvGraphicFramePr>
          <p:cNvPr id="283673" name="Object 37"/>
          <p:cNvGraphicFramePr>
            <a:graphicFrameLocks noChangeAspect="1"/>
          </p:cNvGraphicFramePr>
          <p:nvPr/>
        </p:nvGraphicFramePr>
        <p:xfrm>
          <a:off x="6477000" y="2133600"/>
          <a:ext cx="419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7" name="Ecuación" r:id="rId17" imgW="241195" imgH="393529" progId="Equation.3">
                  <p:embed/>
                </p:oleObj>
              </mc:Choice>
              <mc:Fallback>
                <p:oleObj name="Ecuación" r:id="rId17" imgW="24119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133600"/>
                        <a:ext cx="419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3674" name="Object 38"/>
          <p:cNvGraphicFramePr>
            <a:graphicFrameLocks noChangeAspect="1"/>
          </p:cNvGraphicFramePr>
          <p:nvPr/>
        </p:nvGraphicFramePr>
        <p:xfrm>
          <a:off x="7351714" y="2133600"/>
          <a:ext cx="4206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8" name="Ecuación" r:id="rId19" imgW="241195" imgH="393529" progId="Equation.3">
                  <p:embed/>
                </p:oleObj>
              </mc:Choice>
              <mc:Fallback>
                <p:oleObj name="Ecuación" r:id="rId19" imgW="24119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714" y="2133600"/>
                        <a:ext cx="4206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3675" name="Object 39"/>
          <p:cNvGraphicFramePr>
            <a:graphicFrameLocks noChangeAspect="1"/>
          </p:cNvGraphicFramePr>
          <p:nvPr/>
        </p:nvGraphicFramePr>
        <p:xfrm>
          <a:off x="8001000" y="2133600"/>
          <a:ext cx="59055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69" name="Ecuación" r:id="rId21" imgW="355292" imgH="393359" progId="Equation.3">
                  <p:embed/>
                </p:oleObj>
              </mc:Choice>
              <mc:Fallback>
                <p:oleObj name="Ecuación" r:id="rId21" imgW="355292" imgH="39335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133600"/>
                        <a:ext cx="590550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0024" name="Object 40"/>
          <p:cNvGraphicFramePr>
            <a:graphicFrameLocks noChangeAspect="1"/>
          </p:cNvGraphicFramePr>
          <p:nvPr/>
        </p:nvGraphicFramePr>
        <p:xfrm>
          <a:off x="5410200" y="3232151"/>
          <a:ext cx="22860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370" name="Ecuación" r:id="rId23" imgW="825500" imgH="393700" progId="Equation.3">
                  <p:embed/>
                </p:oleObj>
              </mc:Choice>
              <mc:Fallback>
                <p:oleObj name="Ecuación" r:id="rId23" imgW="8255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232151"/>
                        <a:ext cx="22860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0025" name="Group 41"/>
          <p:cNvGrpSpPr>
            <a:grpSpLocks/>
          </p:cNvGrpSpPr>
          <p:nvPr/>
        </p:nvGrpSpPr>
        <p:grpSpPr bwMode="auto">
          <a:xfrm>
            <a:off x="6324600" y="4191000"/>
            <a:ext cx="2300288" cy="2133600"/>
            <a:chOff x="3024" y="2640"/>
            <a:chExt cx="1449" cy="1344"/>
          </a:xfrm>
        </p:grpSpPr>
        <p:graphicFrame>
          <p:nvGraphicFramePr>
            <p:cNvPr id="283682" name="Object 42"/>
            <p:cNvGraphicFramePr>
              <a:graphicFrameLocks noChangeAspect="1"/>
            </p:cNvGraphicFramePr>
            <p:nvPr/>
          </p:nvGraphicFramePr>
          <p:xfrm>
            <a:off x="3104" y="2640"/>
            <a:ext cx="352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71" name="Ecuación" r:id="rId25" imgW="241195" imgH="393529" progId="Equation.3">
                    <p:embed/>
                  </p:oleObj>
                </mc:Choice>
                <mc:Fallback>
                  <p:oleObj name="Ecuación" r:id="rId25" imgW="241195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4" y="2640"/>
                          <a:ext cx="352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3683" name="Object 43"/>
            <p:cNvGraphicFramePr>
              <a:graphicFrameLocks noChangeAspect="1"/>
            </p:cNvGraphicFramePr>
            <p:nvPr/>
          </p:nvGraphicFramePr>
          <p:xfrm>
            <a:off x="3551" y="2640"/>
            <a:ext cx="433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72" name="Ecuación" r:id="rId26" imgW="355292" imgH="393359" progId="Equation.3">
                    <p:embed/>
                  </p:oleObj>
                </mc:Choice>
                <mc:Fallback>
                  <p:oleObj name="Ecuación" r:id="rId26" imgW="355292" imgH="39335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51" y="2640"/>
                          <a:ext cx="433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3684" name="Object 44"/>
            <p:cNvGraphicFramePr>
              <a:graphicFrameLocks noChangeAspect="1"/>
            </p:cNvGraphicFramePr>
            <p:nvPr/>
          </p:nvGraphicFramePr>
          <p:xfrm>
            <a:off x="4176" y="2640"/>
            <a:ext cx="297" cy="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73" name="Ecuación" r:id="rId27" imgW="241195" imgH="393529" progId="Equation.3">
                    <p:embed/>
                  </p:oleObj>
                </mc:Choice>
                <mc:Fallback>
                  <p:oleObj name="Ecuación" r:id="rId27" imgW="241195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6" y="2640"/>
                          <a:ext cx="297" cy="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3685" name="Object 45"/>
            <p:cNvGraphicFramePr>
              <a:graphicFrameLocks noChangeAspect="1"/>
            </p:cNvGraphicFramePr>
            <p:nvPr/>
          </p:nvGraphicFramePr>
          <p:xfrm>
            <a:off x="3120" y="3120"/>
            <a:ext cx="26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74" name="Ecuación" r:id="rId28" imgW="241195" imgH="393529" progId="Equation.3">
                    <p:embed/>
                  </p:oleObj>
                </mc:Choice>
                <mc:Fallback>
                  <p:oleObj name="Ecuación" r:id="rId28" imgW="241195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0" y="3120"/>
                          <a:ext cx="264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3686" name="Object 46"/>
            <p:cNvGraphicFramePr>
              <a:graphicFrameLocks noChangeAspect="1"/>
            </p:cNvGraphicFramePr>
            <p:nvPr/>
          </p:nvGraphicFramePr>
          <p:xfrm>
            <a:off x="3671" y="3120"/>
            <a:ext cx="265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75" name="Ecuación" r:id="rId29" imgW="241195" imgH="393529" progId="Equation.3">
                    <p:embed/>
                  </p:oleObj>
                </mc:Choice>
                <mc:Fallback>
                  <p:oleObj name="Ecuación" r:id="rId29" imgW="241195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71" y="3120"/>
                          <a:ext cx="265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3687" name="Object 47"/>
            <p:cNvGraphicFramePr>
              <a:graphicFrameLocks noChangeAspect="1"/>
            </p:cNvGraphicFramePr>
            <p:nvPr/>
          </p:nvGraphicFramePr>
          <p:xfrm>
            <a:off x="4080" y="3120"/>
            <a:ext cx="372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76" name="Ecuación" r:id="rId30" imgW="355292" imgH="393359" progId="Equation.3">
                    <p:embed/>
                  </p:oleObj>
                </mc:Choice>
                <mc:Fallback>
                  <p:oleObj name="Ecuación" r:id="rId30" imgW="355292" imgH="39335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0" y="3120"/>
                          <a:ext cx="372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3688" name="Object 48"/>
            <p:cNvGraphicFramePr>
              <a:graphicFrameLocks noChangeAspect="1"/>
            </p:cNvGraphicFramePr>
            <p:nvPr/>
          </p:nvGraphicFramePr>
          <p:xfrm>
            <a:off x="3024" y="3552"/>
            <a:ext cx="390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77" name="Ecuación" r:id="rId31" imgW="355292" imgH="393359" progId="Equation.3">
                    <p:embed/>
                  </p:oleObj>
                </mc:Choice>
                <mc:Fallback>
                  <p:oleObj name="Ecuación" r:id="rId31" imgW="355292" imgH="39335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3552"/>
                          <a:ext cx="390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3689" name="Object 49"/>
            <p:cNvGraphicFramePr>
              <a:graphicFrameLocks noChangeAspect="1"/>
            </p:cNvGraphicFramePr>
            <p:nvPr/>
          </p:nvGraphicFramePr>
          <p:xfrm>
            <a:off x="3696" y="3552"/>
            <a:ext cx="26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78" name="Ecuación" r:id="rId33" imgW="241195" imgH="393529" progId="Equation.3">
                    <p:embed/>
                  </p:oleObj>
                </mc:Choice>
                <mc:Fallback>
                  <p:oleObj name="Ecuación" r:id="rId33" imgW="241195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3552"/>
                          <a:ext cx="264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3690" name="Object 50"/>
            <p:cNvGraphicFramePr>
              <a:graphicFrameLocks noChangeAspect="1"/>
            </p:cNvGraphicFramePr>
            <p:nvPr/>
          </p:nvGraphicFramePr>
          <p:xfrm>
            <a:off x="4176" y="3552"/>
            <a:ext cx="26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5379" name="Ecuación" r:id="rId35" imgW="241195" imgH="393529" progId="Equation.3">
                    <p:embed/>
                  </p:oleObj>
                </mc:Choice>
                <mc:Fallback>
                  <p:oleObj name="Ecuación" r:id="rId35" imgW="241195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6" y="3552"/>
                          <a:ext cx="264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3678" name="AutoShape 5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3679" name="AutoShape 5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3680" name="AutoShape 53">
            <a:hlinkClick r:id="rId3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532648" y="6368148"/>
            <a:ext cx="184731" cy="646331"/>
          </a:xfrm>
          <a:prstGeom prst="actionButtonBeginning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0038" name="Rectangle 54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250725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0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0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0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0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0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0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10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0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0000" grpId="0" animBg="1"/>
      <p:bldP spid="8100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Text Box 2"/>
          <p:cNvSpPr txBox="1">
            <a:spLocks noChangeArrowheads="1"/>
          </p:cNvSpPr>
          <p:nvPr/>
        </p:nvSpPr>
        <p:spPr bwMode="auto">
          <a:xfrm>
            <a:off x="1992314" y="1447800"/>
            <a:ext cx="84470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/>
              <a:t>Si la matriz es de orden tres, se aplica la llamada </a:t>
            </a:r>
            <a:r>
              <a:rPr lang="es-ES_tradnl" sz="3200" b="1" i="0">
                <a:solidFill>
                  <a:srgbClr val="FF0000"/>
                </a:solidFill>
              </a:rPr>
              <a:t>REGLA DE SARRUS</a:t>
            </a:r>
            <a:r>
              <a:rPr lang="es-ES_tradnl" sz="3200" b="1" i="0"/>
              <a:t>.</a:t>
            </a:r>
            <a:endParaRPr lang="es-ES_tradnl" sz="3200" i="0"/>
          </a:p>
        </p:txBody>
      </p:sp>
      <p:sp>
        <p:nvSpPr>
          <p:cNvPr id="701443" name="Text Box 3"/>
          <p:cNvSpPr txBox="1">
            <a:spLocks noChangeArrowheads="1"/>
          </p:cNvSpPr>
          <p:nvPr/>
        </p:nvSpPr>
        <p:spPr bwMode="auto">
          <a:xfrm>
            <a:off x="2063750" y="2565401"/>
            <a:ext cx="7620000" cy="4011613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800" b="1" i="0"/>
              <a:t>Esta regla consiste en que a la matriz dada </a:t>
            </a:r>
            <a:r>
              <a:rPr lang="es-ES_tradnl" sz="2800" b="1" i="0">
                <a:solidFill>
                  <a:srgbClr val="FF0000"/>
                </a:solidFill>
              </a:rPr>
              <a:t>se  le  adicionan  al  final  las  dos primeras filas</a:t>
            </a:r>
            <a:r>
              <a:rPr lang="es-ES_tradnl" sz="2800" b="1" i="0"/>
              <a:t>   ( quedando   con  cinco  filas)   y    se calculan  los  productos  de  sus elementos en diagonal ( de manera que abarque dicho producto   a   tres   elementos )   y   a   los productos  hacia  abajo  se  le mantiene  el signo  y  a  los  productos  hacia  arriba  se les cambia el signo.</a:t>
            </a:r>
          </a:p>
        </p:txBody>
      </p:sp>
      <p:sp>
        <p:nvSpPr>
          <p:cNvPr id="701444" name="Rectangle 4"/>
          <p:cNvSpPr>
            <a:spLocks noChangeArrowheads="1"/>
          </p:cNvSpPr>
          <p:nvPr/>
        </p:nvSpPr>
        <p:spPr bwMode="auto">
          <a:xfrm>
            <a:off x="2279651" y="333375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7510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5110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47679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0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70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0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442" grpId="0" autoUpdateAnimBg="0"/>
      <p:bldP spid="701443" grpId="0" animBg="1" autoUpdateAnimBg="0"/>
      <p:bldP spid="701444" grpId="0" animBg="1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5698" name="Object 2"/>
          <p:cNvGraphicFramePr>
            <a:graphicFrameLocks noChangeAspect="1"/>
          </p:cNvGraphicFramePr>
          <p:nvPr/>
        </p:nvGraphicFramePr>
        <p:xfrm>
          <a:off x="2978151" y="1524001"/>
          <a:ext cx="1400175" cy="209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12" name="Documento" r:id="rId4" imgW="9245980" imgH="11807798" progId="Word.Document.8">
                  <p:embed/>
                </p:oleObj>
              </mc:Choice>
              <mc:Fallback>
                <p:oleObj name="Documento" r:id="rId4" imgW="9245980" imgH="1180779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1" y="1524001"/>
                        <a:ext cx="1400175" cy="209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2035" name="Group 3"/>
          <p:cNvGrpSpPr>
            <a:grpSpLocks/>
          </p:cNvGrpSpPr>
          <p:nvPr/>
        </p:nvGrpSpPr>
        <p:grpSpPr bwMode="auto">
          <a:xfrm>
            <a:off x="2855913" y="2601914"/>
            <a:ext cx="1371600" cy="930275"/>
            <a:chOff x="1776" y="2400"/>
            <a:chExt cx="672" cy="586"/>
          </a:xfrm>
        </p:grpSpPr>
        <p:sp>
          <p:nvSpPr>
            <p:cNvPr id="285704" name="Text Box 4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-1</a:t>
              </a:r>
              <a:r>
                <a:rPr lang="es-ES_tradnl" sz="2400" b="1" i="0">
                  <a:solidFill>
                    <a:srgbClr val="FF00FF"/>
                  </a:solidFill>
                </a:rPr>
                <a:t>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85705" name="Text Box 5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85706" name="Text Box 6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</a:t>
              </a:r>
            </a:p>
          </p:txBody>
        </p:sp>
      </p:grpSp>
      <p:graphicFrame>
        <p:nvGraphicFramePr>
          <p:cNvPr id="812039" name="Object 7"/>
          <p:cNvGraphicFramePr>
            <a:graphicFrameLocks noChangeAspect="1"/>
          </p:cNvGraphicFramePr>
          <p:nvPr/>
        </p:nvGraphicFramePr>
        <p:xfrm>
          <a:off x="4151313" y="1700213"/>
          <a:ext cx="4406900" cy="28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13" name="Ecuación" r:id="rId6" imgW="1498600" imgH="1651000" progId="Equation.3">
                  <p:embed/>
                </p:oleObj>
              </mc:Choice>
              <mc:Fallback>
                <p:oleObj name="Ecuación" r:id="rId6" imgW="1498600" imgH="165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313" y="1700213"/>
                        <a:ext cx="4406900" cy="288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5701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85702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2042" name="Rectangle 10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193163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2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2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2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2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4082" name="Group 2"/>
          <p:cNvGrpSpPr>
            <a:grpSpLocks/>
          </p:cNvGrpSpPr>
          <p:nvPr/>
        </p:nvGrpSpPr>
        <p:grpSpPr bwMode="auto">
          <a:xfrm>
            <a:off x="5305425" y="2062164"/>
            <a:ext cx="1582738" cy="930275"/>
            <a:chOff x="1776" y="2400"/>
            <a:chExt cx="672" cy="586"/>
          </a:xfrm>
        </p:grpSpPr>
        <p:sp>
          <p:nvSpPr>
            <p:cNvPr id="287759" name="Text Box 3"/>
            <p:cNvSpPr txBox="1">
              <a:spLocks noChangeArrowheads="1"/>
            </p:cNvSpPr>
            <p:nvPr/>
          </p:nvSpPr>
          <p:spPr bwMode="auto">
            <a:xfrm>
              <a:off x="1968" y="2400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-1</a:t>
              </a:r>
              <a:r>
                <a:rPr lang="es-ES_tradnl" sz="2400" b="1" i="0">
                  <a:solidFill>
                    <a:srgbClr val="FF00FF"/>
                  </a:solidFill>
                </a:rPr>
                <a:t> </a:t>
              </a:r>
              <a:endParaRPr lang="es-ES_tradnl" sz="2400" i="0">
                <a:solidFill>
                  <a:srgbClr val="FF00FF"/>
                </a:solidFill>
              </a:endParaRPr>
            </a:p>
          </p:txBody>
        </p:sp>
        <p:sp>
          <p:nvSpPr>
            <p:cNvPr id="287760" name="Text Box 4"/>
            <p:cNvSpPr txBox="1">
              <a:spLocks noChangeArrowheads="1"/>
            </p:cNvSpPr>
            <p:nvPr/>
          </p:nvSpPr>
          <p:spPr bwMode="auto">
            <a:xfrm>
              <a:off x="1776" y="2544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4000" b="1" i="0"/>
                <a:t>A</a:t>
              </a:r>
              <a:endParaRPr lang="es-ES_tradnl" b="1" i="0"/>
            </a:p>
          </p:txBody>
        </p:sp>
        <p:sp>
          <p:nvSpPr>
            <p:cNvPr id="287761" name="Text Box 5"/>
            <p:cNvSpPr txBox="1">
              <a:spLocks noChangeArrowheads="1"/>
            </p:cNvSpPr>
            <p:nvPr/>
          </p:nvSpPr>
          <p:spPr bwMode="auto">
            <a:xfrm>
              <a:off x="2160" y="2563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= I</a:t>
              </a:r>
            </a:p>
          </p:txBody>
        </p:sp>
      </p:grpSp>
      <p:sp>
        <p:nvSpPr>
          <p:cNvPr id="287747" name="Text Box 6"/>
          <p:cNvSpPr txBox="1">
            <a:spLocks noChangeArrowheads="1"/>
          </p:cNvSpPr>
          <p:nvPr/>
        </p:nvSpPr>
        <p:spPr bwMode="auto">
          <a:xfrm>
            <a:off x="2279651" y="2924175"/>
            <a:ext cx="10080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" b="1" i="0"/>
          </a:p>
        </p:txBody>
      </p:sp>
      <p:sp>
        <p:nvSpPr>
          <p:cNvPr id="814087" name="Text Box 7"/>
          <p:cNvSpPr txBox="1">
            <a:spLocks noChangeArrowheads="1"/>
          </p:cNvSpPr>
          <p:nvPr/>
        </p:nvSpPr>
        <p:spPr bwMode="auto">
          <a:xfrm>
            <a:off x="4584701" y="2278063"/>
            <a:ext cx="5048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4000" b="1" i="0"/>
              <a:t>A</a:t>
            </a:r>
            <a:r>
              <a:rPr lang="es-ES" b="1" i="0"/>
              <a:t> </a:t>
            </a:r>
          </a:p>
        </p:txBody>
      </p:sp>
      <p:sp>
        <p:nvSpPr>
          <p:cNvPr id="814088" name="Text Box 8"/>
          <p:cNvSpPr txBox="1">
            <a:spLocks noChangeArrowheads="1"/>
          </p:cNvSpPr>
          <p:nvPr/>
        </p:nvSpPr>
        <p:spPr bwMode="auto">
          <a:xfrm>
            <a:off x="5016501" y="2133600"/>
            <a:ext cx="3603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  <p:graphicFrame>
        <p:nvGraphicFramePr>
          <p:cNvPr id="814089" name="Object 9"/>
          <p:cNvGraphicFramePr>
            <a:graphicFrameLocks noChangeAspect="1"/>
          </p:cNvGraphicFramePr>
          <p:nvPr/>
        </p:nvGraphicFramePr>
        <p:xfrm>
          <a:off x="4079875" y="3429001"/>
          <a:ext cx="3168650" cy="207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45" name="Ecuación" r:id="rId4" imgW="1498600" imgH="1651000" progId="Equation.3">
                  <p:embed/>
                </p:oleObj>
              </mc:Choice>
              <mc:Fallback>
                <p:oleObj name="Ecuación" r:id="rId4" imgW="1498600" imgH="1651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429001"/>
                        <a:ext cx="3168650" cy="207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4090" name="Object 10"/>
          <p:cNvGraphicFramePr>
            <a:graphicFrameLocks noChangeAspect="1"/>
          </p:cNvGraphicFramePr>
          <p:nvPr/>
        </p:nvGraphicFramePr>
        <p:xfrm>
          <a:off x="2063750" y="3573464"/>
          <a:ext cx="1873250" cy="165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46" name="Ecuación" r:id="rId6" imgW="1879600" imgH="1612900" progId="Equation.3">
                  <p:embed/>
                </p:oleObj>
              </mc:Choice>
              <mc:Fallback>
                <p:oleObj name="Ecuación" r:id="rId6" imgW="1879600" imgH="1612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573464"/>
                        <a:ext cx="1873250" cy="165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4091" name="Text Box 11"/>
          <p:cNvSpPr txBox="1">
            <a:spLocks noChangeArrowheads="1"/>
          </p:cNvSpPr>
          <p:nvPr/>
        </p:nvSpPr>
        <p:spPr bwMode="auto">
          <a:xfrm>
            <a:off x="7175501" y="4148139"/>
            <a:ext cx="5048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3200" b="1" i="0"/>
              <a:t>=</a:t>
            </a:r>
          </a:p>
        </p:txBody>
      </p:sp>
      <p:graphicFrame>
        <p:nvGraphicFramePr>
          <p:cNvPr id="814092" name="Object 12"/>
          <p:cNvGraphicFramePr>
            <a:graphicFrameLocks noChangeAspect="1"/>
          </p:cNvGraphicFramePr>
          <p:nvPr/>
        </p:nvGraphicFramePr>
        <p:xfrm>
          <a:off x="7824788" y="3644900"/>
          <a:ext cx="12954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47" name="Ecuación" r:id="rId8" imgW="1295400" imgH="1587500" progId="Equation.3">
                  <p:embed/>
                </p:oleObj>
              </mc:Choice>
              <mc:Fallback>
                <p:oleObj name="Ecuación" r:id="rId8" imgW="1295400" imgH="1587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4788" y="3644900"/>
                        <a:ext cx="1295400" cy="158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4093" name="AutoShape 13"/>
          <p:cNvSpPr>
            <a:spLocks/>
          </p:cNvSpPr>
          <p:nvPr/>
        </p:nvSpPr>
        <p:spPr bwMode="auto">
          <a:xfrm>
            <a:off x="7586955" y="4018349"/>
            <a:ext cx="259766" cy="908864"/>
          </a:xfrm>
          <a:prstGeom prst="leftBracket">
            <a:avLst>
              <a:gd name="adj" fmla="val 22192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4094" name="AutoShape 14"/>
          <p:cNvSpPr>
            <a:spLocks/>
          </p:cNvSpPr>
          <p:nvPr/>
        </p:nvSpPr>
        <p:spPr bwMode="auto">
          <a:xfrm>
            <a:off x="9134768" y="4097825"/>
            <a:ext cx="259766" cy="821353"/>
          </a:xfrm>
          <a:prstGeom prst="rightBracket">
            <a:avLst>
              <a:gd name="adj" fmla="val 11759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4095" name="Text Box 15"/>
          <p:cNvSpPr txBox="1">
            <a:spLocks noChangeArrowheads="1"/>
          </p:cNvSpPr>
          <p:nvPr/>
        </p:nvSpPr>
        <p:spPr bwMode="auto">
          <a:xfrm>
            <a:off x="2063750" y="1341439"/>
            <a:ext cx="77041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sz="3200" b="1" i="0"/>
              <a:t>Quinto Paso: Comprobación</a:t>
            </a:r>
          </a:p>
        </p:txBody>
      </p:sp>
      <p:sp>
        <p:nvSpPr>
          <p:cNvPr id="814096" name="AutoShape 16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9927935" y="6022073"/>
            <a:ext cx="184730" cy="646331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814097" name="Rectangle 17"/>
          <p:cNvSpPr>
            <a:spLocks noChangeArrowheads="1"/>
          </p:cNvSpPr>
          <p:nvPr/>
        </p:nvSpPr>
        <p:spPr bwMode="auto">
          <a:xfrm>
            <a:off x="1524001" y="260351"/>
            <a:ext cx="8748713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POR TRANSFORMACIONES ELEMENTALES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s-ES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 ( MÉTODO DE JORDÁN )</a:t>
            </a:r>
          </a:p>
        </p:txBody>
      </p:sp>
    </p:spTree>
    <p:extLst>
      <p:ext uri="{BB962C8B-B14F-4D97-AF65-F5344CB8AC3E}">
        <p14:creationId xmlns:p14="http://schemas.microsoft.com/office/powerpoint/2010/main" val="318065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1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81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1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1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1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1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81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81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14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14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4087" grpId="0" autoUpdateAnimBg="0"/>
      <p:bldP spid="814088" grpId="0" autoUpdateAnimBg="0"/>
      <p:bldP spid="814091" grpId="0" autoUpdateAnimBg="0"/>
      <p:bldP spid="814093" grpId="0" animBg="1"/>
      <p:bldP spid="814094" grpId="0" animBg="1"/>
      <p:bldP spid="814095" grpId="0" autoUpdateAnimBg="0"/>
      <p:bldP spid="8140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7154" name="Object 2"/>
          <p:cNvGraphicFramePr>
            <a:graphicFrameLocks noChangeAspect="1"/>
          </p:cNvGraphicFramePr>
          <p:nvPr/>
        </p:nvGraphicFramePr>
        <p:xfrm>
          <a:off x="2514600" y="3276600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2" name="Ecuación" r:id="rId4" imgW="876300" imgH="711200" progId="Equation.3">
                  <p:embed/>
                </p:oleObj>
              </mc:Choice>
              <mc:Fallback>
                <p:oleObj name="Ecuación" r:id="rId4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76600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7155" name="Group 3"/>
          <p:cNvGrpSpPr>
            <a:grpSpLocks/>
          </p:cNvGrpSpPr>
          <p:nvPr/>
        </p:nvGrpSpPr>
        <p:grpSpPr bwMode="auto">
          <a:xfrm>
            <a:off x="2590800" y="5105401"/>
            <a:ext cx="2514600" cy="625475"/>
            <a:chOff x="672" y="3283"/>
            <a:chExt cx="1584" cy="394"/>
          </a:xfrm>
        </p:grpSpPr>
        <p:sp>
          <p:nvSpPr>
            <p:cNvPr id="177177" name="Text Box 4"/>
            <p:cNvSpPr txBox="1">
              <a:spLocks noChangeArrowheads="1"/>
            </p:cNvSpPr>
            <p:nvPr/>
          </p:nvSpPr>
          <p:spPr bwMode="auto">
            <a:xfrm>
              <a:off x="672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FF"/>
                  </a:solidFill>
                </a:rPr>
                <a:t>2</a:t>
              </a:r>
            </a:p>
          </p:txBody>
        </p:sp>
        <p:sp>
          <p:nvSpPr>
            <p:cNvPr id="177178" name="Text Box 5"/>
            <p:cNvSpPr txBox="1">
              <a:spLocks noChangeArrowheads="1"/>
            </p:cNvSpPr>
            <p:nvPr/>
          </p:nvSpPr>
          <p:spPr bwMode="auto">
            <a:xfrm>
              <a:off x="1200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FF"/>
                  </a:solidFill>
                </a:rPr>
                <a:t>-1</a:t>
              </a:r>
            </a:p>
          </p:txBody>
        </p:sp>
        <p:sp>
          <p:nvSpPr>
            <p:cNvPr id="177179" name="Text Box 6"/>
            <p:cNvSpPr txBox="1">
              <a:spLocks noChangeArrowheads="1"/>
            </p:cNvSpPr>
            <p:nvPr/>
          </p:nvSpPr>
          <p:spPr bwMode="auto">
            <a:xfrm>
              <a:off x="1824" y="3283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FF"/>
                  </a:solidFill>
                </a:rPr>
                <a:t>0</a:t>
              </a:r>
            </a:p>
          </p:txBody>
        </p:sp>
      </p:grpSp>
      <p:grpSp>
        <p:nvGrpSpPr>
          <p:cNvPr id="177156" name="Group 7"/>
          <p:cNvGrpSpPr>
            <a:grpSpLocks/>
          </p:cNvGrpSpPr>
          <p:nvPr/>
        </p:nvGrpSpPr>
        <p:grpSpPr bwMode="auto">
          <a:xfrm>
            <a:off x="2667000" y="3276600"/>
            <a:ext cx="2362200" cy="579438"/>
            <a:chOff x="720" y="2064"/>
            <a:chExt cx="1488" cy="365"/>
          </a:xfrm>
        </p:grpSpPr>
        <p:sp>
          <p:nvSpPr>
            <p:cNvPr id="177174" name="Text Box 8"/>
            <p:cNvSpPr txBox="1">
              <a:spLocks noChangeArrowheads="1"/>
            </p:cNvSpPr>
            <p:nvPr/>
          </p:nvSpPr>
          <p:spPr bwMode="auto">
            <a:xfrm>
              <a:off x="720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2</a:t>
              </a:r>
            </a:p>
          </p:txBody>
        </p:sp>
        <p:sp>
          <p:nvSpPr>
            <p:cNvPr id="177175" name="Text Box 9"/>
            <p:cNvSpPr txBox="1">
              <a:spLocks noChangeArrowheads="1"/>
            </p:cNvSpPr>
            <p:nvPr/>
          </p:nvSpPr>
          <p:spPr bwMode="auto">
            <a:xfrm>
              <a:off x="1248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77176" name="Text Box 10"/>
            <p:cNvSpPr txBox="1">
              <a:spLocks noChangeArrowheads="1"/>
            </p:cNvSpPr>
            <p:nvPr/>
          </p:nvSpPr>
          <p:spPr bwMode="auto">
            <a:xfrm>
              <a:off x="1776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77157" name="Group 11"/>
          <p:cNvGrpSpPr>
            <a:grpSpLocks/>
          </p:cNvGrpSpPr>
          <p:nvPr/>
        </p:nvGrpSpPr>
        <p:grpSpPr bwMode="auto">
          <a:xfrm>
            <a:off x="6096000" y="1412875"/>
            <a:ext cx="3733800" cy="2103438"/>
            <a:chOff x="1728" y="816"/>
            <a:chExt cx="2352" cy="1325"/>
          </a:xfrm>
        </p:grpSpPr>
        <p:graphicFrame>
          <p:nvGraphicFramePr>
            <p:cNvPr id="177172" name="Object 12"/>
            <p:cNvGraphicFramePr>
              <a:graphicFrameLocks noChangeAspect="1"/>
            </p:cNvGraphicFramePr>
            <p:nvPr/>
          </p:nvGraphicFramePr>
          <p:xfrm>
            <a:off x="1728" y="816"/>
            <a:ext cx="2064" cy="1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5013" name="Ecuación" r:id="rId6" imgW="1193800" imgH="711200" progId="Equation.3">
                    <p:embed/>
                  </p:oleObj>
                </mc:Choice>
                <mc:Fallback>
                  <p:oleObj name="Ecuación" r:id="rId6" imgW="1193800" imgH="71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16"/>
                          <a:ext cx="2064" cy="1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7173" name="Text Box 13"/>
            <p:cNvSpPr txBox="1">
              <a:spLocks noChangeArrowheads="1"/>
            </p:cNvSpPr>
            <p:nvPr/>
          </p:nvSpPr>
          <p:spPr bwMode="auto">
            <a:xfrm>
              <a:off x="3840" y="1776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3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703502" name="Group 14"/>
          <p:cNvGrpSpPr>
            <a:grpSpLocks/>
          </p:cNvGrpSpPr>
          <p:nvPr/>
        </p:nvGrpSpPr>
        <p:grpSpPr bwMode="auto">
          <a:xfrm>
            <a:off x="2590800" y="5668964"/>
            <a:ext cx="2209800" cy="625475"/>
            <a:chOff x="672" y="3571"/>
            <a:chExt cx="1392" cy="394"/>
          </a:xfrm>
        </p:grpSpPr>
        <p:sp>
          <p:nvSpPr>
            <p:cNvPr id="177169" name="Text Box 15"/>
            <p:cNvSpPr txBox="1">
              <a:spLocks noChangeArrowheads="1"/>
            </p:cNvSpPr>
            <p:nvPr/>
          </p:nvSpPr>
          <p:spPr bwMode="auto">
            <a:xfrm>
              <a:off x="1248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FF"/>
                  </a:solidFill>
                </a:rPr>
                <a:t>0</a:t>
              </a:r>
              <a:endParaRPr lang="es-ES_tradnl" sz="3200" b="1" i="0">
                <a:solidFill>
                  <a:srgbClr val="6600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77170" name="Text Box 16"/>
            <p:cNvSpPr txBox="1">
              <a:spLocks noChangeArrowheads="1"/>
            </p:cNvSpPr>
            <p:nvPr/>
          </p:nvSpPr>
          <p:spPr bwMode="auto">
            <a:xfrm>
              <a:off x="672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FF"/>
                  </a:solidFill>
                </a:rPr>
                <a:t>1</a:t>
              </a:r>
              <a:endParaRPr lang="es-ES_tradnl" sz="3200" b="1" i="0">
                <a:solidFill>
                  <a:srgbClr val="6600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77171" name="Text Box 17"/>
            <p:cNvSpPr txBox="1">
              <a:spLocks noChangeArrowheads="1"/>
            </p:cNvSpPr>
            <p:nvPr/>
          </p:nvSpPr>
          <p:spPr bwMode="auto">
            <a:xfrm>
              <a:off x="1824" y="3571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FF"/>
                  </a:solidFill>
                </a:rPr>
                <a:t>3</a:t>
              </a:r>
              <a:endParaRPr lang="es-ES_tradnl" sz="3200" b="1" i="0">
                <a:solidFill>
                  <a:srgbClr val="6600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703506" name="Group 18"/>
          <p:cNvGrpSpPr>
            <a:grpSpLocks/>
          </p:cNvGrpSpPr>
          <p:nvPr/>
        </p:nvGrpSpPr>
        <p:grpSpPr bwMode="auto">
          <a:xfrm>
            <a:off x="2566988" y="3933825"/>
            <a:ext cx="2209800" cy="579438"/>
            <a:chOff x="672" y="2467"/>
            <a:chExt cx="1392" cy="365"/>
          </a:xfrm>
        </p:grpSpPr>
        <p:sp>
          <p:nvSpPr>
            <p:cNvPr id="177166" name="Text Box 19"/>
            <p:cNvSpPr txBox="1">
              <a:spLocks noChangeArrowheads="1"/>
            </p:cNvSpPr>
            <p:nvPr/>
          </p:nvSpPr>
          <p:spPr bwMode="auto">
            <a:xfrm>
              <a:off x="672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1</a:t>
              </a:r>
              <a:endParaRPr lang="es-ES_tradnl" sz="3200" b="1" i="0">
                <a:latin typeface="Comic Sans MS" panose="030F0702030302020204" pitchFamily="66" charset="0"/>
              </a:endParaRPr>
            </a:p>
          </p:txBody>
        </p:sp>
        <p:sp>
          <p:nvSpPr>
            <p:cNvPr id="177167" name="Text Box 20"/>
            <p:cNvSpPr txBox="1">
              <a:spLocks noChangeArrowheads="1"/>
            </p:cNvSpPr>
            <p:nvPr/>
          </p:nvSpPr>
          <p:spPr bwMode="auto">
            <a:xfrm>
              <a:off x="1248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0</a:t>
              </a:r>
              <a:endParaRPr lang="es-ES_tradnl" sz="3200" b="1" i="0">
                <a:latin typeface="Comic Sans MS" panose="030F0702030302020204" pitchFamily="66" charset="0"/>
              </a:endParaRPr>
            </a:p>
          </p:txBody>
        </p:sp>
        <p:sp>
          <p:nvSpPr>
            <p:cNvPr id="177168" name="Text Box 21"/>
            <p:cNvSpPr txBox="1">
              <a:spLocks noChangeArrowheads="1"/>
            </p:cNvSpPr>
            <p:nvPr/>
          </p:nvSpPr>
          <p:spPr bwMode="auto">
            <a:xfrm>
              <a:off x="1824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/>
                <a:t>3</a:t>
              </a:r>
              <a:endParaRPr lang="es-ES_tradnl" sz="3200" b="1" i="0">
                <a:latin typeface="Comic Sans MS" panose="030F0702030302020204" pitchFamily="66" charset="0"/>
              </a:endParaRPr>
            </a:p>
          </p:txBody>
        </p:sp>
      </p:grpSp>
      <p:sp>
        <p:nvSpPr>
          <p:cNvPr id="177160" name="Text Box 22"/>
          <p:cNvSpPr txBox="1">
            <a:spLocks noChangeArrowheads="1"/>
          </p:cNvSpPr>
          <p:nvPr/>
        </p:nvSpPr>
        <p:spPr bwMode="auto">
          <a:xfrm>
            <a:off x="4876800" y="3886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177161" name="Text Box 23"/>
          <p:cNvSpPr txBox="1">
            <a:spLocks noChangeArrowheads="1"/>
          </p:cNvSpPr>
          <p:nvPr/>
        </p:nvSpPr>
        <p:spPr bwMode="auto">
          <a:xfrm>
            <a:off x="2133600" y="6096000"/>
            <a:ext cx="8001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Regla de Sarrus</a:t>
            </a:r>
          </a:p>
        </p:txBody>
      </p:sp>
      <p:sp>
        <p:nvSpPr>
          <p:cNvPr id="703512" name="Rectangle 24"/>
          <p:cNvSpPr>
            <a:spLocks noChangeArrowheads="1"/>
          </p:cNvSpPr>
          <p:nvPr/>
        </p:nvSpPr>
        <p:spPr bwMode="auto">
          <a:xfrm>
            <a:off x="2208214" y="260350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77163" name="AutoShape 2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7164" name="AutoShape 2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7165" name="Text Box 27"/>
          <p:cNvSpPr txBox="1">
            <a:spLocks noChangeArrowheads="1"/>
          </p:cNvSpPr>
          <p:nvPr/>
        </p:nvSpPr>
        <p:spPr bwMode="auto">
          <a:xfrm>
            <a:off x="2279650" y="1484314"/>
            <a:ext cx="3733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2400" b="1" i="0"/>
              <a:t>Veamos un ejemplo de trabajo con la REGLA DE SARRUS.</a:t>
            </a:r>
          </a:p>
        </p:txBody>
      </p:sp>
    </p:spTree>
    <p:extLst>
      <p:ext uri="{BB962C8B-B14F-4D97-AF65-F5344CB8AC3E}">
        <p14:creationId xmlns:p14="http://schemas.microsoft.com/office/powerpoint/2010/main" val="28226904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03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03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9202" name="Object 2"/>
          <p:cNvGraphicFramePr>
            <a:graphicFrameLocks noChangeAspect="1"/>
          </p:cNvGraphicFramePr>
          <p:nvPr/>
        </p:nvGraphicFramePr>
        <p:xfrm>
          <a:off x="2514600" y="3276600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36" name="Ecuación" r:id="rId4" imgW="876300" imgH="711200" progId="Equation.3">
                  <p:embed/>
                </p:oleObj>
              </mc:Choice>
              <mc:Fallback>
                <p:oleObj name="Ecuación" r:id="rId4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76600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9203" name="Group 3"/>
          <p:cNvGrpSpPr>
            <a:grpSpLocks/>
          </p:cNvGrpSpPr>
          <p:nvPr/>
        </p:nvGrpSpPr>
        <p:grpSpPr bwMode="auto">
          <a:xfrm>
            <a:off x="2590800" y="5105401"/>
            <a:ext cx="2514600" cy="625475"/>
            <a:chOff x="672" y="3283"/>
            <a:chExt cx="1584" cy="394"/>
          </a:xfrm>
        </p:grpSpPr>
        <p:sp>
          <p:nvSpPr>
            <p:cNvPr id="179226" name="Text Box 4"/>
            <p:cNvSpPr txBox="1">
              <a:spLocks noChangeArrowheads="1"/>
            </p:cNvSpPr>
            <p:nvPr/>
          </p:nvSpPr>
          <p:spPr bwMode="auto">
            <a:xfrm>
              <a:off x="672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79227" name="Text Box 5"/>
            <p:cNvSpPr txBox="1">
              <a:spLocks noChangeArrowheads="1"/>
            </p:cNvSpPr>
            <p:nvPr/>
          </p:nvSpPr>
          <p:spPr bwMode="auto">
            <a:xfrm>
              <a:off x="1200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79228" name="Text Box 6"/>
            <p:cNvSpPr txBox="1">
              <a:spLocks noChangeArrowheads="1"/>
            </p:cNvSpPr>
            <p:nvPr/>
          </p:nvSpPr>
          <p:spPr bwMode="auto">
            <a:xfrm>
              <a:off x="1824" y="3283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79204" name="Group 7"/>
          <p:cNvGrpSpPr>
            <a:grpSpLocks/>
          </p:cNvGrpSpPr>
          <p:nvPr/>
        </p:nvGrpSpPr>
        <p:grpSpPr bwMode="auto">
          <a:xfrm>
            <a:off x="2667000" y="3276600"/>
            <a:ext cx="2362200" cy="579438"/>
            <a:chOff x="720" y="2064"/>
            <a:chExt cx="1488" cy="365"/>
          </a:xfrm>
        </p:grpSpPr>
        <p:sp>
          <p:nvSpPr>
            <p:cNvPr id="179223" name="Text Box 8"/>
            <p:cNvSpPr txBox="1">
              <a:spLocks noChangeArrowheads="1"/>
            </p:cNvSpPr>
            <p:nvPr/>
          </p:nvSpPr>
          <p:spPr bwMode="auto">
            <a:xfrm>
              <a:off x="720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79224" name="Text Box 9"/>
            <p:cNvSpPr txBox="1">
              <a:spLocks noChangeArrowheads="1"/>
            </p:cNvSpPr>
            <p:nvPr/>
          </p:nvSpPr>
          <p:spPr bwMode="auto">
            <a:xfrm>
              <a:off x="1248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79225" name="Text Box 10"/>
            <p:cNvSpPr txBox="1">
              <a:spLocks noChangeArrowheads="1"/>
            </p:cNvSpPr>
            <p:nvPr/>
          </p:nvSpPr>
          <p:spPr bwMode="auto">
            <a:xfrm>
              <a:off x="1776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79205" name="Group 11"/>
          <p:cNvGrpSpPr>
            <a:grpSpLocks/>
          </p:cNvGrpSpPr>
          <p:nvPr/>
        </p:nvGrpSpPr>
        <p:grpSpPr bwMode="auto">
          <a:xfrm>
            <a:off x="4267200" y="1295400"/>
            <a:ext cx="3733800" cy="2103438"/>
            <a:chOff x="1728" y="816"/>
            <a:chExt cx="2352" cy="1325"/>
          </a:xfrm>
        </p:grpSpPr>
        <p:graphicFrame>
          <p:nvGraphicFramePr>
            <p:cNvPr id="179221" name="Object 12"/>
            <p:cNvGraphicFramePr>
              <a:graphicFrameLocks noChangeAspect="1"/>
            </p:cNvGraphicFramePr>
            <p:nvPr/>
          </p:nvGraphicFramePr>
          <p:xfrm>
            <a:off x="1728" y="816"/>
            <a:ext cx="2064" cy="1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6037" name="Ecuación" r:id="rId6" imgW="1193800" imgH="711200" progId="Equation.3">
                    <p:embed/>
                  </p:oleObj>
                </mc:Choice>
                <mc:Fallback>
                  <p:oleObj name="Ecuación" r:id="rId6" imgW="1193800" imgH="71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16"/>
                          <a:ext cx="2064" cy="1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9222" name="Text Box 13"/>
            <p:cNvSpPr txBox="1">
              <a:spLocks noChangeArrowheads="1"/>
            </p:cNvSpPr>
            <p:nvPr/>
          </p:nvSpPr>
          <p:spPr bwMode="auto">
            <a:xfrm>
              <a:off x="3840" y="1776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  <a:latin typeface="Comic Sans MS" panose="030F0702030302020204" pitchFamily="66" charset="0"/>
                </a:rPr>
                <a:t>3</a:t>
              </a:r>
              <a:endParaRPr lang="es-ES_tradnl" sz="3200" b="1" i="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79206" name="Group 14"/>
          <p:cNvGrpSpPr>
            <a:grpSpLocks/>
          </p:cNvGrpSpPr>
          <p:nvPr/>
        </p:nvGrpSpPr>
        <p:grpSpPr bwMode="auto">
          <a:xfrm>
            <a:off x="2590800" y="5668964"/>
            <a:ext cx="2209800" cy="625475"/>
            <a:chOff x="672" y="3571"/>
            <a:chExt cx="1392" cy="394"/>
          </a:xfrm>
        </p:grpSpPr>
        <p:sp>
          <p:nvSpPr>
            <p:cNvPr id="179218" name="Text Box 15"/>
            <p:cNvSpPr txBox="1">
              <a:spLocks noChangeArrowheads="1"/>
            </p:cNvSpPr>
            <p:nvPr/>
          </p:nvSpPr>
          <p:spPr bwMode="auto">
            <a:xfrm>
              <a:off x="1248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79219" name="Text Box 16"/>
            <p:cNvSpPr txBox="1">
              <a:spLocks noChangeArrowheads="1"/>
            </p:cNvSpPr>
            <p:nvPr/>
          </p:nvSpPr>
          <p:spPr bwMode="auto">
            <a:xfrm>
              <a:off x="672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79220" name="Text Box 17"/>
            <p:cNvSpPr txBox="1">
              <a:spLocks noChangeArrowheads="1"/>
            </p:cNvSpPr>
            <p:nvPr/>
          </p:nvSpPr>
          <p:spPr bwMode="auto">
            <a:xfrm>
              <a:off x="1824" y="3571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79207" name="Group 18"/>
          <p:cNvGrpSpPr>
            <a:grpSpLocks/>
          </p:cNvGrpSpPr>
          <p:nvPr/>
        </p:nvGrpSpPr>
        <p:grpSpPr bwMode="auto">
          <a:xfrm>
            <a:off x="2590800" y="3916364"/>
            <a:ext cx="2209800" cy="579437"/>
            <a:chOff x="672" y="2467"/>
            <a:chExt cx="1392" cy="365"/>
          </a:xfrm>
        </p:grpSpPr>
        <p:sp>
          <p:nvSpPr>
            <p:cNvPr id="179215" name="Text Box 19"/>
            <p:cNvSpPr txBox="1">
              <a:spLocks noChangeArrowheads="1"/>
            </p:cNvSpPr>
            <p:nvPr/>
          </p:nvSpPr>
          <p:spPr bwMode="auto">
            <a:xfrm>
              <a:off x="672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79216" name="Text Box 20"/>
            <p:cNvSpPr txBox="1">
              <a:spLocks noChangeArrowheads="1"/>
            </p:cNvSpPr>
            <p:nvPr/>
          </p:nvSpPr>
          <p:spPr bwMode="auto">
            <a:xfrm>
              <a:off x="1248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79217" name="Text Box 21"/>
            <p:cNvSpPr txBox="1">
              <a:spLocks noChangeArrowheads="1"/>
            </p:cNvSpPr>
            <p:nvPr/>
          </p:nvSpPr>
          <p:spPr bwMode="auto">
            <a:xfrm>
              <a:off x="1824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79208" name="Text Box 22"/>
          <p:cNvSpPr txBox="1">
            <a:spLocks noChangeArrowheads="1"/>
          </p:cNvSpPr>
          <p:nvPr/>
        </p:nvSpPr>
        <p:spPr bwMode="auto">
          <a:xfrm>
            <a:off x="4876800" y="3886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705559" name="Oval 23"/>
          <p:cNvSpPr>
            <a:spLocks noChangeArrowheads="1"/>
          </p:cNvSpPr>
          <p:nvPr/>
        </p:nvSpPr>
        <p:spPr bwMode="auto">
          <a:xfrm rot="2222050">
            <a:off x="2322513" y="3868738"/>
            <a:ext cx="2819400" cy="635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705560" name="Text Box 24"/>
          <p:cNvSpPr txBox="1">
            <a:spLocks noChangeArrowheads="1"/>
          </p:cNvSpPr>
          <p:nvPr/>
        </p:nvSpPr>
        <p:spPr bwMode="auto">
          <a:xfrm>
            <a:off x="5334000" y="3992564"/>
            <a:ext cx="1447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.</a:t>
            </a:r>
            <a:r>
              <a:rPr lang="es-ES_tradnl" sz="3200" b="1" i="0">
                <a:solidFill>
                  <a:srgbClr val="6600CC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.5</a:t>
            </a:r>
            <a:endParaRPr lang="es-ES_tradnl" sz="4800" b="1" i="0"/>
          </a:p>
        </p:txBody>
      </p:sp>
      <p:sp>
        <p:nvSpPr>
          <p:cNvPr id="179211" name="Text Box 25"/>
          <p:cNvSpPr txBox="1">
            <a:spLocks noChangeArrowheads="1"/>
          </p:cNvSpPr>
          <p:nvPr/>
        </p:nvSpPr>
        <p:spPr bwMode="auto">
          <a:xfrm>
            <a:off x="2133600" y="6096001"/>
            <a:ext cx="8001000" cy="519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2800" b="1" i="0">
                <a:solidFill>
                  <a:srgbClr val="000000"/>
                </a:solidFill>
              </a:rPr>
              <a:t>Regla de Sarrus</a:t>
            </a:r>
          </a:p>
        </p:txBody>
      </p:sp>
      <p:sp>
        <p:nvSpPr>
          <p:cNvPr id="705562" name="Rectangle 26"/>
          <p:cNvSpPr>
            <a:spLocks noChangeArrowheads="1"/>
          </p:cNvSpPr>
          <p:nvPr/>
        </p:nvSpPr>
        <p:spPr bwMode="auto">
          <a:xfrm>
            <a:off x="2279651" y="260350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79213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79214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224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5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5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5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5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559" grpId="0" animBg="1"/>
      <p:bldP spid="70556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1250" name="Object 2"/>
          <p:cNvGraphicFramePr>
            <a:graphicFrameLocks noChangeAspect="1"/>
          </p:cNvGraphicFramePr>
          <p:nvPr/>
        </p:nvGraphicFramePr>
        <p:xfrm>
          <a:off x="2514600" y="3276600"/>
          <a:ext cx="2419350" cy="196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0" name="Ecuación" r:id="rId4" imgW="876300" imgH="711200" progId="Equation.3">
                  <p:embed/>
                </p:oleObj>
              </mc:Choice>
              <mc:Fallback>
                <p:oleObj name="Ecuación" r:id="rId4" imgW="8763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76600"/>
                        <a:ext cx="2419350" cy="196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1251" name="Group 3"/>
          <p:cNvGrpSpPr>
            <a:grpSpLocks/>
          </p:cNvGrpSpPr>
          <p:nvPr/>
        </p:nvGrpSpPr>
        <p:grpSpPr bwMode="auto">
          <a:xfrm>
            <a:off x="2590800" y="5105401"/>
            <a:ext cx="2514600" cy="625475"/>
            <a:chOff x="672" y="3283"/>
            <a:chExt cx="1584" cy="394"/>
          </a:xfrm>
        </p:grpSpPr>
        <p:sp>
          <p:nvSpPr>
            <p:cNvPr id="181275" name="Text Box 4"/>
            <p:cNvSpPr txBox="1">
              <a:spLocks noChangeArrowheads="1"/>
            </p:cNvSpPr>
            <p:nvPr/>
          </p:nvSpPr>
          <p:spPr bwMode="auto">
            <a:xfrm>
              <a:off x="672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1276" name="Text Box 5"/>
            <p:cNvSpPr txBox="1">
              <a:spLocks noChangeArrowheads="1"/>
            </p:cNvSpPr>
            <p:nvPr/>
          </p:nvSpPr>
          <p:spPr bwMode="auto">
            <a:xfrm>
              <a:off x="1200" y="3312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1277" name="Text Box 6"/>
            <p:cNvSpPr txBox="1">
              <a:spLocks noChangeArrowheads="1"/>
            </p:cNvSpPr>
            <p:nvPr/>
          </p:nvSpPr>
          <p:spPr bwMode="auto">
            <a:xfrm>
              <a:off x="1824" y="3283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1252" name="Group 7"/>
          <p:cNvGrpSpPr>
            <a:grpSpLocks/>
          </p:cNvGrpSpPr>
          <p:nvPr/>
        </p:nvGrpSpPr>
        <p:grpSpPr bwMode="auto">
          <a:xfrm>
            <a:off x="2667000" y="3276600"/>
            <a:ext cx="2362200" cy="579438"/>
            <a:chOff x="720" y="2064"/>
            <a:chExt cx="1488" cy="365"/>
          </a:xfrm>
        </p:grpSpPr>
        <p:sp>
          <p:nvSpPr>
            <p:cNvPr id="181272" name="Text Box 8"/>
            <p:cNvSpPr txBox="1">
              <a:spLocks noChangeArrowheads="1"/>
            </p:cNvSpPr>
            <p:nvPr/>
          </p:nvSpPr>
          <p:spPr bwMode="auto">
            <a:xfrm>
              <a:off x="720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2</a:t>
              </a:r>
              <a:endParaRPr lang="es-ES_tradnl" sz="3200" b="1" i="0"/>
            </a:p>
          </p:txBody>
        </p:sp>
        <p:sp>
          <p:nvSpPr>
            <p:cNvPr id="181273" name="Text Box 9"/>
            <p:cNvSpPr txBox="1">
              <a:spLocks noChangeArrowheads="1"/>
            </p:cNvSpPr>
            <p:nvPr/>
          </p:nvSpPr>
          <p:spPr bwMode="auto">
            <a:xfrm>
              <a:off x="1248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-1</a:t>
              </a:r>
              <a:endParaRPr lang="es-ES_tradnl" sz="3200" b="1" i="0"/>
            </a:p>
          </p:txBody>
        </p:sp>
        <p:sp>
          <p:nvSpPr>
            <p:cNvPr id="181274" name="Text Box 10"/>
            <p:cNvSpPr txBox="1">
              <a:spLocks noChangeArrowheads="1"/>
            </p:cNvSpPr>
            <p:nvPr/>
          </p:nvSpPr>
          <p:spPr bwMode="auto">
            <a:xfrm>
              <a:off x="1776" y="2064"/>
              <a:ext cx="43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0</a:t>
              </a:r>
              <a:endParaRPr lang="es-ES_tradnl" sz="3200" b="1" i="0"/>
            </a:p>
          </p:txBody>
        </p:sp>
      </p:grpSp>
      <p:grpSp>
        <p:nvGrpSpPr>
          <p:cNvPr id="181253" name="Group 11"/>
          <p:cNvGrpSpPr>
            <a:grpSpLocks/>
          </p:cNvGrpSpPr>
          <p:nvPr/>
        </p:nvGrpSpPr>
        <p:grpSpPr bwMode="auto">
          <a:xfrm>
            <a:off x="4267200" y="1295400"/>
            <a:ext cx="3733800" cy="2103438"/>
            <a:chOff x="1728" y="816"/>
            <a:chExt cx="2352" cy="1325"/>
          </a:xfrm>
        </p:grpSpPr>
        <p:graphicFrame>
          <p:nvGraphicFramePr>
            <p:cNvPr id="181270" name="Object 12"/>
            <p:cNvGraphicFramePr>
              <a:graphicFrameLocks noChangeAspect="1"/>
            </p:cNvGraphicFramePr>
            <p:nvPr/>
          </p:nvGraphicFramePr>
          <p:xfrm>
            <a:off x="1728" y="816"/>
            <a:ext cx="2064" cy="12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7061" name="Ecuación" r:id="rId6" imgW="1193800" imgH="711200" progId="Equation.3">
                    <p:embed/>
                  </p:oleObj>
                </mc:Choice>
                <mc:Fallback>
                  <p:oleObj name="Ecuación" r:id="rId6" imgW="1193800" imgH="71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816"/>
                          <a:ext cx="2064" cy="12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1271" name="Text Box 13"/>
            <p:cNvSpPr txBox="1">
              <a:spLocks noChangeArrowheads="1"/>
            </p:cNvSpPr>
            <p:nvPr/>
          </p:nvSpPr>
          <p:spPr bwMode="auto">
            <a:xfrm>
              <a:off x="3840" y="1776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chemeClr val="tx2"/>
                  </a:solidFill>
                </a:rPr>
                <a:t>3</a:t>
              </a:r>
              <a:endParaRPr lang="es-ES_tradnl" sz="3200" b="1" i="0">
                <a:solidFill>
                  <a:srgbClr val="000000"/>
                </a:solidFill>
              </a:endParaRPr>
            </a:p>
          </p:txBody>
        </p:sp>
      </p:grpSp>
      <p:grpSp>
        <p:nvGrpSpPr>
          <p:cNvPr id="181254" name="Group 14"/>
          <p:cNvGrpSpPr>
            <a:grpSpLocks/>
          </p:cNvGrpSpPr>
          <p:nvPr/>
        </p:nvGrpSpPr>
        <p:grpSpPr bwMode="auto">
          <a:xfrm>
            <a:off x="2590800" y="5668964"/>
            <a:ext cx="2209800" cy="625475"/>
            <a:chOff x="672" y="3571"/>
            <a:chExt cx="1392" cy="394"/>
          </a:xfrm>
        </p:grpSpPr>
        <p:sp>
          <p:nvSpPr>
            <p:cNvPr id="181267" name="Text Box 15"/>
            <p:cNvSpPr txBox="1">
              <a:spLocks noChangeArrowheads="1"/>
            </p:cNvSpPr>
            <p:nvPr/>
          </p:nvSpPr>
          <p:spPr bwMode="auto">
            <a:xfrm>
              <a:off x="1248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1268" name="Text Box 16"/>
            <p:cNvSpPr txBox="1">
              <a:spLocks noChangeArrowheads="1"/>
            </p:cNvSpPr>
            <p:nvPr/>
          </p:nvSpPr>
          <p:spPr bwMode="auto">
            <a:xfrm>
              <a:off x="672" y="360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1269" name="Text Box 17"/>
            <p:cNvSpPr txBox="1">
              <a:spLocks noChangeArrowheads="1"/>
            </p:cNvSpPr>
            <p:nvPr/>
          </p:nvSpPr>
          <p:spPr bwMode="auto">
            <a:xfrm>
              <a:off x="1824" y="3571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81255" name="Group 18"/>
          <p:cNvGrpSpPr>
            <a:grpSpLocks/>
          </p:cNvGrpSpPr>
          <p:nvPr/>
        </p:nvGrpSpPr>
        <p:grpSpPr bwMode="auto">
          <a:xfrm>
            <a:off x="2590800" y="3916364"/>
            <a:ext cx="2209800" cy="579437"/>
            <a:chOff x="672" y="2467"/>
            <a:chExt cx="1392" cy="365"/>
          </a:xfrm>
        </p:grpSpPr>
        <p:sp>
          <p:nvSpPr>
            <p:cNvPr id="181264" name="Text Box 19"/>
            <p:cNvSpPr txBox="1">
              <a:spLocks noChangeArrowheads="1"/>
            </p:cNvSpPr>
            <p:nvPr/>
          </p:nvSpPr>
          <p:spPr bwMode="auto">
            <a:xfrm>
              <a:off x="672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1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1265" name="Text Box 20"/>
            <p:cNvSpPr txBox="1">
              <a:spLocks noChangeArrowheads="1"/>
            </p:cNvSpPr>
            <p:nvPr/>
          </p:nvSpPr>
          <p:spPr bwMode="auto">
            <a:xfrm>
              <a:off x="1248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0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1266" name="Text Box 21"/>
            <p:cNvSpPr txBox="1">
              <a:spLocks noChangeArrowheads="1"/>
            </p:cNvSpPr>
            <p:nvPr/>
          </p:nvSpPr>
          <p:spPr bwMode="auto">
            <a:xfrm>
              <a:off x="1824" y="2467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algn="ctr">
                <a:spcBef>
                  <a:spcPct val="50000"/>
                </a:spcBef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600" i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l"/>
              <a:r>
                <a:rPr lang="es-ES_tradnl" sz="3200" b="1" i="0">
                  <a:solidFill>
                    <a:srgbClr val="6600CC"/>
                  </a:solidFill>
                </a:rPr>
                <a:t>3</a:t>
              </a:r>
              <a:endParaRPr lang="es-ES_tradnl" sz="3200" b="1" i="0">
                <a:solidFill>
                  <a:srgbClr val="6600CC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181256" name="Text Box 22"/>
          <p:cNvSpPr txBox="1">
            <a:spLocks noChangeArrowheads="1"/>
          </p:cNvSpPr>
          <p:nvPr/>
        </p:nvSpPr>
        <p:spPr bwMode="auto">
          <a:xfrm>
            <a:off x="4876800" y="3886201"/>
            <a:ext cx="6858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4800" b="1" i="0">
                <a:solidFill>
                  <a:srgbClr val="000000"/>
                </a:solidFill>
              </a:rPr>
              <a:t>=</a:t>
            </a:r>
            <a:endParaRPr lang="es-ES_tradnl" sz="4800" b="1" i="0"/>
          </a:p>
        </p:txBody>
      </p:sp>
      <p:sp>
        <p:nvSpPr>
          <p:cNvPr id="707607" name="Oval 23"/>
          <p:cNvSpPr>
            <a:spLocks noChangeArrowheads="1"/>
          </p:cNvSpPr>
          <p:nvPr/>
        </p:nvSpPr>
        <p:spPr bwMode="auto">
          <a:xfrm rot="2222050">
            <a:off x="2322513" y="4470400"/>
            <a:ext cx="2819400" cy="635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1258" name="Text Box 24"/>
          <p:cNvSpPr txBox="1">
            <a:spLocks noChangeArrowheads="1"/>
          </p:cNvSpPr>
          <p:nvPr/>
        </p:nvSpPr>
        <p:spPr bwMode="auto">
          <a:xfrm>
            <a:off x="5334000" y="3992564"/>
            <a:ext cx="1447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chemeClr val="tx2"/>
                </a:solidFill>
              </a:rPr>
              <a:t>2</a:t>
            </a:r>
            <a:r>
              <a:rPr lang="es-ES_tradnl" sz="3200" b="1" i="0">
                <a:solidFill>
                  <a:srgbClr val="000000"/>
                </a:solidFill>
              </a:rPr>
              <a:t>.</a:t>
            </a:r>
            <a:r>
              <a:rPr lang="es-ES_tradnl" sz="3200" b="1" i="0">
                <a:solidFill>
                  <a:srgbClr val="6600CC"/>
                </a:solidFill>
              </a:rPr>
              <a:t>0</a:t>
            </a:r>
            <a:r>
              <a:rPr lang="es-ES_tradnl" sz="3200" b="1" i="0">
                <a:solidFill>
                  <a:srgbClr val="000000"/>
                </a:solidFill>
              </a:rPr>
              <a:t>.5</a:t>
            </a:r>
            <a:endParaRPr lang="es-ES_tradnl" sz="4800" b="1" i="0"/>
          </a:p>
        </p:txBody>
      </p:sp>
      <p:sp>
        <p:nvSpPr>
          <p:cNvPr id="707609" name="Text Box 25"/>
          <p:cNvSpPr txBox="1">
            <a:spLocks noChangeArrowheads="1"/>
          </p:cNvSpPr>
          <p:nvPr/>
        </p:nvSpPr>
        <p:spPr bwMode="auto">
          <a:xfrm>
            <a:off x="6324600" y="3962400"/>
            <a:ext cx="205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s-ES_tradnl" sz="3200" b="1" i="0">
                <a:solidFill>
                  <a:srgbClr val="000000"/>
                </a:solidFill>
              </a:rPr>
              <a:t>+ </a:t>
            </a:r>
            <a:r>
              <a:rPr lang="es-ES_tradnl" sz="3200" b="1" i="0">
                <a:solidFill>
                  <a:srgbClr val="6600CC"/>
                </a:solidFill>
              </a:rPr>
              <a:t>1</a:t>
            </a:r>
            <a:r>
              <a:rPr lang="es-ES_tradnl" sz="3200" b="1" i="0">
                <a:solidFill>
                  <a:srgbClr val="000000"/>
                </a:solidFill>
              </a:rPr>
              <a:t>.(-2).</a:t>
            </a:r>
            <a:r>
              <a:rPr lang="es-ES_tradnl" sz="3200" b="1" i="0">
                <a:solidFill>
                  <a:schemeClr val="tx2"/>
                </a:solidFill>
              </a:rPr>
              <a:t>0</a:t>
            </a:r>
            <a:endParaRPr lang="es-ES_tradnl" sz="4800" b="1" i="0"/>
          </a:p>
        </p:txBody>
      </p:sp>
      <p:sp>
        <p:nvSpPr>
          <p:cNvPr id="181260" name="Text Box 26"/>
          <p:cNvSpPr txBox="1">
            <a:spLocks noChangeArrowheads="1"/>
          </p:cNvSpPr>
          <p:nvPr/>
        </p:nvSpPr>
        <p:spPr bwMode="auto">
          <a:xfrm>
            <a:off x="2133600" y="6096000"/>
            <a:ext cx="8001000" cy="57943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_tradnl" sz="3200" b="1" i="0">
                <a:solidFill>
                  <a:srgbClr val="000000"/>
                </a:solidFill>
              </a:rPr>
              <a:t>Regla de Sarrus</a:t>
            </a:r>
          </a:p>
        </p:txBody>
      </p:sp>
      <p:sp>
        <p:nvSpPr>
          <p:cNvPr id="707611" name="Rectangle 27"/>
          <p:cNvSpPr>
            <a:spLocks noChangeArrowheads="1"/>
          </p:cNvSpPr>
          <p:nvPr/>
        </p:nvSpPr>
        <p:spPr bwMode="auto">
          <a:xfrm>
            <a:off x="2279651" y="404813"/>
            <a:ext cx="3390287" cy="369332"/>
          </a:xfrm>
          <a:prstGeom prst="rect">
            <a:avLst/>
          </a:prstGeom>
          <a:noFill/>
          <a:ln w="76200" cmpd="tri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</a:rPr>
              <a:t>DETERMINANTE DE UNA MATRIZ.</a:t>
            </a:r>
          </a:p>
        </p:txBody>
      </p:sp>
      <p:sp>
        <p:nvSpPr>
          <p:cNvPr id="181262" name="AutoShape 2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0377992" y="6368148"/>
            <a:ext cx="184731" cy="646331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81263" name="AutoShape 2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9964448" y="6368148"/>
            <a:ext cx="184731" cy="646331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spcBef>
                <a:spcPct val="50000"/>
              </a:spcBef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600"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38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7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7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07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7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607" grpId="0" animBg="1"/>
      <p:bldP spid="707609" grpId="0" autoUpdateAnimBg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2383</Words>
  <Application>Microsoft Office PowerPoint</Application>
  <PresentationFormat>Panorámica</PresentationFormat>
  <Paragraphs>937</Paragraphs>
  <Slides>61</Slides>
  <Notes>61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61</vt:i4>
      </vt:variant>
    </vt:vector>
  </HeadingPairs>
  <TitlesOfParts>
    <vt:vector size="71" baseType="lpstr">
      <vt:lpstr>Arial</vt:lpstr>
      <vt:lpstr>Arial Black</vt:lpstr>
      <vt:lpstr>Calibri</vt:lpstr>
      <vt:lpstr>Calibri Light</vt:lpstr>
      <vt:lpstr>Comic Sans MS</vt:lpstr>
      <vt:lpstr>Times New Roman</vt:lpstr>
      <vt:lpstr>Tema de Office</vt:lpstr>
      <vt:lpstr>Ecuación</vt:lpstr>
      <vt:lpstr>Imagen</vt:lpstr>
      <vt:lpstr>Documento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Aye</dc:creator>
  <cp:lastModifiedBy>Pampillo</cp:lastModifiedBy>
  <cp:revision>6</cp:revision>
  <dcterms:created xsi:type="dcterms:W3CDTF">2017-03-22T22:28:54Z</dcterms:created>
  <dcterms:modified xsi:type="dcterms:W3CDTF">2026-04-09T09:16:57Z</dcterms:modified>
</cp:coreProperties>
</file>