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1"/>
      </p:bgRef>
    </p:bg>
    <p:spTree>
      <p:nvGrpSpPr>
        <p:cNvPr id="1" name=""/>
        <p:cNvGrpSpPr/>
        <p:nvPr/>
      </p:nvGrpSpPr>
      <p:grpSpPr>
        <a:xfrm>
          <a:off x="0" y="0"/>
          <a:ext cx="0" cy="0"/>
          <a:chOff x="0" y="0"/>
          <a:chExt cx="0" cy="0"/>
        </a:xfrm>
      </p:grpSpPr>
      <p:sp>
        <p:nvSpPr>
          <p:cNvPr id="12" name="11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Subtítulo"/>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lIns="0" tIns="0" rIns="0" bIns="0">
            <a:noAutofit/>
          </a:bodyPr>
          <a:lstStyle>
            <a:lvl1pPr>
              <a:defRPr sz="1400">
                <a:solidFill>
                  <a:srgbClr val="FFFFFF"/>
                </a:solidFill>
              </a:defRPr>
            </a:lvl1pPr>
          </a:lstStyle>
          <a:p>
            <a:fld id="{132FADFE-3B8F-471C-ABF0-DBC7717ECBBC}" type="slidenum">
              <a:rPr lang="es-ES" smtClean="0"/>
              <a:pPr/>
              <a:t>‹Nº›</a:t>
            </a:fld>
            <a:endParaRPr lang="es-ES"/>
          </a:p>
        </p:txBody>
      </p:sp>
      <p:sp>
        <p:nvSpPr>
          <p:cNvPr id="7" name="6 Rectángulo"/>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1"/>
            <a:ext cx="201168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914400" y="274640"/>
            <a:ext cx="55626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8" name="7 Marcador de contenido"/>
          <p:cNvSpPr>
            <a:spLocks noGrp="1"/>
          </p:cNvSpPr>
          <p:nvPr>
            <p:ph sz="quarter" idx="1"/>
          </p:nvPr>
        </p:nvSpPr>
        <p:spPr>
          <a:xfrm>
            <a:off x="914400" y="1447800"/>
            <a:ext cx="777240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11" name="10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Rectángulo redondeado"/>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722313" y="952500"/>
            <a:ext cx="7772400" cy="1362075"/>
          </a:xfrm>
        </p:spPr>
        <p:txBody>
          <a:bodyPr anchor="b" anchorCtr="0"/>
          <a:lstStyle>
            <a:lvl1pPr algn="l">
              <a:buNone/>
              <a:defRPr sz="4000" b="0" cap="none"/>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5" name="4 Marcador de pie de página"/>
          <p:cNvSpPr>
            <a:spLocks noGrp="1"/>
          </p:cNvSpPr>
          <p:nvPr>
            <p:ph type="ftr" sz="quarter" idx="11"/>
          </p:nvPr>
        </p:nvSpPr>
        <p:spPr>
          <a:xfrm>
            <a:off x="800100" y="6172200"/>
            <a:ext cx="4000500" cy="457200"/>
          </a:xfrm>
        </p:spPr>
        <p:txBody>
          <a:bodyPr/>
          <a:lstStyle/>
          <a:p>
            <a:endParaRPr lang="es-ES"/>
          </a:p>
        </p:txBody>
      </p:sp>
      <p:sp>
        <p:nvSpPr>
          <p:cNvPr id="7" name="6 Rectángulo"/>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146304" y="6208776"/>
            <a:ext cx="457200" cy="457200"/>
          </a:xfrm>
        </p:spPr>
        <p:txBody>
          <a:bodyPr/>
          <a:lstStyle/>
          <a:p>
            <a:fld id="{132FADFE-3B8F-471C-ABF0-DBC7717ECBBC}"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9" name="8 Marcador de contenido"/>
          <p:cNvSpPr>
            <a:spLocks noGrp="1"/>
          </p:cNvSpPr>
          <p:nvPr>
            <p:ph sz="quarter" idx="1"/>
          </p:nvPr>
        </p:nvSpPr>
        <p:spPr>
          <a:xfrm>
            <a:off x="91440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933950" y="1447800"/>
            <a:ext cx="3749040" cy="45720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914400" y="273050"/>
            <a:ext cx="7772400" cy="1143000"/>
          </a:xfrm>
        </p:spPr>
        <p:txBody>
          <a:bodyPr anchor="b" anchorCtr="0"/>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11" name="10 Marcador de contenido"/>
          <p:cNvSpPr>
            <a:spLocks noGrp="1"/>
          </p:cNvSpPr>
          <p:nvPr>
            <p:ph sz="half" idx="2"/>
          </p:nvPr>
        </p:nvSpPr>
        <p:spPr>
          <a:xfrm>
            <a:off x="9144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4"/>
          </p:nvPr>
        </p:nvSpPr>
        <p:spPr>
          <a:xfrm>
            <a:off x="4953000" y="2247900"/>
            <a:ext cx="3733800" cy="38862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914400" y="273050"/>
            <a:ext cx="7772400" cy="1143000"/>
          </a:xfrm>
        </p:spPr>
        <p:txBody>
          <a:bodyPr anchor="b" anchorCtr="0"/>
          <a:lstStyle>
            <a:lvl1pPr algn="l">
              <a:buNone/>
              <a:defRPr sz="4000" b="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
        <p:nvSpPr>
          <p:cNvPr id="11" name="10 Marcador de contenido"/>
          <p:cNvSpPr>
            <a:spLocks noGrp="1"/>
          </p:cNvSpPr>
          <p:nvPr>
            <p:ph sz="quarter" idx="1"/>
          </p:nvPr>
        </p:nvSpPr>
        <p:spPr>
          <a:xfrm>
            <a:off x="2971800" y="1600200"/>
            <a:ext cx="5715000" cy="4495800"/>
          </a:xfrm>
        </p:spPr>
        <p:txBody>
          <a:bodyPr vert="horz"/>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22/03/2025</a:t>
            </a:fld>
            <a:endParaRPr lang="es-ES"/>
          </a:p>
        </p:txBody>
      </p:sp>
      <p:sp>
        <p:nvSpPr>
          <p:cNvPr id="6" name="5 Marcador de pie de página"/>
          <p:cNvSpPr>
            <a:spLocks noGrp="1"/>
          </p:cNvSpPr>
          <p:nvPr>
            <p:ph type="ftr" sz="quarter" idx="11"/>
          </p:nvPr>
        </p:nvSpPr>
        <p:spPr>
          <a:xfrm>
            <a:off x="914400" y="6172200"/>
            <a:ext cx="3886200" cy="457200"/>
          </a:xfrm>
        </p:spPr>
        <p:txBody>
          <a:bodyPr/>
          <a:lstStyle/>
          <a:p>
            <a:endParaRPr lang="es-ES"/>
          </a:p>
        </p:txBody>
      </p:sp>
      <p:sp>
        <p:nvSpPr>
          <p:cNvPr id="7" name="6 Marcador de número de diapositiva"/>
          <p:cNvSpPr>
            <a:spLocks noGrp="1"/>
          </p:cNvSpPr>
          <p:nvPr>
            <p:ph type="sldNum" sz="quarter" idx="12"/>
          </p:nvPr>
        </p:nvSpPr>
        <p:spPr>
          <a:xfrm>
            <a:off x="146304" y="6208776"/>
            <a:ext cx="457200" cy="457200"/>
          </a:xfrm>
        </p:spPr>
        <p:txBody>
          <a:bodyPr/>
          <a:lstStyle/>
          <a:p>
            <a:fld id="{132FADFE-3B8F-471C-ABF0-DBC7717ECBBC}" type="slidenum">
              <a:rPr lang="es-ES" smtClean="0"/>
              <a:pPr/>
              <a:t>‹Nº›</a:t>
            </a:fld>
            <a:endParaRPr lang="es-ES"/>
          </a:p>
        </p:txBody>
      </p:sp>
      <p:sp>
        <p:nvSpPr>
          <p:cNvPr id="11" name="10 Rectángulo"/>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Marcador de posición de imagen"/>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s-ES" smtClean="0"/>
              <a:t>Haga clic en el icono para agregar una imagen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Rectángulo redondeado"/>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Marcador de título"/>
          <p:cNvSpPr>
            <a:spLocks noGrp="1"/>
          </p:cNvSpPr>
          <p:nvPr>
            <p:ph type="title"/>
          </p:nvPr>
        </p:nvSpPr>
        <p:spPr>
          <a:xfrm>
            <a:off x="914400" y="274638"/>
            <a:ext cx="7772400" cy="1143000"/>
          </a:xfrm>
          <a:prstGeom prst="rect">
            <a:avLst/>
          </a:prstGeom>
        </p:spPr>
        <p:txBody>
          <a:bodyPr bIns="91440"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7A847CFC-816F-41D0-AAC0-9BF4FEBC753E}" type="datetimeFigureOut">
              <a:rPr lang="es-ES" smtClean="0"/>
              <a:pPr/>
              <a:t>22/03/2025</a:t>
            </a:fld>
            <a:endParaRPr lang="es-ES"/>
          </a:p>
        </p:txBody>
      </p:sp>
      <p:sp>
        <p:nvSpPr>
          <p:cNvPr id="3" name="2 Marcador de pie de página"/>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s-ES"/>
          </a:p>
        </p:txBody>
      </p:sp>
      <p:sp>
        <p:nvSpPr>
          <p:cNvPr id="23" name="22 Marcador de número de diapositiva"/>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s.wikipedia.org/wiki/Convenio_sobre_Diversidad_Biol%C3%B3gica" TargetMode="External"/><Relationship Id="rId2" Type="http://schemas.openxmlformats.org/officeDocument/2006/relationships/hyperlink" Target="https://www.bio.org/" TargetMode="External"/><Relationship Id="rId1" Type="http://schemas.openxmlformats.org/officeDocument/2006/relationships/slideLayout" Target="../slideLayouts/slideLayout2.xml"/><Relationship Id="rId4" Type="http://schemas.openxmlformats.org/officeDocument/2006/relationships/hyperlink" Target="https://es.wikipedia.org/wiki/Biotecnolog%C3%ADa"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es.wikipedia.org/wiki/Residuos" TargetMode="External"/><Relationship Id="rId3" Type="http://schemas.openxmlformats.org/officeDocument/2006/relationships/hyperlink" Target="https://es.wikipedia.org/wiki/Pl%C3%A1stico" TargetMode="External"/><Relationship Id="rId7" Type="http://schemas.openxmlformats.org/officeDocument/2006/relationships/hyperlink" Target="https://es.wikipedia.org/wiki/Reciclaje" TargetMode="External"/><Relationship Id="rId2" Type="http://schemas.openxmlformats.org/officeDocument/2006/relationships/hyperlink" Target="https://es.wikipedia.org/w/index.php?title=Atenci%C3%B3n_de_la_salud&amp;action=edit&amp;redlink=1" TargetMode="External"/><Relationship Id="rId1" Type="http://schemas.openxmlformats.org/officeDocument/2006/relationships/slideLayout" Target="../slideLayouts/slideLayout2.xml"/><Relationship Id="rId6" Type="http://schemas.openxmlformats.org/officeDocument/2006/relationships/hyperlink" Target="https://es.wikipedia.org/wiki/Biorremediaci%C3%B3n" TargetMode="External"/><Relationship Id="rId5" Type="http://schemas.openxmlformats.org/officeDocument/2006/relationships/hyperlink" Target="https://es.wikipedia.org/wiki/Biocombustible" TargetMode="External"/><Relationship Id="rId4" Type="http://schemas.openxmlformats.org/officeDocument/2006/relationships/hyperlink" Target="https://es.wikipedia.org/wiki/Aceite_vegetal"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es.wikipedia.org/wiki/M%C3%A9dico" TargetMode="External"/><Relationship Id="rId7" Type="http://schemas.openxmlformats.org/officeDocument/2006/relationships/hyperlink" Target="https://es.wikipedia.org/wiki/Genoma" TargetMode="External"/><Relationship Id="rId2" Type="http://schemas.openxmlformats.org/officeDocument/2006/relationships/hyperlink" Target="https://es.wikipedia.org/wiki/Biotecnolog%C3%ADa_roja" TargetMode="External"/><Relationship Id="rId1" Type="http://schemas.openxmlformats.org/officeDocument/2006/relationships/slideLayout" Target="../slideLayouts/slideLayout2.xml"/><Relationship Id="rId6" Type="http://schemas.openxmlformats.org/officeDocument/2006/relationships/hyperlink" Target="https://es.wikipedia.org/wiki/Ingenier%C3%ADa_gen%C3%A9tica" TargetMode="External"/><Relationship Id="rId5" Type="http://schemas.openxmlformats.org/officeDocument/2006/relationships/hyperlink" Target="https://es.wikipedia.org/wiki/Vacuna" TargetMode="External"/><Relationship Id="rId4" Type="http://schemas.openxmlformats.org/officeDocument/2006/relationships/hyperlink" Target="https://es.wikipedia.org/wiki/Antibi%C3%B3tico"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es.wikipedia.org/wiki/Industria" TargetMode="External"/><Relationship Id="rId2" Type="http://schemas.openxmlformats.org/officeDocument/2006/relationships/hyperlink" Target="https://es.wikipedia.org/wiki/Biotecnolog%C3%ADa_blanca" TargetMode="External"/><Relationship Id="rId1" Type="http://schemas.openxmlformats.org/officeDocument/2006/relationships/slideLayout" Target="../slideLayouts/slideLayout2.xml"/><Relationship Id="rId5" Type="http://schemas.openxmlformats.org/officeDocument/2006/relationships/hyperlink" Target="https://es.wikipedia.org/wiki/Cat%C3%A1lisis" TargetMode="External"/><Relationship Id="rId4" Type="http://schemas.openxmlformats.org/officeDocument/2006/relationships/hyperlink" Target="https://es.wikipedia.org/wiki/Enzima"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es.wikipedia.org/wiki/Agricultura" TargetMode="External"/><Relationship Id="rId2" Type="http://schemas.openxmlformats.org/officeDocument/2006/relationships/hyperlink" Target="https://es.wikipedia.org/wiki/Biotecnolog%C3%ADa_vegetal" TargetMode="External"/><Relationship Id="rId1" Type="http://schemas.openxmlformats.org/officeDocument/2006/relationships/slideLayout" Target="../slideLayouts/slideLayout2.xml"/><Relationship Id="rId4" Type="http://schemas.openxmlformats.org/officeDocument/2006/relationships/hyperlink" Target="https://es.wikipedia.org/wiki/Organismo_modificado_gen%C3%A9ticamente"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es.wikipedia.org/w/index.php?title=Biotecnolog%C3%ADa_marina&amp;action=edit&amp;redlink=1" TargetMode="External"/><Relationship Id="rId2" Type="http://schemas.openxmlformats.org/officeDocument/2006/relationships/hyperlink" Target="https://es.wikipedia.org/wiki/Biotecnolog%C3%ADa_azul" TargetMode="External"/><Relationship Id="rId1" Type="http://schemas.openxmlformats.org/officeDocument/2006/relationships/slideLayout" Target="../slideLayouts/slideLayout2.xml"/><Relationship Id="rId5" Type="http://schemas.openxmlformats.org/officeDocument/2006/relationships/hyperlink" Target="https://es.wikipedia.org/wiki/Biotecnolog%C3%ADa" TargetMode="External"/><Relationship Id="rId4" Type="http://schemas.openxmlformats.org/officeDocument/2006/relationships/hyperlink" Target="https://es.wikipedia.org/wiki/Acuicultura"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es.wikipedia.org/wiki/Biodiversidad" TargetMode="External"/><Relationship Id="rId2" Type="http://schemas.openxmlformats.org/officeDocument/2006/relationships/hyperlink" Target="https://es.wikipedia.org/w/index.php?title=Biotecnolog%C3%ADa_gris&amp;action=edit&amp;redlink=1" TargetMode="External"/><Relationship Id="rId1" Type="http://schemas.openxmlformats.org/officeDocument/2006/relationships/slideLayout" Target="../slideLayouts/slideLayout2.xml"/><Relationship Id="rId4" Type="http://schemas.openxmlformats.org/officeDocument/2006/relationships/hyperlink" Target="https://es.wikipedia.org/wiki/Biorremediaci%C3%B3n"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es.wikipedia.org/wiki/Antibi%C3%B3ticos" TargetMode="External"/><Relationship Id="rId2" Type="http://schemas.openxmlformats.org/officeDocument/2006/relationships/hyperlink" Target="https://es.wikipedia.org/w/index.php?title=Biotecnolog%C3%ADa_naranja&amp;action=edit&amp;redlink=1" TargetMode="External"/><Relationship Id="rId1" Type="http://schemas.openxmlformats.org/officeDocument/2006/relationships/slideLayout" Target="../slideLayouts/slideLayout2.xml"/><Relationship Id="rId4" Type="http://schemas.openxmlformats.org/officeDocument/2006/relationships/hyperlink" Target="https://es.wikipedia.org/wiki/Biotecnolog%C3%ADa"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es.wikipedia.org/wiki/Ingenier%C3%ADa_gen%C3%A9tica" TargetMode="External"/><Relationship Id="rId3" Type="http://schemas.openxmlformats.org/officeDocument/2006/relationships/hyperlink" Target="https://es.wikipedia.org/wiki/Interdisciplinaria" TargetMode="External"/><Relationship Id="rId7" Type="http://schemas.openxmlformats.org/officeDocument/2006/relationships/hyperlink" Target="https://es.wikipedia.org/wiki/Ser_vivo" TargetMode="External"/><Relationship Id="rId2" Type="http://schemas.openxmlformats.org/officeDocument/2006/relationships/hyperlink" Target="https://es.wikipedia.org/wiki/Griego_antiguo" TargetMode="External"/><Relationship Id="rId1" Type="http://schemas.openxmlformats.org/officeDocument/2006/relationships/slideLayout" Target="../slideLayouts/slideLayout2.xml"/><Relationship Id="rId6" Type="http://schemas.openxmlformats.org/officeDocument/2006/relationships/hyperlink" Target="https://es.wikipedia.org/wiki/Sistema_biol%C3%B3gico" TargetMode="External"/><Relationship Id="rId5" Type="http://schemas.openxmlformats.org/officeDocument/2006/relationships/hyperlink" Target="https://es.wikipedia.org/wiki/Tecnolog%C3%ADa" TargetMode="External"/><Relationship Id="rId4" Type="http://schemas.openxmlformats.org/officeDocument/2006/relationships/hyperlink" Target="https://es.wikipedia.org/wiki/Biolog%C3%ADa"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es.wikipedia.org/wiki/Biomedicina" TargetMode="External"/><Relationship Id="rId13" Type="http://schemas.openxmlformats.org/officeDocument/2006/relationships/hyperlink" Target="https://es.wikipedia.org/wiki/Ganader%C3%ADa" TargetMode="External"/><Relationship Id="rId3" Type="http://schemas.openxmlformats.org/officeDocument/2006/relationships/hyperlink" Target="https://es.wikipedia.org/wiki/Biotecnolog%C3%ADa" TargetMode="External"/><Relationship Id="rId7" Type="http://schemas.openxmlformats.org/officeDocument/2006/relationships/hyperlink" Target="https://es.wikipedia.org/wiki/Qu%C3%ADmica" TargetMode="External"/><Relationship Id="rId12" Type="http://schemas.openxmlformats.org/officeDocument/2006/relationships/hyperlink" Target="https://es.wikipedia.org/wiki/Industria" TargetMode="External"/><Relationship Id="rId2" Type="http://schemas.openxmlformats.org/officeDocument/2006/relationships/hyperlink" Target="https://es.wikipedia.org/wiki/Organizaci%C3%B3n_para_la_Cooperaci%C3%B3n_y_el_Desarrollo_Econ%C3%B3mico" TargetMode="External"/><Relationship Id="rId1" Type="http://schemas.openxmlformats.org/officeDocument/2006/relationships/slideLayout" Target="../slideLayouts/slideLayout2.xml"/><Relationship Id="rId6" Type="http://schemas.openxmlformats.org/officeDocument/2006/relationships/hyperlink" Target="https://es.wikipedia.org/wiki/F%C3%ADsica" TargetMode="External"/><Relationship Id="rId11" Type="http://schemas.openxmlformats.org/officeDocument/2006/relationships/hyperlink" Target="https://es.wikipedia.org/wiki/Bromatolog%C3%ADa" TargetMode="External"/><Relationship Id="rId5" Type="http://schemas.openxmlformats.org/officeDocument/2006/relationships/hyperlink" Target="https://es.wikipedia.org/wiki/Ingenier%C3%ADa" TargetMode="External"/><Relationship Id="rId10" Type="http://schemas.openxmlformats.org/officeDocument/2006/relationships/hyperlink" Target="https://es.wikipedia.org/wiki/Medicina" TargetMode="External"/><Relationship Id="rId4" Type="http://schemas.openxmlformats.org/officeDocument/2006/relationships/hyperlink" Target="https://es.wikipedia.org/wiki/Biolog%C3%ADa" TargetMode="External"/><Relationship Id="rId9" Type="http://schemas.openxmlformats.org/officeDocument/2006/relationships/hyperlink" Target="https://es.wikipedia.org/wiki/Farmacolog%C3%ADa" TargetMode="External"/><Relationship Id="rId14" Type="http://schemas.openxmlformats.org/officeDocument/2006/relationships/hyperlink" Target="https://es.wikipedia.org/wiki/Agricultur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571472" y="3200400"/>
            <a:ext cx="7929618" cy="2871806"/>
          </a:xfrm>
        </p:spPr>
        <p:txBody>
          <a:bodyPr>
            <a:normAutofit lnSpcReduction="10000"/>
          </a:bodyPr>
          <a:lstStyle/>
          <a:p>
            <a:r>
              <a:rPr lang="es-ES" b="1" dirty="0" smtClean="0"/>
              <a:t>Objetivos</a:t>
            </a:r>
            <a:endParaRPr lang="es-MX" dirty="0" smtClean="0"/>
          </a:p>
          <a:p>
            <a:pPr lvl="0" algn="just">
              <a:buFont typeface="Wingdings" pitchFamily="2" charset="2"/>
              <a:buChar char="ü"/>
            </a:pPr>
            <a:r>
              <a:rPr lang="es-ES" sz="3200" dirty="0" smtClean="0">
                <a:solidFill>
                  <a:schemeClr val="tx1"/>
                </a:solidFill>
                <a:latin typeface="Arial" pitchFamily="34" charset="0"/>
                <a:cs typeface="Arial" pitchFamily="34" charset="0"/>
              </a:rPr>
              <a:t>Argumentar</a:t>
            </a:r>
            <a:r>
              <a:rPr lang="es-ES_tradnl" sz="3200" dirty="0" smtClean="0">
                <a:solidFill>
                  <a:schemeClr val="tx1"/>
                </a:solidFill>
                <a:latin typeface="Arial" pitchFamily="34" charset="0"/>
                <a:cs typeface="Arial" pitchFamily="34" charset="0"/>
              </a:rPr>
              <a:t> el desarrollo científico y tecnológico en la contemporaneidad y sus impactos a escala mundial y en Cuba. </a:t>
            </a:r>
            <a:endParaRPr lang="es-MX" sz="3200" dirty="0" smtClean="0">
              <a:solidFill>
                <a:schemeClr val="tx1"/>
              </a:solidFill>
              <a:latin typeface="Arial" pitchFamily="34" charset="0"/>
              <a:cs typeface="Arial" pitchFamily="34" charset="0"/>
            </a:endParaRPr>
          </a:p>
          <a:p>
            <a:pPr lvl="0" algn="just">
              <a:buFont typeface="Wingdings" pitchFamily="2" charset="2"/>
              <a:buChar char="ü"/>
            </a:pPr>
            <a:r>
              <a:rPr lang="es-ES_tradnl" sz="3200" dirty="0" smtClean="0">
                <a:solidFill>
                  <a:schemeClr val="tx1"/>
                </a:solidFill>
                <a:latin typeface="Arial" pitchFamily="34" charset="0"/>
                <a:cs typeface="Arial" pitchFamily="34" charset="0"/>
              </a:rPr>
              <a:t>Definir los conceptos de biotecnología e ingeniería genética.</a:t>
            </a:r>
            <a:endParaRPr lang="es-MX" sz="3200" dirty="0" smtClean="0">
              <a:solidFill>
                <a:schemeClr val="tx1"/>
              </a:solidFill>
              <a:latin typeface="Arial" pitchFamily="34" charset="0"/>
              <a:cs typeface="Arial" pitchFamily="34" charset="0"/>
            </a:endParaRPr>
          </a:p>
          <a:p>
            <a:endParaRPr lang="es-MX" dirty="0"/>
          </a:p>
        </p:txBody>
      </p:sp>
      <p:sp>
        <p:nvSpPr>
          <p:cNvPr id="2" name="1 Título"/>
          <p:cNvSpPr>
            <a:spLocks noGrp="1"/>
          </p:cNvSpPr>
          <p:nvPr>
            <p:ph type="ctrTitle"/>
          </p:nvPr>
        </p:nvSpPr>
        <p:spPr>
          <a:xfrm>
            <a:off x="428596" y="1714488"/>
            <a:ext cx="8229600" cy="1470025"/>
          </a:xfrm>
        </p:spPr>
        <p:txBody>
          <a:bodyPr>
            <a:normAutofit fontScale="90000"/>
          </a:bodyPr>
          <a:lstStyle/>
          <a:p>
            <a:r>
              <a:rPr lang="es-ES_tradnl" sz="4400" b="1" dirty="0" smtClean="0">
                <a:latin typeface="Arial" pitchFamily="34" charset="0"/>
                <a:cs typeface="Arial" pitchFamily="34" charset="0"/>
              </a:rPr>
              <a:t>Tema 1. El desarrollo científico y tecnológico</a:t>
            </a:r>
            <a:r>
              <a:rPr lang="es-MX" dirty="0" smtClean="0"/>
              <a:t/>
            </a:r>
            <a:br>
              <a:rPr lang="es-MX" dirty="0" smtClean="0"/>
            </a:br>
            <a:endParaRPr lang="es-MX" dirty="0"/>
          </a:p>
        </p:txBody>
      </p:sp>
      <p:pic>
        <p:nvPicPr>
          <p:cNvPr id="4" name="3 Imagen" descr="TRNA-Phe_yeast_1ehz.png"/>
          <p:cNvPicPr>
            <a:picLocks noChangeAspect="1"/>
          </p:cNvPicPr>
          <p:nvPr/>
        </p:nvPicPr>
        <p:blipFill>
          <a:blip r:embed="rId2"/>
          <a:stretch>
            <a:fillRect/>
          </a:stretch>
        </p:blipFill>
        <p:spPr>
          <a:xfrm>
            <a:off x="214282" y="285728"/>
            <a:ext cx="2143140" cy="135729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6555641"/>
          </a:xfrm>
          <a:prstGeom prst="rect">
            <a:avLst/>
          </a:prstGeom>
        </p:spPr>
        <p:txBody>
          <a:bodyPr wrap="square">
            <a:spAutoFit/>
          </a:bodyPr>
          <a:lstStyle/>
          <a:p>
            <a:pPr algn="just"/>
            <a:r>
              <a:rPr lang="es-MX" sz="2800" dirty="0" smtClean="0">
                <a:latin typeface="Arial" pitchFamily="34" charset="0"/>
                <a:cs typeface="Arial" pitchFamily="34" charset="0"/>
              </a:rPr>
              <a:t>La </a:t>
            </a:r>
            <a:r>
              <a:rPr lang="es-MX" sz="2800" u="sng" dirty="0" err="1" smtClean="0">
                <a:latin typeface="Arial" pitchFamily="34" charset="0"/>
                <a:cs typeface="Arial" pitchFamily="34" charset="0"/>
                <a:hlinkClick r:id="rId2"/>
              </a:rPr>
              <a:t>Biotechnology</a:t>
            </a:r>
            <a:r>
              <a:rPr lang="es-MX" sz="2800" u="sng" dirty="0" smtClean="0">
                <a:latin typeface="Arial" pitchFamily="34" charset="0"/>
                <a:cs typeface="Arial" pitchFamily="34" charset="0"/>
                <a:hlinkClick r:id="rId2"/>
              </a:rPr>
              <a:t> </a:t>
            </a:r>
            <a:r>
              <a:rPr lang="es-MX" sz="2800" u="sng" dirty="0" err="1" smtClean="0">
                <a:latin typeface="Arial" pitchFamily="34" charset="0"/>
                <a:cs typeface="Arial" pitchFamily="34" charset="0"/>
                <a:hlinkClick r:id="rId2"/>
              </a:rPr>
              <a:t>Innovation</a:t>
            </a:r>
            <a:r>
              <a:rPr lang="es-MX" sz="2800" u="sng" dirty="0" smtClean="0">
                <a:latin typeface="Arial" pitchFamily="34" charset="0"/>
                <a:cs typeface="Arial" pitchFamily="34" charset="0"/>
                <a:hlinkClick r:id="rId2"/>
              </a:rPr>
              <a:t> </a:t>
            </a:r>
            <a:r>
              <a:rPr lang="es-MX" sz="2800" u="sng" dirty="0" err="1" smtClean="0">
                <a:latin typeface="Arial" pitchFamily="34" charset="0"/>
                <a:cs typeface="Arial" pitchFamily="34" charset="0"/>
                <a:hlinkClick r:id="rId2"/>
              </a:rPr>
              <a:t>Organization</a:t>
            </a:r>
            <a:r>
              <a:rPr lang="es-MX" sz="2800" dirty="0" smtClean="0">
                <a:latin typeface="Arial" pitchFamily="34" charset="0"/>
                <a:cs typeface="Arial" pitchFamily="34" charset="0"/>
              </a:rPr>
              <a:t> indica que la biotecnología es tecnología basada en la biología, que utiliza procesos celulares y </a:t>
            </a:r>
            <a:r>
              <a:rPr lang="es-MX" sz="2800" dirty="0" err="1" smtClean="0">
                <a:latin typeface="Arial" pitchFamily="34" charset="0"/>
                <a:cs typeface="Arial" pitchFamily="34" charset="0"/>
              </a:rPr>
              <a:t>biomoleculares</a:t>
            </a:r>
            <a:r>
              <a:rPr lang="es-MX" sz="2800" dirty="0" smtClean="0">
                <a:latin typeface="Arial" pitchFamily="34" charset="0"/>
                <a:cs typeface="Arial" pitchFamily="34" charset="0"/>
              </a:rPr>
              <a:t> para crear productos y tecnologías que mejoren tanto nuestra calidad de vida como la salud del planeta. </a:t>
            </a:r>
            <a:endParaRPr lang="es-MX" sz="2800" dirty="0" smtClean="0">
              <a:latin typeface="Arial" pitchFamily="34" charset="0"/>
              <a:cs typeface="Arial" pitchFamily="34" charset="0"/>
            </a:endParaRP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Según el </a:t>
            </a:r>
            <a:r>
              <a:rPr lang="es-MX" sz="2800" u="sng" dirty="0" smtClean="0">
                <a:latin typeface="Arial" pitchFamily="34" charset="0"/>
                <a:cs typeface="Arial" pitchFamily="34" charset="0"/>
                <a:hlinkClick r:id="rId3" tooltip="Convenio sobre Diversidad Biológica"/>
              </a:rPr>
              <a:t>Convenio sobre Diversidad Biológica</a:t>
            </a:r>
            <a:r>
              <a:rPr lang="es-MX" sz="2800" dirty="0" smtClean="0">
                <a:latin typeface="Arial" pitchFamily="34" charset="0"/>
                <a:cs typeface="Arial" pitchFamily="34" charset="0"/>
              </a:rPr>
              <a:t> de 1992, la biotecnología podría definirse como «toda aplicación tecnológica que utilice sistemas biológicos y organismos vivos o sus derivados para la creación o modificación de productos o procesos para usos específicos».</a:t>
            </a:r>
            <a:r>
              <a:rPr lang="es-MX" sz="2800" u="sng" baseline="30000" dirty="0" smtClean="0">
                <a:latin typeface="Arial" pitchFamily="34" charset="0"/>
                <a:cs typeface="Arial" pitchFamily="34" charset="0"/>
                <a:hlinkClick r:id="rId4"/>
              </a:rPr>
              <a:t>[4]</a:t>
            </a:r>
            <a:r>
              <a:rPr lang="es-MX" sz="2800" dirty="0" smtClean="0">
                <a:latin typeface="Arial" pitchFamily="34" charset="0"/>
                <a:cs typeface="Arial" pitchFamily="34" charset="0"/>
              </a:rPr>
              <a:t>​</a:t>
            </a:r>
            <a:r>
              <a:rPr lang="es-MX" sz="2800" u="sng" baseline="30000" dirty="0" smtClean="0">
                <a:latin typeface="Arial" pitchFamily="34" charset="0"/>
                <a:cs typeface="Arial" pitchFamily="34" charset="0"/>
                <a:hlinkClick r:id="rId4"/>
              </a:rPr>
              <a:t>[5]</a:t>
            </a:r>
            <a:r>
              <a:rPr lang="es-MX" sz="2800" dirty="0" smtClean="0">
                <a:latin typeface="Arial" pitchFamily="34" charset="0"/>
                <a:cs typeface="Arial" pitchFamily="34" charset="0"/>
              </a:rPr>
              <a:t>​ </a:t>
            </a:r>
          </a:p>
          <a:p>
            <a:pPr algn="just"/>
            <a:endParaRPr lang="es-MX" sz="2800" dirty="0" smtClean="0">
              <a:latin typeface="Arial" pitchFamily="34" charset="0"/>
              <a:cs typeface="Arial" pitchFamily="34" charset="0"/>
            </a:endParaRPr>
          </a:p>
          <a:p>
            <a:pPr algn="just"/>
            <a:endParaRPr lang="es-MX" sz="2800"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Biotecnología</a:t>
            </a:r>
            <a:endParaRPr lang="es-MX" sz="3200" b="1"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5755422"/>
          </a:xfrm>
          <a:prstGeom prst="rect">
            <a:avLst/>
          </a:prstGeom>
        </p:spPr>
        <p:txBody>
          <a:bodyPr wrap="square">
            <a:spAutoFit/>
          </a:bodyPr>
          <a:lstStyle/>
          <a:p>
            <a:pPr algn="just">
              <a:buFont typeface="Arial" pitchFamily="34" charset="0"/>
              <a:buChar char="•"/>
            </a:pPr>
            <a:r>
              <a:rPr lang="es-MX" sz="2800" dirty="0" smtClean="0">
                <a:latin typeface="Arial" pitchFamily="34" charset="0"/>
                <a:cs typeface="Arial" pitchFamily="34" charset="0"/>
              </a:rPr>
              <a:t> </a:t>
            </a:r>
            <a:r>
              <a:rPr lang="es-MX" sz="2600" dirty="0" smtClean="0">
                <a:latin typeface="Arial" pitchFamily="34" charset="0"/>
                <a:cs typeface="Arial" pitchFamily="34" charset="0"/>
              </a:rPr>
              <a:t>La </a:t>
            </a:r>
            <a:r>
              <a:rPr lang="es-MX" sz="2600" u="sng" dirty="0" smtClean="0">
                <a:latin typeface="Arial" pitchFamily="34" charset="0"/>
                <a:cs typeface="Arial" pitchFamily="34" charset="0"/>
                <a:hlinkClick r:id="rId2" tooltip="Atención de la salud (aún no redactado)"/>
              </a:rPr>
              <a:t>atención de la salud</a:t>
            </a:r>
            <a:r>
              <a:rPr lang="es-MX" sz="2600" dirty="0" smtClean="0">
                <a:latin typeface="Arial" pitchFamily="34" charset="0"/>
                <a:cs typeface="Arial" pitchFamily="34" charset="0"/>
              </a:rPr>
              <a:t>, con el desarrollo de nuevos enfoques para el tratamiento de </a:t>
            </a:r>
            <a:r>
              <a:rPr lang="es-MX" sz="2600" dirty="0" smtClean="0">
                <a:latin typeface="Arial" pitchFamily="34" charset="0"/>
                <a:cs typeface="Arial" pitchFamily="34" charset="0"/>
              </a:rPr>
              <a:t>enfermedades.</a:t>
            </a:r>
          </a:p>
          <a:p>
            <a:pPr algn="just">
              <a:buFont typeface="Arial" pitchFamily="34" charset="0"/>
              <a:buChar char="•"/>
            </a:pPr>
            <a:r>
              <a:rPr lang="es-MX" sz="2600" dirty="0" smtClean="0">
                <a:latin typeface="Arial" pitchFamily="34" charset="0"/>
                <a:cs typeface="Arial" pitchFamily="34" charset="0"/>
              </a:rPr>
              <a:t>La </a:t>
            </a:r>
            <a:r>
              <a:rPr lang="es-MX" sz="2600" dirty="0" smtClean="0">
                <a:latin typeface="Arial" pitchFamily="34" charset="0"/>
                <a:cs typeface="Arial" pitchFamily="34" charset="0"/>
              </a:rPr>
              <a:t>agricultura, con el desarrollo de cultivos y alimentos </a:t>
            </a:r>
            <a:r>
              <a:rPr lang="es-MX" sz="2600" dirty="0" smtClean="0">
                <a:latin typeface="Arial" pitchFamily="34" charset="0"/>
                <a:cs typeface="Arial" pitchFamily="34" charset="0"/>
              </a:rPr>
              <a:t>mejorados.</a:t>
            </a:r>
          </a:p>
          <a:p>
            <a:pPr algn="just">
              <a:buFont typeface="Arial" pitchFamily="34" charset="0"/>
              <a:buChar char="•"/>
            </a:pPr>
            <a:r>
              <a:rPr lang="es-MX" sz="2600" dirty="0" smtClean="0">
                <a:latin typeface="Arial" pitchFamily="34" charset="0"/>
                <a:cs typeface="Arial" pitchFamily="34" charset="0"/>
              </a:rPr>
              <a:t>Usos </a:t>
            </a:r>
            <a:r>
              <a:rPr lang="es-MX" sz="2600" dirty="0" smtClean="0">
                <a:latin typeface="Arial" pitchFamily="34" charset="0"/>
                <a:cs typeface="Arial" pitchFamily="34" charset="0"/>
              </a:rPr>
              <a:t>no alimentarios de los cultivos, por ejemplo </a:t>
            </a:r>
            <a:r>
              <a:rPr lang="es-MX" sz="2600" u="sng" dirty="0" smtClean="0">
                <a:latin typeface="Arial" pitchFamily="34" charset="0"/>
                <a:cs typeface="Arial" pitchFamily="34" charset="0"/>
                <a:hlinkClick r:id="rId3" tooltip="Plástico"/>
              </a:rPr>
              <a:t>plásticos biodegradables</a:t>
            </a:r>
            <a:r>
              <a:rPr lang="es-MX" sz="2600" dirty="0" smtClean="0">
                <a:latin typeface="Arial" pitchFamily="34" charset="0"/>
                <a:cs typeface="Arial" pitchFamily="34" charset="0"/>
              </a:rPr>
              <a:t>, </a:t>
            </a:r>
            <a:r>
              <a:rPr lang="es-MX" sz="2600" u="sng" dirty="0" smtClean="0">
                <a:latin typeface="Arial" pitchFamily="34" charset="0"/>
                <a:cs typeface="Arial" pitchFamily="34" charset="0"/>
                <a:hlinkClick r:id="rId4" tooltip="Aceite vegetal"/>
              </a:rPr>
              <a:t>aceites vegetales</a:t>
            </a:r>
            <a:r>
              <a:rPr lang="es-MX" sz="2600" dirty="0" smtClean="0">
                <a:latin typeface="Arial" pitchFamily="34" charset="0"/>
                <a:cs typeface="Arial" pitchFamily="34" charset="0"/>
              </a:rPr>
              <a:t> y </a:t>
            </a:r>
            <a:r>
              <a:rPr lang="es-MX" sz="2600" u="sng" dirty="0" smtClean="0">
                <a:latin typeface="Arial" pitchFamily="34" charset="0"/>
                <a:cs typeface="Arial" pitchFamily="34" charset="0"/>
                <a:hlinkClick r:id="rId5" tooltip="Biocombustible"/>
              </a:rPr>
              <a:t>biocombustibles</a:t>
            </a:r>
            <a:r>
              <a:rPr lang="es-MX" sz="2600" u="sng" dirty="0" smtClean="0">
                <a:latin typeface="Arial" pitchFamily="34" charset="0"/>
                <a:cs typeface="Arial" pitchFamily="34" charset="0"/>
              </a:rPr>
              <a:t>.</a:t>
            </a:r>
          </a:p>
          <a:p>
            <a:pPr algn="just">
              <a:buFont typeface="Arial" pitchFamily="34" charset="0"/>
              <a:buChar char="•"/>
            </a:pPr>
            <a:r>
              <a:rPr lang="es-MX" sz="2600" dirty="0" smtClean="0">
                <a:latin typeface="Arial" pitchFamily="34" charset="0"/>
                <a:cs typeface="Arial" pitchFamily="34" charset="0"/>
              </a:rPr>
              <a:t>C</a:t>
            </a:r>
            <a:r>
              <a:rPr lang="es-MX" sz="2600" dirty="0" smtClean="0">
                <a:latin typeface="Arial" pitchFamily="34" charset="0"/>
                <a:cs typeface="Arial" pitchFamily="34" charset="0"/>
              </a:rPr>
              <a:t>uidado </a:t>
            </a:r>
            <a:r>
              <a:rPr lang="es-MX" sz="2600" dirty="0" smtClean="0">
                <a:latin typeface="Arial" pitchFamily="34" charset="0"/>
                <a:cs typeface="Arial" pitchFamily="34" charset="0"/>
              </a:rPr>
              <a:t>medioambiental a través de la </a:t>
            </a:r>
            <a:r>
              <a:rPr lang="es-MX" sz="2600" u="sng" dirty="0" err="1" smtClean="0">
                <a:latin typeface="Arial" pitchFamily="34" charset="0"/>
                <a:cs typeface="Arial" pitchFamily="34" charset="0"/>
                <a:hlinkClick r:id="rId6" tooltip="Biorremediación"/>
              </a:rPr>
              <a:t>biorremediación</a:t>
            </a:r>
            <a:r>
              <a:rPr lang="es-MX" sz="2600" dirty="0" smtClean="0">
                <a:latin typeface="Arial" pitchFamily="34" charset="0"/>
                <a:cs typeface="Arial" pitchFamily="34" charset="0"/>
              </a:rPr>
              <a:t>, como el </a:t>
            </a:r>
            <a:r>
              <a:rPr lang="es-MX" sz="2600" u="sng" dirty="0" smtClean="0">
                <a:latin typeface="Arial" pitchFamily="34" charset="0"/>
                <a:cs typeface="Arial" pitchFamily="34" charset="0"/>
                <a:hlinkClick r:id="rId7" tooltip="Reciclaje"/>
              </a:rPr>
              <a:t>reciclaje</a:t>
            </a:r>
            <a:r>
              <a:rPr lang="es-MX" sz="2600" dirty="0" smtClean="0">
                <a:latin typeface="Arial" pitchFamily="34" charset="0"/>
                <a:cs typeface="Arial" pitchFamily="34" charset="0"/>
              </a:rPr>
              <a:t>, el tratamiento de </a:t>
            </a:r>
            <a:r>
              <a:rPr lang="es-MX" sz="2600" u="sng" dirty="0" smtClean="0">
                <a:latin typeface="Arial" pitchFamily="34" charset="0"/>
                <a:cs typeface="Arial" pitchFamily="34" charset="0"/>
                <a:hlinkClick r:id="rId8" tooltip="Residuos"/>
              </a:rPr>
              <a:t>residuos</a:t>
            </a:r>
            <a:r>
              <a:rPr lang="es-MX" sz="2600" dirty="0" smtClean="0">
                <a:latin typeface="Arial" pitchFamily="34" charset="0"/>
                <a:cs typeface="Arial" pitchFamily="34" charset="0"/>
              </a:rPr>
              <a:t> y la limpieza de sitios contaminados por actividades industriales. </a:t>
            </a:r>
            <a:endParaRPr lang="es-MX" sz="2600" dirty="0" smtClean="0">
              <a:latin typeface="Arial" pitchFamily="34" charset="0"/>
              <a:cs typeface="Arial" pitchFamily="34" charset="0"/>
            </a:endParaRPr>
          </a:p>
          <a:p>
            <a:pPr algn="just">
              <a:buFont typeface="Arial" pitchFamily="34" charset="0"/>
              <a:buChar char="•"/>
            </a:pPr>
            <a:r>
              <a:rPr lang="es-MX" sz="2600" dirty="0" smtClean="0">
                <a:latin typeface="Arial" pitchFamily="34" charset="0"/>
                <a:cs typeface="Arial" pitchFamily="34" charset="0"/>
              </a:rPr>
              <a:t>Se aplica </a:t>
            </a:r>
            <a:r>
              <a:rPr lang="es-MX" sz="2600" dirty="0" smtClean="0">
                <a:latin typeface="Arial" pitchFamily="34" charset="0"/>
                <a:cs typeface="Arial" pitchFamily="34" charset="0"/>
              </a:rPr>
              <a:t>en la genética para modificar ciertos organismos</a:t>
            </a:r>
            <a:r>
              <a:rPr lang="es-MX" sz="2600" dirty="0" smtClean="0">
                <a:latin typeface="Arial" pitchFamily="34" charset="0"/>
                <a:cs typeface="Arial" pitchFamily="34" charset="0"/>
              </a:rPr>
              <a:t>.​ </a:t>
            </a:r>
            <a:endParaRPr lang="es-MX" sz="2600" dirty="0" smtClean="0">
              <a:latin typeface="Arial" pitchFamily="34" charset="0"/>
              <a:cs typeface="Arial" pitchFamily="34" charset="0"/>
            </a:endParaRPr>
          </a:p>
          <a:p>
            <a:pPr algn="just"/>
            <a:endParaRPr lang="es-MX" sz="2800"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Aplicaciones</a:t>
            </a:r>
            <a:endParaRPr lang="es-MX" sz="3200" b="1"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5816977"/>
          </a:xfrm>
          <a:prstGeom prst="rect">
            <a:avLst/>
          </a:prstGeom>
        </p:spPr>
        <p:txBody>
          <a:bodyPr wrap="square">
            <a:spAutoFit/>
          </a:bodyPr>
          <a:lstStyle/>
          <a:p>
            <a:pPr algn="just"/>
            <a:r>
              <a:rPr lang="es-MX" sz="2800" dirty="0" smtClean="0">
                <a:latin typeface="Arial" pitchFamily="34" charset="0"/>
                <a:cs typeface="Arial" pitchFamily="34" charset="0"/>
              </a:rPr>
              <a:t>Las aplicaciones de la biotecnología son numerosas, y suelen clasificarse en</a:t>
            </a:r>
            <a:r>
              <a:rPr lang="es-MX" sz="2800" dirty="0" smtClean="0">
                <a:latin typeface="Arial" pitchFamily="34" charset="0"/>
                <a:cs typeface="Arial" pitchFamily="34" charset="0"/>
              </a:rPr>
              <a:t>:</a:t>
            </a:r>
          </a:p>
          <a:p>
            <a:pPr algn="just">
              <a:buFont typeface="Arial" pitchFamily="34" charset="0"/>
              <a:buChar char="•"/>
            </a:pPr>
            <a:r>
              <a:rPr lang="es-MX" sz="3200" u="sng" dirty="0" smtClean="0">
                <a:latin typeface="Arial" pitchFamily="34" charset="0"/>
                <a:cs typeface="Arial" pitchFamily="34" charset="0"/>
                <a:hlinkClick r:id="rId2" tooltip="Biotecnología roja"/>
              </a:rPr>
              <a:t>Biotecnología roja</a:t>
            </a:r>
            <a:r>
              <a:rPr lang="es-MX" sz="3200" dirty="0" smtClean="0">
                <a:latin typeface="Arial" pitchFamily="34" charset="0"/>
                <a:cs typeface="Arial" pitchFamily="34" charset="0"/>
              </a:rPr>
              <a:t>: se aplica a la utilización de biotecnología en procesos </a:t>
            </a:r>
            <a:r>
              <a:rPr lang="es-MX" sz="3200" u="sng" dirty="0" smtClean="0">
                <a:latin typeface="Arial" pitchFamily="34" charset="0"/>
                <a:cs typeface="Arial" pitchFamily="34" charset="0"/>
                <a:hlinkClick r:id="rId3" tooltip="Médico"/>
              </a:rPr>
              <a:t>médicos</a:t>
            </a:r>
            <a:r>
              <a:rPr lang="es-MX" sz="3200" dirty="0" smtClean="0">
                <a:latin typeface="Arial" pitchFamily="34" charset="0"/>
                <a:cs typeface="Arial" pitchFamily="34" charset="0"/>
              </a:rPr>
              <a:t>. Algunos ejemplos son la obtención de organismos para producir </a:t>
            </a:r>
            <a:r>
              <a:rPr lang="es-MX" sz="3200" u="sng" dirty="0" smtClean="0">
                <a:latin typeface="Arial" pitchFamily="34" charset="0"/>
                <a:cs typeface="Arial" pitchFamily="34" charset="0"/>
                <a:hlinkClick r:id="rId4" tooltip="Antibiótico"/>
              </a:rPr>
              <a:t>antibióticos</a:t>
            </a:r>
            <a:r>
              <a:rPr lang="es-MX" sz="3200" dirty="0" smtClean="0">
                <a:latin typeface="Arial" pitchFamily="34" charset="0"/>
                <a:cs typeface="Arial" pitchFamily="34" charset="0"/>
              </a:rPr>
              <a:t>, el desarrollo de </a:t>
            </a:r>
            <a:r>
              <a:rPr lang="es-MX" sz="3200" u="sng" dirty="0" smtClean="0">
                <a:latin typeface="Arial" pitchFamily="34" charset="0"/>
                <a:cs typeface="Arial" pitchFamily="34" charset="0"/>
                <a:hlinkClick r:id="rId5" tooltip="Vacuna"/>
              </a:rPr>
              <a:t>vacunas</a:t>
            </a:r>
            <a:r>
              <a:rPr lang="es-MX" sz="3200" dirty="0" smtClean="0">
                <a:latin typeface="Arial" pitchFamily="34" charset="0"/>
                <a:cs typeface="Arial" pitchFamily="34" charset="0"/>
              </a:rPr>
              <a:t> más seguras y nuevos fármacos, los diagnósticos moleculares, las terapias regenerativas y el desarrollo de la </a:t>
            </a:r>
            <a:r>
              <a:rPr lang="es-MX" sz="3200" u="sng" dirty="0" smtClean="0">
                <a:latin typeface="Arial" pitchFamily="34" charset="0"/>
                <a:cs typeface="Arial" pitchFamily="34" charset="0"/>
                <a:hlinkClick r:id="rId6" tooltip="Ingeniería genética"/>
              </a:rPr>
              <a:t>ingeniería genética</a:t>
            </a:r>
            <a:r>
              <a:rPr lang="es-MX" sz="3200" dirty="0" smtClean="0">
                <a:latin typeface="Arial" pitchFamily="34" charset="0"/>
                <a:cs typeface="Arial" pitchFamily="34" charset="0"/>
              </a:rPr>
              <a:t> para curar enfermedades a través de la </a:t>
            </a:r>
            <a:r>
              <a:rPr lang="es-MX" sz="3200" u="sng" dirty="0" smtClean="0">
                <a:latin typeface="Arial" pitchFamily="34" charset="0"/>
                <a:cs typeface="Arial" pitchFamily="34" charset="0"/>
                <a:hlinkClick r:id="rId7" tooltip="Genoma"/>
              </a:rPr>
              <a:t>manipulación </a:t>
            </a:r>
            <a:r>
              <a:rPr lang="es-MX" sz="3200" u="sng" dirty="0" err="1" smtClean="0">
                <a:latin typeface="Arial" pitchFamily="34" charset="0"/>
                <a:cs typeface="Arial" pitchFamily="34" charset="0"/>
                <a:hlinkClick r:id="rId7" tooltip="Genoma"/>
              </a:rPr>
              <a:t>génetica</a:t>
            </a:r>
            <a:r>
              <a:rPr lang="es-MX" sz="3200" dirty="0" smtClean="0">
                <a:latin typeface="Arial" pitchFamily="34" charset="0"/>
                <a:cs typeface="Arial" pitchFamily="34" charset="0"/>
              </a:rPr>
              <a:t>.</a:t>
            </a:r>
            <a:r>
              <a:rPr lang="es-MX" sz="3200" dirty="0" smtClean="0">
                <a:latin typeface="Arial" pitchFamily="34" charset="0"/>
                <a:cs typeface="Arial" pitchFamily="34" charset="0"/>
              </a:rPr>
              <a:t> </a:t>
            </a:r>
            <a:endParaRPr lang="es-MX" sz="3200" dirty="0" smtClean="0">
              <a:latin typeface="Arial" pitchFamily="34" charset="0"/>
              <a:cs typeface="Arial" pitchFamily="34" charset="0"/>
            </a:endParaRPr>
          </a:p>
          <a:p>
            <a:pPr algn="just"/>
            <a:endParaRPr lang="es-MX" sz="2800"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Aplicaciones</a:t>
            </a:r>
            <a:endParaRPr lang="es-MX" sz="3200" b="1"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4832092"/>
          </a:xfrm>
          <a:prstGeom prst="rect">
            <a:avLst/>
          </a:prstGeom>
        </p:spPr>
        <p:txBody>
          <a:bodyPr wrap="square">
            <a:spAutoFit/>
          </a:bodyPr>
          <a:lstStyle/>
          <a:p>
            <a:pPr algn="just"/>
            <a:r>
              <a:rPr lang="es-MX" sz="2800" dirty="0" smtClean="0">
                <a:latin typeface="Arial" pitchFamily="34" charset="0"/>
                <a:cs typeface="Arial" pitchFamily="34" charset="0"/>
              </a:rPr>
              <a:t>Las aplicaciones de la biotecnología son numerosas, y suelen clasificarse en</a:t>
            </a:r>
            <a:r>
              <a:rPr lang="es-MX" sz="2800" dirty="0" smtClean="0">
                <a:latin typeface="Arial" pitchFamily="34" charset="0"/>
                <a:cs typeface="Arial" pitchFamily="34" charset="0"/>
              </a:rPr>
              <a:t>:</a:t>
            </a:r>
          </a:p>
          <a:p>
            <a:pPr lvl="0" algn="just">
              <a:buFont typeface="Arial" pitchFamily="34" charset="0"/>
              <a:buChar char="•"/>
            </a:pPr>
            <a:r>
              <a:rPr lang="es-MX" sz="2800" u="sng" dirty="0" smtClean="0">
                <a:latin typeface="Arial" pitchFamily="34" charset="0"/>
                <a:cs typeface="Arial" pitchFamily="34" charset="0"/>
                <a:hlinkClick r:id="rId2" tooltip="Biotecnología blanca"/>
              </a:rPr>
              <a:t>Biotecnología blanca</a:t>
            </a:r>
            <a:r>
              <a:rPr lang="es-MX" sz="2800" dirty="0" smtClean="0">
                <a:latin typeface="Arial" pitchFamily="34" charset="0"/>
                <a:cs typeface="Arial" pitchFamily="34" charset="0"/>
              </a:rPr>
              <a:t>: también conocida como biotecnología industrial, es aquella aplicada a procesos </a:t>
            </a:r>
            <a:r>
              <a:rPr lang="es-MX" sz="2800" u="sng" dirty="0" smtClean="0">
                <a:latin typeface="Arial" pitchFamily="34" charset="0"/>
                <a:cs typeface="Arial" pitchFamily="34" charset="0"/>
                <a:hlinkClick r:id="rId3" tooltip="Industria"/>
              </a:rPr>
              <a:t>industriales</a:t>
            </a:r>
            <a:r>
              <a:rPr lang="es-MX" sz="2800" dirty="0" smtClean="0">
                <a:latin typeface="Arial" pitchFamily="34" charset="0"/>
                <a:cs typeface="Arial" pitchFamily="34" charset="0"/>
              </a:rPr>
              <a:t>. Un ejemplo es la obtención de microorganismos para generar un producto químico o el uso de </a:t>
            </a:r>
            <a:r>
              <a:rPr lang="es-MX" sz="2800" u="sng" dirty="0" smtClean="0">
                <a:latin typeface="Arial" pitchFamily="34" charset="0"/>
                <a:cs typeface="Arial" pitchFamily="34" charset="0"/>
                <a:hlinkClick r:id="rId4" tooltip="Enzima"/>
              </a:rPr>
              <a:t>enzimas</a:t>
            </a:r>
            <a:r>
              <a:rPr lang="es-MX" sz="2800" dirty="0" smtClean="0">
                <a:latin typeface="Arial" pitchFamily="34" charset="0"/>
                <a:cs typeface="Arial" pitchFamily="34" charset="0"/>
              </a:rPr>
              <a:t> como </a:t>
            </a:r>
            <a:r>
              <a:rPr lang="es-MX" sz="2800" u="sng" dirty="0" smtClean="0">
                <a:latin typeface="Arial" pitchFamily="34" charset="0"/>
                <a:cs typeface="Arial" pitchFamily="34" charset="0"/>
                <a:hlinkClick r:id="rId5" tooltip="Catálisis"/>
              </a:rPr>
              <a:t>catalizadores</a:t>
            </a:r>
            <a:r>
              <a:rPr lang="es-MX" sz="2800" dirty="0" smtClean="0">
                <a:latin typeface="Arial" pitchFamily="34" charset="0"/>
                <a:cs typeface="Arial" pitchFamily="34" charset="0"/>
              </a:rPr>
              <a:t> o inhibidores enzimáticos industriales, ya sea para obtener productos químicos valiosos o para destruir contaminantes químicos </a:t>
            </a:r>
            <a:r>
              <a:rPr lang="es-MX" sz="2800" dirty="0" smtClean="0">
                <a:latin typeface="Arial" pitchFamily="34" charset="0"/>
                <a:cs typeface="Arial" pitchFamily="34" charset="0"/>
              </a:rPr>
              <a:t>peligrosos</a:t>
            </a:r>
            <a:endParaRPr lang="es-MX" sz="2800" dirty="0" smtClean="0">
              <a:latin typeface="Arial" pitchFamily="34" charset="0"/>
              <a:cs typeface="Arial" pitchFamily="34" charset="0"/>
            </a:endParaRPr>
          </a:p>
          <a:p>
            <a:pPr algn="just">
              <a:buFont typeface="Arial" pitchFamily="34" charset="0"/>
              <a:buChar char="•"/>
            </a:pPr>
            <a:endParaRPr lang="es-MX" sz="2800"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Aplicaciones</a:t>
            </a:r>
            <a:endParaRPr lang="es-MX" sz="3200" b="1"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3970318"/>
          </a:xfrm>
          <a:prstGeom prst="rect">
            <a:avLst/>
          </a:prstGeom>
        </p:spPr>
        <p:txBody>
          <a:bodyPr wrap="square">
            <a:spAutoFit/>
          </a:bodyPr>
          <a:lstStyle/>
          <a:p>
            <a:pPr algn="just"/>
            <a:r>
              <a:rPr lang="es-MX" sz="2800" dirty="0" smtClean="0">
                <a:latin typeface="Arial" pitchFamily="34" charset="0"/>
                <a:cs typeface="Arial" pitchFamily="34" charset="0"/>
              </a:rPr>
              <a:t>Las aplicaciones de la biotecnología son numerosas, y suelen clasificarse en</a:t>
            </a:r>
            <a:r>
              <a:rPr lang="es-MX" sz="2800" dirty="0" smtClean="0">
                <a:latin typeface="Arial" pitchFamily="34" charset="0"/>
                <a:cs typeface="Arial" pitchFamily="34" charset="0"/>
              </a:rPr>
              <a:t>:</a:t>
            </a:r>
          </a:p>
          <a:p>
            <a:pPr lvl="0" algn="just"/>
            <a:r>
              <a:rPr lang="es-MX" sz="2800" u="sng" dirty="0" smtClean="0">
                <a:latin typeface="Arial" pitchFamily="34" charset="0"/>
                <a:cs typeface="Arial" pitchFamily="34" charset="0"/>
                <a:hlinkClick r:id="rId2" tooltip="Biotecnología vegetal"/>
              </a:rPr>
              <a:t>Biotecnología vegetal</a:t>
            </a:r>
            <a:r>
              <a:rPr lang="es-MX" sz="2800" dirty="0" smtClean="0">
                <a:latin typeface="Arial" pitchFamily="34" charset="0"/>
                <a:cs typeface="Arial" pitchFamily="34" charset="0"/>
              </a:rPr>
              <a:t> o biotecnología verde: es la biotecnología aplicada a procesos </a:t>
            </a:r>
            <a:r>
              <a:rPr lang="es-MX" sz="2800" u="sng" dirty="0" smtClean="0">
                <a:latin typeface="Arial" pitchFamily="34" charset="0"/>
                <a:cs typeface="Arial" pitchFamily="34" charset="0"/>
                <a:hlinkClick r:id="rId3" tooltip="Agricultura"/>
              </a:rPr>
              <a:t>agrícolas</a:t>
            </a:r>
            <a:r>
              <a:rPr lang="es-MX" sz="2800" dirty="0" smtClean="0">
                <a:latin typeface="Arial" pitchFamily="34" charset="0"/>
                <a:cs typeface="Arial" pitchFamily="34" charset="0"/>
              </a:rPr>
              <a:t>. Un ejemplo de ello es la obtención de </a:t>
            </a:r>
            <a:r>
              <a:rPr lang="es-MX" sz="2800" u="sng" dirty="0" smtClean="0">
                <a:latin typeface="Arial" pitchFamily="34" charset="0"/>
                <a:cs typeface="Arial" pitchFamily="34" charset="0"/>
                <a:hlinkClick r:id="rId4" tooltip="Organismo modificado genéticamente"/>
              </a:rPr>
              <a:t>plantas transgénicas</a:t>
            </a:r>
            <a:r>
              <a:rPr lang="es-MX" sz="2800" dirty="0" smtClean="0">
                <a:latin typeface="Arial" pitchFamily="34" charset="0"/>
                <a:cs typeface="Arial" pitchFamily="34" charset="0"/>
              </a:rPr>
              <a:t> capaces de crecer en condiciones ambientales desfavorables o plantas resistentes a plagas y enfermedades. </a:t>
            </a:r>
          </a:p>
          <a:p>
            <a:pPr algn="just">
              <a:buFont typeface="Arial" pitchFamily="34" charset="0"/>
              <a:buChar char="•"/>
            </a:pPr>
            <a:endParaRPr lang="es-MX" sz="2800"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Aplicaciones</a:t>
            </a:r>
            <a:endParaRPr lang="es-MX" sz="3200" b="1"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4401205"/>
          </a:xfrm>
          <a:prstGeom prst="rect">
            <a:avLst/>
          </a:prstGeom>
        </p:spPr>
        <p:txBody>
          <a:bodyPr wrap="square">
            <a:spAutoFit/>
          </a:bodyPr>
          <a:lstStyle/>
          <a:p>
            <a:pPr algn="just"/>
            <a:r>
              <a:rPr lang="es-MX" sz="2800" dirty="0" smtClean="0">
                <a:latin typeface="Arial" pitchFamily="34" charset="0"/>
                <a:cs typeface="Arial" pitchFamily="34" charset="0"/>
              </a:rPr>
              <a:t>Las aplicaciones de la biotecnología son numerosas, y suelen clasificarse en</a:t>
            </a:r>
            <a:r>
              <a:rPr lang="es-MX" sz="2800" dirty="0" smtClean="0">
                <a:latin typeface="Arial" pitchFamily="34" charset="0"/>
                <a:cs typeface="Arial" pitchFamily="34" charset="0"/>
              </a:rPr>
              <a:t>:</a:t>
            </a:r>
          </a:p>
          <a:p>
            <a:pPr lvl="0" algn="just"/>
            <a:r>
              <a:rPr lang="es-MX" sz="2800" u="sng" dirty="0" smtClean="0">
                <a:latin typeface="Arial" pitchFamily="34" charset="0"/>
                <a:cs typeface="Arial" pitchFamily="34" charset="0"/>
                <a:hlinkClick r:id="rId2" tooltip="Biotecnología azul"/>
              </a:rPr>
              <a:t>Biotecnología azul</a:t>
            </a:r>
            <a:r>
              <a:rPr lang="es-MX" sz="2800" dirty="0" smtClean="0">
                <a:latin typeface="Arial" pitchFamily="34" charset="0"/>
                <a:cs typeface="Arial" pitchFamily="34" charset="0"/>
              </a:rPr>
              <a:t>: también llamada </a:t>
            </a:r>
            <a:r>
              <a:rPr lang="es-MX" sz="2800" u="sng" dirty="0" smtClean="0">
                <a:latin typeface="Arial" pitchFamily="34" charset="0"/>
                <a:cs typeface="Arial" pitchFamily="34" charset="0"/>
                <a:hlinkClick r:id="rId3" tooltip="Biotecnología marina (aún no redactado)"/>
              </a:rPr>
              <a:t>biotecnología marina</a:t>
            </a:r>
            <a:r>
              <a:rPr lang="es-MX" sz="2800" dirty="0" smtClean="0">
                <a:latin typeface="Arial" pitchFamily="34" charset="0"/>
                <a:cs typeface="Arial" pitchFamily="34" charset="0"/>
              </a:rPr>
              <a:t>, es un término utilizado para describir las aplicaciones de la biotecnología en ambientes marinos y acuáticos. Aún se encuentra en una fase temprana de desarrollo. Sus aplicaciones son prometedoras para la </a:t>
            </a:r>
            <a:r>
              <a:rPr lang="es-MX" sz="2800" u="sng" dirty="0" smtClean="0">
                <a:latin typeface="Arial" pitchFamily="34" charset="0"/>
                <a:cs typeface="Arial" pitchFamily="34" charset="0"/>
                <a:hlinkClick r:id="rId4" tooltip="Acuicultura"/>
              </a:rPr>
              <a:t>acuicultura</a:t>
            </a:r>
            <a:r>
              <a:rPr lang="es-MX" sz="2800" dirty="0" smtClean="0">
                <a:latin typeface="Arial" pitchFamily="34" charset="0"/>
                <a:cs typeface="Arial" pitchFamily="34" charset="0"/>
              </a:rPr>
              <a:t>, cuidados sanitarios, cosmética y productos alimentarios.</a:t>
            </a:r>
            <a:r>
              <a:rPr lang="es-MX" sz="2800" u="sng" baseline="30000" dirty="0" smtClean="0">
                <a:latin typeface="Arial" pitchFamily="34" charset="0"/>
                <a:cs typeface="Arial" pitchFamily="34" charset="0"/>
                <a:hlinkClick r:id="rId5"/>
              </a:rPr>
              <a:t>[13]</a:t>
            </a:r>
            <a:r>
              <a:rPr lang="es-MX" sz="2800" dirty="0" smtClean="0">
                <a:latin typeface="Arial" pitchFamily="34" charset="0"/>
                <a:cs typeface="Arial" pitchFamily="34" charset="0"/>
              </a:rPr>
              <a:t>​</a:t>
            </a:r>
          </a:p>
          <a:p>
            <a:pPr algn="just">
              <a:buFont typeface="Arial" pitchFamily="34" charset="0"/>
              <a:buChar char="•"/>
            </a:pPr>
            <a:endParaRPr lang="es-MX" sz="2800"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Aplicaciones</a:t>
            </a:r>
            <a:endParaRPr lang="es-MX" sz="3200" b="1" dirty="0">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4401205"/>
          </a:xfrm>
          <a:prstGeom prst="rect">
            <a:avLst/>
          </a:prstGeom>
        </p:spPr>
        <p:txBody>
          <a:bodyPr wrap="square">
            <a:spAutoFit/>
          </a:bodyPr>
          <a:lstStyle/>
          <a:p>
            <a:pPr algn="just"/>
            <a:r>
              <a:rPr lang="es-MX" sz="2800" dirty="0" smtClean="0">
                <a:latin typeface="Arial" pitchFamily="34" charset="0"/>
                <a:cs typeface="Arial" pitchFamily="34" charset="0"/>
              </a:rPr>
              <a:t>Las aplicaciones de la biotecnología son numerosas, y suelen clasificarse en</a:t>
            </a:r>
            <a:r>
              <a:rPr lang="es-MX" sz="2800" dirty="0" smtClean="0">
                <a:latin typeface="Arial" pitchFamily="34" charset="0"/>
                <a:cs typeface="Arial" pitchFamily="34" charset="0"/>
              </a:rPr>
              <a:t>:</a:t>
            </a:r>
          </a:p>
          <a:p>
            <a:pPr lvl="0" algn="just"/>
            <a:r>
              <a:rPr lang="es-MX" sz="2800" u="sng" dirty="0" smtClean="0">
                <a:latin typeface="Arial" pitchFamily="34" charset="0"/>
                <a:cs typeface="Arial" pitchFamily="34" charset="0"/>
                <a:hlinkClick r:id="rId2" tooltip="Biotecnología gris (aún no redactado)"/>
              </a:rPr>
              <a:t>Biotecnología gris</a:t>
            </a:r>
            <a:r>
              <a:rPr lang="es-MX" sz="2800" dirty="0" smtClean="0">
                <a:latin typeface="Arial" pitchFamily="34" charset="0"/>
                <a:cs typeface="Arial" pitchFamily="34" charset="0"/>
              </a:rPr>
              <a:t>: también llamada biotecnología del medio ambiente, es aquella aplicada al mantenimiento de la </a:t>
            </a:r>
            <a:r>
              <a:rPr lang="es-MX" sz="2800" u="sng" dirty="0" smtClean="0">
                <a:latin typeface="Arial" pitchFamily="34" charset="0"/>
                <a:cs typeface="Arial" pitchFamily="34" charset="0"/>
                <a:hlinkClick r:id="rId3" tooltip="Biodiversidad"/>
              </a:rPr>
              <a:t>biodiversidad</a:t>
            </a:r>
            <a:r>
              <a:rPr lang="es-MX" sz="2800" dirty="0" smtClean="0">
                <a:latin typeface="Arial" pitchFamily="34" charset="0"/>
                <a:cs typeface="Arial" pitchFamily="34" charset="0"/>
              </a:rPr>
              <a:t>, preservación de las especies y la eliminación de contaminantes y metales pesados de la naturaleza. Está muy ligada a la </a:t>
            </a:r>
            <a:r>
              <a:rPr lang="es-MX" sz="2800" u="sng" dirty="0" err="1" smtClean="0">
                <a:latin typeface="Arial" pitchFamily="34" charset="0"/>
                <a:cs typeface="Arial" pitchFamily="34" charset="0"/>
                <a:hlinkClick r:id="rId4" tooltip="Biorremediación"/>
              </a:rPr>
              <a:t>biorremediación</a:t>
            </a:r>
            <a:r>
              <a:rPr lang="es-MX" sz="2800" dirty="0" smtClean="0">
                <a:latin typeface="Arial" pitchFamily="34" charset="0"/>
                <a:cs typeface="Arial" pitchFamily="34" charset="0"/>
              </a:rPr>
              <a:t>, utilizando plantas y microorganismos para reducir contaminantes</a:t>
            </a:r>
            <a:r>
              <a:rPr lang="es-MX" sz="2800" dirty="0" smtClean="0">
                <a:latin typeface="Arial" pitchFamily="34" charset="0"/>
                <a:cs typeface="Arial" pitchFamily="34" charset="0"/>
              </a:rPr>
              <a:t>.</a:t>
            </a:r>
            <a:endParaRPr lang="es-MX" sz="2800" dirty="0" smtClean="0">
              <a:latin typeface="Arial" pitchFamily="34" charset="0"/>
              <a:cs typeface="Arial" pitchFamily="34" charset="0"/>
            </a:endParaRPr>
          </a:p>
          <a:p>
            <a:pPr algn="just">
              <a:buFont typeface="Arial" pitchFamily="34" charset="0"/>
              <a:buChar char="•"/>
            </a:pPr>
            <a:endParaRPr lang="es-MX" sz="2800" i="1"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Aplicaciones</a:t>
            </a:r>
            <a:endParaRPr lang="es-MX" sz="3200" b="1" dirty="0">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6124754"/>
          </a:xfrm>
          <a:prstGeom prst="rect">
            <a:avLst/>
          </a:prstGeom>
        </p:spPr>
        <p:txBody>
          <a:bodyPr wrap="square">
            <a:spAutoFit/>
          </a:bodyPr>
          <a:lstStyle/>
          <a:p>
            <a:pPr algn="just"/>
            <a:r>
              <a:rPr lang="es-MX" sz="2800" dirty="0" smtClean="0">
                <a:latin typeface="Arial" pitchFamily="34" charset="0"/>
                <a:cs typeface="Arial" pitchFamily="34" charset="0"/>
              </a:rPr>
              <a:t>Las aplicaciones de la biotecnología son numerosas, y suelen clasificarse en</a:t>
            </a:r>
            <a:r>
              <a:rPr lang="es-MX" sz="2800" dirty="0" smtClean="0">
                <a:latin typeface="Arial" pitchFamily="34" charset="0"/>
                <a:cs typeface="Arial" pitchFamily="34" charset="0"/>
              </a:rPr>
              <a:t>:</a:t>
            </a:r>
          </a:p>
          <a:p>
            <a:pPr lvl="0" algn="just"/>
            <a:r>
              <a:rPr lang="es-MX" sz="2800" u="sng" dirty="0" smtClean="0">
                <a:latin typeface="Arial" pitchFamily="34" charset="0"/>
                <a:cs typeface="Arial" pitchFamily="34" charset="0"/>
                <a:hlinkClick r:id="rId2" tooltip="Biotecnología naranja (aún no redactado)"/>
              </a:rPr>
              <a:t>Biotecnología naranja</a:t>
            </a:r>
            <a:r>
              <a:rPr lang="es-MX" sz="2800" dirty="0" smtClean="0">
                <a:latin typeface="Arial" pitchFamily="34" charset="0"/>
                <a:cs typeface="Arial" pitchFamily="34" charset="0"/>
              </a:rPr>
              <a:t>: es la biotecnología educativa y se aplica a la difusión de la biotecnología y la formación en esta área. Proporciona información y formación interdisciplinaria sobre temas de biotecnología (por ejemplo, el desarrollo de estrategias educativas para presentar temas biotecnológicos tales como el diseño de organismos para producir </a:t>
            </a:r>
            <a:r>
              <a:rPr lang="es-MX" sz="2800" u="sng" dirty="0" smtClean="0">
                <a:latin typeface="Arial" pitchFamily="34" charset="0"/>
                <a:cs typeface="Arial" pitchFamily="34" charset="0"/>
                <a:hlinkClick r:id="rId3" tooltip="Antibióticos"/>
              </a:rPr>
              <a:t>antibióticos</a:t>
            </a:r>
            <a:r>
              <a:rPr lang="es-MX" sz="2800" dirty="0" smtClean="0">
                <a:latin typeface="Arial" pitchFamily="34" charset="0"/>
                <a:cs typeface="Arial" pitchFamily="34" charset="0"/>
              </a:rPr>
              <a:t>) para toda la sociedad, incluidas las personas con necesidades especiales, como las personas con problemas auditivos o visuales</a:t>
            </a:r>
            <a:r>
              <a:rPr lang="es-MX" sz="2800" dirty="0" smtClean="0">
                <a:latin typeface="Arial" pitchFamily="34" charset="0"/>
                <a:cs typeface="Arial" pitchFamily="34" charset="0"/>
              </a:rPr>
              <a:t>.</a:t>
            </a:r>
            <a:r>
              <a:rPr lang="es-MX" sz="2800" u="sng" baseline="30000" dirty="0" smtClean="0">
                <a:latin typeface="Arial" pitchFamily="34" charset="0"/>
                <a:cs typeface="Arial" pitchFamily="34" charset="0"/>
                <a:hlinkClick r:id="rId4"/>
              </a:rPr>
              <a:t>]</a:t>
            </a:r>
            <a:r>
              <a:rPr lang="es-MX" sz="2800" dirty="0" smtClean="0">
                <a:latin typeface="Arial" pitchFamily="34" charset="0"/>
                <a:cs typeface="Arial" pitchFamily="34" charset="0"/>
              </a:rPr>
              <a:t>​</a:t>
            </a:r>
          </a:p>
          <a:p>
            <a:pPr algn="just">
              <a:buFont typeface="Arial" pitchFamily="34" charset="0"/>
              <a:buChar char="•"/>
            </a:pPr>
            <a:endParaRPr lang="es-MX" sz="2800" i="1"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Aplicaciones</a:t>
            </a:r>
            <a:endParaRPr lang="es-MX" sz="3200" b="1" dirty="0">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785786" y="428604"/>
            <a:ext cx="7929618" cy="5693866"/>
          </a:xfrm>
          <a:prstGeom prst="rect">
            <a:avLst/>
          </a:prstGeom>
          <a:noFill/>
        </p:spPr>
        <p:txBody>
          <a:bodyPr wrap="square" rtlCol="0">
            <a:spAutoFit/>
          </a:bodyPr>
          <a:lstStyle/>
          <a:p>
            <a:pPr algn="just"/>
            <a:r>
              <a:rPr lang="es-MX" sz="2800" b="1" dirty="0" smtClean="0">
                <a:latin typeface="Arial" pitchFamily="34" charset="0"/>
                <a:cs typeface="Arial" pitchFamily="34" charset="0"/>
              </a:rPr>
              <a:t>Historia y evolución de la </a:t>
            </a:r>
            <a:r>
              <a:rPr lang="es-MX" sz="2800" b="1" dirty="0" smtClean="0">
                <a:latin typeface="Arial" pitchFamily="34" charset="0"/>
                <a:cs typeface="Arial" pitchFamily="34" charset="0"/>
              </a:rPr>
              <a:t>biotecnología</a:t>
            </a:r>
          </a:p>
          <a:p>
            <a:pPr algn="just"/>
            <a:endParaRPr lang="es-MX" sz="2800" b="1" dirty="0" smtClean="0">
              <a:latin typeface="Arial" pitchFamily="34" charset="0"/>
              <a:cs typeface="Arial" pitchFamily="34" charset="0"/>
            </a:endParaRPr>
          </a:p>
          <a:p>
            <a:pPr algn="just"/>
            <a:r>
              <a:rPr lang="es-MX" sz="2800" dirty="0" smtClean="0">
                <a:latin typeface="Arial" pitchFamily="34" charset="0"/>
                <a:cs typeface="Arial" pitchFamily="34" charset="0"/>
              </a:rPr>
              <a:t>Se </a:t>
            </a:r>
            <a:r>
              <a:rPr lang="es-MX" sz="2800" dirty="0" smtClean="0">
                <a:latin typeface="Arial" pitchFamily="34" charset="0"/>
                <a:cs typeface="Arial" pitchFamily="34" charset="0"/>
              </a:rPr>
              <a:t>remonta a miles de años atrás, cuando los humanos comenzaron a utilizar microorganismos para la fermentación de alimentos y la producción de bebidas alcohólicas. Sin embargo, el desarrollo moderno de la biotecnología como disciplina científica comenzó a principios del siglo XX y ha experimentado avances significativos en las últimas décadas. Aquí recogemos un resumen de los hitos importantes en la historia y evolución de la biotecnología</a:t>
            </a:r>
            <a:r>
              <a:rPr lang="es-MX" sz="2800" dirty="0" smtClean="0">
                <a:latin typeface="Arial" pitchFamily="34" charset="0"/>
                <a:cs typeface="Arial" pitchFamily="34" charset="0"/>
              </a:rPr>
              <a:t>:</a:t>
            </a:r>
            <a:endParaRPr lang="es-MX" sz="2800" dirty="0" smtClean="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428596" y="357166"/>
            <a:ext cx="8286808" cy="6555641"/>
          </a:xfrm>
          <a:prstGeom prst="rect">
            <a:avLst/>
          </a:prstGeom>
          <a:noFill/>
        </p:spPr>
        <p:txBody>
          <a:bodyPr wrap="square" rtlCol="0">
            <a:spAutoFit/>
          </a:bodyPr>
          <a:lstStyle/>
          <a:p>
            <a:pPr algn="just"/>
            <a:r>
              <a:rPr lang="es-MX" sz="2800" b="1" dirty="0" smtClean="0">
                <a:latin typeface="Arial" pitchFamily="34" charset="0"/>
                <a:cs typeface="Arial" pitchFamily="34" charset="0"/>
              </a:rPr>
              <a:t>Historia y evolución de la </a:t>
            </a:r>
            <a:r>
              <a:rPr lang="es-MX" sz="2800" b="1" dirty="0" smtClean="0">
                <a:latin typeface="Arial" pitchFamily="34" charset="0"/>
                <a:cs typeface="Arial" pitchFamily="34" charset="0"/>
              </a:rPr>
              <a:t>biotecnología</a:t>
            </a:r>
          </a:p>
          <a:p>
            <a:pPr algn="just"/>
            <a:endParaRPr lang="es-MX" sz="2800" b="1" dirty="0" smtClean="0">
              <a:latin typeface="Arial" pitchFamily="34" charset="0"/>
              <a:cs typeface="Arial" pitchFamily="34" charset="0"/>
            </a:endParaRPr>
          </a:p>
          <a:p>
            <a:pPr algn="just"/>
            <a:r>
              <a:rPr lang="es-MX" sz="2600" b="1" dirty="0" smtClean="0">
                <a:latin typeface="Arial" pitchFamily="34" charset="0"/>
                <a:cs typeface="Arial" pitchFamily="34" charset="0"/>
              </a:rPr>
              <a:t>Siglo XX temprano:</a:t>
            </a:r>
            <a:r>
              <a:rPr lang="es-MX" sz="2600" dirty="0" smtClean="0">
                <a:latin typeface="Arial" pitchFamily="34" charset="0"/>
                <a:cs typeface="Arial" pitchFamily="34" charset="0"/>
              </a:rPr>
              <a:t> En la década de 1920, Alexander Fleming descubre la penicilina, el primer antibiótico, a partir del hongo </a:t>
            </a:r>
            <a:r>
              <a:rPr lang="es-MX" sz="2600" dirty="0" err="1" smtClean="0">
                <a:latin typeface="Arial" pitchFamily="34" charset="0"/>
                <a:cs typeface="Arial" pitchFamily="34" charset="0"/>
              </a:rPr>
              <a:t>Penicillium</a:t>
            </a:r>
            <a:r>
              <a:rPr lang="es-MX" sz="2600" dirty="0" smtClean="0">
                <a:latin typeface="Arial" pitchFamily="34" charset="0"/>
                <a:cs typeface="Arial" pitchFamily="34" charset="0"/>
              </a:rPr>
              <a:t>. Este descubrimiento marcó el comienzo de la era de los medicamentos modernos y sentó las bases para el desarrollo posterior de la microbiología y la biotecnología farmacéutica.</a:t>
            </a:r>
          </a:p>
          <a:p>
            <a:pPr algn="just"/>
            <a:r>
              <a:rPr lang="es-MX" sz="2600" b="1" dirty="0" smtClean="0">
                <a:latin typeface="Arial" pitchFamily="34" charset="0"/>
                <a:cs typeface="Arial" pitchFamily="34" charset="0"/>
              </a:rPr>
              <a:t>Décadas de 1950 y 1960:</a:t>
            </a:r>
            <a:r>
              <a:rPr lang="es-MX" sz="2600" dirty="0" smtClean="0">
                <a:latin typeface="Arial" pitchFamily="34" charset="0"/>
                <a:cs typeface="Arial" pitchFamily="34" charset="0"/>
              </a:rPr>
              <a:t> Durante este período, se desarrollan técnicas de cultivo de células y tejidos, que son fundamentales para la ingeniería genética y la biotecnología moderna. También se comienzan a utilizar enzimas para la síntesis orgánica en la industria química, dando lugar a la biotecnología industrial</a:t>
            </a:r>
            <a:r>
              <a:rPr lang="es-MX" sz="2600" dirty="0" smtClean="0">
                <a:latin typeface="Arial" pitchFamily="34" charset="0"/>
                <a:cs typeface="Arial" pitchFamily="34" charset="0"/>
              </a:rPr>
              <a:t>.</a:t>
            </a:r>
            <a:endParaRPr lang="es-MX" sz="2600" dirty="0" smtClean="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latin typeface="Arial" pitchFamily="34" charset="0"/>
                <a:cs typeface="Arial" pitchFamily="34" charset="0"/>
              </a:rPr>
              <a:t>Introducción</a:t>
            </a:r>
            <a:endParaRPr lang="es-MX" b="1" dirty="0">
              <a:latin typeface="Arial" pitchFamily="34" charset="0"/>
              <a:cs typeface="Arial" pitchFamily="34" charset="0"/>
            </a:endParaRPr>
          </a:p>
        </p:txBody>
      </p:sp>
      <p:sp>
        <p:nvSpPr>
          <p:cNvPr id="3" name="2 Marcador de contenido"/>
          <p:cNvSpPr>
            <a:spLocks noGrp="1"/>
          </p:cNvSpPr>
          <p:nvPr>
            <p:ph sz="quarter" idx="1"/>
          </p:nvPr>
        </p:nvSpPr>
        <p:spPr>
          <a:xfrm>
            <a:off x="914400" y="1447800"/>
            <a:ext cx="7772400" cy="4981596"/>
          </a:xfrm>
        </p:spPr>
        <p:txBody>
          <a:bodyPr>
            <a:normAutofit fontScale="92500" lnSpcReduction="20000"/>
          </a:bodyPr>
          <a:lstStyle/>
          <a:p>
            <a:pPr algn="just">
              <a:buNone/>
            </a:pPr>
            <a:r>
              <a:rPr lang="es-MX" sz="3500" dirty="0" smtClean="0">
                <a:latin typeface="Arial" pitchFamily="34" charset="0"/>
                <a:cs typeface="Arial" pitchFamily="34" charset="0"/>
              </a:rPr>
              <a:t>La ciencia y la tecnología constituyen hoy un poderoso pilar del desarrollo cultural, social, económico y, en general, de la vida en la sociedad moderna. A tal punto llega su influencia que la vida actual se ha visto inundada en todos sus aspectos por una creciente avalancha de productos procedentes tanto de una esfera como de la otra, cuya utilización sistemática se ha impuesto como condición para el desarrollo en esta etapa histórica. </a:t>
            </a:r>
          </a:p>
          <a:p>
            <a:endParaRPr lang="es-MX"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428596" y="357166"/>
            <a:ext cx="8286808" cy="6124754"/>
          </a:xfrm>
          <a:prstGeom prst="rect">
            <a:avLst/>
          </a:prstGeom>
          <a:noFill/>
        </p:spPr>
        <p:txBody>
          <a:bodyPr wrap="square" rtlCol="0">
            <a:spAutoFit/>
          </a:bodyPr>
          <a:lstStyle/>
          <a:p>
            <a:pPr algn="just"/>
            <a:r>
              <a:rPr lang="es-MX" sz="2800" b="1" dirty="0" smtClean="0">
                <a:latin typeface="Arial" pitchFamily="34" charset="0"/>
                <a:cs typeface="Arial" pitchFamily="34" charset="0"/>
              </a:rPr>
              <a:t>Historia y evolución de la </a:t>
            </a:r>
            <a:r>
              <a:rPr lang="es-MX" sz="2800" b="1" dirty="0" smtClean="0">
                <a:latin typeface="Arial" pitchFamily="34" charset="0"/>
                <a:cs typeface="Arial" pitchFamily="34" charset="0"/>
              </a:rPr>
              <a:t>biotecnología</a:t>
            </a:r>
          </a:p>
          <a:p>
            <a:pPr algn="just"/>
            <a:endParaRPr lang="es-MX" sz="2800" b="1" dirty="0" smtClean="0">
              <a:latin typeface="Arial" pitchFamily="34" charset="0"/>
              <a:cs typeface="Arial" pitchFamily="34" charset="0"/>
            </a:endParaRPr>
          </a:p>
          <a:p>
            <a:pPr algn="just"/>
            <a:r>
              <a:rPr lang="es-MX" sz="2400" b="1" dirty="0" smtClean="0">
                <a:latin typeface="Arial" pitchFamily="34" charset="0"/>
                <a:cs typeface="Arial" pitchFamily="34" charset="0"/>
              </a:rPr>
              <a:t>Década de 1970: </a:t>
            </a:r>
            <a:r>
              <a:rPr lang="es-MX" sz="2400" dirty="0" smtClean="0">
                <a:latin typeface="Arial" pitchFamily="34" charset="0"/>
                <a:cs typeface="Arial" pitchFamily="34" charset="0"/>
              </a:rPr>
              <a:t>Se produce un hito significativo con el desarrollo de la tecnología de ADN recombinante, que permite a los científicos manipular genes y transferir material genético entre organismos. La creación de la primera bacteria recombinante en 1973 por Herbert </a:t>
            </a:r>
            <a:r>
              <a:rPr lang="es-MX" sz="2400" dirty="0" err="1" smtClean="0">
                <a:latin typeface="Arial" pitchFamily="34" charset="0"/>
                <a:cs typeface="Arial" pitchFamily="34" charset="0"/>
              </a:rPr>
              <a:t>Boyer</a:t>
            </a:r>
            <a:r>
              <a:rPr lang="es-MX" sz="2400" dirty="0" smtClean="0">
                <a:latin typeface="Arial" pitchFamily="34" charset="0"/>
                <a:cs typeface="Arial" pitchFamily="34" charset="0"/>
              </a:rPr>
              <a:t> y Stanley Cohen marca el comienzo de la era de la ingeniería genética.</a:t>
            </a:r>
          </a:p>
          <a:p>
            <a:pPr algn="just"/>
            <a:r>
              <a:rPr lang="es-MX" sz="2400" b="1" dirty="0" smtClean="0">
                <a:latin typeface="Arial" pitchFamily="34" charset="0"/>
                <a:cs typeface="Arial" pitchFamily="34" charset="0"/>
              </a:rPr>
              <a:t>Década de 1980:</a:t>
            </a:r>
            <a:r>
              <a:rPr lang="es-MX" sz="2400" dirty="0" smtClean="0">
                <a:latin typeface="Arial" pitchFamily="34" charset="0"/>
                <a:cs typeface="Arial" pitchFamily="34" charset="0"/>
              </a:rPr>
              <a:t> Se establecen las primeras compañías biotecnológicas comerciales, y se lanzan al mercado los primeros medicamentos producidos mediante ingeniería genética, como la insulina humana recombinante y los </a:t>
            </a:r>
            <a:r>
              <a:rPr lang="es-MX" sz="2400" dirty="0" err="1" smtClean="0">
                <a:latin typeface="Arial" pitchFamily="34" charset="0"/>
                <a:cs typeface="Arial" pitchFamily="34" charset="0"/>
              </a:rPr>
              <a:t>interferones</a:t>
            </a:r>
            <a:r>
              <a:rPr lang="es-MX" sz="2400" dirty="0" smtClean="0">
                <a:latin typeface="Arial" pitchFamily="34" charset="0"/>
                <a:cs typeface="Arial" pitchFamily="34" charset="0"/>
              </a:rPr>
              <a:t>. La biotecnología agrícola también comienza a emerger con la investigación sobre cultivos transgénicos y la ingeniería de plantas</a:t>
            </a:r>
            <a:r>
              <a:rPr lang="es-MX" sz="2400" dirty="0" smtClean="0">
                <a:latin typeface="Arial" pitchFamily="34" charset="0"/>
                <a:cs typeface="Arial" pitchFamily="34" charset="0"/>
              </a:rPr>
              <a:t>.</a:t>
            </a:r>
            <a:endParaRPr lang="es-MX" sz="2400" dirty="0" smtClean="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428596" y="357166"/>
            <a:ext cx="8286808" cy="5755422"/>
          </a:xfrm>
          <a:prstGeom prst="rect">
            <a:avLst/>
          </a:prstGeom>
          <a:noFill/>
        </p:spPr>
        <p:txBody>
          <a:bodyPr wrap="square" rtlCol="0">
            <a:spAutoFit/>
          </a:bodyPr>
          <a:lstStyle/>
          <a:p>
            <a:pPr algn="just"/>
            <a:r>
              <a:rPr lang="es-MX" sz="2800" b="1" dirty="0" smtClean="0">
                <a:latin typeface="Arial" pitchFamily="34" charset="0"/>
                <a:cs typeface="Arial" pitchFamily="34" charset="0"/>
              </a:rPr>
              <a:t>Historia y evolución de la </a:t>
            </a:r>
            <a:r>
              <a:rPr lang="es-MX" sz="2800" b="1" dirty="0" smtClean="0">
                <a:latin typeface="Arial" pitchFamily="34" charset="0"/>
                <a:cs typeface="Arial" pitchFamily="34" charset="0"/>
              </a:rPr>
              <a:t>biotecnología</a:t>
            </a:r>
          </a:p>
          <a:p>
            <a:pPr algn="just"/>
            <a:endParaRPr lang="es-MX" sz="2800" b="1" dirty="0" smtClean="0">
              <a:latin typeface="Arial" pitchFamily="34" charset="0"/>
              <a:cs typeface="Arial" pitchFamily="34" charset="0"/>
            </a:endParaRPr>
          </a:p>
          <a:p>
            <a:pPr algn="just"/>
            <a:r>
              <a:rPr lang="es-MX" sz="2400" b="1" dirty="0" smtClean="0">
                <a:latin typeface="Arial" pitchFamily="34" charset="0"/>
                <a:cs typeface="Arial" pitchFamily="34" charset="0"/>
              </a:rPr>
              <a:t>Década de 1990:</a:t>
            </a:r>
            <a:r>
              <a:rPr lang="es-MX" sz="2400" dirty="0" smtClean="0">
                <a:latin typeface="Arial" pitchFamily="34" charset="0"/>
                <a:cs typeface="Arial" pitchFamily="34" charset="0"/>
              </a:rPr>
              <a:t> La biotecnología experimenta un rápido crecimiento y diversificación. Se desarrollan técnicas de secuenciación de ADN de alto rendimiento, lo que lleva al proyecto del Genoma Humano y a avances significativos en la genómica y la medicina personalizada. También se aplican enfoques biotecnológicos en áreas como la </a:t>
            </a:r>
            <a:r>
              <a:rPr lang="es-MX" sz="2400" dirty="0" err="1" smtClean="0">
                <a:latin typeface="Arial" pitchFamily="34" charset="0"/>
                <a:cs typeface="Arial" pitchFamily="34" charset="0"/>
              </a:rPr>
              <a:t>biorremediación</a:t>
            </a:r>
            <a:r>
              <a:rPr lang="es-MX" sz="2400" dirty="0" smtClean="0">
                <a:latin typeface="Arial" pitchFamily="34" charset="0"/>
                <a:cs typeface="Arial" pitchFamily="34" charset="0"/>
              </a:rPr>
              <a:t> ambiental, la bioenergía y la terapia génica.</a:t>
            </a:r>
          </a:p>
          <a:p>
            <a:pPr algn="just"/>
            <a:r>
              <a:rPr lang="es-MX" sz="2400" b="1" dirty="0" smtClean="0">
                <a:latin typeface="Arial" pitchFamily="34" charset="0"/>
                <a:cs typeface="Arial" pitchFamily="34" charset="0"/>
              </a:rPr>
              <a:t>Años 2000:</a:t>
            </a:r>
            <a:r>
              <a:rPr lang="es-MX" sz="2400" dirty="0" smtClean="0">
                <a:latin typeface="Arial" pitchFamily="34" charset="0"/>
                <a:cs typeface="Arial" pitchFamily="34" charset="0"/>
              </a:rPr>
              <a:t> En 2003 culmina la secuenciación completa del genoma humano, proporcionando una valiosa información sobre la estructura y función de los genes humanos, así como su relación con enfermedades y condiciones médicas.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428596" y="357166"/>
            <a:ext cx="8286808" cy="4647426"/>
          </a:xfrm>
          <a:prstGeom prst="rect">
            <a:avLst/>
          </a:prstGeom>
          <a:noFill/>
        </p:spPr>
        <p:txBody>
          <a:bodyPr wrap="square" rtlCol="0">
            <a:spAutoFit/>
          </a:bodyPr>
          <a:lstStyle/>
          <a:p>
            <a:pPr algn="just"/>
            <a:r>
              <a:rPr lang="es-MX" sz="2800" b="1" dirty="0" smtClean="0">
                <a:latin typeface="Arial" pitchFamily="34" charset="0"/>
                <a:cs typeface="Arial" pitchFamily="34" charset="0"/>
              </a:rPr>
              <a:t>Historia y evolución de la </a:t>
            </a:r>
            <a:r>
              <a:rPr lang="es-MX" sz="2800" b="1" dirty="0" smtClean="0">
                <a:latin typeface="Arial" pitchFamily="34" charset="0"/>
                <a:cs typeface="Arial" pitchFamily="34" charset="0"/>
              </a:rPr>
              <a:t>biotecnología</a:t>
            </a:r>
          </a:p>
          <a:p>
            <a:pPr algn="just"/>
            <a:endParaRPr lang="es-MX" sz="2800" b="1" dirty="0" smtClean="0">
              <a:latin typeface="Arial" pitchFamily="34" charset="0"/>
              <a:cs typeface="Arial" pitchFamily="34" charset="0"/>
            </a:endParaRPr>
          </a:p>
          <a:p>
            <a:pPr algn="just"/>
            <a:r>
              <a:rPr lang="es-MX" sz="2400" b="1" dirty="0" smtClean="0">
                <a:latin typeface="Arial" pitchFamily="34" charset="0"/>
                <a:cs typeface="Arial" pitchFamily="34" charset="0"/>
              </a:rPr>
              <a:t>Hasta 2024:</a:t>
            </a:r>
            <a:r>
              <a:rPr lang="es-MX" sz="2400" dirty="0" smtClean="0">
                <a:latin typeface="Arial" pitchFamily="34" charset="0"/>
                <a:cs typeface="Arial" pitchFamily="34" charset="0"/>
              </a:rPr>
              <a:t> La biotecnología ha sido crucial en la pandemia del COVID-19, desde el desarrollo de vacunas como las de </a:t>
            </a:r>
            <a:r>
              <a:rPr lang="es-MX" sz="2400" dirty="0" err="1" smtClean="0">
                <a:latin typeface="Arial" pitchFamily="34" charset="0"/>
                <a:cs typeface="Arial" pitchFamily="34" charset="0"/>
              </a:rPr>
              <a:t>ARNm</a:t>
            </a:r>
            <a:r>
              <a:rPr lang="es-MX" sz="2400" dirty="0" smtClean="0">
                <a:latin typeface="Arial" pitchFamily="34" charset="0"/>
                <a:cs typeface="Arial" pitchFamily="34" charset="0"/>
              </a:rPr>
              <a:t> hasta pruebas de diagnóstico precisas como PCR y LAMP. También ha contribuido en el desarrollo de terapias y tratamientos, así como en la secuenciación genómica del virus para identificar variantes. </a:t>
            </a:r>
          </a:p>
          <a:p>
            <a:pPr algn="just"/>
            <a:r>
              <a:rPr lang="es-MX" sz="2400" dirty="0" smtClean="0">
                <a:latin typeface="Arial" pitchFamily="34" charset="0"/>
                <a:cs typeface="Arial" pitchFamily="34" charset="0"/>
              </a:rPr>
              <a:t>Se espera que la biotecnología siga desempeñando un papel crucial en la resolución de desafíos globales en salud, alimentación, energía y medio ambiente en el futuro.</a:t>
            </a:r>
          </a:p>
          <a:p>
            <a:pPr algn="just"/>
            <a:endParaRPr lang="es-MX" sz="2400" b="1" dirty="0" smtClean="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428596" y="357166"/>
            <a:ext cx="8286808" cy="5693866"/>
          </a:xfrm>
          <a:prstGeom prst="rect">
            <a:avLst/>
          </a:prstGeom>
          <a:noFill/>
        </p:spPr>
        <p:txBody>
          <a:bodyPr wrap="square" rtlCol="0">
            <a:spAutoFit/>
          </a:bodyPr>
          <a:lstStyle/>
          <a:p>
            <a:pPr algn="just"/>
            <a:r>
              <a:rPr lang="es-MX" sz="2800" b="1" dirty="0" smtClean="0">
                <a:latin typeface="Arial" pitchFamily="34" charset="0"/>
                <a:cs typeface="Arial" pitchFamily="34" charset="0"/>
              </a:rPr>
              <a:t>Ingeniería Genética</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 La Ingeniería Genética o Tecnología del DNA Recombinante es un conjunto de técnicas y metodologías que nos permiten manipular el DNA e introducirlo en células y organismos pluricelulares. El empleo de esta tecnología ha revolucionado la Biología, la Biomedicina y la Biotecnología. Su impacto no sólo ha afectado al desarrollo de prácticamente todo lo “</a:t>
            </a:r>
            <a:r>
              <a:rPr lang="es-MX" sz="2800" dirty="0" err="1" smtClean="0">
                <a:latin typeface="Arial" pitchFamily="34" charset="0"/>
                <a:cs typeface="Arial" pitchFamily="34" charset="0"/>
              </a:rPr>
              <a:t>bio</a:t>
            </a:r>
            <a:r>
              <a:rPr lang="es-MX" sz="2800" dirty="0" smtClean="0">
                <a:latin typeface="Arial" pitchFamily="34" charset="0"/>
                <a:cs typeface="Arial" pitchFamily="34" charset="0"/>
              </a:rPr>
              <a:t>” sino también se ha convertido en una herramienta fundamental en otros ámbitos de las Ciencias, la industria y la Justicia </a:t>
            </a:r>
            <a:endParaRPr lang="es-MX" sz="2800" b="1" dirty="0" smtClean="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500034" y="428604"/>
            <a:ext cx="8186766" cy="6000792"/>
          </a:xfrm>
        </p:spPr>
        <p:txBody>
          <a:bodyPr>
            <a:normAutofit fontScale="92500" lnSpcReduction="20000"/>
          </a:bodyPr>
          <a:lstStyle/>
          <a:p>
            <a:pPr algn="just">
              <a:buNone/>
            </a:pPr>
            <a:r>
              <a:rPr lang="es-MX" dirty="0" smtClean="0">
                <a:latin typeface="Arial" pitchFamily="34" charset="0"/>
                <a:cs typeface="Arial" pitchFamily="34" charset="0"/>
              </a:rPr>
              <a:t>Se entiende por ciencia a aquella esfera de la actividad de la sociedad, cuyo objeto esencial es la adquisición de conocimientos acerca del mundo circundante. La ciencia está formada por cuatro componentes fundamentales: </a:t>
            </a:r>
          </a:p>
          <a:p>
            <a:pPr algn="just"/>
            <a:r>
              <a:rPr lang="es-MX" dirty="0" smtClean="0">
                <a:latin typeface="Arial" pitchFamily="34" charset="0"/>
                <a:cs typeface="Arial" pitchFamily="34" charset="0"/>
              </a:rPr>
              <a:t>El factor humano, representado por los científicos y por todo el personal que colabora con los fines de la actividad científica. </a:t>
            </a:r>
          </a:p>
          <a:p>
            <a:pPr algn="just"/>
            <a:r>
              <a:rPr lang="es-MX" dirty="0" smtClean="0">
                <a:latin typeface="Arial" pitchFamily="34" charset="0"/>
                <a:cs typeface="Arial" pitchFamily="34" charset="0"/>
              </a:rPr>
              <a:t>El factor social, compuesto por el conjunto de relaciones que, en el marco del trabajo, mantienen los científicos; manifestaciones de estas relaciones las constituyen las sociedades, los grupos y equipos de trabajo, los colegios invisibles, etc. </a:t>
            </a:r>
          </a:p>
          <a:p>
            <a:pPr algn="just"/>
            <a:r>
              <a:rPr lang="es-MX" dirty="0" smtClean="0">
                <a:latin typeface="Arial" pitchFamily="34" charset="0"/>
                <a:cs typeface="Arial" pitchFamily="34" charset="0"/>
              </a:rPr>
              <a:t>El factor cognitivo, que aun cuando incluye los procesos necesarios para generar los conocimientos teóricos, metodológicos, prácticos u otros se manifiesta por medios informales (conferencias, intercambios de </a:t>
            </a:r>
            <a:r>
              <a:rPr lang="es-MX" dirty="0" err="1" smtClean="0">
                <a:latin typeface="Arial" pitchFamily="34" charset="0"/>
                <a:cs typeface="Arial" pitchFamily="34" charset="0"/>
              </a:rPr>
              <a:t>reprints</a:t>
            </a:r>
            <a:r>
              <a:rPr lang="es-MX" dirty="0" smtClean="0">
                <a:latin typeface="Arial" pitchFamily="34" charset="0"/>
                <a:cs typeface="Arial" pitchFamily="34" charset="0"/>
              </a:rPr>
              <a:t>, etc.) o formales (revistas científicas, manuales, etc.) de la comunicación científica, que son los que esencialmente simbolizan a este componente. </a:t>
            </a:r>
          </a:p>
          <a:p>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85720" y="428604"/>
            <a:ext cx="8643998"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s-MX" sz="3200" b="1" dirty="0" smtClean="0">
                <a:latin typeface="Arial" pitchFamily="34" charset="0"/>
                <a:cs typeface="Arial" pitchFamily="34" charset="0"/>
              </a:rPr>
              <a:t>Interdependencia de las esferas científica y tecnológica</a:t>
            </a:r>
            <a:endParaRPr lang="es-MX" sz="3200" b="1" dirty="0">
              <a:latin typeface="Arial" pitchFamily="34" charset="0"/>
              <a:cs typeface="Arial" pitchFamily="34" charset="0"/>
            </a:endParaRPr>
          </a:p>
        </p:txBody>
      </p:sp>
      <p:sp>
        <p:nvSpPr>
          <p:cNvPr id="7" name="6 Rectángulo"/>
          <p:cNvSpPr/>
          <p:nvPr/>
        </p:nvSpPr>
        <p:spPr>
          <a:xfrm>
            <a:off x="428596" y="1928802"/>
            <a:ext cx="8358246" cy="3539430"/>
          </a:xfrm>
          <a:prstGeom prst="rect">
            <a:avLst/>
          </a:prstGeom>
        </p:spPr>
        <p:txBody>
          <a:bodyPr wrap="square">
            <a:spAutoFit/>
          </a:bodyPr>
          <a:lstStyle/>
          <a:p>
            <a:pPr algn="just"/>
            <a:r>
              <a:rPr lang="es-MX" sz="3200" dirty="0" smtClean="0">
                <a:latin typeface="Arial" pitchFamily="34" charset="0"/>
                <a:cs typeface="Arial" pitchFamily="34" charset="0"/>
              </a:rPr>
              <a:t>Si bien en sus orígenes las esferas tecnológica y científica se desarrollaron de forma relativamente independiente, con posterioridad, dichos sectores de la actividad social adquirieron tal grado de interrelación, que la ciencia y la tecnología han llegado a considerarse como una sola esfera. </a:t>
            </a:r>
            <a:endParaRPr lang="es-MX" sz="32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28596" y="357166"/>
            <a:ext cx="8358246" cy="5693866"/>
          </a:xfrm>
          <a:prstGeom prst="rect">
            <a:avLst/>
          </a:prstGeom>
        </p:spPr>
        <p:txBody>
          <a:bodyPr wrap="square">
            <a:spAutoFit/>
          </a:bodyPr>
          <a:lstStyle/>
          <a:p>
            <a:pPr algn="just"/>
            <a:r>
              <a:rPr lang="es-MX" sz="2600" dirty="0" smtClean="0">
                <a:latin typeface="Arial" pitchFamily="34" charset="0"/>
                <a:cs typeface="Arial" pitchFamily="34" charset="0"/>
              </a:rPr>
              <a:t>Las funciones de la ciencia y de la tecnología en la sociedad son inseparables. Estos son dos aspectos de una actividad indivisible, cuyo alcance trasciende a una variedad de instituciones sociales con una función primaria esencialmente instrumental. A la corta o a la larga, ellas justifican su existencia mediante la producción de conocimientos prácticos, productos o técnicas nuevas y humanamente relevantes, a los que se les pueda dar algún uso, que se extienden sobre un amplio espectro ético que va desde la satisfacción de las necesidades básicas humanas de alimentos, vivienda y salud hasta las que soportan la poderosa estructura de una sociedad con el armamento bélico y las inversiones lucrativas</a:t>
            </a:r>
            <a:endParaRPr lang="es-MX" sz="26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71472" y="785794"/>
            <a:ext cx="8072494" cy="4401205"/>
          </a:xfrm>
          <a:prstGeom prst="rect">
            <a:avLst/>
          </a:prstGeom>
        </p:spPr>
        <p:txBody>
          <a:bodyPr wrap="square">
            <a:spAutoFit/>
          </a:bodyPr>
          <a:lstStyle/>
          <a:p>
            <a:pPr algn="just"/>
            <a:r>
              <a:rPr lang="es-MX" sz="2800" dirty="0" smtClean="0">
                <a:latin typeface="Arial" pitchFamily="34" charset="0"/>
                <a:cs typeface="Arial" pitchFamily="34" charset="0"/>
              </a:rPr>
              <a:t>El avance del conocimiento científico desde el surgimiento de la ciencia se basa, en gran medida, en el auge de la tecnología que amplía las posibilidades de observación, experimentación y captación, procesamiento, trasmisión y utilización de la información. A tal punto llega esta influencia que son escasos los procesos científicos que no se apoyen en la multitud de herramientas tecnológicas disponibles.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28596" y="428604"/>
            <a:ext cx="8286808" cy="6124754"/>
          </a:xfrm>
          <a:prstGeom prst="rect">
            <a:avLst/>
          </a:prstGeom>
        </p:spPr>
        <p:txBody>
          <a:bodyPr wrap="square">
            <a:spAutoFit/>
          </a:bodyPr>
          <a:lstStyle/>
          <a:p>
            <a:pPr algn="just"/>
            <a:r>
              <a:rPr lang="es-MX" sz="2800" dirty="0" smtClean="0">
                <a:latin typeface="Arial" pitchFamily="34" charset="0"/>
                <a:cs typeface="Arial" pitchFamily="34" charset="0"/>
              </a:rPr>
              <a:t>De igual forma ocurre con los progresos tecnológicos los que, si bien en un principio no se apoyaban en un conocimiento verdadero del mundo circundante, en la era moderna dependen cada vez más de la búsqueda intensa de nuevos conocimientos que permitan investigar, diseñar y producir objetos materiales más adecuados a los parámetros de las necesidades sociales. </a:t>
            </a:r>
          </a:p>
          <a:p>
            <a:pPr algn="just"/>
            <a:r>
              <a:rPr lang="es-MX" sz="2800" dirty="0" smtClean="0">
                <a:latin typeface="Arial" pitchFamily="34" charset="0"/>
                <a:cs typeface="Arial" pitchFamily="34" charset="0"/>
              </a:rPr>
              <a:t>Ocurre, por lo tanto, un intercambio constante de productos entre las esferas científica y tecnológica, de manera tal que los productos de una esfera pueden convertirse en las materias primas o las herramientas necesarias de la otra para realizar su actividad. </a:t>
            </a:r>
            <a:endParaRPr lang="es-MX" sz="28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5632311"/>
          </a:xfrm>
          <a:prstGeom prst="rect">
            <a:avLst/>
          </a:prstGeom>
        </p:spPr>
        <p:txBody>
          <a:bodyPr wrap="square">
            <a:spAutoFit/>
          </a:bodyPr>
          <a:lstStyle/>
          <a:p>
            <a:pPr algn="just"/>
            <a:r>
              <a:rPr lang="es-MX" sz="3000" dirty="0" smtClean="0">
                <a:latin typeface="Arial" pitchFamily="34" charset="0"/>
                <a:cs typeface="Arial" pitchFamily="34" charset="0"/>
              </a:rPr>
              <a:t>La </a:t>
            </a:r>
            <a:r>
              <a:rPr lang="es-MX" sz="3000" b="1" dirty="0" smtClean="0">
                <a:latin typeface="Arial" pitchFamily="34" charset="0"/>
                <a:cs typeface="Arial" pitchFamily="34" charset="0"/>
              </a:rPr>
              <a:t>biotecnología</a:t>
            </a:r>
            <a:r>
              <a:rPr lang="es-MX" sz="3000" dirty="0" smtClean="0">
                <a:latin typeface="Arial" pitchFamily="34" charset="0"/>
                <a:cs typeface="Arial" pitchFamily="34" charset="0"/>
              </a:rPr>
              <a:t> (del </a:t>
            </a:r>
            <a:r>
              <a:rPr lang="es-MX" sz="3000" u="sng" dirty="0" smtClean="0">
                <a:latin typeface="Arial" pitchFamily="34" charset="0"/>
                <a:cs typeface="Arial" pitchFamily="34" charset="0"/>
                <a:hlinkClick r:id="rId2" tooltip="Griego antiguo"/>
              </a:rPr>
              <a:t>griego</a:t>
            </a:r>
            <a:r>
              <a:rPr lang="es-MX" sz="3000" dirty="0" smtClean="0">
                <a:latin typeface="Arial" pitchFamily="34" charset="0"/>
                <a:cs typeface="Arial" pitchFamily="34" charset="0"/>
              </a:rPr>
              <a:t> </a:t>
            </a:r>
            <a:r>
              <a:rPr lang="es-MX" sz="3000" dirty="0" err="1" smtClean="0">
                <a:latin typeface="Arial" pitchFamily="34" charset="0"/>
                <a:cs typeface="Arial" pitchFamily="34" charset="0"/>
              </a:rPr>
              <a:t>βίος</a:t>
            </a:r>
            <a:r>
              <a:rPr lang="es-MX" sz="3000" dirty="0" smtClean="0">
                <a:latin typeface="Arial" pitchFamily="34" charset="0"/>
                <a:cs typeface="Arial" pitchFamily="34" charset="0"/>
              </a:rPr>
              <a:t> </a:t>
            </a:r>
            <a:r>
              <a:rPr lang="es-MX" sz="3000" i="1" dirty="0" err="1" smtClean="0">
                <a:latin typeface="Arial" pitchFamily="34" charset="0"/>
                <a:cs typeface="Arial" pitchFamily="34" charset="0"/>
              </a:rPr>
              <a:t>bíos</a:t>
            </a:r>
            <a:r>
              <a:rPr lang="es-MX" sz="3000" dirty="0" smtClean="0">
                <a:latin typeface="Arial" pitchFamily="34" charset="0"/>
                <a:cs typeface="Arial" pitchFamily="34" charset="0"/>
              </a:rPr>
              <a:t>, ‘vida’, </a:t>
            </a:r>
            <a:r>
              <a:rPr lang="es-MX" sz="3000" dirty="0" err="1" smtClean="0">
                <a:latin typeface="Arial" pitchFamily="34" charset="0"/>
                <a:cs typeface="Arial" pitchFamily="34" charset="0"/>
              </a:rPr>
              <a:t>τέχνη</a:t>
            </a:r>
            <a:r>
              <a:rPr lang="es-MX" sz="3000" dirty="0" smtClean="0">
                <a:latin typeface="Arial" pitchFamily="34" charset="0"/>
                <a:cs typeface="Arial" pitchFamily="34" charset="0"/>
              </a:rPr>
              <a:t> </a:t>
            </a:r>
            <a:r>
              <a:rPr lang="es-MX" sz="3000" i="1" dirty="0" err="1" smtClean="0">
                <a:latin typeface="Arial" pitchFamily="34" charset="0"/>
                <a:cs typeface="Arial" pitchFamily="34" charset="0"/>
              </a:rPr>
              <a:t>téchne</a:t>
            </a:r>
            <a:r>
              <a:rPr lang="es-MX" sz="3000" dirty="0" smtClean="0">
                <a:latin typeface="Arial" pitchFamily="34" charset="0"/>
                <a:cs typeface="Arial" pitchFamily="34" charset="0"/>
              </a:rPr>
              <a:t>, ‘destreza’ y -</a:t>
            </a:r>
            <a:r>
              <a:rPr lang="es-MX" sz="3000" dirty="0" err="1" smtClean="0">
                <a:latin typeface="Arial" pitchFamily="34" charset="0"/>
                <a:cs typeface="Arial" pitchFamily="34" charset="0"/>
              </a:rPr>
              <a:t>λογία</a:t>
            </a:r>
            <a:r>
              <a:rPr lang="es-MX" sz="3000" dirty="0" smtClean="0">
                <a:latin typeface="Arial" pitchFamily="34" charset="0"/>
                <a:cs typeface="Arial" pitchFamily="34" charset="0"/>
              </a:rPr>
              <a:t> </a:t>
            </a:r>
            <a:r>
              <a:rPr lang="es-MX" sz="3000" i="1" dirty="0" smtClean="0">
                <a:latin typeface="Arial" pitchFamily="34" charset="0"/>
                <a:cs typeface="Arial" pitchFamily="34" charset="0"/>
              </a:rPr>
              <a:t>-</a:t>
            </a:r>
            <a:r>
              <a:rPr lang="es-MX" sz="3000" i="1" dirty="0" err="1" smtClean="0">
                <a:latin typeface="Arial" pitchFamily="34" charset="0"/>
                <a:cs typeface="Arial" pitchFamily="34" charset="0"/>
              </a:rPr>
              <a:t>loguía</a:t>
            </a:r>
            <a:r>
              <a:rPr lang="es-MX" sz="3000" dirty="0" smtClean="0">
                <a:latin typeface="Arial" pitchFamily="34" charset="0"/>
                <a:cs typeface="Arial" pitchFamily="34" charset="0"/>
              </a:rPr>
              <a:t>, ‘tratado, estudio, ciencia’) es una amplia rama </a:t>
            </a:r>
            <a:r>
              <a:rPr lang="es-MX" sz="3000" u="sng" dirty="0" smtClean="0">
                <a:latin typeface="Arial" pitchFamily="34" charset="0"/>
                <a:cs typeface="Arial" pitchFamily="34" charset="0"/>
                <a:hlinkClick r:id="rId3" tooltip="Interdisciplinaria"/>
              </a:rPr>
              <a:t>interdisciplinaria</a:t>
            </a:r>
            <a:r>
              <a:rPr lang="es-MX" sz="3000" dirty="0" smtClean="0">
                <a:latin typeface="Arial" pitchFamily="34" charset="0"/>
                <a:cs typeface="Arial" pitchFamily="34" charset="0"/>
              </a:rPr>
              <a:t> de las </a:t>
            </a:r>
            <a:r>
              <a:rPr lang="es-MX" sz="3000" u="sng" dirty="0" smtClean="0">
                <a:latin typeface="Arial" pitchFamily="34" charset="0"/>
                <a:cs typeface="Arial" pitchFamily="34" charset="0"/>
                <a:hlinkClick r:id="rId4" tooltip="Biología"/>
              </a:rPr>
              <a:t>ciencias biológicas</a:t>
            </a:r>
            <a:r>
              <a:rPr lang="es-MX" sz="3000" dirty="0" smtClean="0">
                <a:latin typeface="Arial" pitchFamily="34" charset="0"/>
                <a:cs typeface="Arial" pitchFamily="34" charset="0"/>
              </a:rPr>
              <a:t> que consiste en toda aplicación </a:t>
            </a:r>
            <a:r>
              <a:rPr lang="es-MX" sz="3000" u="sng" dirty="0" smtClean="0">
                <a:latin typeface="Arial" pitchFamily="34" charset="0"/>
                <a:cs typeface="Arial" pitchFamily="34" charset="0"/>
                <a:hlinkClick r:id="rId5" tooltip="Tecnología"/>
              </a:rPr>
              <a:t>tecnológica</a:t>
            </a:r>
            <a:r>
              <a:rPr lang="es-MX" sz="3000" dirty="0" smtClean="0">
                <a:latin typeface="Arial" pitchFamily="34" charset="0"/>
                <a:cs typeface="Arial" pitchFamily="34" charset="0"/>
              </a:rPr>
              <a:t> que utilice </a:t>
            </a:r>
            <a:r>
              <a:rPr lang="es-MX" sz="3000" u="sng" dirty="0" smtClean="0">
                <a:latin typeface="Arial" pitchFamily="34" charset="0"/>
                <a:cs typeface="Arial" pitchFamily="34" charset="0"/>
                <a:hlinkClick r:id="rId6" tooltip="Sistema biológico"/>
              </a:rPr>
              <a:t>sistemas biológicos</a:t>
            </a:r>
            <a:r>
              <a:rPr lang="es-MX" sz="3000" dirty="0" smtClean="0">
                <a:latin typeface="Arial" pitchFamily="34" charset="0"/>
                <a:cs typeface="Arial" pitchFamily="34" charset="0"/>
              </a:rPr>
              <a:t> y </a:t>
            </a:r>
            <a:r>
              <a:rPr lang="es-MX" sz="3000" u="sng" dirty="0" smtClean="0">
                <a:latin typeface="Arial" pitchFamily="34" charset="0"/>
                <a:cs typeface="Arial" pitchFamily="34" charset="0"/>
                <a:hlinkClick r:id="rId7" tooltip="Ser vivo"/>
              </a:rPr>
              <a:t>organismos vivos</a:t>
            </a:r>
            <a:r>
              <a:rPr lang="es-MX" sz="3000" dirty="0" smtClean="0">
                <a:latin typeface="Arial" pitchFamily="34" charset="0"/>
                <a:cs typeface="Arial" pitchFamily="34" charset="0"/>
              </a:rPr>
              <a:t> o sus derivados para la creación o modificación de productos o procesos para usos específicos. Dichos organismos pueden o no estar modificados genéticamente, por lo que no hay que confundir Biotecnología con </a:t>
            </a:r>
            <a:r>
              <a:rPr lang="es-MX" sz="3000" u="sng" dirty="0" smtClean="0">
                <a:latin typeface="Arial" pitchFamily="34" charset="0"/>
                <a:cs typeface="Arial" pitchFamily="34" charset="0"/>
                <a:hlinkClick r:id="rId8" tooltip="Ingeniería genética"/>
              </a:rPr>
              <a:t>Ingeniería Genética</a:t>
            </a:r>
            <a:r>
              <a:rPr lang="es-MX" sz="3000" dirty="0" smtClean="0">
                <a:latin typeface="Arial" pitchFamily="34" charset="0"/>
                <a:cs typeface="Arial" pitchFamily="34" charset="0"/>
              </a:rPr>
              <a:t>. </a:t>
            </a:r>
            <a:endParaRPr lang="es-MX" sz="3000"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Biotecnología</a:t>
            </a:r>
            <a:endParaRPr lang="es-MX" sz="3200" b="1"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8358246" cy="5262979"/>
          </a:xfrm>
          <a:prstGeom prst="rect">
            <a:avLst/>
          </a:prstGeom>
        </p:spPr>
        <p:txBody>
          <a:bodyPr wrap="square">
            <a:spAutoFit/>
          </a:bodyPr>
          <a:lstStyle/>
          <a:p>
            <a:pPr algn="just"/>
            <a:r>
              <a:rPr lang="es-MX" sz="2800" dirty="0" smtClean="0">
                <a:latin typeface="Arial" pitchFamily="34" charset="0"/>
                <a:cs typeface="Arial" pitchFamily="34" charset="0"/>
              </a:rPr>
              <a:t>La </a:t>
            </a:r>
            <a:r>
              <a:rPr lang="es-MX" sz="2800" u="sng" dirty="0" smtClean="0">
                <a:latin typeface="Arial" pitchFamily="34" charset="0"/>
                <a:cs typeface="Arial" pitchFamily="34" charset="0"/>
                <a:hlinkClick r:id="rId2" tooltip="Organización para la Cooperación y el Desarrollo Económico"/>
              </a:rPr>
              <a:t>Organización para la Cooperación y el Desarrollo Económico</a:t>
            </a:r>
            <a:r>
              <a:rPr lang="es-MX" sz="2800" dirty="0" smtClean="0">
                <a:latin typeface="Arial" pitchFamily="34" charset="0"/>
                <a:cs typeface="Arial" pitchFamily="34" charset="0"/>
              </a:rPr>
              <a:t> (OCDE) define la biotecnología como la «aplicación de principios de las matemáticas y la ingeniería para tratamientos de materiales orgánicos e inorgánicos por sistemas biológicos para producir bienes y servicios».</a:t>
            </a:r>
            <a:r>
              <a:rPr lang="es-MX" sz="2800" u="sng" baseline="30000" dirty="0" smtClean="0">
                <a:latin typeface="Arial" pitchFamily="34" charset="0"/>
                <a:cs typeface="Arial" pitchFamily="34" charset="0"/>
                <a:hlinkClick r:id="rId3"/>
              </a:rPr>
              <a:t>[1]</a:t>
            </a:r>
            <a:r>
              <a:rPr lang="es-MX" sz="2800" dirty="0" smtClean="0">
                <a:latin typeface="Arial" pitchFamily="34" charset="0"/>
                <a:cs typeface="Arial" pitchFamily="34" charset="0"/>
              </a:rPr>
              <a:t>​ Sus bases son la </a:t>
            </a:r>
            <a:r>
              <a:rPr lang="es-MX" sz="2800" u="sng" dirty="0" smtClean="0">
                <a:latin typeface="Arial" pitchFamily="34" charset="0"/>
                <a:cs typeface="Arial" pitchFamily="34" charset="0"/>
                <a:hlinkClick r:id="rId4" tooltip="Biología"/>
              </a:rPr>
              <a:t>biología</a:t>
            </a:r>
            <a:r>
              <a:rPr lang="es-MX" sz="2800" dirty="0" smtClean="0">
                <a:latin typeface="Arial" pitchFamily="34" charset="0"/>
                <a:cs typeface="Arial" pitchFamily="34" charset="0"/>
              </a:rPr>
              <a:t>, </a:t>
            </a:r>
            <a:r>
              <a:rPr lang="es-MX" sz="2800" u="sng" dirty="0" smtClean="0">
                <a:latin typeface="Arial" pitchFamily="34" charset="0"/>
                <a:cs typeface="Arial" pitchFamily="34" charset="0"/>
                <a:hlinkClick r:id="rId5" tooltip="Ingeniería"/>
              </a:rPr>
              <a:t>ingeniería</a:t>
            </a:r>
            <a:r>
              <a:rPr lang="es-MX" sz="2800" dirty="0" smtClean="0">
                <a:latin typeface="Arial" pitchFamily="34" charset="0"/>
                <a:cs typeface="Arial" pitchFamily="34" charset="0"/>
              </a:rPr>
              <a:t>, </a:t>
            </a:r>
            <a:r>
              <a:rPr lang="es-MX" sz="2800" u="sng" dirty="0" smtClean="0">
                <a:latin typeface="Arial" pitchFamily="34" charset="0"/>
                <a:cs typeface="Arial" pitchFamily="34" charset="0"/>
                <a:hlinkClick r:id="rId6" tooltip="Física"/>
              </a:rPr>
              <a:t>física</a:t>
            </a:r>
            <a:r>
              <a:rPr lang="es-MX" sz="2800" dirty="0" smtClean="0">
                <a:latin typeface="Arial" pitchFamily="34" charset="0"/>
                <a:cs typeface="Arial" pitchFamily="34" charset="0"/>
              </a:rPr>
              <a:t>, </a:t>
            </a:r>
            <a:r>
              <a:rPr lang="es-MX" sz="2800" u="sng" dirty="0" smtClean="0">
                <a:latin typeface="Arial" pitchFamily="34" charset="0"/>
                <a:cs typeface="Arial" pitchFamily="34" charset="0"/>
                <a:hlinkClick r:id="rId7" tooltip="Química"/>
              </a:rPr>
              <a:t>química</a:t>
            </a:r>
            <a:r>
              <a:rPr lang="es-MX" sz="2800" dirty="0" smtClean="0">
                <a:latin typeface="Arial" pitchFamily="34" charset="0"/>
                <a:cs typeface="Arial" pitchFamily="34" charset="0"/>
              </a:rPr>
              <a:t>, y </a:t>
            </a:r>
            <a:r>
              <a:rPr lang="es-MX" sz="2800" u="sng" dirty="0" smtClean="0">
                <a:latin typeface="Arial" pitchFamily="34" charset="0"/>
                <a:cs typeface="Arial" pitchFamily="34" charset="0"/>
                <a:hlinkClick r:id="rId8" tooltip="Biomedicina"/>
              </a:rPr>
              <a:t>biomedicina</a:t>
            </a:r>
            <a:r>
              <a:rPr lang="es-MX" sz="2800" dirty="0" smtClean="0">
                <a:latin typeface="Arial" pitchFamily="34" charset="0"/>
                <a:cs typeface="Arial" pitchFamily="34" charset="0"/>
              </a:rPr>
              <a:t>; y el campo de esta ciencia tiene gran repercusión en la </a:t>
            </a:r>
            <a:r>
              <a:rPr lang="es-MX" sz="2800" u="sng" dirty="0" smtClean="0">
                <a:latin typeface="Arial" pitchFamily="34" charset="0"/>
                <a:cs typeface="Arial" pitchFamily="34" charset="0"/>
                <a:hlinkClick r:id="rId9" tooltip="Farmacología"/>
              </a:rPr>
              <a:t>farmacología</a:t>
            </a:r>
            <a:r>
              <a:rPr lang="es-MX" sz="2800" dirty="0" smtClean="0">
                <a:latin typeface="Arial" pitchFamily="34" charset="0"/>
                <a:cs typeface="Arial" pitchFamily="34" charset="0"/>
              </a:rPr>
              <a:t>, la </a:t>
            </a:r>
            <a:r>
              <a:rPr lang="es-MX" sz="2800" u="sng" dirty="0" smtClean="0">
                <a:latin typeface="Arial" pitchFamily="34" charset="0"/>
                <a:cs typeface="Arial" pitchFamily="34" charset="0"/>
                <a:hlinkClick r:id="rId10" tooltip="Medicina"/>
              </a:rPr>
              <a:t>medicina</a:t>
            </a:r>
            <a:r>
              <a:rPr lang="es-MX" sz="2800" dirty="0" smtClean="0">
                <a:latin typeface="Arial" pitchFamily="34" charset="0"/>
                <a:cs typeface="Arial" pitchFamily="34" charset="0"/>
              </a:rPr>
              <a:t>, la </a:t>
            </a:r>
            <a:r>
              <a:rPr lang="es-MX" sz="2800" u="sng" dirty="0" smtClean="0">
                <a:latin typeface="Arial" pitchFamily="34" charset="0"/>
                <a:cs typeface="Arial" pitchFamily="34" charset="0"/>
                <a:hlinkClick r:id="rId11" tooltip="Bromatología"/>
              </a:rPr>
              <a:t>bromatología</a:t>
            </a:r>
            <a:r>
              <a:rPr lang="es-MX" sz="2800" dirty="0" smtClean="0">
                <a:latin typeface="Arial" pitchFamily="34" charset="0"/>
                <a:cs typeface="Arial" pitchFamily="34" charset="0"/>
              </a:rPr>
              <a:t>, el tratamiento de residuos sólidos, líquidos y gaseosos, la </a:t>
            </a:r>
            <a:r>
              <a:rPr lang="es-MX" sz="2800" u="sng" dirty="0" smtClean="0">
                <a:latin typeface="Arial" pitchFamily="34" charset="0"/>
                <a:cs typeface="Arial" pitchFamily="34" charset="0"/>
                <a:hlinkClick r:id="rId12" tooltip="Industria"/>
              </a:rPr>
              <a:t>industria</a:t>
            </a:r>
            <a:r>
              <a:rPr lang="es-MX" sz="2800" dirty="0" smtClean="0">
                <a:latin typeface="Arial" pitchFamily="34" charset="0"/>
                <a:cs typeface="Arial" pitchFamily="34" charset="0"/>
              </a:rPr>
              <a:t>, la </a:t>
            </a:r>
            <a:r>
              <a:rPr lang="es-MX" sz="2800" u="sng" dirty="0" smtClean="0">
                <a:latin typeface="Arial" pitchFamily="34" charset="0"/>
                <a:cs typeface="Arial" pitchFamily="34" charset="0"/>
                <a:hlinkClick r:id="rId13" tooltip="Ganadería"/>
              </a:rPr>
              <a:t>ganadería</a:t>
            </a:r>
            <a:r>
              <a:rPr lang="es-MX" sz="2800" dirty="0" smtClean="0">
                <a:latin typeface="Arial" pitchFamily="34" charset="0"/>
                <a:cs typeface="Arial" pitchFamily="34" charset="0"/>
              </a:rPr>
              <a:t> y la </a:t>
            </a:r>
            <a:r>
              <a:rPr lang="es-MX" sz="2800" u="sng" dirty="0" smtClean="0">
                <a:latin typeface="Arial" pitchFamily="34" charset="0"/>
                <a:cs typeface="Arial" pitchFamily="34" charset="0"/>
                <a:hlinkClick r:id="rId14" tooltip="Agricultura"/>
              </a:rPr>
              <a:t>agricultura</a:t>
            </a:r>
            <a:r>
              <a:rPr lang="es-MX" sz="2800" dirty="0" smtClean="0">
                <a:latin typeface="Arial" pitchFamily="34" charset="0"/>
                <a:cs typeface="Arial" pitchFamily="34" charset="0"/>
              </a:rPr>
              <a:t>.</a:t>
            </a:r>
            <a:endParaRPr lang="es-MX" sz="2800" dirty="0">
              <a:latin typeface="Arial" pitchFamily="34" charset="0"/>
              <a:cs typeface="Arial" pitchFamily="34" charset="0"/>
            </a:endParaRPr>
          </a:p>
        </p:txBody>
      </p:sp>
      <p:sp>
        <p:nvSpPr>
          <p:cNvPr id="5" name="4 CuadroTexto"/>
          <p:cNvSpPr txBox="1"/>
          <p:nvPr/>
        </p:nvSpPr>
        <p:spPr>
          <a:xfrm>
            <a:off x="785786" y="428604"/>
            <a:ext cx="4286280" cy="584775"/>
          </a:xfrm>
          <a:prstGeom prst="rect">
            <a:avLst/>
          </a:prstGeom>
          <a:noFill/>
        </p:spPr>
        <p:txBody>
          <a:bodyPr wrap="square" rtlCol="0">
            <a:spAutoFit/>
          </a:bodyPr>
          <a:lstStyle/>
          <a:p>
            <a:r>
              <a:rPr lang="es-MX" sz="3200" b="1" dirty="0" smtClean="0">
                <a:latin typeface="Arial" pitchFamily="34" charset="0"/>
                <a:cs typeface="Arial" pitchFamily="34" charset="0"/>
              </a:rPr>
              <a:t>Biotecnología</a:t>
            </a:r>
            <a:endParaRPr lang="es-MX" sz="3200" b="1"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
  <a:themeElements>
    <a:clrScheme name="Equida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dad">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46</TotalTime>
  <Words>1971</Words>
  <PresentationFormat>Presentación en pantalla (4:3)</PresentationFormat>
  <Paragraphs>70</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Equidad</vt:lpstr>
      <vt:lpstr>Tema 1. El desarrollo científico y tecnológico </vt:lpstr>
      <vt:lpstr>Introducción</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 El desarrollo científico y tecnológico </dc:title>
  <dc:creator>ZAYLI</dc:creator>
  <cp:lastModifiedBy>ZAYLI</cp:lastModifiedBy>
  <cp:revision>25</cp:revision>
  <dcterms:created xsi:type="dcterms:W3CDTF">2025-03-22T11:57:50Z</dcterms:created>
  <dcterms:modified xsi:type="dcterms:W3CDTF">2025-03-22T12:49:27Z</dcterms:modified>
</cp:coreProperties>
</file>