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</p:sldIdLst>
  <p:sldSz cx="13258800" cy="7772400"/>
  <p:notesSz cx="6858000" cy="9144000"/>
  <p:defaultTextStyle>
    <a:defPPr>
      <a:defRPr lang="en-US"/>
    </a:defPPr>
    <a:lvl1pPr marL="0" algn="l" defTabSz="120170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0852" algn="l" defTabSz="120170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01704" algn="l" defTabSz="120170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02557" algn="l" defTabSz="120170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03409" algn="l" defTabSz="120170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04261" algn="l" defTabSz="120170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05113" algn="l" defTabSz="120170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05966" algn="l" defTabSz="120170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06818" algn="l" defTabSz="1201704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702" y="-114"/>
      </p:cViewPr>
      <p:guideLst>
        <p:guide orient="horz" pos="2448"/>
        <p:guide pos="41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94410" y="2414482"/>
            <a:ext cx="11269980" cy="166602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88820" y="4404360"/>
            <a:ext cx="928116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0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01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025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03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04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05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05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06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137E-799B-4C89-B305-2167EC9EF321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6BBC-7DCC-4371-8D1D-114E04591B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752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137E-799B-4C89-B305-2167EC9EF321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6BBC-7DCC-4371-8D1D-114E04591B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637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612630" y="311257"/>
            <a:ext cx="2983230" cy="663172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62940" y="311257"/>
            <a:ext cx="8728710" cy="663172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137E-799B-4C89-B305-2167EC9EF321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6BBC-7DCC-4371-8D1D-114E04591B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29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137E-799B-4C89-B305-2167EC9EF321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6BBC-7DCC-4371-8D1D-114E04591B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72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7354" y="4994487"/>
            <a:ext cx="11269980" cy="154368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47354" y="3294275"/>
            <a:ext cx="11269980" cy="1700212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600852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0170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0255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4034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300426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6051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2059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80681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137E-799B-4C89-B305-2167EC9EF321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6BBC-7DCC-4371-8D1D-114E04591B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10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62940" y="1813560"/>
            <a:ext cx="5855970" cy="512942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739890" y="1813560"/>
            <a:ext cx="5855970" cy="512942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137E-799B-4C89-B305-2167EC9EF321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6BBC-7DCC-4371-8D1D-114E04591B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897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62940" y="1739795"/>
            <a:ext cx="5858273" cy="7250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852" indent="0">
              <a:buNone/>
              <a:defRPr sz="2600" b="1"/>
            </a:lvl2pPr>
            <a:lvl3pPr marL="1201704" indent="0">
              <a:buNone/>
              <a:defRPr sz="2400" b="1"/>
            </a:lvl3pPr>
            <a:lvl4pPr marL="1802557" indent="0">
              <a:buNone/>
              <a:defRPr sz="2100" b="1"/>
            </a:lvl4pPr>
            <a:lvl5pPr marL="2403409" indent="0">
              <a:buNone/>
              <a:defRPr sz="2100" b="1"/>
            </a:lvl5pPr>
            <a:lvl6pPr marL="3004261" indent="0">
              <a:buNone/>
              <a:defRPr sz="2100" b="1"/>
            </a:lvl6pPr>
            <a:lvl7pPr marL="3605113" indent="0">
              <a:buNone/>
              <a:defRPr sz="2100" b="1"/>
            </a:lvl7pPr>
            <a:lvl8pPr marL="4205966" indent="0">
              <a:buNone/>
              <a:defRPr sz="2100" b="1"/>
            </a:lvl8pPr>
            <a:lvl9pPr marL="4806818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62940" y="2464859"/>
            <a:ext cx="5858273" cy="4478126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735287" y="1739795"/>
            <a:ext cx="5860574" cy="7250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852" indent="0">
              <a:buNone/>
              <a:defRPr sz="2600" b="1"/>
            </a:lvl2pPr>
            <a:lvl3pPr marL="1201704" indent="0">
              <a:buNone/>
              <a:defRPr sz="2400" b="1"/>
            </a:lvl3pPr>
            <a:lvl4pPr marL="1802557" indent="0">
              <a:buNone/>
              <a:defRPr sz="2100" b="1"/>
            </a:lvl4pPr>
            <a:lvl5pPr marL="2403409" indent="0">
              <a:buNone/>
              <a:defRPr sz="2100" b="1"/>
            </a:lvl5pPr>
            <a:lvl6pPr marL="3004261" indent="0">
              <a:buNone/>
              <a:defRPr sz="2100" b="1"/>
            </a:lvl6pPr>
            <a:lvl7pPr marL="3605113" indent="0">
              <a:buNone/>
              <a:defRPr sz="2100" b="1"/>
            </a:lvl7pPr>
            <a:lvl8pPr marL="4205966" indent="0">
              <a:buNone/>
              <a:defRPr sz="2100" b="1"/>
            </a:lvl8pPr>
            <a:lvl9pPr marL="4806818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735287" y="2464859"/>
            <a:ext cx="5860574" cy="4478126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137E-799B-4C89-B305-2167EC9EF321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6BBC-7DCC-4371-8D1D-114E04591B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51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137E-799B-4C89-B305-2167EC9EF321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6BBC-7DCC-4371-8D1D-114E04591B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25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137E-799B-4C89-B305-2167EC9EF321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6BBC-7DCC-4371-8D1D-114E04591B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959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1" y="309457"/>
            <a:ext cx="4362054" cy="131699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183822" y="309457"/>
            <a:ext cx="7412038" cy="6633528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1" y="1626447"/>
            <a:ext cx="4362054" cy="5316538"/>
          </a:xfrm>
        </p:spPr>
        <p:txBody>
          <a:bodyPr/>
          <a:lstStyle>
            <a:lvl1pPr marL="0" indent="0">
              <a:buNone/>
              <a:defRPr sz="1800"/>
            </a:lvl1pPr>
            <a:lvl2pPr marL="600852" indent="0">
              <a:buNone/>
              <a:defRPr sz="1600"/>
            </a:lvl2pPr>
            <a:lvl3pPr marL="1201704" indent="0">
              <a:buNone/>
              <a:defRPr sz="1300"/>
            </a:lvl3pPr>
            <a:lvl4pPr marL="1802557" indent="0">
              <a:buNone/>
              <a:defRPr sz="1200"/>
            </a:lvl4pPr>
            <a:lvl5pPr marL="2403409" indent="0">
              <a:buNone/>
              <a:defRPr sz="1200"/>
            </a:lvl5pPr>
            <a:lvl6pPr marL="3004261" indent="0">
              <a:buNone/>
              <a:defRPr sz="1200"/>
            </a:lvl6pPr>
            <a:lvl7pPr marL="3605113" indent="0">
              <a:buNone/>
              <a:defRPr sz="1200"/>
            </a:lvl7pPr>
            <a:lvl8pPr marL="4205966" indent="0">
              <a:buNone/>
              <a:defRPr sz="1200"/>
            </a:lvl8pPr>
            <a:lvl9pPr marL="4806818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137E-799B-4C89-B305-2167EC9EF321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6BBC-7DCC-4371-8D1D-114E04591B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565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98818" y="5440680"/>
            <a:ext cx="7955280" cy="642303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98818" y="694478"/>
            <a:ext cx="7955280" cy="4663440"/>
          </a:xfrm>
        </p:spPr>
        <p:txBody>
          <a:bodyPr/>
          <a:lstStyle>
            <a:lvl1pPr marL="0" indent="0">
              <a:buNone/>
              <a:defRPr sz="4200"/>
            </a:lvl1pPr>
            <a:lvl2pPr marL="600852" indent="0">
              <a:buNone/>
              <a:defRPr sz="3700"/>
            </a:lvl2pPr>
            <a:lvl3pPr marL="1201704" indent="0">
              <a:buNone/>
              <a:defRPr sz="3200"/>
            </a:lvl3pPr>
            <a:lvl4pPr marL="1802557" indent="0">
              <a:buNone/>
              <a:defRPr sz="2600"/>
            </a:lvl4pPr>
            <a:lvl5pPr marL="2403409" indent="0">
              <a:buNone/>
              <a:defRPr sz="2600"/>
            </a:lvl5pPr>
            <a:lvl6pPr marL="3004261" indent="0">
              <a:buNone/>
              <a:defRPr sz="2600"/>
            </a:lvl6pPr>
            <a:lvl7pPr marL="3605113" indent="0">
              <a:buNone/>
              <a:defRPr sz="2600"/>
            </a:lvl7pPr>
            <a:lvl8pPr marL="4205966" indent="0">
              <a:buNone/>
              <a:defRPr sz="2600"/>
            </a:lvl8pPr>
            <a:lvl9pPr marL="4806818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98818" y="6082983"/>
            <a:ext cx="7955280" cy="912177"/>
          </a:xfrm>
        </p:spPr>
        <p:txBody>
          <a:bodyPr/>
          <a:lstStyle>
            <a:lvl1pPr marL="0" indent="0">
              <a:buNone/>
              <a:defRPr sz="1800"/>
            </a:lvl1pPr>
            <a:lvl2pPr marL="600852" indent="0">
              <a:buNone/>
              <a:defRPr sz="1600"/>
            </a:lvl2pPr>
            <a:lvl3pPr marL="1201704" indent="0">
              <a:buNone/>
              <a:defRPr sz="1300"/>
            </a:lvl3pPr>
            <a:lvl4pPr marL="1802557" indent="0">
              <a:buNone/>
              <a:defRPr sz="1200"/>
            </a:lvl4pPr>
            <a:lvl5pPr marL="2403409" indent="0">
              <a:buNone/>
              <a:defRPr sz="1200"/>
            </a:lvl5pPr>
            <a:lvl6pPr marL="3004261" indent="0">
              <a:buNone/>
              <a:defRPr sz="1200"/>
            </a:lvl6pPr>
            <a:lvl7pPr marL="3605113" indent="0">
              <a:buNone/>
              <a:defRPr sz="1200"/>
            </a:lvl7pPr>
            <a:lvl8pPr marL="4205966" indent="0">
              <a:buNone/>
              <a:defRPr sz="1200"/>
            </a:lvl8pPr>
            <a:lvl9pPr marL="4806818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3137E-799B-4C89-B305-2167EC9EF321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76BBC-7DCC-4371-8D1D-114E04591B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5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62940" y="311256"/>
            <a:ext cx="11932920" cy="1295400"/>
          </a:xfrm>
          <a:prstGeom prst="rect">
            <a:avLst/>
          </a:prstGeom>
        </p:spPr>
        <p:txBody>
          <a:bodyPr vert="horz" lIns="120170" tIns="60085" rIns="120170" bIns="60085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62940" y="1813560"/>
            <a:ext cx="11932920" cy="5129425"/>
          </a:xfrm>
          <a:prstGeom prst="rect">
            <a:avLst/>
          </a:prstGeom>
        </p:spPr>
        <p:txBody>
          <a:bodyPr vert="horz" lIns="120170" tIns="60085" rIns="120170" bIns="60085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62940" y="7203864"/>
            <a:ext cx="3093720" cy="413808"/>
          </a:xfrm>
          <a:prstGeom prst="rect">
            <a:avLst/>
          </a:prstGeom>
        </p:spPr>
        <p:txBody>
          <a:bodyPr vert="horz" lIns="120170" tIns="60085" rIns="120170" bIns="60085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3137E-799B-4C89-B305-2167EC9EF321}" type="datetimeFigureOut">
              <a:rPr lang="en-US" smtClean="0"/>
              <a:t>12/1/2021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30090" y="7203864"/>
            <a:ext cx="4198620" cy="413808"/>
          </a:xfrm>
          <a:prstGeom prst="rect">
            <a:avLst/>
          </a:prstGeom>
        </p:spPr>
        <p:txBody>
          <a:bodyPr vert="horz" lIns="120170" tIns="60085" rIns="120170" bIns="60085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502140" y="7203864"/>
            <a:ext cx="3093720" cy="413808"/>
          </a:xfrm>
          <a:prstGeom prst="rect">
            <a:avLst/>
          </a:prstGeom>
        </p:spPr>
        <p:txBody>
          <a:bodyPr vert="horz" lIns="120170" tIns="60085" rIns="120170" bIns="60085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76BBC-7DCC-4371-8D1D-114E04591B2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40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01704" rtl="0" eaLnBrk="1" latinLnBrk="0" hangingPunct="1">
        <a:spcBef>
          <a:spcPct val="0"/>
        </a:spcBef>
        <a:buNone/>
        <a:defRPr sz="5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639" indent="-450639" algn="l" defTabSz="1201704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76385" indent="-375533" algn="l" defTabSz="1201704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02131" indent="-300426" algn="l" defTabSz="120170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02983" indent="-300426" algn="l" defTabSz="120170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703835" indent="-300426" algn="l" defTabSz="120170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4687" indent="-300426" algn="l" defTabSz="120170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5540" indent="-300426" algn="l" defTabSz="120170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06392" indent="-300426" algn="l" defTabSz="120170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07244" indent="-300426" algn="l" defTabSz="120170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0852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1704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02557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03409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04261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05113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05966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06818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amusic93@gmail.com" TargetMode="External"/><Relationship Id="rId2" Type="http://schemas.openxmlformats.org/officeDocument/2006/relationships/hyperlink" Target="mailto:rbd93@nauta.cu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damusic93@gmail.com" TargetMode="External"/><Relationship Id="rId2" Type="http://schemas.openxmlformats.org/officeDocument/2006/relationships/hyperlink" Target="mailto:rbd93@nauta.cu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09812" y="1524000"/>
            <a:ext cx="10639176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7200" b="1" cap="none" spc="0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Ingeniería de métodos y tiempos</a:t>
            </a:r>
            <a:endParaRPr lang="es-ES" sz="72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28600" y="5715000"/>
            <a:ext cx="10058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Profesor: Ing. Damian Rivero Delgado</a:t>
            </a:r>
          </a:p>
          <a:p>
            <a:r>
              <a:rPr lang="es-ES" sz="2800" b="1" dirty="0" smtClean="0"/>
              <a:t>Teléfono: +53 51809234</a:t>
            </a:r>
          </a:p>
          <a:p>
            <a:r>
              <a:rPr lang="es-ES" sz="2800" b="1" dirty="0" smtClean="0"/>
              <a:t>Email: </a:t>
            </a:r>
            <a:r>
              <a:rPr lang="es-ES" sz="2800" b="1" dirty="0" smtClean="0">
                <a:hlinkClick r:id="rId2"/>
              </a:rPr>
              <a:t>rbd93@nauta.cu</a:t>
            </a:r>
            <a:endParaRPr lang="es-ES" sz="2800" b="1" dirty="0" smtClean="0"/>
          </a:p>
          <a:p>
            <a:r>
              <a:rPr lang="es-ES" sz="2800" b="1" dirty="0"/>
              <a:t> </a:t>
            </a:r>
            <a:r>
              <a:rPr lang="es-ES" sz="2800" b="1" dirty="0" smtClean="0"/>
              <a:t>           </a:t>
            </a:r>
            <a:r>
              <a:rPr lang="es-ES" sz="2800" b="1" dirty="0" smtClean="0">
                <a:hlinkClick r:id="rId3"/>
              </a:rPr>
              <a:t>damusic93@gmail.com</a:t>
            </a:r>
            <a:r>
              <a:rPr lang="es-ES" sz="2800" b="1" dirty="0" smtClean="0"/>
              <a:t>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14752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2401" y="105464"/>
            <a:ext cx="12877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 smtClean="0"/>
              <a:t>Caso ejemplo:</a:t>
            </a:r>
          </a:p>
          <a:p>
            <a:pPr algn="just"/>
            <a:endParaRPr lang="en-US" dirty="0" smtClean="0"/>
          </a:p>
          <a:p>
            <a:pPr algn="just"/>
            <a:r>
              <a:rPr lang="es-ES" dirty="0" smtClean="0"/>
              <a:t>Determina el porcentaje de aprovechamiento de la JL, teniendo en cuenta que se observó los tiempos de trabajo en una planta de producción de carrocerías, durante un período de 6 días durante las 8 horas de trabajo, y se arribó a los siguientes resultados:</a:t>
            </a:r>
            <a:endParaRPr lang="en-US" dirty="0"/>
          </a:p>
        </p:txBody>
      </p:sp>
      <p:pic>
        <p:nvPicPr>
          <p:cNvPr id="3" name="2 Imagen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610" b="12851"/>
          <a:stretch/>
        </p:blipFill>
        <p:spPr bwMode="auto">
          <a:xfrm>
            <a:off x="609600" y="3200400"/>
            <a:ext cx="4953000" cy="43434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6656439" y="3409787"/>
            <a:ext cx="51907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/>
              <a:t>TTR = 1770/6 = 295 min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4 Rectángulo"/>
              <p:cNvSpPr/>
              <p:nvPr/>
            </p:nvSpPr>
            <p:spPr>
              <a:xfrm>
                <a:off x="5562600" y="4648200"/>
                <a:ext cx="7696200" cy="15479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1" i="1" smtClean="0"/>
                        <m:t>% </m:t>
                      </m:r>
                      <m:r>
                        <a:rPr lang="es-ES" b="1" i="1" smtClean="0"/>
                        <m:t>𝒂𝒑𝒓𝒐𝒗</m:t>
                      </m:r>
                      <m:r>
                        <a:rPr lang="es-ES" b="1" i="1" smtClean="0"/>
                        <m:t>. </m:t>
                      </m:r>
                      <m:r>
                        <a:rPr lang="es-ES" b="1" i="1" smtClean="0"/>
                        <m:t>𝑱</m:t>
                      </m:r>
                      <m:r>
                        <a:rPr lang="es-ES" b="1" i="1" smtClean="0"/>
                        <m:t>.</m:t>
                      </m:r>
                      <m:r>
                        <a:rPr lang="es-ES" b="1" i="1" smtClean="0"/>
                        <m:t>𝑳</m:t>
                      </m:r>
                      <m:r>
                        <a:rPr lang="es-ES" b="1" i="1" smtClean="0"/>
                        <m:t>=</m:t>
                      </m:r>
                      <m:f>
                        <m:fPr>
                          <m:ctrlPr>
                            <a:rPr lang="en-US" b="1" i="1"/>
                          </m:ctrlPr>
                        </m:fPr>
                        <m:num>
                          <m:d>
                            <m:dPr>
                              <m:ctrlPr>
                                <a:rPr lang="en-US" b="1" i="1"/>
                              </m:ctrlPr>
                            </m:dPr>
                            <m:e>
                              <m:r>
                                <a:rPr lang="es-ES" b="1" i="1"/>
                                <m:t>𝟐𝟗𝟓</m:t>
                              </m:r>
                              <m:r>
                                <a:rPr lang="es-ES" b="1" i="1"/>
                                <m:t>+</m:t>
                              </m:r>
                              <m:r>
                                <a:rPr lang="es-ES" b="1" i="1"/>
                                <m:t>𝟑𝟎</m:t>
                              </m:r>
                            </m:e>
                          </m:d>
                        </m:num>
                        <m:den>
                          <m:r>
                            <a:rPr lang="es-ES" b="1" i="1"/>
                            <m:t>𝟒𝟖𝟎</m:t>
                          </m:r>
                        </m:den>
                      </m:f>
                      <m:r>
                        <a:rPr lang="es-ES" b="1" i="1"/>
                        <m:t>∗</m:t>
                      </m:r>
                      <m:r>
                        <a:rPr lang="es-ES" b="1" i="1"/>
                        <m:t>𝟏𝟎𝟎</m:t>
                      </m:r>
                    </m:oMath>
                  </m:oMathPara>
                </a14:m>
                <a:endParaRPr lang="es-ES" b="1" i="1" dirty="0" smtClean="0"/>
              </a:p>
              <a:p>
                <a:endParaRPr lang="es-ES" b="1" i="1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1" i="1"/>
                        <m:t>=</m:t>
                      </m:r>
                      <m:r>
                        <a:rPr lang="es-ES" b="1" i="1"/>
                        <m:t>𝟔𝟕</m:t>
                      </m:r>
                      <m:r>
                        <a:rPr lang="es-ES" b="1" i="1"/>
                        <m:t>.</m:t>
                      </m:r>
                      <m:r>
                        <a:rPr lang="es-ES" b="1" i="1"/>
                        <m:t>𝟕𝟏</m:t>
                      </m:r>
                      <m:r>
                        <a:rPr lang="es-ES" b="1" i="1"/>
                        <m:t>%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4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4648200"/>
                <a:ext cx="7696200" cy="154792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7836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39392"/>
              </p:ext>
            </p:extLst>
          </p:nvPr>
        </p:nvGraphicFramePr>
        <p:xfrm>
          <a:off x="663576" y="3555365"/>
          <a:ext cx="11931648" cy="3427098"/>
        </p:xfrm>
        <a:graphic>
          <a:graphicData uri="http://schemas.openxmlformats.org/drawingml/2006/table">
            <a:tbl>
              <a:tblPr firstRow="1" firstCol="1" bandRow="1"/>
              <a:tblGrid>
                <a:gridCol w="1988608"/>
                <a:gridCol w="1988608"/>
                <a:gridCol w="1988608"/>
                <a:gridCol w="1988608"/>
                <a:gridCol w="1988608"/>
                <a:gridCol w="1988608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Días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TTR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Días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TTR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Días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TTR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300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258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260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290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315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290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280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300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315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300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290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12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400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285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14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402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>
                          <a:effectLst/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en-US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" sz="28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305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04800" y="305812"/>
            <a:ext cx="12801600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Estudio Independiente: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Determina el aprovechamiento de la JL durante un per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odo de 15 d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í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as de observaci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ó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 si se conoce que la jornada diaria consta de 540 min equivalente a 9 horas de trabajo correspondiendo 30 min de TDNP, y los resultados obtenidos son: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33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28600" y="304800"/>
            <a:ext cx="1280160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400" b="1" dirty="0"/>
              <a:t>Contenido de estudio para conferencia 2</a:t>
            </a:r>
            <a:r>
              <a:rPr lang="es-ES" sz="3400" b="1" dirty="0" smtClean="0"/>
              <a:t>:</a:t>
            </a:r>
          </a:p>
          <a:p>
            <a:pPr algn="just"/>
            <a:endParaRPr lang="es-ES" sz="3400" dirty="0" smtClean="0"/>
          </a:p>
          <a:p>
            <a:pPr algn="just"/>
            <a:endParaRPr lang="en-US" sz="3400" dirty="0"/>
          </a:p>
          <a:p>
            <a:pPr algn="just"/>
            <a:r>
              <a:rPr lang="es-ES" sz="3400" dirty="0"/>
              <a:t>Modelos de análisis de los tiempos de trabajo y técnicas para el estudio de su aprovechamiento</a:t>
            </a:r>
            <a:r>
              <a:rPr lang="es-ES" sz="3400" dirty="0" smtClean="0"/>
              <a:t>.</a:t>
            </a:r>
          </a:p>
          <a:p>
            <a:pPr algn="just"/>
            <a:endParaRPr lang="es-ES" sz="3400" dirty="0"/>
          </a:p>
          <a:p>
            <a:pPr algn="just"/>
            <a:endParaRPr lang="en-US" sz="3400" dirty="0"/>
          </a:p>
          <a:p>
            <a:pPr algn="just"/>
            <a:r>
              <a:rPr lang="es-ES" sz="3400" dirty="0"/>
              <a:t>Bibliografía: Marsán J. Organización del trabajo. Tomo II (estudio de tiempos). 2008.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70160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09812" y="1524000"/>
            <a:ext cx="10639176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7200" b="1" cap="none" spc="0" dirty="0" smtClean="0">
                <a:ln w="17780" cmpd="sng">
                  <a:solidFill>
                    <a:sysClr val="windowText" lastClr="000000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Ingeniería de métodos y tiempos</a:t>
            </a:r>
            <a:endParaRPr lang="es-ES" sz="7200" b="1" cap="none" spc="0" dirty="0">
              <a:ln w="17780" cmpd="sng">
                <a:solidFill>
                  <a:sysClr val="windowText" lastClr="000000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28600" y="5715000"/>
            <a:ext cx="10058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dirty="0" smtClean="0"/>
              <a:t>Profesor: Ing. Damian Rivero Delgado</a:t>
            </a:r>
          </a:p>
          <a:p>
            <a:r>
              <a:rPr lang="es-ES" sz="2800" b="1" dirty="0" smtClean="0"/>
              <a:t>Teléfono: +53 51809234</a:t>
            </a:r>
          </a:p>
          <a:p>
            <a:r>
              <a:rPr lang="es-ES" sz="2800" b="1" dirty="0" smtClean="0"/>
              <a:t>Email: </a:t>
            </a:r>
            <a:r>
              <a:rPr lang="es-ES" sz="2800" b="1" dirty="0" smtClean="0">
                <a:hlinkClick r:id="rId2"/>
              </a:rPr>
              <a:t>rbd93@nauta.cu</a:t>
            </a:r>
            <a:endParaRPr lang="es-ES" sz="2800" b="1" dirty="0" smtClean="0"/>
          </a:p>
          <a:p>
            <a:r>
              <a:rPr lang="es-ES" sz="2800" b="1" dirty="0"/>
              <a:t> </a:t>
            </a:r>
            <a:r>
              <a:rPr lang="es-ES" sz="2800" b="1" dirty="0" smtClean="0"/>
              <a:t>           </a:t>
            </a:r>
            <a:r>
              <a:rPr lang="es-ES" sz="2800" b="1" dirty="0" smtClean="0">
                <a:hlinkClick r:id="rId3"/>
              </a:rPr>
              <a:t>damusic93@gmail.com</a:t>
            </a:r>
            <a:r>
              <a:rPr lang="es-ES" sz="2800" b="1" dirty="0" smtClean="0"/>
              <a:t>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1396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09600" y="1555753"/>
            <a:ext cx="6019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800" b="1" dirty="0"/>
              <a:t>Sumario: </a:t>
            </a:r>
            <a:endParaRPr lang="es-ES" sz="4800" b="1" dirty="0" smtClean="0"/>
          </a:p>
          <a:p>
            <a:pPr algn="ctr"/>
            <a:endParaRPr lang="es-ES" sz="4800" b="1" dirty="0"/>
          </a:p>
          <a:p>
            <a:pPr algn="ctr"/>
            <a:endParaRPr lang="en-US" sz="4800" dirty="0"/>
          </a:p>
          <a:p>
            <a:pPr algn="ctr"/>
            <a:r>
              <a:rPr lang="es-ES" sz="4800" dirty="0"/>
              <a:t>Introducción al estudio de tiempos.</a:t>
            </a:r>
            <a:endParaRPr lang="en-US" sz="4800" dirty="0"/>
          </a:p>
        </p:txBody>
      </p:sp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970899"/>
              </p:ext>
            </p:extLst>
          </p:nvPr>
        </p:nvGraphicFramePr>
        <p:xfrm>
          <a:off x="7620000" y="1278177"/>
          <a:ext cx="4343400" cy="52160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Imagen" r:id="rId3" imgW="2889564" imgH="3468986" progId="MS_ClipArt_Gallery.2">
                  <p:embed/>
                </p:oleObj>
              </mc:Choice>
              <mc:Fallback>
                <p:oleObj name="Imagen" r:id="rId3" imgW="2889564" imgH="3468986" progId="MS_ClipArt_Gallery.2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1278177"/>
                        <a:ext cx="4343400" cy="5216046"/>
                      </a:xfrm>
                      <a:prstGeom prst="rect">
                        <a:avLst/>
                      </a:prstGeom>
                      <a:solidFill>
                        <a:schemeClr val="folHlink"/>
                      </a:solidFill>
                      <a:ln w="5715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979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19100" y="609600"/>
            <a:ext cx="12420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b="1" dirty="0"/>
              <a:t>Objetivos</a:t>
            </a:r>
            <a:r>
              <a:rPr lang="es-ES" sz="2800" b="1" dirty="0" smtClean="0"/>
              <a:t>:</a:t>
            </a:r>
          </a:p>
          <a:p>
            <a:pPr algn="just"/>
            <a:endParaRPr lang="en-US" sz="2800" dirty="0"/>
          </a:p>
          <a:p>
            <a:pPr marL="514350" lvl="0" indent="-514350" algn="just">
              <a:buFont typeface="+mj-lt"/>
              <a:buAutoNum type="arabicPeriod"/>
            </a:pPr>
            <a:r>
              <a:rPr lang="es-ES" sz="2800" dirty="0"/>
              <a:t>Argumentar la funcionalidad del estudio de tiempos vinculado a la actividad ingenieril en la gestión empresarial actual</a:t>
            </a:r>
            <a:r>
              <a:rPr lang="es-ES" sz="2800" dirty="0" smtClean="0"/>
              <a:t>.</a:t>
            </a:r>
          </a:p>
          <a:p>
            <a:pPr marL="514350" lvl="0" indent="-514350" algn="just">
              <a:buFont typeface="+mj-lt"/>
              <a:buAutoNum type="arabicPeriod"/>
            </a:pPr>
            <a:endParaRPr lang="en-US" sz="2800" dirty="0"/>
          </a:p>
          <a:p>
            <a:pPr marL="514350" lvl="0" indent="-514350" algn="just">
              <a:buFont typeface="+mj-lt"/>
              <a:buAutoNum type="arabicPeriod"/>
            </a:pPr>
            <a:r>
              <a:rPr lang="es-ES" sz="2800" dirty="0"/>
              <a:t>Explicar los diferentes tiempos de trabajos y descansos que conforman la jornada laboral, enfatizando en aquellos que repercuten en el aprovechamiento de la jornada laboral</a:t>
            </a:r>
            <a:r>
              <a:rPr lang="es-ES" sz="2800" dirty="0" smtClean="0"/>
              <a:t>.</a:t>
            </a:r>
          </a:p>
          <a:p>
            <a:pPr marL="514350" lvl="0" indent="-514350" algn="just">
              <a:buFont typeface="+mj-lt"/>
              <a:buAutoNum type="arabicPeriod"/>
            </a:pPr>
            <a:endParaRPr lang="es-ES" sz="2800" dirty="0"/>
          </a:p>
          <a:p>
            <a:pPr marL="514350" lvl="0" indent="-514350" algn="just">
              <a:buFont typeface="+mj-lt"/>
              <a:buAutoNum type="arabicPeriod"/>
            </a:pPr>
            <a:endParaRPr lang="en-US" sz="2800" dirty="0"/>
          </a:p>
          <a:p>
            <a:pPr algn="just"/>
            <a:r>
              <a:rPr lang="es-ES" sz="2800" b="1" dirty="0"/>
              <a:t>Medios: </a:t>
            </a:r>
            <a:r>
              <a:rPr lang="es-ES" sz="2800" dirty="0" smtClean="0"/>
              <a:t>Documento de conferencia 1 </a:t>
            </a:r>
            <a:r>
              <a:rPr lang="es-ES" sz="2800" dirty="0" smtClean="0"/>
              <a:t>–</a:t>
            </a:r>
            <a:r>
              <a:rPr lang="es-ES" sz="2800" dirty="0" smtClean="0"/>
              <a:t> Power </a:t>
            </a:r>
            <a:r>
              <a:rPr lang="es-ES" sz="2800" dirty="0"/>
              <a:t>Point de conferencia 1 – Marsán J. Organización del trabajo. Tomo II (estudio de tiempos). 2008.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7601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2400" y="152400"/>
            <a:ext cx="127254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u="sng" dirty="0"/>
              <a:t>Introducción al estudio de tiempos de trabajo</a:t>
            </a:r>
            <a:r>
              <a:rPr lang="es-ES" sz="2800" dirty="0"/>
              <a:t>.</a:t>
            </a:r>
            <a:endParaRPr lang="en-US" sz="2800" dirty="0"/>
          </a:p>
          <a:p>
            <a:pPr algn="just"/>
            <a:r>
              <a:rPr lang="es-ES" sz="2800" dirty="0"/>
              <a:t>El estudio de tiempos es una observación directa y continua de una tarea utilizando un dispositivo preciso para medir el tiempo (por ejemplo: cronómetro con lectura decimal, cronómetro electrónico asistido por computadora o una cámara de video) para grabar el tiempo que toma completar la tarea a estudiar. </a:t>
            </a:r>
            <a:endParaRPr lang="es-ES" sz="2800" dirty="0" smtClean="0"/>
          </a:p>
          <a:p>
            <a:pPr algn="just"/>
            <a:endParaRPr lang="es-ES" sz="2800" dirty="0"/>
          </a:p>
          <a:p>
            <a:pPr algn="just"/>
            <a:r>
              <a:rPr lang="es-ES" sz="2800" dirty="0" smtClean="0"/>
              <a:t>Este </a:t>
            </a:r>
            <a:r>
              <a:rPr lang="es-ES" sz="2800" dirty="0"/>
              <a:t>método es comúnmente usado cuando:</a:t>
            </a:r>
            <a:endParaRPr lang="en-US" sz="2800" dirty="0"/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s-ES" sz="2800" dirty="0"/>
              <a:t>Existen ciclos de trabajo repetitivos de corta o larga duración.</a:t>
            </a:r>
            <a:endParaRPr lang="en-US" sz="2800" dirty="0"/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s-ES" sz="2800" dirty="0"/>
              <a:t>Se desempeña una gran variedad de trabajo desigual.</a:t>
            </a:r>
            <a:endParaRPr lang="en-US" sz="2800" dirty="0"/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s-ES" sz="2800" dirty="0"/>
              <a:t>Cuando los elementos del proceso de control son parte del ciclo de trabajo.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774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2400" y="152400"/>
            <a:ext cx="1295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u="sng" dirty="0"/>
              <a:t>Análisis  de la jornada laboral</a:t>
            </a:r>
            <a:endParaRPr lang="en-US" sz="2800" dirty="0"/>
          </a:p>
          <a:p>
            <a:pPr algn="just"/>
            <a:endParaRPr lang="es-ES" sz="2800" dirty="0" smtClean="0"/>
          </a:p>
          <a:p>
            <a:pPr algn="just"/>
            <a:r>
              <a:rPr lang="es-ES" sz="2800" dirty="0" smtClean="0"/>
              <a:t>Al realizar el análisis de la jornada laboral se encuentran grandes reservas del incremento de la productividad.</a:t>
            </a:r>
            <a:endParaRPr lang="en-US" sz="2800" dirty="0"/>
          </a:p>
        </p:txBody>
      </p:sp>
      <p:sp>
        <p:nvSpPr>
          <p:cNvPr id="3" name="2 Rectángulo"/>
          <p:cNvSpPr/>
          <p:nvPr/>
        </p:nvSpPr>
        <p:spPr>
          <a:xfrm>
            <a:off x="152400" y="3192482"/>
            <a:ext cx="12877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i="1" dirty="0"/>
              <a:t>Objetivos del estudio del aprovechamiento de la jornada laboral. </a:t>
            </a:r>
            <a:endParaRPr lang="en-US" dirty="0"/>
          </a:p>
          <a:p>
            <a:pPr marL="1058052" lvl="1" indent="-457200" algn="just">
              <a:buFont typeface="Arial" pitchFamily="34" charset="0"/>
              <a:buChar char="•"/>
            </a:pPr>
            <a:r>
              <a:rPr lang="es-ES" sz="2800" dirty="0"/>
              <a:t>Conocer las causas que provocan las pérdidas de tiempo.</a:t>
            </a:r>
            <a:endParaRPr lang="en-US" dirty="0"/>
          </a:p>
          <a:p>
            <a:pPr marL="1058052" lvl="1" indent="-457200" algn="just">
              <a:buFont typeface="Arial" pitchFamily="34" charset="0"/>
              <a:buChar char="•"/>
            </a:pPr>
            <a:r>
              <a:rPr lang="es-ES" sz="2800" dirty="0"/>
              <a:t>Determinar el grado de utilización de la fuerza de trabajo, para una mejor distribución de la misma.</a:t>
            </a:r>
            <a:endParaRPr lang="en-US" dirty="0"/>
          </a:p>
          <a:p>
            <a:pPr marL="1058052" lvl="1" indent="-457200" algn="just">
              <a:buFont typeface="Arial" pitchFamily="34" charset="0"/>
              <a:buChar char="•"/>
            </a:pPr>
            <a:r>
              <a:rPr lang="es-ES" sz="2800" dirty="0"/>
              <a:t>Cuantificar económicamente las pérdidas de tiempo.</a:t>
            </a:r>
            <a:endParaRPr lang="en-US" dirty="0"/>
          </a:p>
          <a:p>
            <a:pPr marL="1058052" lvl="1" indent="-457200" algn="just">
              <a:buFont typeface="Arial" pitchFamily="34" charset="0"/>
              <a:buChar char="•"/>
            </a:pPr>
            <a:r>
              <a:rPr lang="es-ES" sz="2800" dirty="0"/>
              <a:t>Utilizarlo como instrumento de dirección.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92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57200" y="331381"/>
            <a:ext cx="12268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u="sng" dirty="0"/>
              <a:t>Estructura de la jornada laboral</a:t>
            </a:r>
            <a:r>
              <a:rPr lang="es-ES" sz="2800" dirty="0"/>
              <a:t>.</a:t>
            </a:r>
            <a:endParaRPr lang="en-US" sz="2800" dirty="0"/>
          </a:p>
          <a:p>
            <a:pPr algn="just"/>
            <a:endParaRPr lang="es-ES" sz="2800" dirty="0" smtClean="0"/>
          </a:p>
          <a:p>
            <a:pPr algn="just"/>
            <a:r>
              <a:rPr lang="es-ES" sz="2800" dirty="0" smtClean="0"/>
              <a:t>La </a:t>
            </a:r>
            <a:r>
              <a:rPr lang="es-ES" sz="2800" dirty="0"/>
              <a:t>clasificación de los gastos de tiempo nos brinda la posibilidad de:</a:t>
            </a:r>
            <a:endParaRPr lang="en-US" sz="2800" dirty="0"/>
          </a:p>
          <a:p>
            <a:pPr lvl="0" algn="just"/>
            <a:endParaRPr lang="es-ES" sz="2800" dirty="0" smtClean="0"/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s-ES" sz="2800" dirty="0" smtClean="0"/>
              <a:t>Hacer </a:t>
            </a:r>
            <a:r>
              <a:rPr lang="es-ES" sz="2800" dirty="0"/>
              <a:t>estudio sobre el grado de la organización del trabajo y fundamentalmente, del aprovechamiento de la jornada laboral, detectando las diferentes interrupciones, así como las causas que la originan</a:t>
            </a:r>
            <a:r>
              <a:rPr lang="es-ES" sz="2800" dirty="0" smtClean="0"/>
              <a:t>.</a:t>
            </a:r>
          </a:p>
          <a:p>
            <a:pPr marL="342900" lvl="0" indent="-342900" algn="just">
              <a:buFont typeface="Arial" pitchFamily="34" charset="0"/>
              <a:buChar char="•"/>
            </a:pPr>
            <a:endParaRPr lang="en-US" sz="2800" dirty="0"/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s-ES" sz="2800" dirty="0"/>
              <a:t>Hacer un estudio sobre los gastos de trabajo propiamente dichos, analizando su utilidad o utilización incorrecta, definiendo cuales son los que podremos </a:t>
            </a:r>
            <a:r>
              <a:rPr lang="es-ES" sz="2800" dirty="0" smtClean="0"/>
              <a:t>eliminar.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355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32588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783860"/>
              </p:ext>
            </p:extLst>
          </p:nvPr>
        </p:nvGraphicFramePr>
        <p:xfrm>
          <a:off x="0" y="4916"/>
          <a:ext cx="13258800" cy="7767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Diapositiva" r:id="rId3" imgW="4572000" imgH="3429000" progId="PowerPoint.Slide.8">
                  <p:embed/>
                </p:oleObj>
              </mc:Choice>
              <mc:Fallback>
                <p:oleObj name="Diapositiva" r:id="rId3" imgW="4572000" imgH="3429000" progId="PowerPoint.Slid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916"/>
                        <a:ext cx="13258800" cy="77674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365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32588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376946"/>
              </p:ext>
            </p:extLst>
          </p:nvPr>
        </p:nvGraphicFramePr>
        <p:xfrm>
          <a:off x="0" y="-1"/>
          <a:ext cx="13258800" cy="7789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Diapositiva" r:id="rId3" imgW="4572000" imgH="3429000" progId="PowerPoint.Slide.8">
                  <p:embed/>
                </p:oleObj>
              </mc:Choice>
              <mc:Fallback>
                <p:oleObj name="Diapositiva" r:id="rId3" imgW="4572000" imgH="3429000" progId="PowerPoint.Slide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"/>
                        <a:ext cx="13258800" cy="77891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115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1 Rectángulo"/>
              <p:cNvSpPr/>
              <p:nvPr/>
            </p:nvSpPr>
            <p:spPr>
              <a:xfrm>
                <a:off x="609600" y="914400"/>
                <a:ext cx="12039600" cy="45748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s-ES" sz="3600" dirty="0" smtClean="0"/>
                  <a:t>Para determinar el aprovechamiento de la jornada laboral se puede utilizar la expresión:</a:t>
                </a:r>
                <a:endParaRPr lang="en-US" sz="3600" dirty="0"/>
              </a:p>
              <a:p>
                <a:pPr algn="just"/>
                <a:r>
                  <a:rPr lang="es-ES" sz="3600" dirty="0"/>
                  <a:t> </a:t>
                </a:r>
                <a:endParaRPr lang="es-ES" sz="3600" dirty="0" smtClean="0"/>
              </a:p>
              <a:p>
                <a:pPr algn="just"/>
                <a:endParaRPr lang="es-ES" sz="3600" dirty="0"/>
              </a:p>
              <a:p>
                <a:pPr algn="just"/>
                <a:endParaRPr lang="en-US" sz="3600" dirty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3600" b="1" i="1"/>
                        <m:t>% </m:t>
                      </m:r>
                      <m:r>
                        <a:rPr lang="es-ES" sz="3600" b="1" i="1"/>
                        <m:t>𝒂𝒑𝒓𝒐𝒗</m:t>
                      </m:r>
                      <m:r>
                        <a:rPr lang="es-ES" sz="3600" b="1" i="1"/>
                        <m:t>. </m:t>
                      </m:r>
                      <m:r>
                        <a:rPr lang="es-ES" sz="3600" b="1" i="1"/>
                        <m:t>𝑱</m:t>
                      </m:r>
                      <m:r>
                        <a:rPr lang="es-ES" sz="3600" b="1" i="1"/>
                        <m:t>.</m:t>
                      </m:r>
                      <m:r>
                        <a:rPr lang="es-ES" sz="3600" b="1" i="1"/>
                        <m:t>𝑳</m:t>
                      </m:r>
                      <m:r>
                        <a:rPr lang="es-ES" sz="3600" b="1" i="1"/>
                        <m:t>=</m:t>
                      </m:r>
                      <m:f>
                        <m:fPr>
                          <m:ctrlPr>
                            <a:rPr lang="en-US" sz="3600" b="1" i="1"/>
                          </m:ctrlPr>
                        </m:fPr>
                        <m:num>
                          <m:d>
                            <m:dPr>
                              <m:ctrlPr>
                                <a:rPr lang="en-US" sz="3600" b="1" i="1"/>
                              </m:ctrlPr>
                            </m:dPr>
                            <m:e>
                              <m:r>
                                <a:rPr lang="es-ES" sz="3600" b="1" i="1"/>
                                <m:t>𝑻𝑻𝑹</m:t>
                              </m:r>
                              <m:r>
                                <a:rPr lang="es-ES" sz="3600" b="1" i="1"/>
                                <m:t>+</m:t>
                              </m:r>
                              <m:r>
                                <a:rPr lang="es-ES" sz="3600" b="1" i="1"/>
                                <m:t>𝑻𝑰𝑹</m:t>
                              </m:r>
                            </m:e>
                          </m:d>
                        </m:num>
                        <m:den>
                          <m:r>
                            <a:rPr lang="es-ES" sz="3600" b="1" i="1" smtClean="0">
                              <a:latin typeface="Cambria Math"/>
                            </a:rPr>
                            <m:t>𝑱𝑳</m:t>
                          </m:r>
                        </m:den>
                      </m:f>
                      <m:r>
                        <a:rPr lang="es-ES" sz="3600" b="1" i="1"/>
                        <m:t>∗</m:t>
                      </m:r>
                      <m:r>
                        <a:rPr lang="es-ES" sz="3600" b="1" i="1"/>
                        <m:t>𝟏𝟎𝟎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>
          <p:sp>
            <p:nvSpPr>
              <p:cNvPr id="2" name="1 Rectángulo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914400"/>
                <a:ext cx="12039600" cy="4574842"/>
              </a:xfrm>
              <a:prstGeom prst="rect">
                <a:avLst/>
              </a:prstGeom>
              <a:blipFill rotWithShape="1">
                <a:blip r:embed="rId2"/>
                <a:stretch>
                  <a:fillRect l="-1519" t="-2000" r="-1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920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</TotalTime>
  <Words>599</Words>
  <Application>Microsoft Office PowerPoint</Application>
  <PresentationFormat>Personalizado</PresentationFormat>
  <Paragraphs>102</Paragraphs>
  <Slides>13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Tema de Office</vt:lpstr>
      <vt:lpstr>Galería de imágenes de Microsoft</vt:lpstr>
      <vt:lpstr>Diapositiva de Microsoft PowerPoint 97-2003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Damian</dc:creator>
  <cp:lastModifiedBy>Damian</cp:lastModifiedBy>
  <cp:revision>4</cp:revision>
  <dcterms:created xsi:type="dcterms:W3CDTF">2021-12-01T23:42:53Z</dcterms:created>
  <dcterms:modified xsi:type="dcterms:W3CDTF">2021-12-02T00:36:59Z</dcterms:modified>
</cp:coreProperties>
</file>