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6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76B528-D777-4C37-B3CA-5102A27711C0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3B48275-A5C7-4ED1-A287-9FA8EAE720AF}">
      <dgm:prSet phldrT="[Texto]"/>
      <dgm:spPr/>
      <dgm:t>
        <a:bodyPr/>
        <a:lstStyle/>
        <a:p>
          <a:r>
            <a:rPr lang="es-ES" b="1" dirty="0" smtClean="0">
              <a:latin typeface="Franklin Gothic Medium" panose="020B0603020102020204" pitchFamily="34" charset="0"/>
            </a:rPr>
            <a:t>RESUMEN</a:t>
          </a:r>
          <a:endParaRPr lang="es-ES" b="1" dirty="0">
            <a:latin typeface="Franklin Gothic Medium" panose="020B0603020102020204" pitchFamily="34" charset="0"/>
          </a:endParaRPr>
        </a:p>
      </dgm:t>
    </dgm:pt>
    <dgm:pt modelId="{B9F2AFC1-CEB6-4662-B4A2-E23EC5B26678}" type="parTrans" cxnId="{159A2570-7ECE-4C7C-91EB-27C28BDE6635}">
      <dgm:prSet/>
      <dgm:spPr/>
      <dgm:t>
        <a:bodyPr/>
        <a:lstStyle/>
        <a:p>
          <a:endParaRPr lang="es-ES"/>
        </a:p>
      </dgm:t>
    </dgm:pt>
    <dgm:pt modelId="{E0E31D59-F0C7-4028-97EB-7B26A2ADF171}" type="sibTrans" cxnId="{159A2570-7ECE-4C7C-91EB-27C28BDE6635}">
      <dgm:prSet/>
      <dgm:spPr/>
      <dgm:t>
        <a:bodyPr/>
        <a:lstStyle/>
        <a:p>
          <a:endParaRPr lang="es-ES"/>
        </a:p>
      </dgm:t>
    </dgm:pt>
    <dgm:pt modelId="{75C2729F-27B4-4173-AB78-3235BA37C913}">
      <dgm:prSet phldrT="[Texto]"/>
      <dgm:spPr/>
      <dgm:t>
        <a:bodyPr/>
        <a:lstStyle/>
        <a:p>
          <a:r>
            <a:rPr lang="es-ES" b="1" dirty="0" smtClean="0">
              <a:latin typeface="Franklin Gothic Medium" panose="020B0603020102020204" pitchFamily="34" charset="0"/>
            </a:rPr>
            <a:t>Palabras claves</a:t>
          </a:r>
          <a:endParaRPr lang="es-ES" b="1" dirty="0">
            <a:latin typeface="Franklin Gothic Medium" panose="020B0603020102020204" pitchFamily="34" charset="0"/>
          </a:endParaRPr>
        </a:p>
      </dgm:t>
    </dgm:pt>
    <dgm:pt modelId="{F46C6BA6-7CF4-4A5A-99EC-A1ECADC22185}" type="parTrans" cxnId="{3565C0B1-6766-472A-86E0-973406E82ECF}">
      <dgm:prSet/>
      <dgm:spPr/>
      <dgm:t>
        <a:bodyPr/>
        <a:lstStyle/>
        <a:p>
          <a:endParaRPr lang="es-ES"/>
        </a:p>
      </dgm:t>
    </dgm:pt>
    <dgm:pt modelId="{C49D352E-B21D-4A3C-8253-3161AAF763C7}" type="sibTrans" cxnId="{3565C0B1-6766-472A-86E0-973406E82ECF}">
      <dgm:prSet/>
      <dgm:spPr/>
      <dgm:t>
        <a:bodyPr/>
        <a:lstStyle/>
        <a:p>
          <a:endParaRPr lang="es-ES"/>
        </a:p>
      </dgm:t>
    </dgm:pt>
    <dgm:pt modelId="{FB3BFFCF-27B3-4DF0-A524-F6C1E7FAF009}">
      <dgm:prSet phldrT="[Texto]"/>
      <dgm:spPr/>
      <dgm:t>
        <a:bodyPr/>
        <a:lstStyle/>
        <a:p>
          <a:r>
            <a:rPr lang="es-ES" b="1" dirty="0" smtClean="0">
              <a:latin typeface="Franklin Gothic Medium" panose="020B0603020102020204" pitchFamily="34" charset="0"/>
            </a:rPr>
            <a:t>Traducción</a:t>
          </a:r>
          <a:endParaRPr lang="es-ES" b="1" dirty="0">
            <a:latin typeface="Franklin Gothic Medium" panose="020B0603020102020204" pitchFamily="34" charset="0"/>
          </a:endParaRPr>
        </a:p>
      </dgm:t>
    </dgm:pt>
    <dgm:pt modelId="{B5C0D971-FE88-409C-9B7C-E10882D830F5}" type="parTrans" cxnId="{37AA5146-F419-4689-B09B-7D7508E9B10E}">
      <dgm:prSet/>
      <dgm:spPr/>
      <dgm:t>
        <a:bodyPr/>
        <a:lstStyle/>
        <a:p>
          <a:endParaRPr lang="es-ES"/>
        </a:p>
      </dgm:t>
    </dgm:pt>
    <dgm:pt modelId="{43FAEE7B-A871-4567-95A8-DB8A7B4C4C8B}" type="sibTrans" cxnId="{37AA5146-F419-4689-B09B-7D7508E9B10E}">
      <dgm:prSet/>
      <dgm:spPr/>
      <dgm:t>
        <a:bodyPr/>
        <a:lstStyle/>
        <a:p>
          <a:endParaRPr lang="es-ES"/>
        </a:p>
      </dgm:t>
    </dgm:pt>
    <dgm:pt modelId="{6093C7C6-85C6-437F-B91D-EB4ABB684C14}" type="pres">
      <dgm:prSet presAssocID="{7D76B528-D777-4C37-B3CA-5102A27711C0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63126458-EA66-46B7-880F-6E597B4D3BB3}" type="pres">
      <dgm:prSet presAssocID="{D3B48275-A5C7-4ED1-A287-9FA8EAE720AF}" presName="Accent1" presStyleCnt="0"/>
      <dgm:spPr/>
    </dgm:pt>
    <dgm:pt modelId="{C13F8CA3-B5C5-412F-B6AB-55C5F1288A34}" type="pres">
      <dgm:prSet presAssocID="{D3B48275-A5C7-4ED1-A287-9FA8EAE720AF}" presName="Accent" presStyleLbl="node1" presStyleIdx="0" presStyleCnt="3" custLinFactNeighborX="947" custLinFactNeighborY="2504"/>
      <dgm:spPr/>
    </dgm:pt>
    <dgm:pt modelId="{D7763FF6-1FD9-4CF6-86A2-C1E82FC3ED21}" type="pres">
      <dgm:prSet presAssocID="{D3B48275-A5C7-4ED1-A287-9FA8EAE720AF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9026CC-8DAE-4569-A870-56BFA9ADD1BB}" type="pres">
      <dgm:prSet presAssocID="{75C2729F-27B4-4173-AB78-3235BA37C913}" presName="Accent2" presStyleCnt="0"/>
      <dgm:spPr/>
    </dgm:pt>
    <dgm:pt modelId="{1FB2EB56-9241-45AB-BFCE-A46281DD9642}" type="pres">
      <dgm:prSet presAssocID="{75C2729F-27B4-4173-AB78-3235BA37C913}" presName="Accent" presStyleLbl="node1" presStyleIdx="1" presStyleCnt="3"/>
      <dgm:spPr/>
    </dgm:pt>
    <dgm:pt modelId="{2834A88D-9B47-49C0-9322-68535A2172AF}" type="pres">
      <dgm:prSet presAssocID="{75C2729F-27B4-4173-AB78-3235BA37C913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128B84-C59D-41D1-BC73-5FE2E7F5C019}" type="pres">
      <dgm:prSet presAssocID="{FB3BFFCF-27B3-4DF0-A524-F6C1E7FAF009}" presName="Accent3" presStyleCnt="0"/>
      <dgm:spPr/>
    </dgm:pt>
    <dgm:pt modelId="{5C3D5B88-DE8E-4959-BBCC-70E55F00FACE}" type="pres">
      <dgm:prSet presAssocID="{FB3BFFCF-27B3-4DF0-A524-F6C1E7FAF009}" presName="Accent" presStyleLbl="node1" presStyleIdx="2" presStyleCnt="3"/>
      <dgm:spPr/>
    </dgm:pt>
    <dgm:pt modelId="{F6FCFE64-FC13-45AB-8A18-9C4ACA30AC35}" type="pres">
      <dgm:prSet presAssocID="{FB3BFFCF-27B3-4DF0-A524-F6C1E7FAF009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7BBFFA2-B1E3-43B0-917B-5B5E267203A9}" type="presOf" srcId="{D3B48275-A5C7-4ED1-A287-9FA8EAE720AF}" destId="{D7763FF6-1FD9-4CF6-86A2-C1E82FC3ED21}" srcOrd="0" destOrd="0" presId="urn:microsoft.com/office/officeart/2009/layout/CircleArrowProcess"/>
    <dgm:cxn modelId="{D51C32C5-5CA3-45C2-AB6F-1054B68AA133}" type="presOf" srcId="{75C2729F-27B4-4173-AB78-3235BA37C913}" destId="{2834A88D-9B47-49C0-9322-68535A2172AF}" srcOrd="0" destOrd="0" presId="urn:microsoft.com/office/officeart/2009/layout/CircleArrowProcess"/>
    <dgm:cxn modelId="{03CBFA09-6F85-4678-B70D-C9CDC0F9E5F1}" type="presOf" srcId="{FB3BFFCF-27B3-4DF0-A524-F6C1E7FAF009}" destId="{F6FCFE64-FC13-45AB-8A18-9C4ACA30AC35}" srcOrd="0" destOrd="0" presId="urn:microsoft.com/office/officeart/2009/layout/CircleArrowProcess"/>
    <dgm:cxn modelId="{3D0FDDDA-AA61-45E0-BF81-148D11F828C7}" type="presOf" srcId="{7D76B528-D777-4C37-B3CA-5102A27711C0}" destId="{6093C7C6-85C6-437F-B91D-EB4ABB684C14}" srcOrd="0" destOrd="0" presId="urn:microsoft.com/office/officeart/2009/layout/CircleArrowProcess"/>
    <dgm:cxn modelId="{3565C0B1-6766-472A-86E0-973406E82ECF}" srcId="{7D76B528-D777-4C37-B3CA-5102A27711C0}" destId="{75C2729F-27B4-4173-AB78-3235BA37C913}" srcOrd="1" destOrd="0" parTransId="{F46C6BA6-7CF4-4A5A-99EC-A1ECADC22185}" sibTransId="{C49D352E-B21D-4A3C-8253-3161AAF763C7}"/>
    <dgm:cxn modelId="{159A2570-7ECE-4C7C-91EB-27C28BDE6635}" srcId="{7D76B528-D777-4C37-B3CA-5102A27711C0}" destId="{D3B48275-A5C7-4ED1-A287-9FA8EAE720AF}" srcOrd="0" destOrd="0" parTransId="{B9F2AFC1-CEB6-4662-B4A2-E23EC5B26678}" sibTransId="{E0E31D59-F0C7-4028-97EB-7B26A2ADF171}"/>
    <dgm:cxn modelId="{37AA5146-F419-4689-B09B-7D7508E9B10E}" srcId="{7D76B528-D777-4C37-B3CA-5102A27711C0}" destId="{FB3BFFCF-27B3-4DF0-A524-F6C1E7FAF009}" srcOrd="2" destOrd="0" parTransId="{B5C0D971-FE88-409C-9B7C-E10882D830F5}" sibTransId="{43FAEE7B-A871-4567-95A8-DB8A7B4C4C8B}"/>
    <dgm:cxn modelId="{C65B9421-3F72-4FAE-8582-1CED3AE96A09}" type="presParOf" srcId="{6093C7C6-85C6-437F-B91D-EB4ABB684C14}" destId="{63126458-EA66-46B7-880F-6E597B4D3BB3}" srcOrd="0" destOrd="0" presId="urn:microsoft.com/office/officeart/2009/layout/CircleArrowProcess"/>
    <dgm:cxn modelId="{E63E7FBA-5699-4C31-8553-0932DC891424}" type="presParOf" srcId="{63126458-EA66-46B7-880F-6E597B4D3BB3}" destId="{C13F8CA3-B5C5-412F-B6AB-55C5F1288A34}" srcOrd="0" destOrd="0" presId="urn:microsoft.com/office/officeart/2009/layout/CircleArrowProcess"/>
    <dgm:cxn modelId="{4072A14C-436E-46EE-9ECC-8D0799B72177}" type="presParOf" srcId="{6093C7C6-85C6-437F-B91D-EB4ABB684C14}" destId="{D7763FF6-1FD9-4CF6-86A2-C1E82FC3ED21}" srcOrd="1" destOrd="0" presId="urn:microsoft.com/office/officeart/2009/layout/CircleArrowProcess"/>
    <dgm:cxn modelId="{8F863BD1-8424-442F-869B-F42C01995AE7}" type="presParOf" srcId="{6093C7C6-85C6-437F-B91D-EB4ABB684C14}" destId="{A09026CC-8DAE-4569-A870-56BFA9ADD1BB}" srcOrd="2" destOrd="0" presId="urn:microsoft.com/office/officeart/2009/layout/CircleArrowProcess"/>
    <dgm:cxn modelId="{2F60829F-12C4-48B0-B563-36A53D22D7EE}" type="presParOf" srcId="{A09026CC-8DAE-4569-A870-56BFA9ADD1BB}" destId="{1FB2EB56-9241-45AB-BFCE-A46281DD9642}" srcOrd="0" destOrd="0" presId="urn:microsoft.com/office/officeart/2009/layout/CircleArrowProcess"/>
    <dgm:cxn modelId="{B056B5ED-AAB7-4135-8F28-F5504B9B1976}" type="presParOf" srcId="{6093C7C6-85C6-437F-B91D-EB4ABB684C14}" destId="{2834A88D-9B47-49C0-9322-68535A2172AF}" srcOrd="3" destOrd="0" presId="urn:microsoft.com/office/officeart/2009/layout/CircleArrowProcess"/>
    <dgm:cxn modelId="{12BEB0F3-DF46-41E7-B9BB-CA39A1A5AC88}" type="presParOf" srcId="{6093C7C6-85C6-437F-B91D-EB4ABB684C14}" destId="{BF128B84-C59D-41D1-BC73-5FE2E7F5C019}" srcOrd="4" destOrd="0" presId="urn:microsoft.com/office/officeart/2009/layout/CircleArrowProcess"/>
    <dgm:cxn modelId="{DA59FB33-5B51-4269-8F18-AA5B68F33D11}" type="presParOf" srcId="{BF128B84-C59D-41D1-BC73-5FE2E7F5C019}" destId="{5C3D5B88-DE8E-4959-BBCC-70E55F00FACE}" srcOrd="0" destOrd="0" presId="urn:microsoft.com/office/officeart/2009/layout/CircleArrowProcess"/>
    <dgm:cxn modelId="{338345CF-4F23-49B0-AFC8-7AD81A61B0E7}" type="presParOf" srcId="{6093C7C6-85C6-437F-B91D-EB4ABB684C14}" destId="{F6FCFE64-FC13-45AB-8A18-9C4ACA30AC35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3F8CA3-B5C5-412F-B6AB-55C5F1288A34}">
      <dsp:nvSpPr>
        <dsp:cNvPr id="0" name=""/>
        <dsp:cNvSpPr/>
      </dsp:nvSpPr>
      <dsp:spPr>
        <a:xfrm>
          <a:off x="3411716" y="73993"/>
          <a:ext cx="2954544" cy="295499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763FF6-1FD9-4CF6-86A2-C1E82FC3ED21}">
      <dsp:nvSpPr>
        <dsp:cNvPr id="0" name=""/>
        <dsp:cNvSpPr/>
      </dsp:nvSpPr>
      <dsp:spPr>
        <a:xfrm>
          <a:off x="4036787" y="1066842"/>
          <a:ext cx="1641783" cy="820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b="1" kern="1200" dirty="0" smtClean="0">
              <a:latin typeface="Franklin Gothic Medium" panose="020B0603020102020204" pitchFamily="34" charset="0"/>
            </a:rPr>
            <a:t>RESUMEN</a:t>
          </a:r>
          <a:endParaRPr lang="es-ES" sz="2700" b="1" kern="1200" dirty="0">
            <a:latin typeface="Franklin Gothic Medium" panose="020B0603020102020204" pitchFamily="34" charset="0"/>
          </a:endParaRPr>
        </a:p>
      </dsp:txBody>
      <dsp:txXfrm>
        <a:off x="4036787" y="1066842"/>
        <a:ext cx="1641783" cy="820695"/>
      </dsp:txXfrm>
    </dsp:sp>
    <dsp:sp modelId="{1FB2EB56-9241-45AB-BFCE-A46281DD9642}">
      <dsp:nvSpPr>
        <dsp:cNvPr id="0" name=""/>
        <dsp:cNvSpPr/>
      </dsp:nvSpPr>
      <dsp:spPr>
        <a:xfrm>
          <a:off x="2563122" y="1697863"/>
          <a:ext cx="2954544" cy="295499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34A88D-9B47-49C0-9322-68535A2172AF}">
      <dsp:nvSpPr>
        <dsp:cNvPr id="0" name=""/>
        <dsp:cNvSpPr/>
      </dsp:nvSpPr>
      <dsp:spPr>
        <a:xfrm>
          <a:off x="3219502" y="2774526"/>
          <a:ext cx="1641783" cy="820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b="1" kern="1200" dirty="0" smtClean="0">
              <a:latin typeface="Franklin Gothic Medium" panose="020B0603020102020204" pitchFamily="34" charset="0"/>
            </a:rPr>
            <a:t>Palabras claves</a:t>
          </a:r>
          <a:endParaRPr lang="es-ES" sz="2700" b="1" kern="1200" dirty="0">
            <a:latin typeface="Franklin Gothic Medium" panose="020B0603020102020204" pitchFamily="34" charset="0"/>
          </a:endParaRPr>
        </a:p>
      </dsp:txBody>
      <dsp:txXfrm>
        <a:off x="3219502" y="2774526"/>
        <a:ext cx="1641783" cy="820695"/>
      </dsp:txXfrm>
    </dsp:sp>
    <dsp:sp modelId="{5C3D5B88-DE8E-4959-BBCC-70E55F00FACE}">
      <dsp:nvSpPr>
        <dsp:cNvPr id="0" name=""/>
        <dsp:cNvSpPr/>
      </dsp:nvSpPr>
      <dsp:spPr>
        <a:xfrm>
          <a:off x="3594022" y="3598905"/>
          <a:ext cx="2538411" cy="2539428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FCFE64-FC13-45AB-8A18-9C4ACA30AC35}">
      <dsp:nvSpPr>
        <dsp:cNvPr id="0" name=""/>
        <dsp:cNvSpPr/>
      </dsp:nvSpPr>
      <dsp:spPr>
        <a:xfrm>
          <a:off x="4040671" y="4484666"/>
          <a:ext cx="1641783" cy="820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b="1" kern="1200" dirty="0" smtClean="0">
              <a:latin typeface="Franklin Gothic Medium" panose="020B0603020102020204" pitchFamily="34" charset="0"/>
            </a:rPr>
            <a:t>Traducción</a:t>
          </a:r>
          <a:endParaRPr lang="es-ES" sz="2700" b="1" kern="1200" dirty="0">
            <a:latin typeface="Franklin Gothic Medium" panose="020B0603020102020204" pitchFamily="34" charset="0"/>
          </a:endParaRPr>
        </a:p>
      </dsp:txBody>
      <dsp:txXfrm>
        <a:off x="4040671" y="4484666"/>
        <a:ext cx="1641783" cy="8206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CA2C3-FA91-440E-8A74-E1B96DCBDC17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936BA-094D-4A42-99BE-CC01E9971F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95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3" name="2 Marcador de notas">
            <a:extLst/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650" y="5078413"/>
            <a:ext cx="6048375" cy="4810125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216000" indent="-216000" eaLnBrk="1" fontAlgn="auto">
              <a:spcBef>
                <a:spcPts val="0"/>
              </a:spcBef>
              <a:spcAft>
                <a:spcPts val="0"/>
              </a:spcAft>
              <a:defRPr/>
            </a:pPr>
            <a:endParaRPr sz="2810">
              <a:solidFill>
                <a:sysClr val="windowText" lastClr="000000"/>
              </a:solidFill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55113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3" name="2 Marcador de notas">
            <a:extLst/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650" y="5078413"/>
            <a:ext cx="6048375" cy="4810125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216000" indent="-216000" eaLnBrk="1" fontAlgn="auto">
              <a:spcBef>
                <a:spcPts val="0"/>
              </a:spcBef>
              <a:spcAft>
                <a:spcPts val="0"/>
              </a:spcAft>
              <a:defRPr/>
            </a:pPr>
            <a:endParaRPr sz="2810">
              <a:solidFill>
                <a:sysClr val="windowText" lastClr="000000"/>
              </a:solidFill>
              <a:latin typeface="Albany" pitchFamily="18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645961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72DFADC-155A-497D-9C3A-21F5A338B18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48D749D-9957-405E-AC12-A71E7AECD953}" type="slidenum">
              <a:rPr lang="en-US" smtClean="0"/>
              <a:t>‹Nº›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746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FADC-155A-497D-9C3A-21F5A338B18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749D-9957-405E-AC12-A71E7AECD9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08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FADC-155A-497D-9C3A-21F5A338B18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749D-9957-405E-AC12-A71E7AECD9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948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FADC-155A-497D-9C3A-21F5A338B18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749D-9957-405E-AC12-A71E7AECD9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59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72DFADC-155A-497D-9C3A-21F5A338B18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48D749D-9957-405E-AC12-A71E7AECD953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53355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FADC-155A-497D-9C3A-21F5A338B18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749D-9957-405E-AC12-A71E7AECD9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2527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FADC-155A-497D-9C3A-21F5A338B18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749D-9957-405E-AC12-A71E7AECD9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3782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FADC-155A-497D-9C3A-21F5A338B18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749D-9957-405E-AC12-A71E7AECD9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60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DFADC-155A-497D-9C3A-21F5A338B18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749D-9957-405E-AC12-A71E7AECD9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648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72DFADC-155A-497D-9C3A-21F5A338B18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48D749D-9957-405E-AC12-A71E7AECD953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9926735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72DFADC-155A-497D-9C3A-21F5A338B18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48D749D-9957-405E-AC12-A71E7AECD9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76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72DFADC-155A-497D-9C3A-21F5A338B18B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48D749D-9957-405E-AC12-A71E7AECD953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77445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gif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794633" y="2852515"/>
            <a:ext cx="8165657" cy="143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Aft>
                <a:spcPts val="1413"/>
              </a:spcAft>
              <a:buChar char="•"/>
              <a:defRPr sz="3200">
                <a:solidFill>
                  <a:schemeClr val="tx1"/>
                </a:solidFill>
                <a:latin typeface="Albany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 algn="ctr" eaLnBrk="1" hangingPunct="1">
              <a:spcAft>
                <a:spcPct val="0"/>
              </a:spcAft>
              <a:buFontTx/>
              <a:buNone/>
            </a:pPr>
            <a:r>
              <a:rPr lang="es-ES" altLang="es-MX" sz="4355" b="1" dirty="0">
                <a:latin typeface="Franklin Gothic Medium" panose="020B0603020102020204" pitchFamily="34" charset="0"/>
              </a:rPr>
              <a:t>METODOLOGÍA DE LA</a:t>
            </a:r>
          </a:p>
          <a:p>
            <a:pPr algn="ctr" eaLnBrk="1" hangingPunct="1">
              <a:spcAft>
                <a:spcPct val="0"/>
              </a:spcAft>
              <a:buFontTx/>
              <a:buNone/>
            </a:pPr>
            <a:r>
              <a:rPr lang="es-ES" altLang="es-MX" sz="4355" b="1" dirty="0">
                <a:latin typeface="Franklin Gothic Medium" panose="020B0603020102020204" pitchFamily="34" charset="0"/>
              </a:rPr>
              <a:t> INVESTIGACIÓN JURÍDICA </a:t>
            </a:r>
          </a:p>
        </p:txBody>
      </p:sp>
      <p:pic>
        <p:nvPicPr>
          <p:cNvPr id="4099" name="Imagen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252" y="381640"/>
            <a:ext cx="1018404" cy="102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Rectángulo"/>
          <p:cNvSpPr/>
          <p:nvPr/>
        </p:nvSpPr>
        <p:spPr>
          <a:xfrm>
            <a:off x="2365262" y="268571"/>
            <a:ext cx="7395230" cy="18189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s-ES" sz="254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UNIVERSIDAD DE </a:t>
            </a:r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ARTEMISA </a:t>
            </a:r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“JULIO DÍAZ GONZÁLEZ” 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FACULTAD DE CIENCIAS SOCIALES Y HUMANÍSTICAS</a:t>
            </a:r>
          </a:p>
          <a:p>
            <a:pPr algn="ctr">
              <a:lnSpc>
                <a:spcPct val="150000"/>
              </a:lnSpc>
              <a:defRPr/>
            </a:pPr>
            <a:r>
              <a:rPr lang="es-ES" sz="254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DEPARTAMENTO DE CIENCIAS JURÍDICAS</a:t>
            </a:r>
          </a:p>
        </p:txBody>
      </p:sp>
      <p:sp>
        <p:nvSpPr>
          <p:cNvPr id="8" name="5 Rectángulo"/>
          <p:cNvSpPr>
            <a:spLocks noChangeArrowheads="1"/>
          </p:cNvSpPr>
          <p:nvPr/>
        </p:nvSpPr>
        <p:spPr bwMode="auto">
          <a:xfrm>
            <a:off x="1906601" y="5223472"/>
            <a:ext cx="66916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" altLang="en-US" sz="2400" b="1" dirty="0">
                <a:latin typeface="Franklin Gothic Medium" panose="020B0603020102020204" pitchFamily="34" charset="0"/>
              </a:rPr>
              <a:t>Profesora: Dr. C. María Luisa Ramos Grandal</a:t>
            </a:r>
          </a:p>
          <a:p>
            <a:r>
              <a:rPr lang="es-ES" altLang="en-US" sz="2400" b="1" dirty="0">
                <a:latin typeface="Franklin Gothic Medium" panose="020B0603020102020204" pitchFamily="34" charset="0"/>
              </a:rPr>
              <a:t>                   Profesora Titular 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879" y="3859663"/>
            <a:ext cx="2123777" cy="172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19" descr="cubaflag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761" y="220343"/>
            <a:ext cx="761840" cy="63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71581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6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2960009" y="246990"/>
            <a:ext cx="5159829" cy="5751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800" b="1" dirty="0" smtClean="0">
                <a:latin typeface="Franklin Gothic Medium" panose="020B0603020102020204" pitchFamily="34" charset="0"/>
              </a:rPr>
              <a:t>! El resumen para el lector ! </a:t>
            </a:r>
            <a:endParaRPr lang="en-U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7" name="Image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076" y="135752"/>
            <a:ext cx="1033845" cy="1041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9" descr="cuba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444" y="133998"/>
            <a:ext cx="967987" cy="80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ángulo 8"/>
          <p:cNvSpPr/>
          <p:nvPr/>
        </p:nvSpPr>
        <p:spPr>
          <a:xfrm>
            <a:off x="1960486" y="939130"/>
            <a:ext cx="853129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latin typeface="Franklin Gothic Medium" panose="020B0603020102020204" pitchFamily="34" charset="0"/>
              </a:rPr>
              <a:t>Es la "</a:t>
            </a:r>
            <a:r>
              <a:rPr lang="es-ES" sz="24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carta de presentación</a:t>
            </a:r>
            <a:r>
              <a:rPr lang="es-ES" sz="2400" b="1" dirty="0">
                <a:latin typeface="Franklin Gothic Medium" panose="020B0603020102020204" pitchFamily="34" charset="0"/>
              </a:rPr>
              <a:t>" y el </a:t>
            </a:r>
            <a:r>
              <a:rPr lang="es-ES" sz="24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filtro decisivo </a:t>
            </a:r>
            <a:r>
              <a:rPr lang="es-ES" sz="2400" b="1" dirty="0">
                <a:latin typeface="Franklin Gothic Medium" panose="020B0603020102020204" pitchFamily="34" charset="0"/>
              </a:rPr>
              <a:t>del trabajo</a:t>
            </a:r>
            <a:r>
              <a:rPr lang="es-ES" sz="2400" b="1" dirty="0" smtClean="0">
                <a:latin typeface="Franklin Gothic Medium" panose="020B0603020102020204" pitchFamily="34" charset="0"/>
              </a:rPr>
              <a:t>.</a:t>
            </a:r>
          </a:p>
          <a:p>
            <a:endParaRPr lang="es-ES" sz="2000" dirty="0">
              <a:latin typeface="Franklin Gothic Medium" panose="020B0603020102020204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933626" y="1412995"/>
            <a:ext cx="1058501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Función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 de </a:t>
            </a:r>
            <a:r>
              <a:rPr lang="en-US" altLang="en-US" sz="2400" b="1" dirty="0" err="1">
                <a:solidFill>
                  <a:srgbClr val="FF0000"/>
                </a:solidFill>
                <a:latin typeface="Franklin Gothic Medium" panose="020B0603020102020204" pitchFamily="34" charset="0"/>
              </a:rPr>
              <a:t>f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iltro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 y </a:t>
            </a:r>
            <a:r>
              <a:rPr lang="en-US" altLang="en-US" sz="2400" b="1" dirty="0" err="1">
                <a:solidFill>
                  <a:srgbClr val="FF0000"/>
                </a:solidFill>
                <a:latin typeface="Franklin Gothic Medium" panose="020B0603020102020204" pitchFamily="34" charset="0"/>
              </a:rPr>
              <a:t>d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ecisión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: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En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un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mundo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sobresaturado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de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información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,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los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investigadores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no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tienen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tiempo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para leer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cada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trabajo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completo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. El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resumen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les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permite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,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en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30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segundos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a 2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minutos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,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decidir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si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el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artículo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es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relevante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para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sus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intereses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y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si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merece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la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pena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leerlo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en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su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totalidad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Franklin Gothic Medium" panose="020B0603020102020204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Síntesis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Franklin Gothic Medium" panose="020B0603020102020204" pitchFamily="34" charset="0"/>
              </a:rPr>
              <a:t>r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ápida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: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Proporciona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una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visión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general y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rápida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de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todo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el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trabajo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: el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problema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, la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metodología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,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los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resultados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clave y las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conclusiones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principales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.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Esto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es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invaluable para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mantenerse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al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día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en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un campo de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estudio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Franklin Gothic Medium" panose="020B0603020102020204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 rot="10800000" flipV="1">
            <a:off x="892632" y="4919008"/>
            <a:ext cx="10667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Recuperación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en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 Bases de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Datos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Franklin Gothic Medium" panose="020B0603020102020204" pitchFamily="34" charset="0"/>
              </a:rPr>
              <a:t>: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Es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la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puerta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de entrada para que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tu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trabajo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sea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encontrado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.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Motores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de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búsqueda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como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Google Scholar, Scopus o PubMed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indexan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el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texto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completo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del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resumen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. Un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resumen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bien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redactado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, con palabras clave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precisas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,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asegura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que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tu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trabajo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aparezca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en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las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búsquedas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de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otros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investigadores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9368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2453951" y="261639"/>
            <a:ext cx="7725747" cy="5751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800" b="1" dirty="0" smtClean="0">
                <a:latin typeface="Franklin Gothic Medium" panose="020B0603020102020204" pitchFamily="34" charset="0"/>
              </a:rPr>
              <a:t>! El resumen para el investigador o autor ! </a:t>
            </a:r>
            <a:endParaRPr lang="en-U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7" name="Image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076" y="135752"/>
            <a:ext cx="1033845" cy="1041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9" descr="cuba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444" y="133998"/>
            <a:ext cx="967987" cy="80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1153256" y="1179443"/>
            <a:ext cx="1032713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latin typeface="Franklin Gothic Medium" panose="020B0603020102020204" pitchFamily="34" charset="0"/>
              </a:rPr>
              <a:t>Es una </a:t>
            </a:r>
            <a:r>
              <a:rPr lang="es-ES" sz="24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herramienta estratégica </a:t>
            </a:r>
            <a:r>
              <a:rPr lang="es-ES" sz="2400" b="1" dirty="0">
                <a:latin typeface="Franklin Gothic Medium" panose="020B0603020102020204" pitchFamily="34" charset="0"/>
              </a:rPr>
              <a:t>para la difusión y validación de su trabajo</a:t>
            </a:r>
            <a:r>
              <a:rPr lang="es-ES" sz="2400" b="1" dirty="0" smtClean="0">
                <a:latin typeface="Franklin Gothic Medium" panose="020B0603020102020204" pitchFamily="34" charset="0"/>
              </a:rPr>
              <a:t>.</a:t>
            </a:r>
          </a:p>
          <a:p>
            <a:endParaRPr lang="es-ES" sz="2400" b="1" dirty="0">
              <a:latin typeface="Franklin Gothic Medium" panose="020B0603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4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Oportunidad de "Vender" </a:t>
            </a:r>
            <a:r>
              <a:rPr lang="es-ES" sz="2400" b="1" dirty="0">
                <a:latin typeface="Franklin Gothic Medium" panose="020B0603020102020204" pitchFamily="34" charset="0"/>
              </a:rPr>
              <a:t>el </a:t>
            </a:r>
            <a:r>
              <a:rPr lang="es-ES" sz="2400" b="1" dirty="0" smtClean="0">
                <a:latin typeface="Franklin Gothic Medium" panose="020B0603020102020204" pitchFamily="34" charset="0"/>
              </a:rPr>
              <a:t>trabajo</a:t>
            </a:r>
            <a:r>
              <a:rPr lang="es-ES" sz="2400" b="1" dirty="0">
                <a:latin typeface="Franklin Gothic Medium" panose="020B0603020102020204" pitchFamily="34" charset="0"/>
              </a:rPr>
              <a:t>: Es tu </a:t>
            </a:r>
            <a:r>
              <a:rPr lang="es-ES" sz="2400" b="1" dirty="0" smtClean="0">
                <a:latin typeface="Franklin Gothic Medium" panose="020B0603020102020204" pitchFamily="34" charset="0"/>
              </a:rPr>
              <a:t>oportunidad para la </a:t>
            </a:r>
            <a:r>
              <a:rPr lang="es-ES" sz="2400" b="1" dirty="0">
                <a:latin typeface="Franklin Gothic Medium" panose="020B0603020102020204" pitchFamily="34" charset="0"/>
              </a:rPr>
              <a:t>atención de </a:t>
            </a:r>
            <a:r>
              <a:rPr lang="es-ES" sz="2400" b="1" dirty="0" smtClean="0">
                <a:latin typeface="Franklin Gothic Medium" panose="020B0603020102020204" pitchFamily="34" charset="0"/>
              </a:rPr>
              <a:t>editores </a:t>
            </a:r>
            <a:r>
              <a:rPr lang="es-ES" sz="2400" b="1" dirty="0">
                <a:latin typeface="Franklin Gothic Medium" panose="020B0603020102020204" pitchFamily="34" charset="0"/>
              </a:rPr>
              <a:t>de establecimientos, comités evaluadores y colegas. Un resumen claro, convincente y bien estructurado </a:t>
            </a:r>
            <a:r>
              <a:rPr lang="es-ES" sz="2400" b="1" dirty="0" smtClean="0">
                <a:latin typeface="Franklin Gothic Medium" panose="020B0603020102020204" pitchFamily="34" charset="0"/>
              </a:rPr>
              <a:t>aumenta </a:t>
            </a:r>
            <a:r>
              <a:rPr lang="es-ES" sz="2400" b="1" dirty="0">
                <a:latin typeface="Franklin Gothic Medium" panose="020B0603020102020204" pitchFamily="34" charset="0"/>
              </a:rPr>
              <a:t>las </a:t>
            </a:r>
            <a:r>
              <a:rPr lang="es-ES" sz="2400" b="1" dirty="0" smtClean="0">
                <a:latin typeface="Franklin Gothic Medium" panose="020B0603020102020204" pitchFamily="34" charset="0"/>
              </a:rPr>
              <a:t>potencialidades para que sea bien recibida la investigación o articulo.</a:t>
            </a:r>
            <a:endParaRPr lang="es-ES" sz="2400" b="1" dirty="0">
              <a:latin typeface="Franklin Gothic Medium" panose="020B0603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4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Estructuración del </a:t>
            </a:r>
            <a:r>
              <a:rPr lang="es-ES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pensamiento</a:t>
            </a:r>
            <a:r>
              <a:rPr lang="es-ES" sz="2400" b="1" dirty="0">
                <a:latin typeface="Franklin Gothic Medium" panose="020B0603020102020204" pitchFamily="34" charset="0"/>
              </a:rPr>
              <a:t>: </a:t>
            </a:r>
            <a:r>
              <a:rPr lang="es-ES" sz="2400" b="1" dirty="0" smtClean="0">
                <a:latin typeface="Franklin Gothic Medium" panose="020B0603020102020204" pitchFamily="34" charset="0"/>
              </a:rPr>
              <a:t>palabras </a:t>
            </a:r>
            <a:r>
              <a:rPr lang="es-ES" sz="2400" b="1" dirty="0">
                <a:latin typeface="Franklin Gothic Medium" panose="020B0603020102020204" pitchFamily="34" charset="0"/>
              </a:rPr>
              <a:t>obligatorias al autor a identificar y articular con extrema: claridad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400" b="1" dirty="0">
                <a:latin typeface="Franklin Gothic Medium" panose="020B0603020102020204" pitchFamily="34" charset="0"/>
              </a:rPr>
              <a:t>¿Cuál es el </a:t>
            </a:r>
            <a:r>
              <a:rPr lang="es-ES" sz="2400" b="1" dirty="0" smtClean="0">
                <a:latin typeface="Franklin Gothic Medium" panose="020B0603020102020204" pitchFamily="34" charset="0"/>
              </a:rPr>
              <a:t>problema?</a:t>
            </a:r>
            <a:endParaRPr lang="es-ES" sz="2400" b="1" dirty="0">
              <a:latin typeface="Franklin Gothic Medium" panose="020B060302010202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400" b="1" dirty="0">
                <a:latin typeface="Franklin Gothic Medium" panose="020B0603020102020204" pitchFamily="34" charset="0"/>
              </a:rPr>
              <a:t>¿Qué hacer para resolverlo? (Metodología)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400" b="1" dirty="0">
                <a:latin typeface="Franklin Gothic Medium" panose="020B0603020102020204" pitchFamily="34" charset="0"/>
              </a:rPr>
              <a:t>¿Qué </a:t>
            </a:r>
            <a:r>
              <a:rPr lang="es-ES" sz="2400" b="1" dirty="0" smtClean="0">
                <a:latin typeface="Franklin Gothic Medium" panose="020B0603020102020204" pitchFamily="34" charset="0"/>
              </a:rPr>
              <a:t>he encontrado</a:t>
            </a:r>
            <a:r>
              <a:rPr lang="es-ES" sz="2400" b="1" dirty="0">
                <a:latin typeface="Franklin Gothic Medium" panose="020B0603020102020204" pitchFamily="34" charset="0"/>
              </a:rPr>
              <a:t>? (Hallazgos principales)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400" b="1" dirty="0">
                <a:latin typeface="Franklin Gothic Medium" panose="020B0603020102020204" pitchFamily="34" charset="0"/>
              </a:rPr>
              <a:t>¿Por qué es importante? (Conclusión e implicaciones)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400" b="1" dirty="0">
                <a:latin typeface="Franklin Gothic Medium" panose="020B0603020102020204" pitchFamily="34" charset="0"/>
              </a:rPr>
              <a:t>Este </a:t>
            </a:r>
            <a:r>
              <a:rPr lang="es-ES" sz="2400" b="1" dirty="0" smtClean="0">
                <a:latin typeface="Franklin Gothic Medium" panose="020B0603020102020204" pitchFamily="34" charset="0"/>
              </a:rPr>
              <a:t> proceder mejora la comprensión propia del </a:t>
            </a:r>
            <a:r>
              <a:rPr lang="es-ES" sz="2400" b="1" dirty="0">
                <a:latin typeface="Franklin Gothic Medium" panose="020B0603020102020204" pitchFamily="34" charset="0"/>
              </a:rPr>
              <a:t>autor sobre su contribución.</a:t>
            </a:r>
          </a:p>
        </p:txBody>
      </p:sp>
    </p:spTree>
    <p:extLst>
      <p:ext uri="{BB962C8B-B14F-4D97-AF65-F5344CB8AC3E}">
        <p14:creationId xmlns:p14="http://schemas.microsoft.com/office/powerpoint/2010/main" val="2175725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726" y="74645"/>
            <a:ext cx="5271795" cy="6858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844951" y="74645"/>
            <a:ext cx="5807775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s-ES" sz="3200" b="1" dirty="0" smtClean="0">
                <a:latin typeface="Franklin Gothic Medium" panose="020B0603020102020204" pitchFamily="34" charset="0"/>
              </a:rPr>
              <a:t>Es </a:t>
            </a:r>
            <a:r>
              <a:rPr lang="es-ES" sz="3200" b="1" dirty="0">
                <a:latin typeface="Franklin Gothic Medium" panose="020B0603020102020204" pitchFamily="34" charset="0"/>
              </a:rPr>
              <a:t>la parte </a:t>
            </a:r>
            <a:r>
              <a:rPr lang="es-ES" sz="32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más leída </a:t>
            </a:r>
            <a:r>
              <a:rPr lang="es-ES" sz="3200" b="1" dirty="0">
                <a:latin typeface="Franklin Gothic Medium" panose="020B0603020102020204" pitchFamily="34" charset="0"/>
              </a:rPr>
              <a:t>de cualquier trabajo académico y cumple </a:t>
            </a:r>
            <a:r>
              <a:rPr lang="es-ES" sz="32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funciones críticas</a:t>
            </a:r>
            <a:r>
              <a:rPr lang="es-ES" sz="3200" b="1" dirty="0">
                <a:latin typeface="Franklin Gothic Medium" panose="020B0603020102020204" pitchFamily="34" charset="0"/>
              </a:rPr>
              <a:t>. </a:t>
            </a:r>
            <a:endParaRPr lang="es-ES" sz="3200" b="1" dirty="0" smtClean="0">
              <a:latin typeface="Franklin Gothic Medium" panose="020B06030201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s-ES" sz="3200" b="1" dirty="0" smtClean="0">
              <a:latin typeface="Franklin Gothic Medium" panose="020B06030201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s-ES" sz="3200" b="1" dirty="0">
                <a:latin typeface="Franklin Gothic Medium" panose="020B0603020102020204" pitchFamily="34" charset="0"/>
              </a:rPr>
              <a:t>E</a:t>
            </a:r>
            <a:r>
              <a:rPr lang="es-ES" sz="3200" b="1" dirty="0" smtClean="0">
                <a:latin typeface="Franklin Gothic Medium" panose="020B0603020102020204" pitchFamily="34" charset="0"/>
              </a:rPr>
              <a:t>s </a:t>
            </a:r>
            <a:r>
              <a:rPr lang="es-ES" sz="3200" b="1" dirty="0">
                <a:latin typeface="Franklin Gothic Medium" panose="020B0603020102020204" pitchFamily="34" charset="0"/>
              </a:rPr>
              <a:t>la h</a:t>
            </a:r>
            <a:r>
              <a:rPr lang="es-ES" sz="3200" b="1" dirty="0" smtClean="0">
                <a:latin typeface="Franklin Gothic Medium" panose="020B0603020102020204" pitchFamily="34" charset="0"/>
              </a:rPr>
              <a:t>erramienta más importante para garantizar que tu trabajo tenga el </a:t>
            </a:r>
            <a:r>
              <a:rPr lang="es-ES" sz="32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impacto</a:t>
            </a:r>
            <a:r>
              <a:rPr lang="es-ES" sz="3200" b="1" dirty="0">
                <a:latin typeface="Franklin Gothic Medium" panose="020B0603020102020204" pitchFamily="34" charset="0"/>
              </a:rPr>
              <a:t> que merece</a:t>
            </a:r>
            <a:r>
              <a:rPr lang="es-ES" sz="3200" b="1" dirty="0" smtClean="0">
                <a:latin typeface="Franklin Gothic Medium" panose="020B0603020102020204" pitchFamily="34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s-ES" sz="3200" b="1" dirty="0" smtClean="0">
              <a:latin typeface="Franklin Gothic Medium" panose="020B06030201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s-ES" sz="3200" b="1" dirty="0">
                <a:latin typeface="Franklin Gothic Medium" panose="020B0603020102020204" pitchFamily="34" charset="0"/>
              </a:rPr>
              <a:t>Su función principal es actuar como un "</a:t>
            </a:r>
            <a:r>
              <a:rPr lang="es-ES" sz="32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gancho</a:t>
            </a:r>
            <a:r>
              <a:rPr lang="es-ES" sz="3200" b="1" dirty="0">
                <a:latin typeface="Franklin Gothic Medium" panose="020B0603020102020204" pitchFamily="34" charset="0"/>
              </a:rPr>
              <a:t>" </a:t>
            </a:r>
            <a:r>
              <a:rPr lang="es-ES" sz="3200" b="1" dirty="0" smtClean="0">
                <a:latin typeface="Franklin Gothic Medium" panose="020B0603020102020204" pitchFamily="34" charset="0"/>
              </a:rPr>
              <a:t>pues </a:t>
            </a:r>
            <a:r>
              <a:rPr lang="es-ES" sz="3200" b="1" dirty="0">
                <a:latin typeface="Franklin Gothic Medium" panose="020B0603020102020204" pitchFamily="34" charset="0"/>
              </a:rPr>
              <a:t>comunica el valor del trabajo y capta el interés del lector. </a:t>
            </a:r>
            <a:endParaRPr lang="es-ES" sz="3200" b="1" dirty="0" smtClean="0">
              <a:latin typeface="Franklin Gothic Medium" panose="020B06030201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03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90070" y="549204"/>
            <a:ext cx="6008831" cy="621782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800" b="1" dirty="0" smtClean="0">
                <a:latin typeface="Franklin Gothic Medium" panose="020B0603020102020204" pitchFamily="34" charset="0"/>
              </a:rPr>
              <a:t>PARA EL PRÓXIMO ENCUENTRO</a:t>
            </a:r>
            <a:endParaRPr lang="en-U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3" name="Image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8265" y="424578"/>
            <a:ext cx="1033845" cy="1041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9" descr="cuba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983" y="424578"/>
            <a:ext cx="967987" cy="80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1490983" y="1875453"/>
            <a:ext cx="99296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Cada estudiante debe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escribir el resumen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de su investigación. Debe tener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250 palabras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Deben identificar las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palabras claves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(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3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Deben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traducir al Inglés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el resumen y sus palabras claves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Todo en un documento Word, con letra </a:t>
            </a:r>
            <a:r>
              <a:rPr lang="es-MX" sz="2400" b="1" dirty="0" err="1" smtClean="0">
                <a:latin typeface="Franklin Gothic Medium" panose="020B0603020102020204" pitchFamily="34" charset="0"/>
              </a:rPr>
              <a:t>arial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 12, márgenes 2,5cm por cada lado.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Esta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actividad es obligatoria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que esté en el portafolio de evaluación.</a:t>
            </a:r>
          </a:p>
          <a:p>
            <a:endParaRPr lang="es-MX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875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471140" y="0"/>
            <a:ext cx="7772400" cy="94618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800" b="1" dirty="0" smtClean="0">
                <a:latin typeface="Franklin Gothic Medium" panose="020B0603020102020204" pitchFamily="34" charset="0"/>
              </a:rPr>
              <a:t>CLASE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10 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RESUMEN DE LA INVESTIGACIÓN  </a:t>
            </a:r>
            <a:endParaRPr lang="en-U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6148" name="Imagen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3611" y="38380"/>
            <a:ext cx="1033845" cy="1041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19" descr="cuba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456" y="107464"/>
            <a:ext cx="967987" cy="80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CuadroTexto 7"/>
          <p:cNvSpPr txBox="1">
            <a:spLocks noChangeArrowheads="1"/>
          </p:cNvSpPr>
          <p:nvPr/>
        </p:nvSpPr>
        <p:spPr bwMode="auto">
          <a:xfrm>
            <a:off x="1374080" y="1324412"/>
            <a:ext cx="5250654" cy="5172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ES" altLang="en-US" sz="3200" b="1" dirty="0" smtClean="0">
                <a:latin typeface="Franklin Gothic Medium" panose="020B0603020102020204" pitchFamily="34" charset="0"/>
              </a:rPr>
              <a:t>Identificar los elementos fundamentales que componen un </a:t>
            </a:r>
            <a:r>
              <a:rPr lang="es-ES" altLang="en-U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resumen de investigación. </a:t>
            </a:r>
          </a:p>
          <a:p>
            <a:pPr algn="ctr">
              <a:lnSpc>
                <a:spcPct val="150000"/>
              </a:lnSpc>
            </a:pPr>
            <a:r>
              <a:rPr lang="es-ES" altLang="en-US" sz="3200" b="1" dirty="0" smtClean="0">
                <a:latin typeface="Franklin Gothic Medium" panose="020B0603020102020204" pitchFamily="34" charset="0"/>
              </a:rPr>
              <a:t>Reconocer </a:t>
            </a:r>
            <a:r>
              <a:rPr lang="es-ES" altLang="en-US" sz="3200" b="1" dirty="0">
                <a:latin typeface="Franklin Gothic Medium" panose="020B0603020102020204" pitchFamily="34" charset="0"/>
              </a:rPr>
              <a:t>la importancia </a:t>
            </a:r>
            <a:r>
              <a:rPr lang="es-ES" altLang="en-US" sz="3200" b="1" dirty="0" smtClean="0">
                <a:latin typeface="Franklin Gothic Medium" panose="020B0603020102020204" pitchFamily="34" charset="0"/>
              </a:rPr>
              <a:t>de las </a:t>
            </a:r>
            <a:r>
              <a:rPr lang="es-ES" altLang="en-U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palabras claves </a:t>
            </a:r>
            <a:r>
              <a:rPr lang="es-ES" altLang="en-US" sz="3200" b="1" dirty="0" smtClean="0">
                <a:latin typeface="Franklin Gothic Medium" panose="020B0603020102020204" pitchFamily="34" charset="0"/>
              </a:rPr>
              <a:t>y su </a:t>
            </a:r>
            <a:r>
              <a:rPr lang="es-ES" altLang="en-US" sz="32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traducción</a:t>
            </a:r>
            <a:r>
              <a:rPr lang="es-ES" altLang="en-US" sz="3200" b="1" dirty="0" smtClean="0">
                <a:latin typeface="Franklin Gothic Medium" panose="020B0603020102020204" pitchFamily="34" charset="0"/>
              </a:rPr>
              <a:t> a otros idiomas.</a:t>
            </a:r>
            <a:endParaRPr lang="es-ES" altLang="en-US" sz="3200" b="1" dirty="0">
              <a:latin typeface="Franklin Gothic Medium" panose="020B06030201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1376" y="1972070"/>
            <a:ext cx="3596737" cy="385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2195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76682" y="133998"/>
            <a:ext cx="6008831" cy="94618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800" b="1" dirty="0" smtClean="0">
                <a:latin typeface="Franklin Gothic Medium" panose="020B0603020102020204" pitchFamily="34" charset="0"/>
              </a:rPr>
              <a:t>RESUMEN DE LA INVESTIGACIÓN  </a:t>
            </a:r>
            <a:endParaRPr lang="en-U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3" name="Image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240" y="133998"/>
            <a:ext cx="1033845" cy="1041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9" descr="cuba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338" y="146638"/>
            <a:ext cx="967987" cy="80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1279709" y="1415143"/>
            <a:ext cx="1000277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MX" sz="2800" b="1" dirty="0" smtClean="0">
                <a:latin typeface="Franklin Gothic Medium" panose="020B0603020102020204" pitchFamily="34" charset="0"/>
              </a:rPr>
              <a:t>De una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investigación o de un artículo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: es una breve exposición que sintetiza de manera concisa el contenido principal de trabajo, generalmente en un único párrafo.</a:t>
            </a:r>
          </a:p>
          <a:p>
            <a:pPr algn="just"/>
            <a:endParaRPr lang="es-MX" sz="2800" b="1" dirty="0" smtClean="0">
              <a:latin typeface="Franklin Gothic Medium" panose="020B0603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MX" sz="2800" b="1" dirty="0" smtClean="0">
                <a:latin typeface="Franklin Gothic Medium" panose="020B0603020102020204" pitchFamily="34" charset="0"/>
              </a:rPr>
              <a:t>Su función es ofrecer al lector una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visión rápida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de qué trata, qu</a:t>
            </a:r>
            <a:r>
              <a:rPr lang="es-MX" sz="2800" b="1" dirty="0">
                <a:latin typeface="Franklin Gothic Medium" panose="020B0603020102020204" pitchFamily="34" charset="0"/>
              </a:rPr>
              <a:t>é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se hizo, qu</a:t>
            </a:r>
            <a:r>
              <a:rPr lang="es-MX" sz="2800" b="1" dirty="0">
                <a:latin typeface="Franklin Gothic Medium" panose="020B0603020102020204" pitchFamily="34" charset="0"/>
              </a:rPr>
              <a:t>é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se encontró y cuál es la importancia del estudio, sin necesidad de leer todo el documento.</a:t>
            </a:r>
          </a:p>
          <a:p>
            <a:pPr algn="just"/>
            <a:endParaRPr lang="es-MX" sz="2800" b="1" dirty="0" smtClean="0">
              <a:latin typeface="Franklin Gothic Medium" panose="020B0603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MX" sz="2800" b="1" dirty="0">
                <a:latin typeface="Franklin Gothic Medium" panose="020B0603020102020204" pitchFamily="34" charset="0"/>
              </a:rPr>
              <a:t>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Aspectos claves: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Objetivo de la investigación o artículo</a:t>
            </a:r>
          </a:p>
          <a:p>
            <a:pPr algn="just"/>
            <a:r>
              <a:rPr lang="es-MX" sz="2800" b="1" dirty="0" smtClean="0">
                <a:latin typeface="Franklin Gothic Medium" panose="020B0603020102020204" pitchFamily="34" charset="0"/>
              </a:rPr>
              <a:t>                                    Métodos y/o enfoque</a:t>
            </a:r>
          </a:p>
          <a:p>
            <a:pPr algn="just"/>
            <a:r>
              <a:rPr lang="es-MX" sz="2800" b="1" dirty="0">
                <a:latin typeface="Franklin Gothic Medium" panose="020B0603020102020204" pitchFamily="34" charset="0"/>
              </a:rPr>
              <a:t>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                                  Principales resultados</a:t>
            </a:r>
          </a:p>
          <a:p>
            <a:pPr algn="just"/>
            <a:r>
              <a:rPr lang="es-MX" sz="2800" b="1" dirty="0">
                <a:latin typeface="Franklin Gothic Medium" panose="020B0603020102020204" pitchFamily="34" charset="0"/>
              </a:rPr>
              <a:t>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                                   Conclusiones y posibles implicaciones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en-US" sz="28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624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76682" y="133998"/>
            <a:ext cx="6008831" cy="94618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800" b="1" dirty="0" smtClean="0">
                <a:latin typeface="Franklin Gothic Medium" panose="020B0603020102020204" pitchFamily="34" charset="0"/>
              </a:rPr>
              <a:t>CARACTERÍSTICAS DEL RESUMEN</a:t>
            </a:r>
            <a:endParaRPr lang="en-U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3" name="Image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240" y="133998"/>
            <a:ext cx="1033845" cy="1041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9" descr="cuba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338" y="146638"/>
            <a:ext cx="967987" cy="80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1209509" y="1175796"/>
            <a:ext cx="1053617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sz="2800" dirty="0" smtClean="0">
                <a:latin typeface="Franklin Gothic Medium" panose="020B0603020102020204" pitchFamily="34" charset="0"/>
              </a:rPr>
              <a:t>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Independencia: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Debe entenderse por sí solo, sin consultar el cuerpo del texto.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Extensión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corta suele ocupar de 150 a 250 palabras dependiendo de las normas de la revisa, conferencia, tipo de escritos…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sz="2800" b="1" dirty="0" smtClean="0">
                <a:latin typeface="Franklin Gothic Medium" panose="020B0603020102020204" pitchFamily="34" charset="0"/>
              </a:rPr>
              <a:t>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Precisión y claridad: 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Lleva un lenguaje claro, conciso y sin ambigüedades, se debe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evitar detalles superfluos.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sz="2800" b="1" dirty="0">
                <a:latin typeface="Franklin Gothic Medium" panose="020B0603020102020204" pitchFamily="34" charset="0"/>
              </a:rPr>
              <a:t>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Pueden ser: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resumen informativos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: Contiene contenido, </a:t>
            </a:r>
          </a:p>
          <a:p>
            <a:r>
              <a:rPr lang="es-MX" sz="2800" b="1" dirty="0" smtClean="0">
                <a:latin typeface="Franklin Gothic Medium" panose="020B0603020102020204" pitchFamily="34" charset="0"/>
              </a:rPr>
              <a:t>                         resultados y conclusiones.</a:t>
            </a:r>
          </a:p>
          <a:p>
            <a:r>
              <a:rPr lang="es-MX" sz="2800" b="1" dirty="0" smtClean="0">
                <a:latin typeface="Franklin Gothic Medium" panose="020B0603020102020204" pitchFamily="34" charset="0"/>
              </a:rPr>
              <a:t>                        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resumen descriptivos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: Describen brevemente el tema </a:t>
            </a:r>
          </a:p>
          <a:p>
            <a:r>
              <a:rPr lang="es-MX" sz="2800" b="1" dirty="0">
                <a:latin typeface="Franklin Gothic Medium" panose="020B0603020102020204" pitchFamily="34" charset="0"/>
              </a:rPr>
              <a:t>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                        y el contenido sin entrar en resultados o </a:t>
            </a:r>
          </a:p>
          <a:p>
            <a:r>
              <a:rPr lang="es-MX" sz="2800" b="1" dirty="0">
                <a:latin typeface="Franklin Gothic Medium" panose="020B0603020102020204" pitchFamily="34" charset="0"/>
              </a:rPr>
              <a:t>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                        conclusiones. Suele ser más corto.</a:t>
            </a:r>
          </a:p>
          <a:p>
            <a:r>
              <a:rPr lang="es-MX" sz="2800" b="1" dirty="0">
                <a:latin typeface="Franklin Gothic Medium" panose="020B0603020102020204" pitchFamily="34" charset="0"/>
              </a:rPr>
              <a:t>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                      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resumen estructurado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: dividido en secciones: </a:t>
            </a:r>
          </a:p>
          <a:p>
            <a:r>
              <a:rPr lang="es-MX" sz="2800" b="1" dirty="0">
                <a:latin typeface="Franklin Gothic Medium" panose="020B0603020102020204" pitchFamily="34" charset="0"/>
              </a:rPr>
              <a:t>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                       objetivo, métodos, resultados y conclusiones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09774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57684" y="146638"/>
            <a:ext cx="4691660" cy="94618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3200" b="1" dirty="0" smtClean="0">
                <a:latin typeface="Franklin Gothic Medium" panose="020B0603020102020204" pitchFamily="34" charset="0"/>
              </a:rPr>
              <a:t>PALABRAS CLAVES </a:t>
            </a:r>
            <a:endParaRPr lang="en-US" sz="3200" b="1" dirty="0">
              <a:latin typeface="Franklin Gothic Medium" panose="020B0603020102020204" pitchFamily="34" charset="0"/>
            </a:endParaRPr>
          </a:p>
        </p:txBody>
      </p:sp>
      <p:pic>
        <p:nvPicPr>
          <p:cNvPr id="3" name="Image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240" y="133998"/>
            <a:ext cx="1033845" cy="1041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9" descr="cuba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338" y="146638"/>
            <a:ext cx="967987" cy="80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1242166" y="1371739"/>
            <a:ext cx="1034023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400" b="1" dirty="0" err="1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Keywords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 en Inglés.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Son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términos o frases cortas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que captan el tema central de la investigación.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Suelen acompañar al resumen para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facilitar la indexación y la búsq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ueda por parte de los lectores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Ayudan a mejorar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la visibilidad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del  trabajo académico.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Representan el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alcance y los conceptos claves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del estudio.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Orientan al lector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sobre el tema y el enfoque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Cubren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dimensiones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 como: Tema principal, población o contexto, resultados, conceptos relevantes…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Posiciona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 las palabras más importante al inicio, siempre que no sea una exigencia el orden alfabético.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Generalmente son de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3 a 6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palabras claves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No repetir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palabras del título </a:t>
            </a:r>
          </a:p>
        </p:txBody>
      </p:sp>
    </p:spTree>
    <p:extLst>
      <p:ext uri="{BB962C8B-B14F-4D97-AF65-F5344CB8AC3E}">
        <p14:creationId xmlns:p14="http://schemas.microsoft.com/office/powerpoint/2010/main" val="3494947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3910" y="195305"/>
            <a:ext cx="6008831" cy="7294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3200" b="1" dirty="0" smtClean="0">
                <a:latin typeface="Franklin Gothic Medium" panose="020B0603020102020204" pitchFamily="34" charset="0"/>
              </a:rPr>
              <a:t>Traducción a otro idioma</a:t>
            </a:r>
            <a:endParaRPr lang="en-US" sz="3200" b="1" dirty="0">
              <a:latin typeface="Franklin Gothic Medium" panose="020B0603020102020204" pitchFamily="34" charset="0"/>
            </a:endParaRPr>
          </a:p>
        </p:txBody>
      </p:sp>
      <p:pic>
        <p:nvPicPr>
          <p:cNvPr id="3" name="Image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440" y="155170"/>
            <a:ext cx="1033845" cy="1041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9" descr="cuba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338" y="146638"/>
            <a:ext cx="967987" cy="80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1209509" y="1175796"/>
            <a:ext cx="1000397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 err="1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Abstract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 ( en Ingl</a:t>
            </a:r>
            <a:r>
              <a:rPr lang="es-MX" sz="24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é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s)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En determinados escritos como en Revistas, tesis y otros se solicita la traducción en otros idiomas para la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divulgación y socialización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 del conocimiento.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>
                <a:latin typeface="Franklin Gothic Medium" panose="020B0603020102020204" pitchFamily="34" charset="0"/>
              </a:rPr>
              <a:t>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La traducción aumenta la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visibilidad y el alcance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en un mundo interconectado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Accesibilidad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 para audiencias internacionales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Mayor impacto y citaciones</a:t>
            </a:r>
            <a:endParaRPr lang="es-MX" sz="2400" b="1" dirty="0">
              <a:latin typeface="Franklin Gothic Medium" panose="020B06030201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 Cumplimiento de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normas editoriales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>
                <a:latin typeface="Franklin Gothic Medium" panose="020B0603020102020204" pitchFamily="34" charset="0"/>
              </a:rPr>
              <a:t>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Colaboración y transferencia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de conocimientos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Claridad y consistencia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, la traducción obliga a revisarla redacción del texto para garantizar una adecuada comprensión.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Camino a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políticas de acceso abierto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en repositorios, catálogos y otros 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4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251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16169" y="133998"/>
            <a:ext cx="5714918" cy="94618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800" b="1" dirty="0" smtClean="0">
                <a:latin typeface="Franklin Gothic Medium" panose="020B0603020102020204" pitchFamily="34" charset="0"/>
              </a:rPr>
              <a:t>CONSEJOS PRÁCTICO</a:t>
            </a:r>
            <a:endParaRPr lang="en-U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3" name="Image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240" y="133998"/>
            <a:ext cx="1033845" cy="1041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9" descr="cuba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338" y="146638"/>
            <a:ext cx="967987" cy="80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1175699" y="1175796"/>
            <a:ext cx="1039585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dirty="0" smtClean="0"/>
              <a:t>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Escribes el resumen al final, cuando ya tengas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clara la esencia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 de todo el trabajo.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Revisa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que se corresponda exactamente con los resultados y las conclusiones que se describen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No utilices citas, referencias y acrósticos no explicados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No introduzcas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ideas nuevas 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Evita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palabras de relleno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como estudio, investigaciones, análisis…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Mantén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consistencia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 entre resumen y palabras  claves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 smtClean="0">
                <a:latin typeface="Franklin Gothic Medium" panose="020B0603020102020204" pitchFamily="34" charset="0"/>
              </a:rPr>
              <a:t>Consulta palabras claves de </a:t>
            </a: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artículos influyentes 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en tu área de investigación.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s-MX" sz="2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No traduzca literalmente</a:t>
            </a:r>
            <a:r>
              <a:rPr lang="es-MX" sz="2400" b="1" dirty="0" smtClean="0">
                <a:latin typeface="Franklin Gothic Medium" panose="020B0603020102020204" pitchFamily="34" charset="0"/>
              </a:rPr>
              <a:t> cada palabra, eso reduce claridad, prioriza ideas esenciales.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es-MX" sz="2400" b="1" dirty="0" smtClean="0">
              <a:latin typeface="Franklin Gothic Medium" panose="020B0603020102020204" pitchFamily="34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40158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96193" y="198767"/>
            <a:ext cx="3245909" cy="94618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3600" b="1" dirty="0" smtClean="0">
                <a:latin typeface="Franklin Gothic Medium" panose="020B0603020102020204" pitchFamily="34" charset="0"/>
              </a:rPr>
              <a:t>Relaciones</a:t>
            </a:r>
            <a:endParaRPr lang="en-US" sz="3600" b="1" dirty="0">
              <a:latin typeface="Franklin Gothic Medium" panose="020B0603020102020204" pitchFamily="34" charset="0"/>
            </a:endParaRPr>
          </a:p>
        </p:txBody>
      </p:sp>
      <p:pic>
        <p:nvPicPr>
          <p:cNvPr id="3" name="Image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7472" y="198767"/>
            <a:ext cx="1033845" cy="1041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9" descr="cuba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976" y="198767"/>
            <a:ext cx="967987" cy="80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020658248"/>
              </p:ext>
            </p:extLst>
          </p:nvPr>
        </p:nvGraphicFramePr>
        <p:xfrm>
          <a:off x="3937518" y="467740"/>
          <a:ext cx="8901403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839863" y="2086732"/>
            <a:ext cx="419530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Interdependencia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para la visibilidad y la claridad</a:t>
            </a:r>
          </a:p>
          <a:p>
            <a:pPr algn="ctr"/>
            <a:endParaRPr lang="es-MX" sz="2800" b="1" dirty="0" smtClean="0">
              <a:latin typeface="Franklin Gothic Medium" panose="020B06030201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Coherencia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entre estos componentes</a:t>
            </a:r>
          </a:p>
          <a:p>
            <a:pPr algn="ctr"/>
            <a:endParaRPr lang="es-MX" sz="2800" b="1" dirty="0" smtClean="0">
              <a:latin typeface="Franklin Gothic Medium" panose="020B06030201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Impacto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en la indexación y el alcance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884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172421" y="261639"/>
            <a:ext cx="3441359" cy="5751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800" b="1" dirty="0" smtClean="0">
                <a:latin typeface="Franklin Gothic Medium" panose="020B0603020102020204" pitchFamily="34" charset="0"/>
              </a:rPr>
              <a:t>! PARA VALORAR ! </a:t>
            </a:r>
            <a:endParaRPr lang="en-US" sz="2800" b="1" dirty="0">
              <a:latin typeface="Franklin Gothic Medium" panose="020B0603020102020204" pitchFamily="34" charset="0"/>
            </a:endParaRPr>
          </a:p>
        </p:txBody>
      </p:sp>
      <p:pic>
        <p:nvPicPr>
          <p:cNvPr id="3" name="Image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240" y="133998"/>
            <a:ext cx="1033845" cy="1041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9" descr="cuba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338" y="146638"/>
            <a:ext cx="967987" cy="80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1138335" y="1069453"/>
            <a:ext cx="10319656" cy="6019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MX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 marco teórico que se presenta es resultado de un proyecto de investigación. La fundamentación y diseño de los laboratorios de innovación pública municipal(LIPM) como instancia orgánica y perdurable de asesoramiento científico a las decisiones de gobierno </a:t>
            </a:r>
            <a:r>
              <a:rPr lang="es-MX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contiene la definición del laboratorio, su metodología de trabajo, otras características; el proceso de enseñanza-aprendizaje que subyace en la innovación y sus indicadores.</a:t>
            </a:r>
            <a:r>
              <a:rPr lang="es-MX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Tiene como objetivo </a:t>
            </a:r>
            <a:r>
              <a:rPr lang="es-MX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revelar los fundamentos teóricos que sustentan la implementación de los laboratorios de innovación pública en Cuba, a partir de la experiencia de su puesta en práctica en el municipio Bahía Honda, provincia Artemisa. </a:t>
            </a:r>
            <a:r>
              <a:rPr lang="es-MX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emplearon </a:t>
            </a:r>
            <a:r>
              <a:rPr lang="es-MX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métodos del nivel teórico como el </a:t>
            </a:r>
            <a:r>
              <a:rPr lang="es-ES_tradnl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analítico-sintético, </a:t>
            </a:r>
            <a:r>
              <a:rPr lang="es-MX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inductivo-deductivo, la sistematización y la modelación. De los métodos empíricos se utilizaron el estudio documental, la observación, la técnica de los grupos de discusión y se aplicó el criterio de especialistas para valorar la pertinencia de la propuesta. </a:t>
            </a:r>
            <a:r>
              <a:rPr lang="es-MX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preparación de los directivos de la Administración Pública como proceso de formación continua, holístico y transdisciplinar desarrollado en el laboratorio como ecosistema de innovación a partir de la gobernanza local, constituye un nuevo estilo de adquirir contenidos, métodos, técnicas investigativas y modos de actuación científicos y participativos que permiten desarrollar un sistema de gestión basado en ciencia e innovación. </a:t>
            </a:r>
            <a:r>
              <a:rPr lang="es-MX" b="1" dirty="0">
                <a:solidFill>
                  <a:srgbClr val="FF99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evidencia un proceso de transformación en los análisis, en la búsqueda de soluciones e implementación de políticas públicas que deviene en aprendizajes y preparación de los implicados, favoreciendo la participación consciente de la ciudadanía, el reforzamiento de alianzas y relaciones estratégicas entre los diferentes actores sociales.</a:t>
            </a:r>
            <a:endParaRPr lang="en-US" sz="1600" b="1" dirty="0">
              <a:solidFill>
                <a:srgbClr val="FF993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MX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PALABRAS CLAVES: </a:t>
            </a:r>
            <a:r>
              <a:rPr lang="es-MX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Administración pública, directivos, ecosistema, indicadores.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84588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Distintivo</Template>
  <TotalTime>114</TotalTime>
  <Words>1312</Words>
  <Application>Microsoft Office PowerPoint</Application>
  <PresentationFormat>Panorámica</PresentationFormat>
  <Paragraphs>99</Paragraphs>
  <Slides>13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4" baseType="lpstr">
      <vt:lpstr>Albany</vt:lpstr>
      <vt:lpstr>Arial</vt:lpstr>
      <vt:lpstr>Calibri</vt:lpstr>
      <vt:lpstr>Franklin Gothic Medium</vt:lpstr>
      <vt:lpstr>Gill Sans MT</vt:lpstr>
      <vt:lpstr>Impact</vt:lpstr>
      <vt:lpstr>StarSymbol</vt:lpstr>
      <vt:lpstr>Tahoma</vt:lpstr>
      <vt:lpstr>Times New Roman</vt:lpstr>
      <vt:lpstr>Wingdings</vt:lpstr>
      <vt:lpstr>Badge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Casa</dc:creator>
  <cp:lastModifiedBy>Casa</cp:lastModifiedBy>
  <cp:revision>38</cp:revision>
  <dcterms:created xsi:type="dcterms:W3CDTF">2025-10-12T21:12:07Z</dcterms:created>
  <dcterms:modified xsi:type="dcterms:W3CDTF">2026-03-06T20:08:28Z</dcterms:modified>
</cp:coreProperties>
</file>