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4A1815-E478-4E22-B20B-44D853721AF9}" type="datetimeFigureOut">
              <a:rPr lang="es-ES" smtClean="0"/>
              <a:t>01/05/2026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8E8680-DD85-457C-8594-52BEB29781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7358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Nota: No solo enriquece las experiencias individuales, sino que también contribuye a una sociedad más informada, empática y responsable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s-E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E8680-DD85-457C-8594-52BEB297816D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9998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Nota: Cada modalidad educativa tiene su propio enfoque y características que pueden ser aprovechadas para enriquecer el proceso de enseñanza – aprendizaje. </a:t>
            </a:r>
            <a:endParaRPr lang="es-E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E8680-DD85-457C-8594-52BEB297816D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7056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C70B4-24B8-485A-BA1F-6333C0CB3813}" type="datetimeFigureOut">
              <a:rPr lang="es-ES" smtClean="0"/>
              <a:t>01/05/2026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B1747-3C1E-444A-B8A8-AB3FF9C012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315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C70B4-24B8-485A-BA1F-6333C0CB3813}" type="datetimeFigureOut">
              <a:rPr lang="es-ES" smtClean="0"/>
              <a:t>01/05/2026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B1747-3C1E-444A-B8A8-AB3FF9C012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0123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C70B4-24B8-485A-BA1F-6333C0CB3813}" type="datetimeFigureOut">
              <a:rPr lang="es-ES" smtClean="0"/>
              <a:t>01/05/2026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B1747-3C1E-444A-B8A8-AB3FF9C012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8533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C70B4-24B8-485A-BA1F-6333C0CB3813}" type="datetimeFigureOut">
              <a:rPr lang="es-ES" smtClean="0"/>
              <a:t>01/05/2026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B1747-3C1E-444A-B8A8-AB3FF9C012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1071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C70B4-24B8-485A-BA1F-6333C0CB3813}" type="datetimeFigureOut">
              <a:rPr lang="es-ES" smtClean="0"/>
              <a:t>01/05/2026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B1747-3C1E-444A-B8A8-AB3FF9C012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780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C70B4-24B8-485A-BA1F-6333C0CB3813}" type="datetimeFigureOut">
              <a:rPr lang="es-ES" smtClean="0"/>
              <a:t>01/05/2026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B1747-3C1E-444A-B8A8-AB3FF9C012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4749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C70B4-24B8-485A-BA1F-6333C0CB3813}" type="datetimeFigureOut">
              <a:rPr lang="es-ES" smtClean="0"/>
              <a:t>01/05/2026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B1747-3C1E-444A-B8A8-AB3FF9C012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7089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C70B4-24B8-485A-BA1F-6333C0CB3813}" type="datetimeFigureOut">
              <a:rPr lang="es-ES" smtClean="0"/>
              <a:t>01/05/2026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B1747-3C1E-444A-B8A8-AB3FF9C012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5121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C70B4-24B8-485A-BA1F-6333C0CB3813}" type="datetimeFigureOut">
              <a:rPr lang="es-ES" smtClean="0"/>
              <a:t>01/05/2026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B1747-3C1E-444A-B8A8-AB3FF9C012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175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C70B4-24B8-485A-BA1F-6333C0CB3813}" type="datetimeFigureOut">
              <a:rPr lang="es-ES" smtClean="0"/>
              <a:t>01/05/2026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B1747-3C1E-444A-B8A8-AB3FF9C012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8639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C70B4-24B8-485A-BA1F-6333C0CB3813}" type="datetimeFigureOut">
              <a:rPr lang="es-ES" smtClean="0"/>
              <a:t>01/05/2026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B1747-3C1E-444A-B8A8-AB3FF9C012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6343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C70B4-24B8-485A-BA1F-6333C0CB3813}" type="datetimeFigureOut">
              <a:rPr lang="es-ES" smtClean="0"/>
              <a:t>01/05/2026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B1747-3C1E-444A-B8A8-AB3FF9C012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4411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23331" y="951418"/>
            <a:ext cx="981274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Tema: El Conocimiento del Mundo Natural y Social en la Primera Infancia</a:t>
            </a:r>
            <a:endParaRPr lang="es-E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Clase #5</a:t>
            </a:r>
            <a:endParaRPr lang="es-E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Objetivos de la Clase:</a:t>
            </a:r>
            <a:endParaRPr lang="es-E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Tratamiento Didáctico de los Contenidos: Comprender cómo se pueden abordar los contenidos relacionados con el mundo natural y social de manera efectiva y significativa para los niños en la primera infancia.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Dirección del Proceso Educativo: Identificar y aplicar estrategias adecuadas para dirigir el proceso educativo en las diferentes modalidades de la Educación de la Primera Infancia, considerando las características del desarrollo infantil.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335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09433" y="490902"/>
            <a:ext cx="11286699" cy="6006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b="1" u="sng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Educación No Formal: </a:t>
            </a:r>
            <a:endParaRPr lang="es-ES" sz="24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 </a:t>
            </a:r>
            <a:r>
              <a:rPr lang="es-ES" sz="2400" b="1" u="sng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Características:</a:t>
            </a:r>
            <a:endParaRPr lang="es-ES" sz="24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E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Menos estructuras que la educación formal.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E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Fomenta la participación activa y el aprendizaje autónomo.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s-E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Incluye talleres, cursos y actividades extracurriculares.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1645920" algn="l"/>
              </a:tabLst>
            </a:pPr>
            <a:r>
              <a:rPr lang="es-E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es-ES" sz="2400" b="1" u="sng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Estrategias:</a:t>
            </a:r>
            <a:endParaRPr lang="es-ES" sz="24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1645920" algn="l"/>
              </a:tabLst>
            </a:pPr>
            <a:r>
              <a:rPr lang="es-ES" sz="2400" b="1" u="sng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Talleres interactivos: </a:t>
            </a:r>
            <a:r>
              <a:rPr lang="es-E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Organizar talleres que promuevan habilidades específicas (arte, ciencia, deporte) donde los participantes puedan explorar y experimentar.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1645920" algn="l"/>
              </a:tabLst>
            </a:pPr>
            <a:r>
              <a:rPr lang="es-ES" sz="2400" b="1" u="sng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Proyectos comunitarios:</a:t>
            </a:r>
            <a:r>
              <a:rPr lang="es-E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Involucrar a los estudiantes en proyectos que beneficien a la comunidad, promoviendo el aprendizaje práctico y el trabajo en equipo.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  <a:tabLst>
                <a:tab pos="1645920" algn="l"/>
              </a:tabLst>
            </a:pPr>
            <a:r>
              <a:rPr lang="es-ES" sz="2400" b="1" u="sng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Fomento de la autonomía</a:t>
            </a:r>
            <a:r>
              <a:rPr lang="es-E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Propiciar oportunidades para los estudiantes elijan sus propios temas de interés y desarrollen proyectos personales.</a:t>
            </a:r>
            <a:endParaRPr lang="es-E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520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19116" y="563069"/>
            <a:ext cx="9949218" cy="5079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800" b="1" u="sng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• Educación Informal: </a:t>
            </a:r>
            <a:endParaRPr lang="es-ES" sz="28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8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</a:t>
            </a:r>
            <a:r>
              <a:rPr lang="es-ES" sz="2800" b="1" u="sng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Características:</a:t>
            </a:r>
            <a:endParaRPr lang="es-ES" sz="28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s-ES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Aprendizaje espontaneo o no estructurado.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s-ES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Ocurre en contexto cotidiano (familia, comunidad).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es-ES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Basado en la interacción social y experiencias vivenciales.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1558290" algn="l"/>
              </a:tabLst>
            </a:pPr>
            <a:r>
              <a:rPr lang="es-ES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es-ES" sz="2800" b="1" u="sng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Estrategias:</a:t>
            </a:r>
            <a:endParaRPr lang="es-ES" sz="28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  <a:tabLst>
                <a:tab pos="1558290" algn="l"/>
              </a:tabLst>
            </a:pPr>
            <a:r>
              <a:rPr lang="es-ES" sz="2800" b="1" u="sng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Aprendizaje basado en la experiencia: </a:t>
            </a:r>
            <a:r>
              <a:rPr lang="es-ES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Fomentar actividades familiares donde se puedan aprender habilidades practicas (cocinar, jardinería) mientras se comparten historias y conocimientos.</a:t>
            </a:r>
            <a:endParaRPr lang="es-ES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876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64274" y="1333684"/>
            <a:ext cx="10345003" cy="37426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1558290" algn="l"/>
              </a:tabLst>
            </a:pPr>
            <a:r>
              <a:rPr lang="es-ES" sz="3200" b="1" u="sng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Interacción Comunitaria: </a:t>
            </a:r>
            <a:r>
              <a:rPr lang="es-ES" sz="3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Organizar eventos comunitarios donde los niños puedan aprender de adultos y otros miembros de la comunidad (ferias, mercados locales).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  <a:tabLst>
                <a:tab pos="1558290" algn="l"/>
              </a:tabLst>
            </a:pPr>
            <a:r>
              <a:rPr lang="es-ES" sz="3200" b="1" u="sng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Reflexión y diálogos:</a:t>
            </a:r>
            <a:r>
              <a:rPr lang="es-ES" sz="3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estimular conversaciones en familias sobre lo aprendido en el día a día, promoviendo la reflexión sobre experiencias vividas. </a:t>
            </a:r>
            <a:endParaRPr lang="es-E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9455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96286" y="977024"/>
            <a:ext cx="10426890" cy="51042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3200" b="1" u="sng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• Adaptaciones según Modalidad:</a:t>
            </a:r>
            <a:endParaRPr lang="es-ES" sz="32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3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– </a:t>
            </a:r>
            <a:r>
              <a:rPr lang="es-ES" sz="32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educación formal</a:t>
            </a:r>
            <a:r>
              <a:rPr lang="es-ES" sz="3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se puede implementar un currículo más estructurado con objetivos específicos.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3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– </a:t>
            </a:r>
            <a:r>
              <a:rPr lang="es-ES" sz="32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educación no formal</a:t>
            </a:r>
            <a:r>
              <a:rPr lang="es-ES" sz="3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se pueden ofrecer actividades más flexibles que respondan a los intereses de los niños.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3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– </a:t>
            </a:r>
            <a:r>
              <a:rPr lang="es-ES" sz="32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educación informal</a:t>
            </a:r>
            <a:r>
              <a:rPr lang="es-ES" sz="3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se puede fomentar la curiosidad y el aprendizaje a través de experiencias cotidianas.</a:t>
            </a:r>
            <a:endParaRPr lang="es-E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128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41695" y="135134"/>
            <a:ext cx="9826388" cy="6722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Contenido de la Clase</a:t>
            </a:r>
            <a:endParaRPr lang="es-E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Introducci</a:t>
            </a:r>
            <a:r>
              <a:rPr lang="es-ES" sz="2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ó</a:t>
            </a:r>
            <a:r>
              <a:rPr lang="es-ES" sz="2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al Conocimiento del Mundo Natural y Social</a:t>
            </a:r>
            <a:endParaRPr lang="es-E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Definición: Comprender qué implica el conocimiento del mundo natural (flora, fauna, medio ambiente) y social (cultura, comunidad, relaciones interpersonales).</a:t>
            </a:r>
            <a:endParaRPr lang="es-E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conocimiento del mundo natural y social implica una comprensión profunda de dos aspectos interrelacionados de la realidad en la que vivimos. El mundo natural se refiere a la flora, fauna y medio ambiente, es decir, a todos los elementos biológicos y ecológicos que conforman nuestro planeta. Esto incluye el estudio de los ecosistemas, la biodiversidad, las interrelaciones entre especies y el impacto humano sobre el medio ambiente. Por otro lado, el mundo social abarca la cultura, la comunidad y las relaciones interpersonales. Esto implica entender las normas, valores, tradiciones y comportamiento que caracterizan a diferentes grupos humanos, así como la dinámica de las interacciones sociales y la construcción de identidades colectivas.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419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36478" y="184907"/>
            <a:ext cx="11505062" cy="6567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u="sng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• Importancia: Explorar cómo este conocimiento contribuye al desarrollo integral del niño, fomentando habilidades cognitivas, emocionales y sociales.</a:t>
            </a:r>
            <a:endParaRPr lang="es-ES" sz="24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Nota: El conocimiento del mundo natural y social es fundamental para el desarrollo integral del ser humano por varias razones: </a:t>
            </a:r>
            <a:endParaRPr lang="es-ES" sz="24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s-ES" sz="24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Desarrollo Cognitivo</a:t>
            </a:r>
            <a:r>
              <a:rPr lang="es-E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La comprensión de los procesos naturales y sociales estimulan el pensamiento crítico y analítico. Al aprender sobre el medio ambiente, los individuos desarrollan habilidades para observar, clasificar, experimentar y formular hipótesis. En el ámbito social, entender diferentes culturas y contextos fomenta la capacidad de análisis y reflexión sobre la propia identidad y la diversidad.</a:t>
            </a:r>
          </a:p>
          <a:p>
            <a:r>
              <a:rPr lang="es-ES" sz="24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Desarrollo emocional:</a:t>
            </a:r>
            <a:r>
              <a:rPr lang="es-E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Conocer el entorno natural promueve una conexión emocional con la naturaleza, lo que puede llevar a un mayor sentido de responsabilidad y cuidado por el medio ambiente. En el ámbito social, el entendimiento de las dinámicas interpersonales y culturales ayuda a desarrollar empatía y habilidades emocionales para contribuir relaciones saludables y resolver conflictos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498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41444" y="434835"/>
            <a:ext cx="11382233" cy="5591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ES" sz="28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Desarrollo social</a:t>
            </a:r>
            <a:r>
              <a:rPr lang="es-ES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La interacción con diferentes culturas y comunidades enriquece la vida social de los individuos. Fomenta la inclusión, el respeto por la diversidad y la colaboración. Además, entender los problemas sociales y ambientales permite a las personas participar activamente en su comunidad, promoviendo un sentido de pertenencia y responsabilidad cívica.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s-ES" sz="28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Sostenibilidad:</a:t>
            </a:r>
            <a:r>
              <a:rPr lang="es-ES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La educación sobre el mundo natural es crucial para formar ciudadanos conscientes de los desafíos ambientales actuales, como el cambio climático, y la pérdida de biodiversidad. Igualmente, comprender las estructuras sociales permite abordar problemas como la desigualdad y la injusticia, promoviendo un desarrollo más equitativo y sostenible.</a:t>
            </a:r>
            <a:endParaRPr lang="es-ES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945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41193" y="0"/>
            <a:ext cx="11450471" cy="6899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s-ES" sz="2400" b="1" u="sng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Tratamiento Didáctico de los Contenidos</a:t>
            </a:r>
            <a:endParaRPr lang="es-ES" sz="24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u="sng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• Estrategias Didácticas</a:t>
            </a:r>
            <a:r>
              <a:rPr lang="es-E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s-ES" sz="24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 Aprendizaje Basado en Proyectos: Diseñar proyectos que integren el entorno natural y social, permitiendo a los niños investigar y explorar temas relevantes.</a:t>
            </a:r>
            <a:endParaRPr lang="es-ES" sz="24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Proyecto de Jardinería</a:t>
            </a:r>
            <a:r>
              <a:rPr lang="es-E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Los niños pueden investigar sobre plantas nativas de su región, aprender sobre su cuidado y crear un peq2ueno jardín en la escuela o en casa. Esto les permitirá comprender la importancia de biodiversidad y el medio ambiente.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Investigación sobre la Comunidad</a:t>
            </a:r>
            <a:r>
              <a:rPr lang="es-E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Los niños pueden entrevistar a miembros de su comunidad (como ancianos, artesanos, etc.) para conocer sus historias y tradiciones. Luego, pueden presentar sus hallazgos a través de una exposición o un mural.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Proyecto reciclaje</a:t>
            </a:r>
            <a:r>
              <a:rPr lang="es-E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Organizar un proyecto donde los niños investiguen sobre reciclajes y la reducción de residuos. Pueden crear arte con materiales reciclados o desarrollar una campaña para promover el reciclaje en su escuela.</a:t>
            </a:r>
            <a:endParaRPr lang="es-E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172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0250" y="551958"/>
            <a:ext cx="11600597" cy="5898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8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 Actividades Sensoriales: Utilizar actividades que estimulen los sentidos (tocar, oler, escuchar) para explorar el entorno.</a:t>
            </a:r>
            <a:endParaRPr lang="es-ES" sz="28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8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Exploración de texturas: </a:t>
            </a:r>
            <a:r>
              <a:rPr lang="es-ES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Preparar una caja sensorial con diferentes materiales (arena, agua, hojas, piedras) y permitir que los niños exploren las texturas con sus manos.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8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Caminata sensorial</a:t>
            </a:r>
            <a:r>
              <a:rPr lang="es-ES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realizar una caminata al aire libre donde los niños puedan tocar diferentes elementos de la naturaleza (arboles, hojas), oler flores y escuchar sonidos del entorno (pájaros, viento).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8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Cocina creativa</a:t>
            </a:r>
            <a:r>
              <a:rPr lang="es-ES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Involucrar a los nonos en la preparación de alimentos donde puedan experimentar con olores y sabores. Por ejemplo, hacer una ensalada de frutas y hablar sobre las diferentes texturas y sabores de cada fruta.</a:t>
            </a:r>
            <a:endParaRPr lang="es-ES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351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91319" y="468127"/>
            <a:ext cx="11273051" cy="5898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8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Narración de Cuentos: Incorporar cuentos que reflejen la diversidad cultural y natural, promoviendo la empatía y el respeto hacia diferentes realidades.</a:t>
            </a:r>
            <a:endParaRPr lang="es-ES" sz="28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8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Cuentos del Mundo: </a:t>
            </a:r>
            <a:r>
              <a:rPr lang="es-ES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Seleccionar cuentos de diferentes culturas y leerlos en voz alta, discutiendo las similitudes y diferencias entre las diversas tradiciones</a:t>
            </a:r>
            <a:r>
              <a:rPr lang="es-ES" sz="28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ES" sz="28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8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Cuentos ilustrados: </a:t>
            </a:r>
            <a:r>
              <a:rPr lang="es-ES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Invitar a los niños a crear sus propias historias ilustradas que reflejen su entorno cultural o natural, fomentando así su creatividad y expresión personal.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8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Teatro de Cuentos</a:t>
            </a:r>
            <a:r>
              <a:rPr lang="es-ES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Organizar una actividad donde los niños representen cuentos que han escuchado, permitiéndoles explorar roles diversos y entender diferentes perspectivas.</a:t>
            </a:r>
            <a:endParaRPr lang="es-ES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144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36979" y="822376"/>
            <a:ext cx="10863618" cy="4651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8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Dirección del Proceso Educativo en Diferentes Modalidades</a:t>
            </a:r>
            <a:endParaRPr lang="es-ES" sz="28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8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Nota: </a:t>
            </a:r>
            <a:r>
              <a:rPr lang="es-ES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dirección del proceso educativo puede varia significativamente según la modalidad de educación que se esté implementando</a:t>
            </a:r>
            <a:r>
              <a:rPr lang="es-ES" sz="28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s-ES" sz="28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• </a:t>
            </a:r>
            <a:r>
              <a:rPr lang="es-ES" sz="2800" b="1" u="sng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Educación Formal: </a:t>
            </a:r>
            <a:endParaRPr lang="es-ES" sz="28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8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</a:t>
            </a:r>
            <a:r>
              <a:rPr lang="es-ES" sz="2800" b="1" u="sng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Características: </a:t>
            </a:r>
            <a:endParaRPr lang="es-ES" sz="28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Estructura curricular definida.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Clases programadas y evaluaciones sistemáticas.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ES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Enfoque en la adquisición de conocimientos teóricos y prácticos.</a:t>
            </a:r>
            <a:endParaRPr lang="es-ES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456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64274" y="765083"/>
            <a:ext cx="10959152" cy="5796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800" b="1" u="sng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Estrategias:</a:t>
            </a:r>
            <a:endParaRPr lang="es-ES" sz="28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sz="28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Integración de actividades prácticas: </a:t>
            </a:r>
            <a:r>
              <a:rPr lang="es-ES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Incorporar proyectos que permitan a los estudiantes aplicar lo aprendido en situaciones reales (por ejemplo, experimentos científicos, proyectos de investigación).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sz="28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Uso de Tecnología:</a:t>
            </a:r>
            <a:r>
              <a:rPr lang="es-ES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Implementar herramientas digitales que faciliten el aprendizaje, como plataformas educativas y recursos multimedia.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ES" sz="28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Evaluación diversificadas: </a:t>
            </a:r>
            <a:r>
              <a:rPr lang="es-ES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Utilizar diferentes métodos de evaluación (exámenes, trabajos en grupo, presentaciones) para atender a los distintos estilos de aprendizaje.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8806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1294</Words>
  <Application>Microsoft Office PowerPoint</Application>
  <PresentationFormat>Panorámica</PresentationFormat>
  <Paragraphs>67</Paragraphs>
  <Slides>13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DELL</dc:creator>
  <cp:lastModifiedBy>DELL</cp:lastModifiedBy>
  <cp:revision>15</cp:revision>
  <dcterms:created xsi:type="dcterms:W3CDTF">2026-05-01T09:15:42Z</dcterms:created>
  <dcterms:modified xsi:type="dcterms:W3CDTF">2026-05-01T09:50:52Z</dcterms:modified>
</cp:coreProperties>
</file>