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21"/>
  </p:notesMasterIdLst>
  <p:sldIdLst>
    <p:sldId id="273" r:id="rId2"/>
    <p:sldId id="298" r:id="rId3"/>
    <p:sldId id="297" r:id="rId4"/>
    <p:sldId id="341" r:id="rId5"/>
    <p:sldId id="344" r:id="rId6"/>
    <p:sldId id="342" r:id="rId7"/>
    <p:sldId id="343" r:id="rId8"/>
    <p:sldId id="334" r:id="rId9"/>
    <p:sldId id="304" r:id="rId10"/>
    <p:sldId id="323" r:id="rId11"/>
    <p:sldId id="336" r:id="rId12"/>
    <p:sldId id="321" r:id="rId13"/>
    <p:sldId id="337" r:id="rId14"/>
    <p:sldId id="338" r:id="rId15"/>
    <p:sldId id="315" r:id="rId16"/>
    <p:sldId id="339" r:id="rId17"/>
    <p:sldId id="340" r:id="rId18"/>
    <p:sldId id="327" r:id="rId19"/>
    <p:sldId id="32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U"/>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572925-DA7A-4753-A600-68DD20BE327A}" type="datetimeFigureOut">
              <a:rPr lang="es-CU" smtClean="0"/>
              <a:t>9/11/2022</a:t>
            </a:fld>
            <a:endParaRPr lang="es-CU"/>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U"/>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U"/>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7C458D-288A-481C-B30C-3CBA40C6F7AD}" type="slidenum">
              <a:rPr lang="es-CU" smtClean="0"/>
              <a:t>‹Nº›</a:t>
            </a:fld>
            <a:endParaRPr lang="es-CU"/>
          </a:p>
        </p:txBody>
      </p:sp>
    </p:spTree>
    <p:extLst>
      <p:ext uri="{BB962C8B-B14F-4D97-AF65-F5344CB8AC3E}">
        <p14:creationId xmlns:p14="http://schemas.microsoft.com/office/powerpoint/2010/main" val="638764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U"/>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U"/>
          </a:p>
        </p:txBody>
      </p:sp>
      <p:sp>
        <p:nvSpPr>
          <p:cNvPr id="4" name="Marcador de fecha 3"/>
          <p:cNvSpPr>
            <a:spLocks noGrp="1"/>
          </p:cNvSpPr>
          <p:nvPr>
            <p:ph type="dt" sz="half" idx="10"/>
          </p:nvPr>
        </p:nvSpPr>
        <p:spPr/>
        <p:txBody>
          <a:bodyPr/>
          <a:lstStyle/>
          <a:p>
            <a:fld id="{3DA107E1-EC83-4B2A-AA11-EFC519261C2E}" type="datetimeFigureOut">
              <a:rPr lang="es-CU" smtClean="0"/>
              <a:t>9/11/2022</a:t>
            </a:fld>
            <a:endParaRPr lang="es-CU"/>
          </a:p>
        </p:txBody>
      </p:sp>
      <p:sp>
        <p:nvSpPr>
          <p:cNvPr id="5" name="Marcador de pie de página 4"/>
          <p:cNvSpPr>
            <a:spLocks noGrp="1"/>
          </p:cNvSpPr>
          <p:nvPr>
            <p:ph type="ftr" sz="quarter" idx="11"/>
          </p:nvPr>
        </p:nvSpPr>
        <p:spPr/>
        <p:txBody>
          <a:bodyPr/>
          <a:lstStyle/>
          <a:p>
            <a:endParaRPr lang="es-CU"/>
          </a:p>
        </p:txBody>
      </p:sp>
      <p:sp>
        <p:nvSpPr>
          <p:cNvPr id="6" name="Marcador de número de diapositiva 5"/>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1994723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U"/>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fecha 3"/>
          <p:cNvSpPr>
            <a:spLocks noGrp="1"/>
          </p:cNvSpPr>
          <p:nvPr>
            <p:ph type="dt" sz="half" idx="10"/>
          </p:nvPr>
        </p:nvSpPr>
        <p:spPr/>
        <p:txBody>
          <a:bodyPr/>
          <a:lstStyle/>
          <a:p>
            <a:fld id="{3DA107E1-EC83-4B2A-AA11-EFC519261C2E}" type="datetimeFigureOut">
              <a:rPr lang="es-CU" smtClean="0"/>
              <a:t>9/11/2022</a:t>
            </a:fld>
            <a:endParaRPr lang="es-CU"/>
          </a:p>
        </p:txBody>
      </p:sp>
      <p:sp>
        <p:nvSpPr>
          <p:cNvPr id="5" name="Marcador de pie de página 4"/>
          <p:cNvSpPr>
            <a:spLocks noGrp="1"/>
          </p:cNvSpPr>
          <p:nvPr>
            <p:ph type="ftr" sz="quarter" idx="11"/>
          </p:nvPr>
        </p:nvSpPr>
        <p:spPr/>
        <p:txBody>
          <a:bodyPr/>
          <a:lstStyle/>
          <a:p>
            <a:endParaRPr lang="es-CU"/>
          </a:p>
        </p:txBody>
      </p:sp>
      <p:sp>
        <p:nvSpPr>
          <p:cNvPr id="6" name="Marcador de número de diapositiva 5"/>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2791570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U"/>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fecha 3"/>
          <p:cNvSpPr>
            <a:spLocks noGrp="1"/>
          </p:cNvSpPr>
          <p:nvPr>
            <p:ph type="dt" sz="half" idx="10"/>
          </p:nvPr>
        </p:nvSpPr>
        <p:spPr/>
        <p:txBody>
          <a:bodyPr/>
          <a:lstStyle/>
          <a:p>
            <a:fld id="{3DA107E1-EC83-4B2A-AA11-EFC519261C2E}" type="datetimeFigureOut">
              <a:rPr lang="es-CU" smtClean="0"/>
              <a:t>9/11/2022</a:t>
            </a:fld>
            <a:endParaRPr lang="es-CU"/>
          </a:p>
        </p:txBody>
      </p:sp>
      <p:sp>
        <p:nvSpPr>
          <p:cNvPr id="5" name="Marcador de pie de página 4"/>
          <p:cNvSpPr>
            <a:spLocks noGrp="1"/>
          </p:cNvSpPr>
          <p:nvPr>
            <p:ph type="ftr" sz="quarter" idx="11"/>
          </p:nvPr>
        </p:nvSpPr>
        <p:spPr/>
        <p:txBody>
          <a:bodyPr/>
          <a:lstStyle/>
          <a:p>
            <a:endParaRPr lang="es-CU"/>
          </a:p>
        </p:txBody>
      </p:sp>
      <p:sp>
        <p:nvSpPr>
          <p:cNvPr id="6" name="Marcador de número de diapositiva 5"/>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876513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U"/>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fecha 3"/>
          <p:cNvSpPr>
            <a:spLocks noGrp="1"/>
          </p:cNvSpPr>
          <p:nvPr>
            <p:ph type="dt" sz="half" idx="10"/>
          </p:nvPr>
        </p:nvSpPr>
        <p:spPr/>
        <p:txBody>
          <a:bodyPr/>
          <a:lstStyle/>
          <a:p>
            <a:fld id="{3DA107E1-EC83-4B2A-AA11-EFC519261C2E}" type="datetimeFigureOut">
              <a:rPr lang="es-CU" smtClean="0"/>
              <a:t>9/11/2022</a:t>
            </a:fld>
            <a:endParaRPr lang="es-CU"/>
          </a:p>
        </p:txBody>
      </p:sp>
      <p:sp>
        <p:nvSpPr>
          <p:cNvPr id="5" name="Marcador de pie de página 4"/>
          <p:cNvSpPr>
            <a:spLocks noGrp="1"/>
          </p:cNvSpPr>
          <p:nvPr>
            <p:ph type="ftr" sz="quarter" idx="11"/>
          </p:nvPr>
        </p:nvSpPr>
        <p:spPr/>
        <p:txBody>
          <a:bodyPr/>
          <a:lstStyle/>
          <a:p>
            <a:endParaRPr lang="es-CU"/>
          </a:p>
        </p:txBody>
      </p:sp>
      <p:sp>
        <p:nvSpPr>
          <p:cNvPr id="6" name="Marcador de número de diapositiva 5"/>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3921836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U"/>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3DA107E1-EC83-4B2A-AA11-EFC519261C2E}" type="datetimeFigureOut">
              <a:rPr lang="es-CU" smtClean="0"/>
              <a:t>9/11/2022</a:t>
            </a:fld>
            <a:endParaRPr lang="es-CU"/>
          </a:p>
        </p:txBody>
      </p:sp>
      <p:sp>
        <p:nvSpPr>
          <p:cNvPr id="5" name="Marcador de pie de página 4"/>
          <p:cNvSpPr>
            <a:spLocks noGrp="1"/>
          </p:cNvSpPr>
          <p:nvPr>
            <p:ph type="ftr" sz="quarter" idx="11"/>
          </p:nvPr>
        </p:nvSpPr>
        <p:spPr/>
        <p:txBody>
          <a:bodyPr/>
          <a:lstStyle/>
          <a:p>
            <a:endParaRPr lang="es-CU"/>
          </a:p>
        </p:txBody>
      </p:sp>
      <p:sp>
        <p:nvSpPr>
          <p:cNvPr id="6" name="Marcador de número de diapositiva 5"/>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192442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U"/>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5" name="Marcador de fecha 4"/>
          <p:cNvSpPr>
            <a:spLocks noGrp="1"/>
          </p:cNvSpPr>
          <p:nvPr>
            <p:ph type="dt" sz="half" idx="10"/>
          </p:nvPr>
        </p:nvSpPr>
        <p:spPr/>
        <p:txBody>
          <a:bodyPr/>
          <a:lstStyle/>
          <a:p>
            <a:fld id="{3DA107E1-EC83-4B2A-AA11-EFC519261C2E}" type="datetimeFigureOut">
              <a:rPr lang="es-CU" smtClean="0"/>
              <a:t>9/11/2022</a:t>
            </a:fld>
            <a:endParaRPr lang="es-CU"/>
          </a:p>
        </p:txBody>
      </p:sp>
      <p:sp>
        <p:nvSpPr>
          <p:cNvPr id="6" name="Marcador de pie de página 5"/>
          <p:cNvSpPr>
            <a:spLocks noGrp="1"/>
          </p:cNvSpPr>
          <p:nvPr>
            <p:ph type="ftr" sz="quarter" idx="11"/>
          </p:nvPr>
        </p:nvSpPr>
        <p:spPr/>
        <p:txBody>
          <a:bodyPr/>
          <a:lstStyle/>
          <a:p>
            <a:endParaRPr lang="es-CU"/>
          </a:p>
        </p:txBody>
      </p:sp>
      <p:sp>
        <p:nvSpPr>
          <p:cNvPr id="7" name="Marcador de número de diapositiva 6"/>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82977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U"/>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7" name="Marcador de fecha 6"/>
          <p:cNvSpPr>
            <a:spLocks noGrp="1"/>
          </p:cNvSpPr>
          <p:nvPr>
            <p:ph type="dt" sz="half" idx="10"/>
          </p:nvPr>
        </p:nvSpPr>
        <p:spPr/>
        <p:txBody>
          <a:bodyPr/>
          <a:lstStyle/>
          <a:p>
            <a:fld id="{3DA107E1-EC83-4B2A-AA11-EFC519261C2E}" type="datetimeFigureOut">
              <a:rPr lang="es-CU" smtClean="0"/>
              <a:t>9/11/2022</a:t>
            </a:fld>
            <a:endParaRPr lang="es-CU"/>
          </a:p>
        </p:txBody>
      </p:sp>
      <p:sp>
        <p:nvSpPr>
          <p:cNvPr id="8" name="Marcador de pie de página 7"/>
          <p:cNvSpPr>
            <a:spLocks noGrp="1"/>
          </p:cNvSpPr>
          <p:nvPr>
            <p:ph type="ftr" sz="quarter" idx="11"/>
          </p:nvPr>
        </p:nvSpPr>
        <p:spPr/>
        <p:txBody>
          <a:bodyPr/>
          <a:lstStyle/>
          <a:p>
            <a:endParaRPr lang="es-CU"/>
          </a:p>
        </p:txBody>
      </p:sp>
      <p:sp>
        <p:nvSpPr>
          <p:cNvPr id="9" name="Marcador de número de diapositiva 8"/>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2804227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U"/>
          </a:p>
        </p:txBody>
      </p:sp>
      <p:sp>
        <p:nvSpPr>
          <p:cNvPr id="3" name="Marcador de fecha 2"/>
          <p:cNvSpPr>
            <a:spLocks noGrp="1"/>
          </p:cNvSpPr>
          <p:nvPr>
            <p:ph type="dt" sz="half" idx="10"/>
          </p:nvPr>
        </p:nvSpPr>
        <p:spPr/>
        <p:txBody>
          <a:bodyPr/>
          <a:lstStyle/>
          <a:p>
            <a:fld id="{3DA107E1-EC83-4B2A-AA11-EFC519261C2E}" type="datetimeFigureOut">
              <a:rPr lang="es-CU" smtClean="0"/>
              <a:t>9/11/2022</a:t>
            </a:fld>
            <a:endParaRPr lang="es-CU"/>
          </a:p>
        </p:txBody>
      </p:sp>
      <p:sp>
        <p:nvSpPr>
          <p:cNvPr id="4" name="Marcador de pie de página 3"/>
          <p:cNvSpPr>
            <a:spLocks noGrp="1"/>
          </p:cNvSpPr>
          <p:nvPr>
            <p:ph type="ftr" sz="quarter" idx="11"/>
          </p:nvPr>
        </p:nvSpPr>
        <p:spPr/>
        <p:txBody>
          <a:bodyPr/>
          <a:lstStyle/>
          <a:p>
            <a:endParaRPr lang="es-CU"/>
          </a:p>
        </p:txBody>
      </p:sp>
      <p:sp>
        <p:nvSpPr>
          <p:cNvPr id="5" name="Marcador de número de diapositiva 4"/>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3096925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DA107E1-EC83-4B2A-AA11-EFC519261C2E}" type="datetimeFigureOut">
              <a:rPr lang="es-CU" smtClean="0"/>
              <a:t>9/11/2022</a:t>
            </a:fld>
            <a:endParaRPr lang="es-CU"/>
          </a:p>
        </p:txBody>
      </p:sp>
      <p:sp>
        <p:nvSpPr>
          <p:cNvPr id="3" name="Marcador de pie de página 2"/>
          <p:cNvSpPr>
            <a:spLocks noGrp="1"/>
          </p:cNvSpPr>
          <p:nvPr>
            <p:ph type="ftr" sz="quarter" idx="11"/>
          </p:nvPr>
        </p:nvSpPr>
        <p:spPr/>
        <p:txBody>
          <a:bodyPr/>
          <a:lstStyle/>
          <a:p>
            <a:endParaRPr lang="es-CU"/>
          </a:p>
        </p:txBody>
      </p:sp>
      <p:sp>
        <p:nvSpPr>
          <p:cNvPr id="4" name="Marcador de número de diapositiva 3"/>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254287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U"/>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DA107E1-EC83-4B2A-AA11-EFC519261C2E}" type="datetimeFigureOut">
              <a:rPr lang="es-CU" smtClean="0"/>
              <a:t>9/11/2022</a:t>
            </a:fld>
            <a:endParaRPr lang="es-CU"/>
          </a:p>
        </p:txBody>
      </p:sp>
      <p:sp>
        <p:nvSpPr>
          <p:cNvPr id="6" name="Marcador de pie de página 5"/>
          <p:cNvSpPr>
            <a:spLocks noGrp="1"/>
          </p:cNvSpPr>
          <p:nvPr>
            <p:ph type="ftr" sz="quarter" idx="11"/>
          </p:nvPr>
        </p:nvSpPr>
        <p:spPr/>
        <p:txBody>
          <a:bodyPr/>
          <a:lstStyle/>
          <a:p>
            <a:endParaRPr lang="es-CU"/>
          </a:p>
        </p:txBody>
      </p:sp>
      <p:sp>
        <p:nvSpPr>
          <p:cNvPr id="7" name="Marcador de número de diapositiva 6"/>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4049101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U"/>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U"/>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DA107E1-EC83-4B2A-AA11-EFC519261C2E}" type="datetimeFigureOut">
              <a:rPr lang="es-CU" smtClean="0"/>
              <a:t>9/11/2022</a:t>
            </a:fld>
            <a:endParaRPr lang="es-CU"/>
          </a:p>
        </p:txBody>
      </p:sp>
      <p:sp>
        <p:nvSpPr>
          <p:cNvPr id="6" name="Marcador de pie de página 5"/>
          <p:cNvSpPr>
            <a:spLocks noGrp="1"/>
          </p:cNvSpPr>
          <p:nvPr>
            <p:ph type="ftr" sz="quarter" idx="11"/>
          </p:nvPr>
        </p:nvSpPr>
        <p:spPr/>
        <p:txBody>
          <a:bodyPr/>
          <a:lstStyle/>
          <a:p>
            <a:endParaRPr lang="es-CU"/>
          </a:p>
        </p:txBody>
      </p:sp>
      <p:sp>
        <p:nvSpPr>
          <p:cNvPr id="7" name="Marcador de número de diapositiva 6"/>
          <p:cNvSpPr>
            <a:spLocks noGrp="1"/>
          </p:cNvSpPr>
          <p:nvPr>
            <p:ph type="sldNum" sz="quarter" idx="12"/>
          </p:nvPr>
        </p:nvSpPr>
        <p:spPr/>
        <p:txBody>
          <a:bodyPr/>
          <a:lstStyle/>
          <a:p>
            <a:fld id="{9A83DF0E-6F5F-46A7-9901-3D2CC3514516}" type="slidenum">
              <a:rPr lang="es-CU" smtClean="0"/>
              <a:t>‹Nº›</a:t>
            </a:fld>
            <a:endParaRPr lang="es-CU"/>
          </a:p>
        </p:txBody>
      </p:sp>
    </p:spTree>
    <p:extLst>
      <p:ext uri="{BB962C8B-B14F-4D97-AF65-F5344CB8AC3E}">
        <p14:creationId xmlns:p14="http://schemas.microsoft.com/office/powerpoint/2010/main" val="1194873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U"/>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U"/>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A107E1-EC83-4B2A-AA11-EFC519261C2E}" type="datetimeFigureOut">
              <a:rPr lang="es-CU" smtClean="0"/>
              <a:t>9/11/2022</a:t>
            </a:fld>
            <a:endParaRPr lang="es-CU"/>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U"/>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3DF0E-6F5F-46A7-9901-3D2CC3514516}" type="slidenum">
              <a:rPr lang="es-CU" smtClean="0"/>
              <a:t>‹Nº›</a:t>
            </a:fld>
            <a:endParaRPr lang="es-CU"/>
          </a:p>
        </p:txBody>
      </p:sp>
    </p:spTree>
    <p:extLst>
      <p:ext uri="{BB962C8B-B14F-4D97-AF65-F5344CB8AC3E}">
        <p14:creationId xmlns:p14="http://schemas.microsoft.com/office/powerpoint/2010/main" val="226597125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201003" y="682388"/>
            <a:ext cx="10034638" cy="1200329"/>
          </a:xfrm>
          <a:prstGeom prst="rect">
            <a:avLst/>
          </a:prstGeom>
          <a:noFill/>
          <a:ln w="76200">
            <a:solidFill>
              <a:srgbClr val="FF0000"/>
            </a:solidFill>
          </a:ln>
        </p:spPr>
        <p:txBody>
          <a:bodyPr wrap="square" rtlCol="0">
            <a:spAutoFit/>
          </a:bodyPr>
          <a:lstStyle/>
          <a:p>
            <a:pPr algn="ctr"/>
            <a:r>
              <a:rPr lang="en-US" sz="3600" b="1" dirty="0" err="1" smtClean="0"/>
              <a:t>Oportunidades</a:t>
            </a:r>
            <a:r>
              <a:rPr lang="en-US" sz="3600" b="1" dirty="0" smtClean="0"/>
              <a:t> y </a:t>
            </a:r>
            <a:r>
              <a:rPr lang="en-US" sz="3600" b="1" dirty="0" err="1" smtClean="0"/>
              <a:t>desaf</a:t>
            </a:r>
            <a:r>
              <a:rPr lang="en-US" sz="3600" b="1" dirty="0" err="1"/>
              <a:t>í</a:t>
            </a:r>
            <a:r>
              <a:rPr lang="en-US" sz="3600" b="1" dirty="0" err="1" smtClean="0"/>
              <a:t>os</a:t>
            </a:r>
            <a:r>
              <a:rPr lang="en-US" sz="3600" b="1" dirty="0" smtClean="0"/>
              <a:t> </a:t>
            </a:r>
            <a:r>
              <a:rPr lang="en-US" sz="3600" b="1" dirty="0" smtClean="0"/>
              <a:t>para la </a:t>
            </a:r>
            <a:r>
              <a:rPr lang="en-US" sz="3600" b="1" dirty="0" err="1" smtClean="0"/>
              <a:t>participación</a:t>
            </a:r>
            <a:r>
              <a:rPr lang="en-US" sz="3600" b="1" dirty="0" smtClean="0"/>
              <a:t> popular en Cuba hoy</a:t>
            </a:r>
            <a:endParaRPr lang="en-US" sz="3600" b="1" dirty="0"/>
          </a:p>
        </p:txBody>
      </p:sp>
    </p:spTree>
    <p:extLst>
      <p:ext uri="{BB962C8B-B14F-4D97-AF65-F5344CB8AC3E}">
        <p14:creationId xmlns:p14="http://schemas.microsoft.com/office/powerpoint/2010/main" val="623653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Niveles, etapas, enfoques</a:t>
            </a:r>
            <a:endParaRPr lang="es-ES" dirty="0">
              <a:solidFill>
                <a:srgbClr val="FF0000"/>
              </a:solidFill>
              <a:effectLst>
                <a:outerShdw blurRad="38100" dist="38100" dir="2700000" algn="tl">
                  <a:srgbClr val="000000">
                    <a:alpha val="43137"/>
                  </a:srgbClr>
                </a:outerShdw>
              </a:effectLst>
            </a:endParaRPr>
          </a:p>
        </p:txBody>
      </p:sp>
      <p:sp>
        <p:nvSpPr>
          <p:cNvPr id="4" name="3 CuadroTexto"/>
          <p:cNvSpPr txBox="1"/>
          <p:nvPr/>
        </p:nvSpPr>
        <p:spPr>
          <a:xfrm>
            <a:off x="695459" y="1700011"/>
            <a:ext cx="2923504" cy="4278094"/>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 sz="1600" dirty="0" smtClean="0"/>
              <a:t>“Puede </a:t>
            </a:r>
            <a:r>
              <a:rPr lang="es-ES" sz="1600" dirty="0"/>
              <a:t>hablarse de participación como </a:t>
            </a:r>
            <a:r>
              <a:rPr lang="es-ES" sz="1600" b="1" dirty="0"/>
              <a:t>información</a:t>
            </a:r>
            <a:r>
              <a:rPr lang="es-ES" sz="1600" dirty="0"/>
              <a:t> (informar a los </a:t>
            </a:r>
            <a:r>
              <a:rPr lang="es-ES" sz="1600" dirty="0" smtClean="0"/>
              <a:t>implicados, proceso </a:t>
            </a:r>
            <a:r>
              <a:rPr lang="es-ES" sz="1600" dirty="0"/>
              <a:t>pasivo para la mayoría); </a:t>
            </a:r>
            <a:r>
              <a:rPr lang="es-ES" sz="1600" dirty="0" smtClean="0"/>
              <a:t>como </a:t>
            </a:r>
            <a:r>
              <a:rPr lang="es-ES" sz="1600" b="1" dirty="0"/>
              <a:t>ejecución</a:t>
            </a:r>
            <a:r>
              <a:rPr lang="es-ES" sz="1600" dirty="0"/>
              <a:t> </a:t>
            </a:r>
            <a:r>
              <a:rPr lang="es-ES" sz="1600" dirty="0" smtClean="0"/>
              <a:t>(los </a:t>
            </a:r>
            <a:r>
              <a:rPr lang="es-ES" sz="1600" dirty="0"/>
              <a:t>implicados se involucran en la ejecución </a:t>
            </a:r>
            <a:r>
              <a:rPr lang="es-ES" sz="1600" dirty="0" smtClean="0"/>
              <a:t>de </a:t>
            </a:r>
            <a:r>
              <a:rPr lang="es-ES" sz="1600" dirty="0"/>
              <a:t>planes ya elaborados); </a:t>
            </a:r>
            <a:r>
              <a:rPr lang="es-ES" sz="1600" dirty="0" smtClean="0"/>
              <a:t>como </a:t>
            </a:r>
            <a:r>
              <a:rPr lang="es-ES" sz="1600" b="1" dirty="0"/>
              <a:t>asesoría o consulta</a:t>
            </a:r>
            <a:r>
              <a:rPr lang="es-ES" sz="1600" dirty="0"/>
              <a:t> (los beneficiados son consultados sobre </a:t>
            </a:r>
            <a:r>
              <a:rPr lang="es-ES" sz="1600" dirty="0" smtClean="0"/>
              <a:t>planes </a:t>
            </a:r>
            <a:r>
              <a:rPr lang="es-ES" sz="1600" dirty="0"/>
              <a:t>no planificados por </a:t>
            </a:r>
            <a:r>
              <a:rPr lang="es-ES" sz="1600" dirty="0" smtClean="0"/>
              <a:t>ellos) </a:t>
            </a:r>
            <a:r>
              <a:rPr lang="es-ES" sz="1600" dirty="0"/>
              <a:t>y participación como </a:t>
            </a:r>
            <a:r>
              <a:rPr lang="es-ES" sz="1600" b="1" dirty="0"/>
              <a:t>decisión </a:t>
            </a:r>
            <a:r>
              <a:rPr lang="es-ES" sz="1600" dirty="0" smtClean="0"/>
              <a:t>(los </a:t>
            </a:r>
            <a:r>
              <a:rPr lang="es-ES" sz="1600" dirty="0"/>
              <a:t>implicados se incorporan a </a:t>
            </a:r>
            <a:r>
              <a:rPr lang="es-ES" sz="1600" dirty="0" smtClean="0"/>
              <a:t>la </a:t>
            </a:r>
            <a:r>
              <a:rPr lang="es-ES" sz="1600" dirty="0"/>
              <a:t>planificación y evaluación de los proyectos, con capacidad para decidir sobre finalidades y actividades)” (Caballero, 2004: 161). </a:t>
            </a:r>
          </a:p>
        </p:txBody>
      </p:sp>
      <p:sp>
        <p:nvSpPr>
          <p:cNvPr id="5" name="4 CuadroTexto"/>
          <p:cNvSpPr txBox="1"/>
          <p:nvPr/>
        </p:nvSpPr>
        <p:spPr>
          <a:xfrm>
            <a:off x="3990304" y="1700011"/>
            <a:ext cx="2923504" cy="3785652"/>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 sz="1600" dirty="0"/>
              <a:t>Autores/as como (Alonso y Jara, 2016), plantean como </a:t>
            </a:r>
            <a:r>
              <a:rPr lang="es-ES" sz="1600" b="1" dirty="0"/>
              <a:t>etapas</a:t>
            </a:r>
            <a:r>
              <a:rPr lang="es-ES" sz="1600" dirty="0"/>
              <a:t> de la participación las siguientes: </a:t>
            </a:r>
          </a:p>
          <a:p>
            <a:r>
              <a:rPr lang="es-ES" sz="1600" dirty="0"/>
              <a:t>• </a:t>
            </a:r>
            <a:r>
              <a:rPr lang="es-ES" sz="1600" b="1" dirty="0"/>
              <a:t>Demanda</a:t>
            </a:r>
            <a:r>
              <a:rPr lang="es-ES" sz="1600" dirty="0"/>
              <a:t>: solicitud de acciones a realizar en torno a una problemática o situación concreta. </a:t>
            </a:r>
          </a:p>
          <a:p>
            <a:r>
              <a:rPr lang="es-ES" sz="1600" dirty="0"/>
              <a:t>• </a:t>
            </a:r>
            <a:r>
              <a:rPr lang="es-ES" sz="1600" b="1" dirty="0"/>
              <a:t>Toma de decisión</a:t>
            </a:r>
            <a:r>
              <a:rPr lang="es-ES" sz="1600" dirty="0"/>
              <a:t>: determinación de acciones a ejecutar en la práctica. </a:t>
            </a:r>
          </a:p>
          <a:p>
            <a:r>
              <a:rPr lang="es-ES" sz="1600" dirty="0"/>
              <a:t>• </a:t>
            </a:r>
            <a:r>
              <a:rPr lang="es-ES" sz="1600" b="1" dirty="0"/>
              <a:t>Implementación</a:t>
            </a:r>
            <a:r>
              <a:rPr lang="es-ES" sz="1600" dirty="0"/>
              <a:t>: ejecución de acciones en la práctica. </a:t>
            </a:r>
          </a:p>
          <a:p>
            <a:r>
              <a:rPr lang="es-ES" sz="1600" dirty="0"/>
              <a:t>• </a:t>
            </a:r>
            <a:r>
              <a:rPr lang="es-ES" sz="1600" b="1" dirty="0"/>
              <a:t>Control:</a:t>
            </a:r>
            <a:r>
              <a:rPr lang="es-ES" sz="1600" dirty="0"/>
              <a:t> fiscalización del cumplimiento de las acciones en la realización de la actividad. </a:t>
            </a:r>
          </a:p>
        </p:txBody>
      </p:sp>
      <p:sp>
        <p:nvSpPr>
          <p:cNvPr id="6" name="5 CuadroTexto"/>
          <p:cNvSpPr txBox="1"/>
          <p:nvPr/>
        </p:nvSpPr>
        <p:spPr>
          <a:xfrm>
            <a:off x="7186411" y="1700011"/>
            <a:ext cx="4262907" cy="452431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419" sz="1600" b="1" dirty="0" smtClean="0"/>
              <a:t>Enfoques</a:t>
            </a:r>
            <a:r>
              <a:rPr lang="es-419" sz="1600" dirty="0" smtClean="0"/>
              <a:t> de Participación según </a:t>
            </a:r>
            <a:r>
              <a:rPr lang="es-ES" sz="1600" dirty="0"/>
              <a:t>Salazar, de Souza Silva, </a:t>
            </a:r>
            <a:r>
              <a:rPr lang="es-ES" sz="1600" dirty="0" err="1"/>
              <a:t>Cheaz</a:t>
            </a:r>
            <a:r>
              <a:rPr lang="es-ES" sz="1600" dirty="0"/>
              <a:t> y Torres (2001) </a:t>
            </a:r>
            <a:r>
              <a:rPr lang="es-ES" sz="1600" dirty="0" smtClean="0"/>
              <a:t>.</a:t>
            </a:r>
          </a:p>
          <a:p>
            <a:pPr marL="285750" indent="-285750">
              <a:buFont typeface="Arial" pitchFamily="34" charset="0"/>
              <a:buChar char="•"/>
            </a:pPr>
            <a:r>
              <a:rPr lang="es-ES" sz="1600" dirty="0"/>
              <a:t>El enfoque de la </a:t>
            </a:r>
            <a:r>
              <a:rPr lang="es-ES" sz="1600" b="1" dirty="0"/>
              <a:t>no </a:t>
            </a:r>
            <a:r>
              <a:rPr lang="es-ES" sz="1600" b="1" dirty="0" smtClean="0"/>
              <a:t>participación</a:t>
            </a:r>
            <a:r>
              <a:rPr lang="es-ES" sz="1600" dirty="0" smtClean="0"/>
              <a:t>. Se asignan tareas de forma aislada con poca o ninguna noción de su aporte a lo que se quiere.</a:t>
            </a:r>
          </a:p>
          <a:p>
            <a:pPr marL="285750" indent="-285750">
              <a:buFont typeface="Arial" pitchFamily="34" charset="0"/>
              <a:buChar char="•"/>
            </a:pPr>
            <a:r>
              <a:rPr lang="es-ES" sz="1600" dirty="0" smtClean="0"/>
              <a:t>El </a:t>
            </a:r>
            <a:r>
              <a:rPr lang="es-ES" sz="1600" dirty="0"/>
              <a:t>enfoque de la </a:t>
            </a:r>
            <a:r>
              <a:rPr lang="es-ES" sz="1600" b="1" dirty="0" err="1"/>
              <a:t>seudo</a:t>
            </a:r>
            <a:r>
              <a:rPr lang="es-ES" sz="1600" b="1" dirty="0"/>
              <a:t>-participación</a:t>
            </a:r>
            <a:r>
              <a:rPr lang="es-ES" sz="1600" dirty="0"/>
              <a:t> alude a </a:t>
            </a:r>
            <a:r>
              <a:rPr lang="es-ES" sz="1600" dirty="0" smtClean="0"/>
              <a:t>espacios </a:t>
            </a:r>
            <a:r>
              <a:rPr lang="es-ES" sz="1600" dirty="0"/>
              <a:t>donde se discuten términos, se toman decisiones y se actúa como si la interacción fuera r</a:t>
            </a:r>
            <a:r>
              <a:rPr lang="es-ES" sz="1600" dirty="0" smtClean="0"/>
              <a:t>ealmente </a:t>
            </a:r>
            <a:r>
              <a:rPr lang="es-ES" sz="1600" dirty="0"/>
              <a:t>democrática, sin embargo, son los expertos los </a:t>
            </a:r>
            <a:r>
              <a:rPr lang="es-ES" sz="1600" dirty="0" smtClean="0"/>
              <a:t>que deciden.</a:t>
            </a:r>
          </a:p>
          <a:p>
            <a:pPr marL="285750" indent="-285750">
              <a:buFont typeface="Arial" pitchFamily="34" charset="0"/>
              <a:buChar char="•"/>
            </a:pPr>
            <a:r>
              <a:rPr lang="es-ES" sz="1600" dirty="0" smtClean="0"/>
              <a:t>El </a:t>
            </a:r>
            <a:r>
              <a:rPr lang="es-ES" sz="1600" dirty="0"/>
              <a:t>enfoque de la </a:t>
            </a:r>
            <a:r>
              <a:rPr lang="es-ES" sz="1600" b="1" dirty="0"/>
              <a:t>participación crítica</a:t>
            </a:r>
            <a:r>
              <a:rPr lang="es-ES" sz="1600" dirty="0"/>
              <a:t>, ocurre en espacios construidos cooperativamente a través de la interacción, </a:t>
            </a:r>
            <a:r>
              <a:rPr lang="es-ES" sz="1600" dirty="0" smtClean="0"/>
              <a:t>de </a:t>
            </a:r>
            <a:r>
              <a:rPr lang="es-ES" sz="1600" dirty="0"/>
              <a:t>los involucrados en procesos que tienen implicación directa para su presente o su futuro</a:t>
            </a:r>
            <a:r>
              <a:rPr lang="es-ES" sz="1600" dirty="0" smtClean="0"/>
              <a:t>. El </a:t>
            </a:r>
            <a:r>
              <a:rPr lang="es-ES" sz="1600" dirty="0"/>
              <a:t>ejercicio de poder de influir en la toma de decisiones y contribuir con la construcción perdurable del desarrollo de sus vidas y proyectos. </a:t>
            </a:r>
            <a:r>
              <a:rPr lang="es-ES" sz="1600" dirty="0" smtClean="0"/>
              <a:t> </a:t>
            </a:r>
            <a:endParaRPr lang="es-ES" sz="1600" dirty="0"/>
          </a:p>
        </p:txBody>
      </p:sp>
    </p:spTree>
    <p:extLst>
      <p:ext uri="{BB962C8B-B14F-4D97-AF65-F5344CB8AC3E}">
        <p14:creationId xmlns:p14="http://schemas.microsoft.com/office/powerpoint/2010/main" val="4138619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Tipos o modalidades</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a:bodyPr>
          <a:lstStyle/>
          <a:p>
            <a:r>
              <a:rPr lang="es-419" dirty="0" smtClean="0"/>
              <a:t>Directa. </a:t>
            </a:r>
          </a:p>
          <a:p>
            <a:r>
              <a:rPr lang="es-419" dirty="0" smtClean="0"/>
              <a:t>Indirecta o por representación.</a:t>
            </a:r>
          </a:p>
          <a:p>
            <a:pPr algn="just"/>
            <a:r>
              <a:rPr lang="es-ES" dirty="0"/>
              <a:t>Como derecho </a:t>
            </a:r>
            <a:r>
              <a:rPr lang="es-ES" dirty="0" smtClean="0"/>
              <a:t>político, la participación debe </a:t>
            </a:r>
            <a:r>
              <a:rPr lang="es-ES" dirty="0"/>
              <a:t>implicar el involucramiento activo de los ciudadanos en tres relaciones jurídico políticas fundamentales: las que se derivan del proceso de conformación de los gobiernos (</a:t>
            </a:r>
            <a:r>
              <a:rPr lang="es-ES" b="1" dirty="0"/>
              <a:t>selección de los representantes</a:t>
            </a:r>
            <a:r>
              <a:rPr lang="es-ES" dirty="0"/>
              <a:t>); las que se derivan del control de los gobernantes (</a:t>
            </a:r>
            <a:r>
              <a:rPr lang="es-ES" b="1" dirty="0"/>
              <a:t>control de la representación</a:t>
            </a:r>
            <a:r>
              <a:rPr lang="es-ES" dirty="0"/>
              <a:t>); y las que se derivan de los </a:t>
            </a:r>
            <a:r>
              <a:rPr lang="es-ES" i="1" dirty="0"/>
              <a:t>procesos de toma de decisiones públicas </a:t>
            </a:r>
            <a:r>
              <a:rPr lang="es-ES" dirty="0"/>
              <a:t>(</a:t>
            </a:r>
            <a:r>
              <a:rPr lang="es-ES" b="1" dirty="0"/>
              <a:t>procesos decisionales</a:t>
            </a:r>
            <a:r>
              <a:rPr lang="es-ES" dirty="0"/>
              <a:t>).” </a:t>
            </a:r>
            <a:r>
              <a:rPr lang="es-ES" dirty="0" smtClean="0"/>
              <a:t>(Mirta del Río, 2002 en: Menéndez, 2021)</a:t>
            </a:r>
            <a:endParaRPr lang="es-ES" dirty="0"/>
          </a:p>
        </p:txBody>
      </p:sp>
    </p:spTree>
    <p:extLst>
      <p:ext uri="{BB962C8B-B14F-4D97-AF65-F5344CB8AC3E}">
        <p14:creationId xmlns:p14="http://schemas.microsoft.com/office/powerpoint/2010/main" val="2620223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Desafíos para la participación popular en Cuba</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lnSpcReduction="10000"/>
          </a:bodyPr>
          <a:lstStyle/>
          <a:p>
            <a:pPr algn="just"/>
            <a:r>
              <a:rPr lang="es-CU" dirty="0"/>
              <a:t>Erosión del </a:t>
            </a:r>
            <a:r>
              <a:rPr lang="es-CU" dirty="0" smtClean="0"/>
              <a:t>modo de vida que conquistó el Socialismo lo que generó consecuencias para el consenso </a:t>
            </a:r>
            <a:r>
              <a:rPr lang="es-CU" dirty="0"/>
              <a:t>social </a:t>
            </a:r>
            <a:r>
              <a:rPr lang="es-CU" dirty="0" smtClean="0"/>
              <a:t>en torno al proyecto y su hegemonía.</a:t>
            </a:r>
          </a:p>
          <a:p>
            <a:pPr algn="just"/>
            <a:r>
              <a:rPr lang="es-ES" dirty="0" smtClean="0"/>
              <a:t>Participar supone un cambio cultural, construir hegemonía anticapitalista.</a:t>
            </a:r>
          </a:p>
          <a:p>
            <a:pPr algn="just"/>
            <a:r>
              <a:rPr lang="es-ES" dirty="0" smtClean="0"/>
              <a:t>Concebir el poder revolucionario desde </a:t>
            </a:r>
            <a:r>
              <a:rPr lang="es-ES" dirty="0"/>
              <a:t>el Estado y también desde los espacios cotidianos </a:t>
            </a:r>
            <a:r>
              <a:rPr lang="es-ES" dirty="0" smtClean="0"/>
              <a:t>de </a:t>
            </a:r>
            <a:r>
              <a:rPr lang="es-ES" dirty="0"/>
              <a:t>ahí la importancia de la integración de esos poderes, </a:t>
            </a:r>
            <a:r>
              <a:rPr lang="es-ES" dirty="0" smtClean="0"/>
              <a:t>para </a:t>
            </a:r>
            <a:r>
              <a:rPr lang="es-ES" dirty="0"/>
              <a:t>el auténtico ejercicio del poder popular. </a:t>
            </a:r>
            <a:endParaRPr lang="es-ES" dirty="0" smtClean="0"/>
          </a:p>
          <a:p>
            <a:pPr algn="just"/>
            <a:r>
              <a:rPr lang="es-419" dirty="0" smtClean="0"/>
              <a:t>Subvertir </a:t>
            </a:r>
            <a:r>
              <a:rPr lang="es-419" dirty="0"/>
              <a:t>lógicas en el funcionamiento </a:t>
            </a:r>
            <a:r>
              <a:rPr lang="es-419" dirty="0" smtClean="0"/>
              <a:t>social (centralismo, verticalismo, asistencialismo, paternalismo). </a:t>
            </a:r>
            <a:endParaRPr lang="es-ES" dirty="0"/>
          </a:p>
          <a:p>
            <a:pPr algn="just"/>
            <a:r>
              <a:rPr lang="es-419" dirty="0" smtClean="0"/>
              <a:t>Asunción de una cultura de diálogo, la horizontalidad y construcción colectiva.</a:t>
            </a:r>
          </a:p>
        </p:txBody>
      </p:sp>
    </p:spTree>
    <p:extLst>
      <p:ext uri="{BB962C8B-B14F-4D97-AF65-F5344CB8AC3E}">
        <p14:creationId xmlns:p14="http://schemas.microsoft.com/office/powerpoint/2010/main" val="22828640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a:solidFill>
                  <a:srgbClr val="FF0000"/>
                </a:solidFill>
                <a:effectLst>
                  <a:outerShdw blurRad="38100" dist="38100" dir="2700000" algn="tl">
                    <a:srgbClr val="000000">
                      <a:alpha val="43137"/>
                    </a:srgbClr>
                  </a:outerShdw>
                </a:effectLst>
              </a:rPr>
              <a:t>Desafíos para la participación desde la formación en EP</a:t>
            </a:r>
            <a:endParaRPr lang="es-ES" dirty="0"/>
          </a:p>
        </p:txBody>
      </p:sp>
      <p:sp>
        <p:nvSpPr>
          <p:cNvPr id="3" name="2 Marcador de contenido"/>
          <p:cNvSpPr>
            <a:spLocks noGrp="1"/>
          </p:cNvSpPr>
          <p:nvPr>
            <p:ph idx="1"/>
          </p:nvPr>
        </p:nvSpPr>
        <p:spPr/>
        <p:txBody>
          <a:bodyPr>
            <a:normAutofit fontScale="85000" lnSpcReduction="10000"/>
          </a:bodyPr>
          <a:lstStyle/>
          <a:p>
            <a:r>
              <a:rPr lang="es-419" dirty="0" smtClean="0"/>
              <a:t>La formación de un pensamiento crítico.</a:t>
            </a:r>
          </a:p>
          <a:p>
            <a:r>
              <a:rPr lang="es-419" dirty="0" smtClean="0"/>
              <a:t>Concebir la formación para la organización y la movilización popular.</a:t>
            </a:r>
          </a:p>
          <a:p>
            <a:r>
              <a:rPr lang="es-419" dirty="0" smtClean="0"/>
              <a:t>Partir de las vivencias, prácticas, experiencias y saberes de los participantes.</a:t>
            </a:r>
          </a:p>
          <a:p>
            <a:r>
              <a:rPr lang="es-419" dirty="0" smtClean="0"/>
              <a:t>La organización y la responsablidad ético política.</a:t>
            </a:r>
          </a:p>
          <a:p>
            <a:r>
              <a:rPr lang="es-ES" dirty="0" smtClean="0"/>
              <a:t>Relación entre la participación y l</a:t>
            </a:r>
            <a:r>
              <a:rPr lang="es-419" dirty="0" smtClean="0"/>
              <a:t>a dialéctica individuo- </a:t>
            </a:r>
            <a:r>
              <a:rPr lang="es-419" dirty="0" smtClean="0"/>
              <a:t>grupo (importancia de la construcción colectiva y también de aportes individuales).</a:t>
            </a:r>
            <a:endParaRPr lang="es-419" dirty="0" smtClean="0"/>
          </a:p>
          <a:p>
            <a:r>
              <a:rPr lang="es-419" dirty="0" smtClean="0"/>
              <a:t>Estilo de dirección/coordinación democrático que generen liderazgos colectivos.</a:t>
            </a:r>
          </a:p>
          <a:p>
            <a:r>
              <a:rPr lang="es-ES" dirty="0"/>
              <a:t>Supone integración y articulación de diversos actores sociales (enfoque </a:t>
            </a:r>
            <a:r>
              <a:rPr lang="es-ES" dirty="0" err="1"/>
              <a:t>multiactoral</a:t>
            </a:r>
            <a:r>
              <a:rPr lang="es-ES" dirty="0"/>
              <a:t>) en la elaboración, decisión, ejecución y control de los asuntos que les </a:t>
            </a:r>
            <a:r>
              <a:rPr lang="es-ES" dirty="0" smtClean="0"/>
              <a:t>competen. </a:t>
            </a:r>
            <a:endParaRPr lang="es-ES" dirty="0"/>
          </a:p>
          <a:p>
            <a:r>
              <a:rPr lang="es-419" dirty="0" smtClean="0"/>
              <a:t>La inclusión social y el respeto a las diferencias.</a:t>
            </a:r>
          </a:p>
          <a:p>
            <a:pPr marL="0" indent="0">
              <a:buNone/>
            </a:pPr>
            <a:endParaRPr lang="es-419" dirty="0" smtClean="0"/>
          </a:p>
          <a:p>
            <a:endParaRPr lang="es-419" dirty="0" smtClean="0"/>
          </a:p>
          <a:p>
            <a:pPr marL="0" indent="0">
              <a:buNone/>
            </a:pPr>
            <a:endParaRPr lang="es-419" dirty="0" smtClean="0"/>
          </a:p>
          <a:p>
            <a:endParaRPr lang="es-419" dirty="0" smtClean="0"/>
          </a:p>
          <a:p>
            <a:endParaRPr lang="es-ES" dirty="0"/>
          </a:p>
        </p:txBody>
      </p:sp>
    </p:spTree>
    <p:extLst>
      <p:ext uri="{BB962C8B-B14F-4D97-AF65-F5344CB8AC3E}">
        <p14:creationId xmlns:p14="http://schemas.microsoft.com/office/powerpoint/2010/main" val="3077273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a:solidFill>
                  <a:srgbClr val="FF0000"/>
                </a:solidFill>
                <a:effectLst>
                  <a:outerShdw blurRad="38100" dist="38100" dir="2700000" algn="tl">
                    <a:srgbClr val="000000">
                      <a:alpha val="43137"/>
                    </a:srgbClr>
                  </a:outerShdw>
                </a:effectLst>
              </a:rPr>
              <a:t>Desafíos para la participación desde la formación en EP</a:t>
            </a:r>
            <a:endParaRPr lang="es-ES" dirty="0"/>
          </a:p>
        </p:txBody>
      </p:sp>
      <p:sp>
        <p:nvSpPr>
          <p:cNvPr id="3" name="2 Marcador de contenido"/>
          <p:cNvSpPr>
            <a:spLocks noGrp="1"/>
          </p:cNvSpPr>
          <p:nvPr>
            <p:ph idx="1"/>
          </p:nvPr>
        </p:nvSpPr>
        <p:spPr/>
        <p:txBody>
          <a:bodyPr>
            <a:normAutofit fontScale="92500" lnSpcReduction="20000"/>
          </a:bodyPr>
          <a:lstStyle/>
          <a:p>
            <a:pPr algn="just"/>
            <a:r>
              <a:rPr lang="es-419" dirty="0" smtClean="0"/>
              <a:t>Generar espacios de debate colectivo sobre asuntos que nos conciernen.</a:t>
            </a:r>
          </a:p>
          <a:p>
            <a:pPr algn="just"/>
            <a:r>
              <a:rPr lang="es-419" dirty="0" smtClean="0"/>
              <a:t>Generar sostenibilidad de los procesos (asegurar continuidad y multiplicación).</a:t>
            </a:r>
          </a:p>
          <a:p>
            <a:pPr algn="just"/>
            <a:r>
              <a:rPr lang="es-419" dirty="0" smtClean="0"/>
              <a:t>Generar cambios en la subjetividad individual (cognitivos, afectivos y comportamentales).</a:t>
            </a:r>
          </a:p>
          <a:p>
            <a:pPr algn="just"/>
            <a:r>
              <a:rPr lang="es-ES" dirty="0" smtClean="0"/>
              <a:t>Fomentar el </a:t>
            </a:r>
            <a:r>
              <a:rPr lang="es-ES" dirty="0"/>
              <a:t>control del pueblo sobre la actividad de las diversas entidades de producción y servicios de los territorios (participación indirecta a través de los consejos populares) y también sobre los propios órganos del poder popular (participación directa a través de las organizaciones de masas). </a:t>
            </a:r>
            <a:endParaRPr lang="es-419" dirty="0" smtClean="0"/>
          </a:p>
          <a:p>
            <a:pPr algn="just"/>
            <a:r>
              <a:rPr lang="es-ES" dirty="0" smtClean="0"/>
              <a:t>Formar para </a:t>
            </a:r>
            <a:r>
              <a:rPr lang="es-ES" dirty="0"/>
              <a:t>la participación popular, requiere de un modelo pedagógico crítico y propositivo que tiene sus fundamentos teóricos y metodológicos en la educación popular. </a:t>
            </a:r>
          </a:p>
          <a:p>
            <a:pPr algn="just"/>
            <a:endParaRPr lang="es-419" dirty="0" smtClean="0"/>
          </a:p>
          <a:p>
            <a:pPr algn="just"/>
            <a:endParaRPr lang="es-ES" dirty="0"/>
          </a:p>
        </p:txBody>
      </p:sp>
    </p:spTree>
    <p:extLst>
      <p:ext uri="{BB962C8B-B14F-4D97-AF65-F5344CB8AC3E}">
        <p14:creationId xmlns:p14="http://schemas.microsoft.com/office/powerpoint/2010/main" val="591431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Trabajo Comunitario</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lnSpcReduction="10000"/>
          </a:bodyPr>
          <a:lstStyle/>
          <a:p>
            <a:pPr lvl="0" algn="just"/>
            <a:r>
              <a:rPr lang="es-ES" dirty="0" smtClean="0"/>
              <a:t>Ley 132. Art </a:t>
            </a:r>
            <a:r>
              <a:rPr lang="es-ES" b="1" dirty="0" smtClean="0"/>
              <a:t>87</a:t>
            </a:r>
            <a:r>
              <a:rPr lang="es-ES" dirty="0" smtClean="0"/>
              <a:t> </a:t>
            </a:r>
            <a:r>
              <a:rPr lang="es-ES" dirty="0" smtClean="0"/>
              <a:t>Es deber de los </a:t>
            </a:r>
            <a:r>
              <a:rPr lang="es-ES" dirty="0" smtClean="0"/>
              <a:t>delegados: </a:t>
            </a:r>
            <a:r>
              <a:rPr lang="es-ES" dirty="0"/>
              <a:t>promover e impulsar el desarrollo del trabajo comunitario </a:t>
            </a:r>
            <a:r>
              <a:rPr lang="es-ES" dirty="0" smtClean="0"/>
              <a:t>integrado (TCI). </a:t>
            </a:r>
          </a:p>
          <a:p>
            <a:pPr algn="just"/>
            <a:r>
              <a:rPr lang="es-ES" dirty="0" smtClean="0"/>
              <a:t>Ley 132. Art </a:t>
            </a:r>
            <a:r>
              <a:rPr lang="es-ES" b="1" dirty="0" smtClean="0"/>
              <a:t>104</a:t>
            </a:r>
            <a:r>
              <a:rPr lang="es-ES" dirty="0"/>
              <a:t>. Los delegados promueven y apoyan el desarrollo del trabajo comunitario integrado como método impulsado desde la circunscripción, para cohesionar a la comunidad, en la formación de valores patrióticos y éticos, y buscar soluciones propias a situaciones existentes, sin suplantar el papel de las organizaciones que allí actúan.</a:t>
            </a:r>
          </a:p>
          <a:p>
            <a:pPr lvl="0" algn="just"/>
            <a:r>
              <a:rPr lang="es-ES" dirty="0" smtClean="0"/>
              <a:t>El </a:t>
            </a:r>
            <a:r>
              <a:rPr lang="es-ES" dirty="0"/>
              <a:t>TCI es una de las maneras en que se concreta la participación popular y constituye un sistema de acciones que incluye: diagnóstico, planificación, ejecución y evaluación desde, con y para la comunidad, potenciando la participación del pueblo en los procesos de transformación territorial</a:t>
            </a:r>
            <a:r>
              <a:rPr lang="es-ES" dirty="0" smtClean="0"/>
              <a:t>.</a:t>
            </a:r>
          </a:p>
          <a:p>
            <a:pPr marL="0" lvl="0" indent="0" algn="just">
              <a:buNone/>
            </a:pPr>
            <a:r>
              <a:rPr lang="es-ES" dirty="0" smtClean="0"/>
              <a:t>  </a:t>
            </a:r>
            <a:endParaRPr lang="es-ES" dirty="0"/>
          </a:p>
          <a:p>
            <a:pPr algn="just"/>
            <a:endParaRPr lang="es-ES" dirty="0"/>
          </a:p>
        </p:txBody>
      </p:sp>
    </p:spTree>
    <p:extLst>
      <p:ext uri="{BB962C8B-B14F-4D97-AF65-F5344CB8AC3E}">
        <p14:creationId xmlns:p14="http://schemas.microsoft.com/office/powerpoint/2010/main" val="2924171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Formación, </a:t>
            </a:r>
            <a:r>
              <a:rPr lang="es-419" smtClean="0">
                <a:solidFill>
                  <a:srgbClr val="FF0000"/>
                </a:solidFill>
                <a:effectLst>
                  <a:outerShdw blurRad="38100" dist="38100" dir="2700000" algn="tl">
                    <a:srgbClr val="000000">
                      <a:alpha val="43137"/>
                    </a:srgbClr>
                  </a:outerShdw>
                </a:effectLst>
              </a:rPr>
              <a:t>participación y trabajo </a:t>
            </a:r>
            <a:r>
              <a:rPr lang="es-419" dirty="0" smtClean="0">
                <a:solidFill>
                  <a:srgbClr val="FF0000"/>
                </a:solidFill>
                <a:effectLst>
                  <a:outerShdw blurRad="38100" dist="38100" dir="2700000" algn="tl">
                    <a:srgbClr val="000000">
                      <a:alpha val="43137"/>
                    </a:srgbClr>
                  </a:outerShdw>
                </a:effectLst>
              </a:rPr>
              <a:t>de base</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a:bodyPr>
          <a:lstStyle/>
          <a:p>
            <a:pPr algn="just"/>
            <a:r>
              <a:rPr lang="es-HN" dirty="0"/>
              <a:t>El trabajo de base es la acción política transformadora realizada por militantes de una organización popular, que meten el cuerpo en una realidad concreta, para despertar, organizar al pueblo en la solución de sus problemas cotidianos y articular esa lucha a la lucha general contra la opresión. </a:t>
            </a:r>
            <a:endParaRPr lang="es-HN" dirty="0" smtClean="0"/>
          </a:p>
          <a:p>
            <a:pPr algn="just"/>
            <a:r>
              <a:rPr lang="es-HN" dirty="0"/>
              <a:t>Es </a:t>
            </a:r>
            <a:r>
              <a:rPr lang="es-HN" b="1" dirty="0"/>
              <a:t>rescatar </a:t>
            </a:r>
            <a:r>
              <a:rPr lang="es-HN" dirty="0"/>
              <a:t>una </a:t>
            </a:r>
            <a:r>
              <a:rPr lang="es-HN" b="1" dirty="0"/>
              <a:t>estrategia</a:t>
            </a:r>
            <a:r>
              <a:rPr lang="es-HN" dirty="0"/>
              <a:t>, un camino de lucha y organización que </a:t>
            </a:r>
            <a:r>
              <a:rPr lang="es-HN" i="1" dirty="0"/>
              <a:t>involucra a los propios interesados</a:t>
            </a:r>
            <a:r>
              <a:rPr lang="es-HN" dirty="0"/>
              <a:t> en el conocimiento y la solución de sus desafíos y apunta para un nuevo orden social, alternativo al capitalismo.</a:t>
            </a:r>
            <a:endParaRPr lang="es-ES" dirty="0"/>
          </a:p>
          <a:p>
            <a:pPr algn="just"/>
            <a:r>
              <a:rPr lang="es-HN" dirty="0"/>
              <a:t>Militante es alguien nacido del pueblo, que coloca su vida al servicio de ese pueblo y une su proyecto de vida personal al proyecto de lucha colectiva. </a:t>
            </a:r>
            <a:r>
              <a:rPr lang="es-HN" dirty="0" smtClean="0"/>
              <a:t>No </a:t>
            </a:r>
            <a:r>
              <a:rPr lang="es-HN" dirty="0"/>
              <a:t>se elige; se reconoce por su entrega, disposición y preparación.</a:t>
            </a:r>
            <a:r>
              <a:rPr lang="es-HN" i="1" dirty="0"/>
              <a:t> </a:t>
            </a:r>
            <a:endParaRPr lang="es-ES" dirty="0"/>
          </a:p>
        </p:txBody>
      </p:sp>
    </p:spTree>
    <p:extLst>
      <p:ext uri="{BB962C8B-B14F-4D97-AF65-F5344CB8AC3E}">
        <p14:creationId xmlns:p14="http://schemas.microsoft.com/office/powerpoint/2010/main" val="343416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Objetivos del trabajo de base</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85000" lnSpcReduction="20000"/>
          </a:bodyPr>
          <a:lstStyle/>
          <a:p>
            <a:pPr algn="just"/>
            <a:r>
              <a:rPr lang="es-HN" b="1" dirty="0"/>
              <a:t>Participación masiva de los trabajadores: </a:t>
            </a:r>
            <a:r>
              <a:rPr lang="es-HN" b="1" dirty="0" smtClean="0"/>
              <a:t> </a:t>
            </a:r>
            <a:r>
              <a:rPr lang="es-HN" dirty="0" smtClean="0"/>
              <a:t>Se trata de aumentar el número de personas comprometidas e invadir </a:t>
            </a:r>
            <a:r>
              <a:rPr lang="es-HN" dirty="0"/>
              <a:t>todos los espacios de vida (trabajo, política, cultura, religión, ocio) y construir una red de animación, de resistencia y de victorias.</a:t>
            </a:r>
            <a:endParaRPr lang="es-ES" dirty="0"/>
          </a:p>
          <a:p>
            <a:pPr algn="just"/>
            <a:r>
              <a:rPr lang="es-HN" b="1" dirty="0"/>
              <a:t>Democratización del poder:</a:t>
            </a:r>
            <a:r>
              <a:rPr lang="es-HN" dirty="0"/>
              <a:t> participar del poder es ser capaz de hacer propuestas, tomar decisiones y repartir </a:t>
            </a:r>
            <a:r>
              <a:rPr lang="es-HN" dirty="0" smtClean="0"/>
              <a:t>responsabilidades. El </a:t>
            </a:r>
            <a:r>
              <a:rPr lang="es-HN" dirty="0"/>
              <a:t>trabajo de base, como experiencia de </a:t>
            </a:r>
            <a:r>
              <a:rPr lang="es-HN" i="1" dirty="0"/>
              <a:t>un nuevo</a:t>
            </a:r>
            <a:r>
              <a:rPr lang="es-HN" dirty="0"/>
              <a:t> </a:t>
            </a:r>
            <a:r>
              <a:rPr lang="es-HN" i="1" dirty="0"/>
              <a:t>proyecto,</a:t>
            </a:r>
            <a:r>
              <a:rPr lang="es-HN" dirty="0"/>
              <a:t> es una escuela de participación política. </a:t>
            </a:r>
            <a:r>
              <a:rPr lang="es-HN" dirty="0" smtClean="0"/>
              <a:t>Es </a:t>
            </a:r>
            <a:r>
              <a:rPr lang="es-HN" dirty="0"/>
              <a:t>una escuela </a:t>
            </a:r>
            <a:r>
              <a:rPr lang="es-HN" dirty="0" smtClean="0"/>
              <a:t>donde </a:t>
            </a:r>
            <a:r>
              <a:rPr lang="es-HN" dirty="0"/>
              <a:t>se aprende a usar </a:t>
            </a:r>
            <a:r>
              <a:rPr lang="es-HN" i="1" dirty="0"/>
              <a:t>el poder al</a:t>
            </a:r>
            <a:r>
              <a:rPr lang="es-HN" dirty="0"/>
              <a:t> </a:t>
            </a:r>
            <a:r>
              <a:rPr lang="es-HN" i="1" dirty="0"/>
              <a:t>servicio</a:t>
            </a:r>
            <a:r>
              <a:rPr lang="es-HN" dirty="0"/>
              <a:t> de las </a:t>
            </a:r>
            <a:r>
              <a:rPr lang="es-HN" dirty="0" smtClean="0"/>
              <a:t>mayorías.</a:t>
            </a:r>
          </a:p>
          <a:p>
            <a:pPr algn="just"/>
            <a:r>
              <a:rPr lang="es-HN" b="1" dirty="0" smtClean="0"/>
              <a:t>Construcción </a:t>
            </a:r>
            <a:r>
              <a:rPr lang="es-HN" b="1" dirty="0"/>
              <a:t>socialista:</a:t>
            </a:r>
            <a:r>
              <a:rPr lang="es-HN" dirty="0"/>
              <a:t> la finalidad de la lucha es realizar el sueño de un mundo nuevo, libre de toda forma de opresión, y con la posibilidad real de satisfacer las necesidades materiales y espirituales de las personas. Esto será posible cuando la producción, la distribución y el consumo sean hechos de manera solidaria. Este proyecto implica, desde ahora, una nueva relación entre  los humanos y con la naturaleza, sin dominación, sin </a:t>
            </a:r>
            <a:r>
              <a:rPr lang="es-HN" dirty="0" smtClean="0"/>
              <a:t>competir, </a:t>
            </a:r>
            <a:r>
              <a:rPr lang="es-HN" dirty="0"/>
              <a:t>sin prejuicios y sin destrucción.</a:t>
            </a:r>
            <a:endParaRPr lang="es-ES" dirty="0"/>
          </a:p>
          <a:p>
            <a:pPr algn="just"/>
            <a:endParaRPr lang="es-ES" dirty="0"/>
          </a:p>
        </p:txBody>
      </p:sp>
    </p:spTree>
    <p:extLst>
      <p:ext uri="{BB962C8B-B14F-4D97-AF65-F5344CB8AC3E}">
        <p14:creationId xmlns:p14="http://schemas.microsoft.com/office/powerpoint/2010/main" val="41010993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Bibliografía</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85000" lnSpcReduction="20000"/>
          </a:bodyPr>
          <a:lstStyle/>
          <a:p>
            <a:pPr lvl="0" algn="just"/>
            <a:r>
              <a:rPr lang="es-ES" dirty="0" smtClean="0"/>
              <a:t>Alonso</a:t>
            </a:r>
            <a:r>
              <a:rPr lang="es-ES" dirty="0"/>
              <a:t>, P y Jara, O (2016). </a:t>
            </a:r>
            <a:r>
              <a:rPr lang="es-ES" i="1" dirty="0"/>
              <a:t>La Educación Popular Latinoamericana. </a:t>
            </a:r>
            <a:r>
              <a:rPr lang="es-ES" dirty="0"/>
              <a:t>Centro de Estudios y Publicaciones Alforja. Ed San José, Costa Rica .</a:t>
            </a:r>
          </a:p>
          <a:p>
            <a:pPr lvl="0" algn="just"/>
            <a:r>
              <a:rPr lang="es-ES" dirty="0"/>
              <a:t>Caballero </a:t>
            </a:r>
            <a:r>
              <a:rPr lang="es-ES" dirty="0" err="1"/>
              <a:t>Rivacoba</a:t>
            </a:r>
            <a:r>
              <a:rPr lang="es-ES" dirty="0"/>
              <a:t>; M.T; Jordi García, M.J. (2004). </a:t>
            </a:r>
            <a:r>
              <a:rPr lang="es-ES" i="1" dirty="0"/>
              <a:t>El Trabajo comunitario: una alternativa cubana al desarrollo social. </a:t>
            </a:r>
            <a:r>
              <a:rPr lang="es-ES" dirty="0"/>
              <a:t>Camagüey: Editorial </a:t>
            </a:r>
            <a:r>
              <a:rPr lang="es-ES" dirty="0" err="1"/>
              <a:t>Acana</a:t>
            </a:r>
            <a:r>
              <a:rPr lang="es-ES" dirty="0"/>
              <a:t>. Ediciones Universidad de Camagüey. </a:t>
            </a:r>
          </a:p>
          <a:p>
            <a:pPr lvl="0" algn="just"/>
            <a:r>
              <a:rPr lang="es-ES" dirty="0"/>
              <a:t>Colectivo de autores (2021). </a:t>
            </a:r>
            <a:r>
              <a:rPr lang="es-ES" i="1" dirty="0"/>
              <a:t>Contribución a la gestión municipal eficiente y sostenible en Cuba, </a:t>
            </a:r>
            <a:r>
              <a:rPr lang="es-ES" dirty="0"/>
              <a:t>La Habana, Cuba: Publicaciones Acuario, ISBN 978-959-7226-96-3</a:t>
            </a:r>
            <a:r>
              <a:rPr lang="es-ES" dirty="0" smtClean="0"/>
              <a:t>.</a:t>
            </a:r>
          </a:p>
          <a:p>
            <a:pPr algn="just"/>
            <a:r>
              <a:rPr lang="es-419" dirty="0" smtClean="0"/>
              <a:t>Menéndez, M (2021). </a:t>
            </a:r>
            <a:r>
              <a:rPr lang="es-ES" dirty="0" smtClean="0"/>
              <a:t>“</a:t>
            </a:r>
            <a:r>
              <a:rPr lang="es-ES" dirty="0"/>
              <a:t>POTENCIA PARTICIPACIÓN: </a:t>
            </a:r>
            <a:r>
              <a:rPr lang="es-ES" dirty="0" smtClean="0"/>
              <a:t> Metodología </a:t>
            </a:r>
            <a:r>
              <a:rPr lang="es-ES" dirty="0"/>
              <a:t>para potenciar la cultura de participación en la toma de decisiones, </a:t>
            </a:r>
            <a:r>
              <a:rPr lang="es-ES" dirty="0" smtClean="0"/>
              <a:t> de </a:t>
            </a:r>
            <a:r>
              <a:rPr lang="es-ES" dirty="0"/>
              <a:t>los actores sociales involucrados en </a:t>
            </a:r>
            <a:r>
              <a:rPr lang="es-ES" dirty="0" smtClean="0"/>
              <a:t> los </a:t>
            </a:r>
            <a:r>
              <a:rPr lang="es-ES" dirty="0"/>
              <a:t>procesos de rehabilitación urbana integral sostenible, </a:t>
            </a:r>
            <a:r>
              <a:rPr lang="es-ES" dirty="0" smtClean="0"/>
              <a:t> de </a:t>
            </a:r>
            <a:r>
              <a:rPr lang="es-ES" dirty="0"/>
              <a:t>la Zona Priorizada para la Conservación </a:t>
            </a:r>
            <a:r>
              <a:rPr lang="es-ES" dirty="0" smtClean="0"/>
              <a:t> del </a:t>
            </a:r>
            <a:r>
              <a:rPr lang="es-ES" dirty="0"/>
              <a:t>Centro Histórico de la Ciudad de Matanzas.” </a:t>
            </a:r>
            <a:r>
              <a:rPr lang="es-ES" dirty="0" smtClean="0"/>
              <a:t>Tesis en opción al título de Máster en estudios sociales y comunitarios. Facultad de Ciencias sociales y humanísticas. Universidad de Matanzas.</a:t>
            </a:r>
            <a:endParaRPr lang="es-ES" dirty="0"/>
          </a:p>
          <a:p>
            <a:pPr marL="0" indent="0" algn="just">
              <a:buNone/>
            </a:pPr>
            <a:endParaRPr lang="es-ES" dirty="0"/>
          </a:p>
        </p:txBody>
      </p:sp>
    </p:spTree>
    <p:extLst>
      <p:ext uri="{BB962C8B-B14F-4D97-AF65-F5344CB8AC3E}">
        <p14:creationId xmlns:p14="http://schemas.microsoft.com/office/powerpoint/2010/main" val="3184979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Bibiografía</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77500" lnSpcReduction="20000"/>
          </a:bodyPr>
          <a:lstStyle/>
          <a:p>
            <a:pPr lvl="0" algn="just"/>
            <a:r>
              <a:rPr lang="es-HN" dirty="0"/>
              <a:t>Peloso da </a:t>
            </a:r>
            <a:r>
              <a:rPr lang="es-HN" dirty="0" smtClean="0"/>
              <a:t>Silva, R (2012). </a:t>
            </a:r>
            <a:r>
              <a:rPr lang="es-HN" dirty="0"/>
              <a:t>Selección de guiones organizados por CEPIS. 1ra edición. Expresión Popular. Sao </a:t>
            </a:r>
            <a:r>
              <a:rPr lang="es-HN" dirty="0" smtClean="0"/>
              <a:t>Paulo.</a:t>
            </a:r>
          </a:p>
          <a:p>
            <a:pPr lvl="0" algn="just"/>
            <a:r>
              <a:rPr lang="es-ES" dirty="0" err="1" smtClean="0"/>
              <a:t>Rebellato</a:t>
            </a:r>
            <a:r>
              <a:rPr lang="es-ES" dirty="0"/>
              <a:t>, J. L. &amp; Giménez, L. (1997) </a:t>
            </a:r>
            <a:r>
              <a:rPr lang="es-ES" i="1" dirty="0"/>
              <a:t>Ética de la autonomía, </a:t>
            </a:r>
            <a:r>
              <a:rPr lang="es-ES" dirty="0"/>
              <a:t>Montevideo, Uruguay, Editorial Roca Viva</a:t>
            </a:r>
            <a:r>
              <a:rPr lang="es-ES" dirty="0" smtClean="0"/>
              <a:t>.</a:t>
            </a:r>
          </a:p>
          <a:p>
            <a:pPr lvl="0" algn="just"/>
            <a:r>
              <a:rPr lang="es-419" smtClean="0"/>
              <a:t>Revista Cubana de Pensamiento Socioteológico: Caminos</a:t>
            </a:r>
            <a:r>
              <a:rPr lang="es-419" dirty="0" smtClean="0"/>
              <a:t>. No. 49. 2008.</a:t>
            </a:r>
            <a:endParaRPr lang="es-ES" dirty="0" smtClean="0"/>
          </a:p>
          <a:p>
            <a:pPr lvl="0" algn="just"/>
            <a:r>
              <a:rPr lang="es-419" dirty="0" smtClean="0"/>
              <a:t>Rivera, N (2021). La participación popular para el desarrollo local en el Consejo Popular Alamar Este: propuesta metodológica. </a:t>
            </a:r>
            <a:r>
              <a:rPr lang="es-ES" dirty="0" smtClean="0"/>
              <a:t>T</a:t>
            </a:r>
            <a:r>
              <a:rPr lang="es-419" dirty="0" smtClean="0"/>
              <a:t>esis en opción al título académico de Máster en Desarrollo Comunitario. UNAH.</a:t>
            </a:r>
            <a:endParaRPr lang="es-ES" dirty="0" smtClean="0"/>
          </a:p>
          <a:p>
            <a:pPr algn="just"/>
            <a:r>
              <a:rPr lang="es-419" dirty="0" smtClean="0"/>
              <a:t>Romero, MI. </a:t>
            </a:r>
            <a:r>
              <a:rPr lang="es-ES" i="1" dirty="0" smtClean="0"/>
              <a:t>Contribución </a:t>
            </a:r>
            <a:r>
              <a:rPr lang="es-ES" i="1" dirty="0"/>
              <a:t>de la formación en educación popular del Centro Memorial Dr. Martin Luther King Jr. al autodesarrollo </a:t>
            </a:r>
            <a:r>
              <a:rPr lang="es-ES" i="1" dirty="0" smtClean="0"/>
              <a:t>comunitario</a:t>
            </a:r>
            <a:r>
              <a:rPr lang="es-ES" dirty="0" smtClean="0"/>
              <a:t>. </a:t>
            </a:r>
            <a:r>
              <a:rPr lang="es-ES" dirty="0"/>
              <a:t> </a:t>
            </a:r>
            <a:r>
              <a:rPr lang="es-ES" dirty="0" smtClean="0"/>
              <a:t>Tesis </a:t>
            </a:r>
            <a:r>
              <a:rPr lang="es-ES" dirty="0"/>
              <a:t>presentada en opción al grado científico de Doctora en Ciencias </a:t>
            </a:r>
            <a:r>
              <a:rPr lang="es-ES" dirty="0" smtClean="0"/>
              <a:t>Sociológicas.  Universidad Central de Las Villas. </a:t>
            </a:r>
            <a:r>
              <a:rPr lang="es-ES" dirty="0" err="1" smtClean="0"/>
              <a:t>Sta</a:t>
            </a:r>
            <a:r>
              <a:rPr lang="es-ES" dirty="0" smtClean="0"/>
              <a:t> Clara, 2013.</a:t>
            </a:r>
            <a:endParaRPr lang="es-ES" dirty="0"/>
          </a:p>
          <a:p>
            <a:pPr lvl="0" algn="just"/>
            <a:r>
              <a:rPr lang="es-CU" dirty="0"/>
              <a:t>Salazar L.; Souza Silva, J. de; Cheaz, J. &amp; Torres, S (2001). La dimensión de participación en la construcción de la sostenibilidad institucional. Proyecto ISNAR "Nuevo Paradigma". Serie: Innovación para la sostenibilidad institucional. San José de Costa Rica.p. 160.</a:t>
            </a:r>
            <a:endParaRPr lang="es-ES" dirty="0"/>
          </a:p>
          <a:p>
            <a:pPr marL="0" indent="0" algn="just">
              <a:buNone/>
            </a:pPr>
            <a:endParaRPr lang="es-ES" dirty="0"/>
          </a:p>
          <a:p>
            <a:pPr algn="just"/>
            <a:endParaRPr lang="es-ES" dirty="0"/>
          </a:p>
        </p:txBody>
      </p:sp>
    </p:spTree>
    <p:extLst>
      <p:ext uri="{BB962C8B-B14F-4D97-AF65-F5344CB8AC3E}">
        <p14:creationId xmlns:p14="http://schemas.microsoft.com/office/powerpoint/2010/main" val="3366731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Contexto</a:t>
            </a:r>
            <a:endParaRPr lang="es-ES" dirty="0">
              <a:solidFill>
                <a:srgbClr val="FF0000"/>
              </a:solidFill>
              <a:effectLst>
                <a:outerShdw blurRad="38100" dist="38100" dir="2700000" algn="tl">
                  <a:srgbClr val="000000">
                    <a:alpha val="43137"/>
                  </a:srgbClr>
                </a:outerShdw>
              </a:effectLst>
            </a:endParaRPr>
          </a:p>
        </p:txBody>
      </p:sp>
      <p:sp>
        <p:nvSpPr>
          <p:cNvPr id="4" name="3 Marcador de contenido"/>
          <p:cNvSpPr>
            <a:spLocks noGrp="1"/>
          </p:cNvSpPr>
          <p:nvPr>
            <p:ph sz="half" idx="2"/>
          </p:nvPr>
        </p:nvSpPr>
        <p:spPr>
          <a:xfrm>
            <a:off x="6172201" y="1584101"/>
            <a:ext cx="5181600" cy="4468969"/>
          </a:xfrm>
        </p:spPr>
        <p:txBody>
          <a:bodyPr>
            <a:normAutofit fontScale="70000" lnSpcReduction="20000"/>
          </a:bodyPr>
          <a:lstStyle/>
          <a:p>
            <a:pPr algn="just"/>
            <a:r>
              <a:rPr lang="es-CU" dirty="0"/>
              <a:t>Tiene como marco el Eje estratégico: Gobierno socialista, eficaz, eficiente y de integración social, contenido en las </a:t>
            </a:r>
            <a:r>
              <a:rPr lang="es-CU" b="1" dirty="0"/>
              <a:t>Bases del Plan Nacional de desarrollo económico y social hasta el 2030: Visión de la Nación: ejes y sectores estratégicos</a:t>
            </a:r>
            <a:r>
              <a:rPr lang="es-CU" dirty="0"/>
              <a:t>, a partir de los siguientes objetivos específicos:</a:t>
            </a:r>
            <a:endParaRPr lang="es-ES" dirty="0"/>
          </a:p>
          <a:p>
            <a:pPr algn="just"/>
            <a:r>
              <a:rPr lang="es-CU" dirty="0"/>
              <a:t>1. Fortalecer la </a:t>
            </a:r>
            <a:r>
              <a:rPr lang="es-CU" b="1" dirty="0"/>
              <a:t>democracia</a:t>
            </a:r>
            <a:r>
              <a:rPr lang="es-CU" dirty="0"/>
              <a:t> </a:t>
            </a:r>
            <a:r>
              <a:rPr lang="es-CU" b="1" dirty="0"/>
              <a:t>socialista,</a:t>
            </a:r>
            <a:r>
              <a:rPr lang="es-CU" dirty="0"/>
              <a:t> sus principios, instituciones y procedimientos.</a:t>
            </a:r>
            <a:endParaRPr lang="es-ES" dirty="0"/>
          </a:p>
          <a:p>
            <a:pPr algn="just"/>
            <a:r>
              <a:rPr lang="es-CU" dirty="0" smtClean="0"/>
              <a:t>2. </a:t>
            </a:r>
            <a:r>
              <a:rPr lang="es-CU" dirty="0"/>
              <a:t>Impulsar el </a:t>
            </a:r>
            <a:r>
              <a:rPr lang="es-CU" b="1" dirty="0"/>
              <a:t>desarrollo territorial </a:t>
            </a:r>
            <a:r>
              <a:rPr lang="es-CU" dirty="0"/>
              <a:t>mediante el fortalecimiento de atribuciones y las capacidades de planificación y gestión de los territorios, </a:t>
            </a:r>
            <a:r>
              <a:rPr lang="es-CU" b="1" dirty="0"/>
              <a:t>la participación de los actores sociales </a:t>
            </a:r>
            <a:r>
              <a:rPr lang="es-CU" dirty="0"/>
              <a:t>y la coordinación con otras instancias del Estado, a fin de potenciar los recursos locales y aprovechar las oportunidades de los mercados internacionales.</a:t>
            </a:r>
            <a:endParaRPr lang="es-ES" dirty="0"/>
          </a:p>
          <a:p>
            <a:pPr algn="just"/>
            <a:endParaRPr lang="es-ES" dirty="0"/>
          </a:p>
        </p:txBody>
      </p:sp>
      <p:pic>
        <p:nvPicPr>
          <p:cNvPr id="5" name="Picture 5">
            <a:extLst>
              <a:ext uri="{FF2B5EF4-FFF2-40B4-BE49-F238E27FC236}">
                <a16:creationId xmlns:a16="http://schemas.microsoft.com/office/drawing/2014/main" xmlns="" id="{78AEF3A9-ABD7-4450-B9CB-397589E4F793}"/>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122" y="1262130"/>
            <a:ext cx="4211458" cy="4816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3871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Contexto</a:t>
            </a:r>
            <a:endParaRPr lang="es-ES" dirty="0">
              <a:solidFill>
                <a:srgbClr val="FF0000"/>
              </a:solidFill>
              <a:effectLst>
                <a:outerShdw blurRad="38100" dist="38100" dir="2700000" algn="tl">
                  <a:srgbClr val="000000">
                    <a:alpha val="43137"/>
                  </a:srgbClr>
                </a:outerShdw>
              </a:effectLst>
            </a:endParaRPr>
          </a:p>
        </p:txBody>
      </p:sp>
      <p:sp>
        <p:nvSpPr>
          <p:cNvPr id="8" name="7 Marcador de contenido"/>
          <p:cNvSpPr>
            <a:spLocks noGrp="1"/>
          </p:cNvSpPr>
          <p:nvPr>
            <p:ph sz="half" idx="2"/>
          </p:nvPr>
        </p:nvSpPr>
        <p:spPr>
          <a:xfrm>
            <a:off x="4603173" y="1517073"/>
            <a:ext cx="6750626" cy="4659890"/>
          </a:xfrm>
        </p:spPr>
        <p:txBody>
          <a:bodyPr>
            <a:noAutofit/>
          </a:bodyPr>
          <a:lstStyle/>
          <a:p>
            <a:pPr algn="just"/>
            <a:r>
              <a:rPr lang="es-ES" sz="2000" dirty="0" smtClean="0"/>
              <a:t>Art </a:t>
            </a:r>
            <a:r>
              <a:rPr lang="es-ES" sz="2000" b="1" dirty="0" smtClean="0"/>
              <a:t>3</a:t>
            </a:r>
            <a:r>
              <a:rPr lang="es-ES" sz="2000" dirty="0" smtClean="0"/>
              <a:t>. En la </a:t>
            </a:r>
            <a:r>
              <a:rPr lang="es-ES" sz="2000" dirty="0" smtClean="0"/>
              <a:t>República </a:t>
            </a:r>
            <a:r>
              <a:rPr lang="es-ES" sz="2000" dirty="0" smtClean="0"/>
              <a:t>de Cuba la soberanía reside intransferiblemente en el pueblo del cual dimana todo el poder del Estado.</a:t>
            </a:r>
          </a:p>
          <a:p>
            <a:pPr algn="just"/>
            <a:r>
              <a:rPr lang="es-ES" sz="2000" dirty="0" smtClean="0"/>
              <a:t>Art </a:t>
            </a:r>
            <a:r>
              <a:rPr lang="es-ES" sz="2000" b="1" dirty="0" smtClean="0"/>
              <a:t>80</a:t>
            </a:r>
            <a:r>
              <a:rPr lang="es-ES" sz="2000" dirty="0" smtClean="0"/>
              <a:t> referido al derecho de participación de los ciudadanos cubanos en la conformación, ejercicio y control del poder del Estado.</a:t>
            </a:r>
          </a:p>
          <a:p>
            <a:pPr algn="just"/>
            <a:r>
              <a:rPr lang="es-419" sz="2000" dirty="0" smtClean="0"/>
              <a:t>Art </a:t>
            </a:r>
            <a:r>
              <a:rPr lang="es-419" sz="2000" b="1" dirty="0" smtClean="0"/>
              <a:t>88</a:t>
            </a:r>
            <a:r>
              <a:rPr lang="es-419" sz="2000" dirty="0" smtClean="0"/>
              <a:t> y </a:t>
            </a:r>
            <a:r>
              <a:rPr lang="es-419" sz="2000" b="1" dirty="0" smtClean="0"/>
              <a:t>89</a:t>
            </a:r>
            <a:r>
              <a:rPr lang="es-419" sz="2000" dirty="0" smtClean="0"/>
              <a:t> referidos a la participación social de personas adultas mayores y personas en situación de discapacidad.</a:t>
            </a:r>
          </a:p>
          <a:p>
            <a:pPr algn="just"/>
            <a:r>
              <a:rPr lang="es-ES" sz="2000" dirty="0" smtClean="0"/>
              <a:t>Art </a:t>
            </a:r>
            <a:r>
              <a:rPr lang="es-ES" sz="2000" b="1" dirty="0" smtClean="0"/>
              <a:t>192</a:t>
            </a:r>
            <a:r>
              <a:rPr lang="es-ES" sz="2000" dirty="0" smtClean="0"/>
              <a:t> referido a la </a:t>
            </a:r>
            <a:r>
              <a:rPr lang="es-ES" sz="2000" dirty="0"/>
              <a:t>Asamblea </a:t>
            </a:r>
            <a:r>
              <a:rPr lang="es-ES" sz="2000" dirty="0" smtClean="0"/>
              <a:t>Municipal del </a:t>
            </a:r>
            <a:r>
              <a:rPr lang="es-ES" sz="2000" dirty="0"/>
              <a:t>Poder Popular para el ejercicio de sus </a:t>
            </a:r>
            <a:r>
              <a:rPr lang="es-ES" sz="2000" dirty="0" smtClean="0"/>
              <a:t>funciones se </a:t>
            </a:r>
            <a:r>
              <a:rPr lang="es-ES" sz="2000" dirty="0"/>
              <a:t>apoya en sus comisiones de </a:t>
            </a:r>
            <a:r>
              <a:rPr lang="es-ES" sz="2000" dirty="0" smtClean="0"/>
              <a:t>trabajo, en </a:t>
            </a:r>
            <a:r>
              <a:rPr lang="es-ES" sz="2000" dirty="0"/>
              <a:t>los consejos populares, en la iniciativa </a:t>
            </a:r>
            <a:r>
              <a:rPr lang="es-ES" sz="2000" dirty="0" smtClean="0"/>
              <a:t>y amplia </a:t>
            </a:r>
            <a:r>
              <a:rPr lang="es-ES" sz="2000" dirty="0"/>
              <a:t>participación de la población, y </a:t>
            </a:r>
            <a:r>
              <a:rPr lang="es-ES" sz="2000" dirty="0" smtClean="0"/>
              <a:t>actúa en </a:t>
            </a:r>
            <a:r>
              <a:rPr lang="es-ES" sz="2000" dirty="0"/>
              <a:t>estrecha coordinación con las </a:t>
            </a:r>
            <a:r>
              <a:rPr lang="es-ES" sz="2000" dirty="0" smtClean="0"/>
              <a:t>organizaciones de </a:t>
            </a:r>
            <a:r>
              <a:rPr lang="es-ES" sz="2000" dirty="0"/>
              <a:t>masas y </a:t>
            </a:r>
            <a:r>
              <a:rPr lang="es-ES" sz="2000" dirty="0" smtClean="0"/>
              <a:t>sociales.</a:t>
            </a:r>
          </a:p>
          <a:p>
            <a:pPr algn="just"/>
            <a:endParaRPr lang="es-ES" sz="2000" b="1" dirty="0">
              <a:latin typeface="Miller-Text"/>
            </a:endParaRPr>
          </a:p>
          <a:p>
            <a:endParaRPr lang="es-ES" sz="1800" dirty="0"/>
          </a:p>
        </p:txBody>
      </p:sp>
      <p:pic>
        <p:nvPicPr>
          <p:cNvPr id="9" name="Picture 2" descr="Imagen relacionada"/>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12424" r="16970"/>
          <a:stretch/>
        </p:blipFill>
        <p:spPr bwMode="auto">
          <a:xfrm>
            <a:off x="977694" y="1609859"/>
            <a:ext cx="3717920" cy="3814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744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Constitución de la República</a:t>
            </a:r>
            <a:br>
              <a:rPr lang="es-419" dirty="0" smtClean="0">
                <a:solidFill>
                  <a:srgbClr val="FF0000"/>
                </a:solidFill>
                <a:effectLst>
                  <a:outerShdw blurRad="38100" dist="38100" dir="2700000" algn="tl">
                    <a:srgbClr val="000000">
                      <a:alpha val="43137"/>
                    </a:srgbClr>
                  </a:outerShdw>
                </a:effectLst>
              </a:rPr>
            </a:br>
            <a:r>
              <a:rPr lang="es-419" sz="2800" dirty="0">
                <a:solidFill>
                  <a:srgbClr val="FF0000"/>
                </a:solidFill>
                <a:effectLst>
                  <a:outerShdw blurRad="38100" dist="38100" dir="2700000" algn="tl">
                    <a:srgbClr val="000000">
                      <a:alpha val="43137"/>
                    </a:srgbClr>
                  </a:outerShdw>
                </a:effectLst>
              </a:rPr>
              <a:t>(</a:t>
            </a:r>
            <a:r>
              <a:rPr lang="es-419" sz="2800" dirty="0" smtClean="0">
                <a:solidFill>
                  <a:srgbClr val="FF0000"/>
                </a:solidFill>
                <a:effectLst>
                  <a:outerShdw blurRad="38100" dist="38100" dir="2700000" algn="tl">
                    <a:srgbClr val="000000">
                      <a:alpha val="43137"/>
                    </a:srgbClr>
                  </a:outerShdw>
                </a:effectLst>
              </a:rPr>
              <a:t>Participación y control popular)</a:t>
            </a:r>
            <a:endParaRPr lang="es-ES" dirty="0">
              <a:solidFill>
                <a:srgbClr val="FF0000"/>
              </a:solidFill>
              <a:effectLst>
                <a:outerShdw blurRad="38100" dist="38100" dir="2700000" algn="tl">
                  <a:srgbClr val="000000">
                    <a:alpha val="43137"/>
                  </a:srgbClr>
                </a:outerShdw>
              </a:effectLst>
            </a:endParaRPr>
          </a:p>
        </p:txBody>
      </p:sp>
      <p:sp>
        <p:nvSpPr>
          <p:cNvPr id="6" name="5 Marcador de contenido"/>
          <p:cNvSpPr>
            <a:spLocks noGrp="1"/>
          </p:cNvSpPr>
          <p:nvPr>
            <p:ph idx="1"/>
          </p:nvPr>
        </p:nvSpPr>
        <p:spPr/>
        <p:txBody>
          <a:bodyPr>
            <a:normAutofit fontScale="92500" lnSpcReduction="10000"/>
          </a:bodyPr>
          <a:lstStyle/>
          <a:p>
            <a:pPr algn="just"/>
            <a:r>
              <a:rPr lang="es-ES" dirty="0"/>
              <a:t>Art </a:t>
            </a:r>
            <a:r>
              <a:rPr lang="es-ES" b="1" dirty="0"/>
              <a:t>101</a:t>
            </a:r>
            <a:r>
              <a:rPr lang="es-ES" dirty="0"/>
              <a:t> </a:t>
            </a:r>
            <a:r>
              <a:rPr lang="es-ES" dirty="0" smtClean="0"/>
              <a:t>b.</a:t>
            </a:r>
            <a:r>
              <a:rPr lang="es-ES" b="1" dirty="0" smtClean="0"/>
              <a:t> </a:t>
            </a:r>
            <a:r>
              <a:rPr lang="es-ES" dirty="0"/>
              <a:t>el pueblo </a:t>
            </a:r>
            <a:r>
              <a:rPr lang="es-ES" b="1" dirty="0"/>
              <a:t>controla</a:t>
            </a:r>
            <a:r>
              <a:rPr lang="es-ES" dirty="0"/>
              <a:t> la actividad de los órganos estatales, de sus directivos y funcionarios, de los diputados y de los delegados, de conformidad con lo previsto en la </a:t>
            </a:r>
            <a:r>
              <a:rPr lang="es-ES" dirty="0" smtClean="0"/>
              <a:t>ley.</a:t>
            </a:r>
            <a:endParaRPr lang="es-ES" b="1" dirty="0"/>
          </a:p>
          <a:p>
            <a:pPr algn="just"/>
            <a:r>
              <a:rPr lang="es-419" dirty="0" smtClean="0"/>
              <a:t>Art. </a:t>
            </a:r>
            <a:r>
              <a:rPr lang="es-419" b="1" dirty="0" smtClean="0"/>
              <a:t>195</a:t>
            </a:r>
            <a:r>
              <a:rPr lang="es-419" dirty="0" smtClean="0"/>
              <a:t>. </a:t>
            </a:r>
            <a:r>
              <a:rPr lang="es-419" dirty="0" smtClean="0"/>
              <a:t>Es deber de los delegados, </a:t>
            </a:r>
            <a:r>
              <a:rPr lang="es-ES" dirty="0"/>
              <a:t>mantener una relación permanente con </a:t>
            </a:r>
            <a:r>
              <a:rPr lang="es-ES" dirty="0" smtClean="0"/>
              <a:t>sus electores</a:t>
            </a:r>
            <a:r>
              <a:rPr lang="es-ES" dirty="0"/>
              <a:t>, promoviendo la </a:t>
            </a:r>
            <a:r>
              <a:rPr lang="es-ES" b="1" dirty="0"/>
              <a:t>participación</a:t>
            </a:r>
            <a:r>
              <a:rPr lang="es-ES" dirty="0"/>
              <a:t> </a:t>
            </a:r>
            <a:r>
              <a:rPr lang="es-ES" dirty="0" smtClean="0"/>
              <a:t>de la </a:t>
            </a:r>
            <a:r>
              <a:rPr lang="es-ES" dirty="0"/>
              <a:t>comunidad en la solución de sus problemas</a:t>
            </a:r>
            <a:r>
              <a:rPr lang="es-ES" dirty="0" smtClean="0"/>
              <a:t>; gestionar solución de dificultades planteadas por los electores,  rendir cuenta de su gestión, entre otras.</a:t>
            </a:r>
          </a:p>
          <a:p>
            <a:pPr algn="just"/>
            <a:r>
              <a:rPr lang="es-419" dirty="0" smtClean="0"/>
              <a:t>Art. </a:t>
            </a:r>
            <a:r>
              <a:rPr lang="es-419" b="1" dirty="0" smtClean="0"/>
              <a:t>199</a:t>
            </a:r>
            <a:r>
              <a:rPr lang="es-419" dirty="0" smtClean="0"/>
              <a:t>. </a:t>
            </a:r>
            <a:r>
              <a:rPr lang="es-419" dirty="0" smtClean="0"/>
              <a:t>El </a:t>
            </a:r>
            <a:r>
              <a:rPr lang="es-419" dirty="0" smtClean="0"/>
              <a:t>Consejo Popular, </a:t>
            </a:r>
            <a:r>
              <a:rPr lang="es-419" dirty="0" smtClean="0"/>
              <a:t>e</a:t>
            </a:r>
            <a:r>
              <a:rPr lang="es-ES" dirty="0" err="1" smtClean="0"/>
              <a:t>jerce</a:t>
            </a:r>
            <a:r>
              <a:rPr lang="es-ES" dirty="0" smtClean="0"/>
              <a:t> </a:t>
            </a:r>
            <a:r>
              <a:rPr lang="es-ES" dirty="0"/>
              <a:t>el control sobre las </a:t>
            </a:r>
            <a:r>
              <a:rPr lang="es-ES" dirty="0" smtClean="0"/>
              <a:t>entidades de </a:t>
            </a:r>
            <a:r>
              <a:rPr lang="es-ES" dirty="0"/>
              <a:t>producción y servicios de </a:t>
            </a:r>
            <a:r>
              <a:rPr lang="es-ES" dirty="0" smtClean="0"/>
              <a:t>incidencia local promoviendo la participación de la población.</a:t>
            </a:r>
          </a:p>
          <a:p>
            <a:pPr algn="just"/>
            <a:r>
              <a:rPr lang="es-ES" dirty="0" smtClean="0"/>
              <a:t>Las </a:t>
            </a:r>
            <a:r>
              <a:rPr lang="es-ES" dirty="0" smtClean="0"/>
              <a:t>AMPP y las sesiones de trabajo del Consejo Popular son públicas.</a:t>
            </a:r>
            <a:endParaRPr lang="es-ES" dirty="0"/>
          </a:p>
        </p:txBody>
      </p:sp>
    </p:spTree>
    <p:extLst>
      <p:ext uri="{BB962C8B-B14F-4D97-AF65-F5344CB8AC3E}">
        <p14:creationId xmlns:p14="http://schemas.microsoft.com/office/powerpoint/2010/main" val="2047773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a:solidFill>
                  <a:srgbClr val="FF0000"/>
                </a:solidFill>
                <a:effectLst>
                  <a:outerShdw blurRad="38100" dist="38100" dir="2700000" algn="tl">
                    <a:srgbClr val="000000">
                      <a:alpha val="43137"/>
                    </a:srgbClr>
                  </a:outerShdw>
                </a:effectLst>
              </a:rPr>
              <a:t>Constitución de la República</a:t>
            </a:r>
            <a:br>
              <a:rPr lang="es-419" dirty="0">
                <a:solidFill>
                  <a:srgbClr val="FF0000"/>
                </a:solidFill>
                <a:effectLst>
                  <a:outerShdw blurRad="38100" dist="38100" dir="2700000" algn="tl">
                    <a:srgbClr val="000000">
                      <a:alpha val="43137"/>
                    </a:srgbClr>
                  </a:outerShdw>
                </a:effectLst>
              </a:rPr>
            </a:br>
            <a:r>
              <a:rPr lang="es-419" sz="2800" dirty="0">
                <a:solidFill>
                  <a:srgbClr val="FF0000"/>
                </a:solidFill>
                <a:effectLst>
                  <a:outerShdw blurRad="38100" dist="38100" dir="2700000" algn="tl">
                    <a:srgbClr val="000000">
                      <a:alpha val="43137"/>
                    </a:srgbClr>
                  </a:outerShdw>
                </a:effectLst>
              </a:rPr>
              <a:t>(Participación y control popular)</a:t>
            </a:r>
            <a:endParaRPr lang="es-ES" sz="2800" dirty="0"/>
          </a:p>
        </p:txBody>
      </p:sp>
      <p:sp>
        <p:nvSpPr>
          <p:cNvPr id="3" name="2 Marcador de contenido"/>
          <p:cNvSpPr>
            <a:spLocks noGrp="1"/>
          </p:cNvSpPr>
          <p:nvPr>
            <p:ph idx="1"/>
          </p:nvPr>
        </p:nvSpPr>
        <p:spPr/>
        <p:txBody>
          <a:bodyPr>
            <a:noAutofit/>
          </a:bodyPr>
          <a:lstStyle/>
          <a:p>
            <a:r>
              <a:rPr lang="es-ES" sz="2000" dirty="0" smtClean="0"/>
              <a:t>Art </a:t>
            </a:r>
            <a:r>
              <a:rPr lang="es-ES" sz="2000" b="1" dirty="0"/>
              <a:t>200</a:t>
            </a:r>
            <a:r>
              <a:rPr lang="es-ES" sz="2000" dirty="0"/>
              <a:t> referido a las funciones de las AMPP para garantizar </a:t>
            </a:r>
            <a:r>
              <a:rPr lang="es-ES" sz="2000" b="1" dirty="0" smtClean="0"/>
              <a:t>derechos de petición y participación popular local: </a:t>
            </a:r>
          </a:p>
          <a:p>
            <a:pPr marL="0" indent="0" algn="just">
              <a:buNone/>
            </a:pPr>
            <a:r>
              <a:rPr lang="es-ES" sz="2000" dirty="0" smtClean="0"/>
              <a:t>a) Convoca </a:t>
            </a:r>
            <a:r>
              <a:rPr lang="es-ES" sz="2000" dirty="0"/>
              <a:t>a </a:t>
            </a:r>
            <a:r>
              <a:rPr lang="es-ES" sz="2000" b="1" dirty="0"/>
              <a:t>consulta popular </a:t>
            </a:r>
            <a:r>
              <a:rPr lang="es-ES" sz="2000" dirty="0"/>
              <a:t>asuntos de </a:t>
            </a:r>
            <a:r>
              <a:rPr lang="es-ES" sz="2000" dirty="0" smtClean="0"/>
              <a:t>interés local </a:t>
            </a:r>
            <a:r>
              <a:rPr lang="es-ES" sz="2000" dirty="0"/>
              <a:t>en correspondencia con sus </a:t>
            </a:r>
            <a:r>
              <a:rPr lang="es-ES" sz="2000" dirty="0" smtClean="0"/>
              <a:t>atribuciones;</a:t>
            </a:r>
          </a:p>
          <a:p>
            <a:pPr marL="0" indent="0" algn="just">
              <a:buNone/>
            </a:pPr>
            <a:r>
              <a:rPr lang="es-ES" sz="2000" dirty="0" smtClean="0"/>
              <a:t>b) Garantiza </a:t>
            </a:r>
            <a:r>
              <a:rPr lang="es-ES" sz="2000" dirty="0"/>
              <a:t>la correcta </a:t>
            </a:r>
            <a:r>
              <a:rPr lang="es-ES" sz="2000" b="1" dirty="0"/>
              <a:t>atención a los </a:t>
            </a:r>
            <a:r>
              <a:rPr lang="es-ES" sz="2000" b="1" dirty="0" smtClean="0"/>
              <a:t>planteamientos, quejas </a:t>
            </a:r>
            <a:r>
              <a:rPr lang="es-ES" sz="2000" b="1" dirty="0"/>
              <a:t>y peticiones </a:t>
            </a:r>
            <a:r>
              <a:rPr lang="es-ES" sz="2000" dirty="0"/>
              <a:t>de la población;</a:t>
            </a:r>
          </a:p>
          <a:p>
            <a:pPr marL="0" indent="0" algn="just">
              <a:buNone/>
            </a:pPr>
            <a:r>
              <a:rPr lang="es-ES" sz="2000" dirty="0" smtClean="0"/>
              <a:t> c) Garantiza </a:t>
            </a:r>
            <a:r>
              <a:rPr lang="es-ES" sz="2000" dirty="0"/>
              <a:t>el derecho de la población </a:t>
            </a:r>
            <a:r>
              <a:rPr lang="es-ES" sz="2000" dirty="0" smtClean="0"/>
              <a:t>del municipio </a:t>
            </a:r>
            <a:r>
              <a:rPr lang="es-ES" sz="2000" dirty="0"/>
              <a:t>a proponerle el </a:t>
            </a:r>
            <a:r>
              <a:rPr lang="es-ES" sz="2000" b="1" dirty="0"/>
              <a:t>análisis de </a:t>
            </a:r>
            <a:r>
              <a:rPr lang="es-ES" sz="2000" b="1" dirty="0" smtClean="0"/>
              <a:t>temas </a:t>
            </a:r>
            <a:r>
              <a:rPr lang="es-ES" sz="2000" dirty="0" smtClean="0"/>
              <a:t>de </a:t>
            </a:r>
            <a:r>
              <a:rPr lang="es-ES" sz="2000" dirty="0"/>
              <a:t>su </a:t>
            </a:r>
            <a:r>
              <a:rPr lang="es-ES" sz="2000" dirty="0" smtClean="0"/>
              <a:t>competencia.</a:t>
            </a:r>
            <a:endParaRPr lang="es-ES" sz="2000" dirty="0"/>
          </a:p>
          <a:p>
            <a:pPr marL="0" indent="0" algn="just">
              <a:buNone/>
            </a:pPr>
            <a:r>
              <a:rPr lang="es-ES" sz="2000" dirty="0"/>
              <a:t>d) mantiene un </a:t>
            </a:r>
            <a:r>
              <a:rPr lang="es-ES" sz="2000" b="1" dirty="0"/>
              <a:t>adecuado nivel de </a:t>
            </a:r>
            <a:r>
              <a:rPr lang="es-ES" sz="2000" b="1" dirty="0" smtClean="0"/>
              <a:t>información </a:t>
            </a:r>
            <a:r>
              <a:rPr lang="es-ES" sz="2000" dirty="0" smtClean="0"/>
              <a:t>a </a:t>
            </a:r>
            <a:r>
              <a:rPr lang="es-ES" sz="2000" dirty="0"/>
              <a:t>la población sobre las decisiones </a:t>
            </a:r>
            <a:r>
              <a:rPr lang="es-ES" sz="2000" dirty="0" smtClean="0"/>
              <a:t>de interés </a:t>
            </a:r>
            <a:r>
              <a:rPr lang="es-ES" sz="2000" dirty="0"/>
              <a:t>general que se adoptan por los </a:t>
            </a:r>
            <a:r>
              <a:rPr lang="es-ES" sz="2000" dirty="0" smtClean="0"/>
              <a:t>órganos del </a:t>
            </a:r>
            <a:r>
              <a:rPr lang="es-ES" sz="2000" dirty="0"/>
              <a:t>Poder </a:t>
            </a:r>
            <a:r>
              <a:rPr lang="es-ES" sz="2000" dirty="0" smtClean="0"/>
              <a:t>Popular.</a:t>
            </a:r>
            <a:endParaRPr lang="es-ES" sz="2000" dirty="0"/>
          </a:p>
          <a:p>
            <a:pPr marL="0" indent="0" algn="just">
              <a:buNone/>
            </a:pPr>
            <a:r>
              <a:rPr lang="es-ES" sz="2000" dirty="0"/>
              <a:t>e) analiza, a petición de los ciudadanos, </a:t>
            </a:r>
            <a:r>
              <a:rPr lang="es-ES" sz="2000" dirty="0" smtClean="0"/>
              <a:t>los acuerdos </a:t>
            </a:r>
            <a:r>
              <a:rPr lang="es-ES" sz="2000" dirty="0"/>
              <a:t>y disposiciones propias o de </a:t>
            </a:r>
            <a:r>
              <a:rPr lang="es-ES" sz="2000" dirty="0" smtClean="0"/>
              <a:t>autoridades municipales subordinadas, por estimar </a:t>
            </a:r>
            <a:r>
              <a:rPr lang="es-ES" sz="2000" dirty="0"/>
              <a:t>aquellos que estos lesionan </a:t>
            </a:r>
            <a:r>
              <a:rPr lang="es-ES" sz="2000" dirty="0" smtClean="0"/>
              <a:t>sus intereses</a:t>
            </a:r>
            <a:r>
              <a:rPr lang="es-ES" sz="2000" dirty="0"/>
              <a:t>, tanto individuales como </a:t>
            </a:r>
            <a:r>
              <a:rPr lang="es-ES" sz="2000" dirty="0" smtClean="0"/>
              <a:t>colectivos, y </a:t>
            </a:r>
            <a:r>
              <a:rPr lang="es-ES" sz="2000" dirty="0"/>
              <a:t>adopta las medidas que </a:t>
            </a:r>
            <a:r>
              <a:rPr lang="es-ES" sz="2000" dirty="0" smtClean="0"/>
              <a:t>correspondan.</a:t>
            </a:r>
            <a:endParaRPr lang="es-ES" sz="2000" dirty="0"/>
          </a:p>
        </p:txBody>
      </p:sp>
    </p:spTree>
    <p:extLst>
      <p:ext uri="{BB962C8B-B14F-4D97-AF65-F5344CB8AC3E}">
        <p14:creationId xmlns:p14="http://schemas.microsoft.com/office/powerpoint/2010/main" val="4114856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419" dirty="0" smtClean="0">
                <a:solidFill>
                  <a:srgbClr val="FF0000"/>
                </a:solidFill>
                <a:effectLst>
                  <a:outerShdw blurRad="38100" dist="38100" dir="2700000" algn="tl">
                    <a:srgbClr val="000000">
                      <a:alpha val="43137"/>
                    </a:srgbClr>
                  </a:outerShdw>
                </a:effectLst>
              </a:rPr>
              <a:t>Ley 132 de Funcionamiento de la AMPP y de los Consejos Populares</a:t>
            </a:r>
            <a:br>
              <a:rPr lang="es-419" dirty="0" smtClean="0">
                <a:solidFill>
                  <a:srgbClr val="FF0000"/>
                </a:solidFill>
                <a:effectLst>
                  <a:outerShdw blurRad="38100" dist="38100" dir="2700000" algn="tl">
                    <a:srgbClr val="000000">
                      <a:alpha val="43137"/>
                    </a:srgbClr>
                  </a:outerShdw>
                </a:effectLst>
              </a:rPr>
            </a:br>
            <a:r>
              <a:rPr lang="es-419" sz="2200" dirty="0" smtClean="0">
                <a:solidFill>
                  <a:srgbClr val="FF0000"/>
                </a:solidFill>
                <a:effectLst>
                  <a:outerShdw blurRad="38100" dist="38100" dir="2700000" algn="tl">
                    <a:srgbClr val="000000">
                      <a:alpha val="43137"/>
                    </a:srgbClr>
                  </a:outerShdw>
                </a:effectLst>
              </a:rPr>
              <a:t>(espacios y mecanismos de participación popular)</a:t>
            </a:r>
            <a:endParaRPr lang="es-ES" sz="2200"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lnSpcReduction="10000"/>
          </a:bodyPr>
          <a:lstStyle/>
          <a:p>
            <a:pPr algn="just"/>
            <a:r>
              <a:rPr lang="es-419" b="1" dirty="0" smtClean="0"/>
              <a:t>Art 87 c. </a:t>
            </a:r>
            <a:r>
              <a:rPr lang="es-419" dirty="0" smtClean="0"/>
              <a:t>Es deber de los delegados </a:t>
            </a:r>
            <a:r>
              <a:rPr lang="es-ES" dirty="0" smtClean="0"/>
              <a:t>atender </a:t>
            </a:r>
            <a:r>
              <a:rPr lang="es-ES" dirty="0"/>
              <a:t>a los electores en </a:t>
            </a:r>
            <a:r>
              <a:rPr lang="es-ES" b="1" dirty="0"/>
              <a:t>despachos</a:t>
            </a:r>
            <a:r>
              <a:rPr lang="es-ES" dirty="0"/>
              <a:t> programados </a:t>
            </a:r>
            <a:r>
              <a:rPr lang="es-ES" dirty="0" smtClean="0"/>
              <a:t>semanalmente.</a:t>
            </a:r>
            <a:endParaRPr lang="es-419" dirty="0" smtClean="0"/>
          </a:p>
          <a:p>
            <a:pPr algn="just"/>
            <a:r>
              <a:rPr lang="es-419" dirty="0" smtClean="0"/>
              <a:t>Art </a:t>
            </a:r>
            <a:r>
              <a:rPr lang="es-419" b="1" dirty="0" smtClean="0"/>
              <a:t>91</a:t>
            </a:r>
            <a:r>
              <a:rPr lang="es-419" dirty="0" smtClean="0"/>
              <a:t> y </a:t>
            </a:r>
            <a:r>
              <a:rPr lang="es-419" b="1" dirty="0" smtClean="0"/>
              <a:t>92</a:t>
            </a:r>
            <a:r>
              <a:rPr lang="es-419" dirty="0" smtClean="0"/>
              <a:t>. Referidos a la reunión de </a:t>
            </a:r>
            <a:r>
              <a:rPr lang="es-419" b="1" dirty="0" smtClean="0"/>
              <a:t>rendición de cuenta </a:t>
            </a:r>
            <a:r>
              <a:rPr lang="es-419" dirty="0" smtClean="0"/>
              <a:t>y a búsqueda de soluciones con participación popular.</a:t>
            </a:r>
          </a:p>
          <a:p>
            <a:pPr algn="just"/>
            <a:r>
              <a:rPr lang="es-ES" dirty="0"/>
              <a:t>Artículo </a:t>
            </a:r>
            <a:r>
              <a:rPr lang="es-ES" b="1" dirty="0"/>
              <a:t>103</a:t>
            </a:r>
            <a:r>
              <a:rPr lang="es-ES" dirty="0"/>
              <a:t>. Los delegados coordinan </a:t>
            </a:r>
            <a:r>
              <a:rPr lang="es-ES" b="1" dirty="0"/>
              <a:t>encuentros</a:t>
            </a:r>
            <a:r>
              <a:rPr lang="es-ES" dirty="0"/>
              <a:t> con los directivos de </a:t>
            </a:r>
            <a:r>
              <a:rPr lang="es-ES" dirty="0" smtClean="0"/>
              <a:t>las organizaciones </a:t>
            </a:r>
            <a:r>
              <a:rPr lang="es-ES" dirty="0"/>
              <a:t>políticas, de masas y sociales de su circunscripción y con otros </a:t>
            </a:r>
            <a:r>
              <a:rPr lang="es-ES" dirty="0" smtClean="0"/>
              <a:t>ciudadanos de </a:t>
            </a:r>
            <a:r>
              <a:rPr lang="es-ES" dirty="0"/>
              <a:t>la demarcación, para tratar asuntos de la comunidad que requieran de la </a:t>
            </a:r>
            <a:r>
              <a:rPr lang="es-ES" dirty="0" smtClean="0"/>
              <a:t>participación popular.</a:t>
            </a:r>
            <a:endParaRPr lang="es-ES" dirty="0"/>
          </a:p>
          <a:p>
            <a:pPr algn="just"/>
            <a:r>
              <a:rPr lang="es-419" dirty="0" smtClean="0"/>
              <a:t>Art </a:t>
            </a:r>
            <a:r>
              <a:rPr lang="es-419" b="1" dirty="0" smtClean="0"/>
              <a:t>147.2</a:t>
            </a:r>
            <a:r>
              <a:rPr lang="es-419" dirty="0" smtClean="0"/>
              <a:t>. </a:t>
            </a:r>
            <a:r>
              <a:rPr lang="es-ES" dirty="0"/>
              <a:t>La </a:t>
            </a:r>
            <a:r>
              <a:rPr lang="es-ES" b="1" dirty="0"/>
              <a:t>secretaría de la Asamblea Municipal y su oficina de Atención a la </a:t>
            </a:r>
            <a:r>
              <a:rPr lang="es-ES" b="1" dirty="0" smtClean="0"/>
              <a:t>Población</a:t>
            </a:r>
            <a:r>
              <a:rPr lang="es-ES" dirty="0" smtClean="0"/>
              <a:t> mantienen </a:t>
            </a:r>
            <a:r>
              <a:rPr lang="es-ES" dirty="0"/>
              <a:t>el control de las quejas y peticiones recibidas, así como de las </a:t>
            </a:r>
            <a:r>
              <a:rPr lang="es-ES" dirty="0" smtClean="0"/>
              <a:t>respuestas ofrecidas</a:t>
            </a:r>
            <a:r>
              <a:rPr lang="es-ES" dirty="0"/>
              <a:t>.</a:t>
            </a:r>
          </a:p>
        </p:txBody>
      </p:sp>
    </p:spTree>
    <p:extLst>
      <p:ext uri="{BB962C8B-B14F-4D97-AF65-F5344CB8AC3E}">
        <p14:creationId xmlns:p14="http://schemas.microsoft.com/office/powerpoint/2010/main" val="2338789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419" dirty="0">
                <a:solidFill>
                  <a:srgbClr val="FF0000"/>
                </a:solidFill>
                <a:effectLst>
                  <a:outerShdw blurRad="38100" dist="38100" dir="2700000" algn="tl">
                    <a:srgbClr val="000000">
                      <a:alpha val="43137"/>
                    </a:srgbClr>
                  </a:outerShdw>
                </a:effectLst>
              </a:rPr>
              <a:t>Ley 132 de Funcionamiento de la AMPP y de los Consejos </a:t>
            </a:r>
            <a:r>
              <a:rPr lang="es-419" dirty="0" smtClean="0">
                <a:solidFill>
                  <a:srgbClr val="FF0000"/>
                </a:solidFill>
                <a:effectLst>
                  <a:outerShdw blurRad="38100" dist="38100" dir="2700000" algn="tl">
                    <a:srgbClr val="000000">
                      <a:alpha val="43137"/>
                    </a:srgbClr>
                  </a:outerShdw>
                </a:effectLst>
              </a:rPr>
              <a:t>Populares</a:t>
            </a:r>
            <a:br>
              <a:rPr lang="es-419" dirty="0" smtClean="0">
                <a:solidFill>
                  <a:srgbClr val="FF0000"/>
                </a:solidFill>
                <a:effectLst>
                  <a:outerShdw blurRad="38100" dist="38100" dir="2700000" algn="tl">
                    <a:srgbClr val="000000">
                      <a:alpha val="43137"/>
                    </a:srgbClr>
                  </a:outerShdw>
                </a:effectLst>
              </a:rPr>
            </a:br>
            <a:r>
              <a:rPr lang="es-419" sz="2200" dirty="0">
                <a:solidFill>
                  <a:srgbClr val="FF0000"/>
                </a:solidFill>
                <a:effectLst>
                  <a:outerShdw blurRad="38100" dist="38100" dir="2700000" algn="tl">
                    <a:srgbClr val="000000">
                      <a:alpha val="43137"/>
                    </a:srgbClr>
                  </a:outerShdw>
                </a:effectLst>
              </a:rPr>
              <a:t>(espacios y mecanismos de </a:t>
            </a:r>
            <a:r>
              <a:rPr lang="es-419" sz="2200" dirty="0" smtClean="0">
                <a:solidFill>
                  <a:srgbClr val="FF0000"/>
                </a:solidFill>
                <a:effectLst>
                  <a:outerShdw blurRad="38100" dist="38100" dir="2700000" algn="tl">
                    <a:srgbClr val="000000">
                      <a:alpha val="43137"/>
                    </a:srgbClr>
                  </a:outerShdw>
                </a:effectLst>
              </a:rPr>
              <a:t>participacióny control  </a:t>
            </a:r>
            <a:r>
              <a:rPr lang="es-419" sz="2200" dirty="0">
                <a:solidFill>
                  <a:srgbClr val="FF0000"/>
                </a:solidFill>
                <a:effectLst>
                  <a:outerShdw blurRad="38100" dist="38100" dir="2700000" algn="tl">
                    <a:srgbClr val="000000">
                      <a:alpha val="43137"/>
                    </a:srgbClr>
                  </a:outerShdw>
                </a:effectLst>
              </a:rPr>
              <a:t>popular)</a:t>
            </a:r>
            <a:endParaRPr lang="es-ES" sz="2200" dirty="0"/>
          </a:p>
        </p:txBody>
      </p:sp>
      <p:sp>
        <p:nvSpPr>
          <p:cNvPr id="3" name="2 Marcador de contenido"/>
          <p:cNvSpPr>
            <a:spLocks noGrp="1"/>
          </p:cNvSpPr>
          <p:nvPr>
            <p:ph idx="1"/>
          </p:nvPr>
        </p:nvSpPr>
        <p:spPr/>
        <p:txBody>
          <a:bodyPr>
            <a:normAutofit lnSpcReduction="10000"/>
          </a:bodyPr>
          <a:lstStyle/>
          <a:p>
            <a:r>
              <a:rPr lang="es-419" dirty="0" smtClean="0"/>
              <a:t>Art </a:t>
            </a:r>
            <a:r>
              <a:rPr lang="es-419" b="1" dirty="0" smtClean="0"/>
              <a:t>135.2</a:t>
            </a:r>
            <a:r>
              <a:rPr lang="es-419" dirty="0" smtClean="0"/>
              <a:t>. La AMPP y su Presidente a los efectos de garantizar los derechos de petición y participación </a:t>
            </a:r>
            <a:r>
              <a:rPr lang="es-419" dirty="0" smtClean="0"/>
              <a:t>popular, </a:t>
            </a:r>
            <a:r>
              <a:rPr lang="es-ES" dirty="0" smtClean="0"/>
              <a:t>promueven </a:t>
            </a:r>
            <a:r>
              <a:rPr lang="es-ES" dirty="0"/>
              <a:t>la utilización de las </a:t>
            </a:r>
            <a:r>
              <a:rPr lang="es-ES" b="1" dirty="0"/>
              <a:t>tecnologías de </a:t>
            </a:r>
            <a:r>
              <a:rPr lang="es-ES" b="1" dirty="0" smtClean="0"/>
              <a:t>la información </a:t>
            </a:r>
            <a:r>
              <a:rPr lang="es-ES" b="1" dirty="0"/>
              <a:t>y las comunicaciones</a:t>
            </a:r>
            <a:r>
              <a:rPr lang="es-ES" b="1" dirty="0" smtClean="0"/>
              <a:t>.</a:t>
            </a:r>
          </a:p>
          <a:p>
            <a:pPr algn="just"/>
            <a:r>
              <a:rPr lang="es-419" dirty="0" smtClean="0"/>
              <a:t>Art</a:t>
            </a:r>
            <a:r>
              <a:rPr lang="es-419" dirty="0" smtClean="0"/>
              <a:t>. </a:t>
            </a:r>
            <a:r>
              <a:rPr lang="es-419" b="1" dirty="0" smtClean="0"/>
              <a:t>194</a:t>
            </a:r>
            <a:r>
              <a:rPr lang="es-419" dirty="0" smtClean="0"/>
              <a:t> </a:t>
            </a:r>
            <a:r>
              <a:rPr lang="es-419" b="1" dirty="0" smtClean="0"/>
              <a:t>c</a:t>
            </a:r>
            <a:r>
              <a:rPr lang="es-419" dirty="0" smtClean="0"/>
              <a:t>. </a:t>
            </a:r>
            <a:r>
              <a:rPr lang="es-419" dirty="0" smtClean="0"/>
              <a:t>El Consejo Popular tiene entre sus atribuciones: </a:t>
            </a:r>
            <a:r>
              <a:rPr lang="es-419" dirty="0" smtClean="0"/>
              <a:t>A</a:t>
            </a:r>
            <a:r>
              <a:rPr lang="es-ES" dirty="0" smtClean="0"/>
              <a:t>probar, realizar acciones de </a:t>
            </a:r>
            <a:r>
              <a:rPr lang="es-ES" b="1" dirty="0" smtClean="0"/>
              <a:t>control popular</a:t>
            </a:r>
            <a:r>
              <a:rPr lang="es-ES" dirty="0" smtClean="0"/>
              <a:t>, a las entidades de incidencia local radicadas en su demarcación territorial, a petición de los ciudadanos, delegados, o por indicación de la Asamblea Municipal o su Presidente</a:t>
            </a:r>
            <a:r>
              <a:rPr lang="es-ES" dirty="0" smtClean="0"/>
              <a:t>.</a:t>
            </a:r>
          </a:p>
          <a:p>
            <a:pPr algn="just"/>
            <a:r>
              <a:rPr lang="es-419" dirty="0" smtClean="0"/>
              <a:t>Art </a:t>
            </a:r>
            <a:r>
              <a:rPr lang="es-419" b="1" dirty="0" smtClean="0"/>
              <a:t>194 e</a:t>
            </a:r>
            <a:r>
              <a:rPr lang="es-419" dirty="0" smtClean="0"/>
              <a:t>. El Consejo popular tiene entre sus atribuciones: P</a:t>
            </a:r>
            <a:r>
              <a:rPr lang="es-ES" dirty="0" err="1" smtClean="0"/>
              <a:t>romover</a:t>
            </a:r>
            <a:r>
              <a:rPr lang="es-ES" dirty="0" smtClean="0"/>
              <a:t> </a:t>
            </a:r>
            <a:r>
              <a:rPr lang="es-ES" dirty="0"/>
              <a:t>la </a:t>
            </a:r>
            <a:r>
              <a:rPr lang="es-ES" b="1" dirty="0"/>
              <a:t>participación</a:t>
            </a:r>
            <a:r>
              <a:rPr lang="es-ES" dirty="0"/>
              <a:t> de la población, de las instituciones y entidades en las </a:t>
            </a:r>
            <a:r>
              <a:rPr lang="es-ES" dirty="0" smtClean="0"/>
              <a:t>tareas que </a:t>
            </a:r>
            <a:r>
              <a:rPr lang="es-ES" dirty="0"/>
              <a:t>se </a:t>
            </a:r>
            <a:r>
              <a:rPr lang="es-ES" dirty="0" smtClean="0"/>
              <a:t>propongan</a:t>
            </a:r>
            <a:r>
              <a:rPr lang="es-ES" dirty="0"/>
              <a:t>.</a:t>
            </a:r>
            <a:endParaRPr lang="es-ES" dirty="0" smtClean="0"/>
          </a:p>
        </p:txBody>
      </p:sp>
    </p:spTree>
    <p:extLst>
      <p:ext uri="{BB962C8B-B14F-4D97-AF65-F5344CB8AC3E}">
        <p14:creationId xmlns:p14="http://schemas.microsoft.com/office/powerpoint/2010/main" val="1379566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419" dirty="0" smtClean="0">
                <a:solidFill>
                  <a:srgbClr val="FF0000"/>
                </a:solidFill>
                <a:effectLst>
                  <a:outerShdw blurRad="38100" dist="38100" dir="2700000" algn="tl">
                    <a:srgbClr val="000000">
                      <a:alpha val="43137"/>
                    </a:srgbClr>
                  </a:outerShdw>
                </a:effectLst>
              </a:rPr>
              <a:t>Limitantes para la participación popular según investigaciones</a:t>
            </a:r>
            <a:br>
              <a:rPr lang="es-419" dirty="0" smtClean="0">
                <a:solidFill>
                  <a:srgbClr val="FF0000"/>
                </a:solidFill>
                <a:effectLst>
                  <a:outerShdw blurRad="38100" dist="38100" dir="2700000" algn="tl">
                    <a:srgbClr val="000000">
                      <a:alpha val="43137"/>
                    </a:srgbClr>
                  </a:outerShdw>
                </a:effectLst>
              </a:rPr>
            </a:br>
            <a:r>
              <a:rPr lang="es-ES" sz="1600" b="1" dirty="0">
                <a:solidFill>
                  <a:srgbClr val="FF0000"/>
                </a:solidFill>
              </a:rPr>
              <a:t>(González, 2003; Romero, 2013; </a:t>
            </a:r>
            <a:r>
              <a:rPr lang="es-ES" sz="1600" b="1" dirty="0" smtClean="0">
                <a:solidFill>
                  <a:srgbClr val="FF0000"/>
                </a:solidFill>
              </a:rPr>
              <a:t>Rivera</a:t>
            </a:r>
            <a:r>
              <a:rPr lang="es-ES" sz="1600" b="1" dirty="0">
                <a:solidFill>
                  <a:srgbClr val="FF0000"/>
                </a:solidFill>
              </a:rPr>
              <a:t>, </a:t>
            </a:r>
            <a:r>
              <a:rPr lang="es-ES" sz="1600" b="1" dirty="0" smtClean="0">
                <a:solidFill>
                  <a:srgbClr val="FF0000"/>
                </a:solidFill>
              </a:rPr>
              <a:t>2021, Espina, 2008 </a:t>
            </a:r>
            <a:r>
              <a:rPr lang="es-ES" sz="1600" b="1" dirty="0">
                <a:solidFill>
                  <a:srgbClr val="FF0000"/>
                </a:solidFill>
              </a:rPr>
              <a:t>)</a:t>
            </a:r>
            <a:br>
              <a:rPr lang="es-ES" sz="1600" b="1" dirty="0">
                <a:solidFill>
                  <a:srgbClr val="FF0000"/>
                </a:solidFill>
              </a:rPr>
            </a:br>
            <a:endParaRPr lang="es-ES" sz="1600" b="1"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25000" lnSpcReduction="20000"/>
          </a:bodyPr>
          <a:lstStyle/>
          <a:p>
            <a:pPr algn="just"/>
            <a:r>
              <a:rPr lang="es-ES" sz="8000" dirty="0" smtClean="0"/>
              <a:t>El </a:t>
            </a:r>
            <a:r>
              <a:rPr lang="es-ES" sz="8000" dirty="0"/>
              <a:t>diseño de proyectos concebidos para la comunidad y no desde </a:t>
            </a:r>
            <a:r>
              <a:rPr lang="es-ES" sz="8000" dirty="0" smtClean="0"/>
              <a:t>ella.</a:t>
            </a:r>
          </a:p>
          <a:p>
            <a:pPr algn="just"/>
            <a:r>
              <a:rPr lang="es-ES" sz="8000" dirty="0" smtClean="0"/>
              <a:t>Como </a:t>
            </a:r>
            <a:r>
              <a:rPr lang="es-ES" sz="8000" dirty="0"/>
              <a:t>tendencia, la participación de la población es </a:t>
            </a:r>
            <a:r>
              <a:rPr lang="es-ES" sz="8000" dirty="0" err="1"/>
              <a:t>movilizativa</a:t>
            </a:r>
            <a:r>
              <a:rPr lang="es-ES" sz="8000" dirty="0"/>
              <a:t> y enfocada en </a:t>
            </a:r>
            <a:r>
              <a:rPr lang="es-ES" sz="8000" dirty="0" smtClean="0"/>
              <a:t>demandas.</a:t>
            </a:r>
          </a:p>
          <a:p>
            <a:pPr algn="just"/>
            <a:r>
              <a:rPr lang="es-ES" sz="8000" dirty="0" smtClean="0"/>
              <a:t>La </a:t>
            </a:r>
            <a:r>
              <a:rPr lang="es-ES" sz="8000" dirty="0"/>
              <a:t>población se </a:t>
            </a:r>
            <a:r>
              <a:rPr lang="es-ES" sz="8000" dirty="0" err="1"/>
              <a:t>autopercibe</a:t>
            </a:r>
            <a:r>
              <a:rPr lang="es-ES" sz="8000" dirty="0"/>
              <a:t> como objeto y no como sujeto </a:t>
            </a:r>
            <a:r>
              <a:rPr lang="es-ES" sz="8000" dirty="0" smtClean="0"/>
              <a:t>de transformaciones.</a:t>
            </a:r>
          </a:p>
          <a:p>
            <a:pPr algn="just"/>
            <a:r>
              <a:rPr lang="es-ES" sz="8000" dirty="0" smtClean="0"/>
              <a:t>Los </a:t>
            </a:r>
            <a:r>
              <a:rPr lang="es-ES" sz="8000" dirty="0"/>
              <a:t>actores locales </a:t>
            </a:r>
            <a:r>
              <a:rPr lang="es-ES" sz="8000" dirty="0" smtClean="0"/>
              <a:t>carecen </a:t>
            </a:r>
            <a:r>
              <a:rPr lang="es-ES" sz="8000" dirty="0"/>
              <a:t>de metodologías para fomentar la participación </a:t>
            </a:r>
            <a:r>
              <a:rPr lang="es-ES" sz="8000" dirty="0" smtClean="0"/>
              <a:t>popular.</a:t>
            </a:r>
          </a:p>
          <a:p>
            <a:pPr algn="just"/>
            <a:r>
              <a:rPr lang="es-MX" sz="8000" dirty="0" smtClean="0"/>
              <a:t>Funcionamiento </a:t>
            </a:r>
            <a:r>
              <a:rPr lang="es-MX" sz="8000" dirty="0"/>
              <a:t>vertical en las relaciones gobierno-población. </a:t>
            </a:r>
            <a:endParaRPr lang="es-MX" sz="8000" dirty="0" smtClean="0"/>
          </a:p>
          <a:p>
            <a:pPr algn="just"/>
            <a:r>
              <a:rPr lang="es-MX" sz="8000" dirty="0" smtClean="0"/>
              <a:t>Rezagos ideológicos al entender el papel de la crítica y el disenso.</a:t>
            </a:r>
          </a:p>
          <a:p>
            <a:r>
              <a:rPr lang="es-MX" sz="8000" dirty="0"/>
              <a:t>Los espacios de participación </a:t>
            </a:r>
            <a:r>
              <a:rPr lang="es-MX" sz="8000" dirty="0" smtClean="0"/>
              <a:t>instituidos no </a:t>
            </a:r>
            <a:r>
              <a:rPr lang="es-MX" sz="8000" dirty="0"/>
              <a:t>se utilizan de manera óptima. </a:t>
            </a:r>
            <a:r>
              <a:rPr lang="es-MX" sz="8000" dirty="0" smtClean="0"/>
              <a:t> Escepticismo  </a:t>
            </a:r>
            <a:r>
              <a:rPr lang="es-MX" sz="8000" dirty="0"/>
              <a:t>y falta de confianza en las reuniones de rendición de cuentas y en la gestión del gobierno local. </a:t>
            </a:r>
          </a:p>
          <a:p>
            <a:r>
              <a:rPr lang="es-MX" sz="8000" dirty="0" smtClean="0"/>
              <a:t>La estrategia de gestión social ha quedado colocada en manos de expertos (de la política, la economía, la planificación, </a:t>
            </a:r>
            <a:r>
              <a:rPr lang="es-MX" sz="8000" dirty="0" err="1" smtClean="0"/>
              <a:t>etc</a:t>
            </a:r>
            <a:r>
              <a:rPr lang="es-MX" sz="8000" dirty="0" smtClean="0"/>
              <a:t>) y el punto de vista de los beneficiarios que son también actores de la transformación queda en un segundo plano.</a:t>
            </a:r>
          </a:p>
          <a:p>
            <a:pPr algn="just"/>
            <a:r>
              <a:rPr lang="es-MX" sz="8000" dirty="0"/>
              <a:t>La institucionalidad socialista se ve fallida o trunca debido a la burocratización  y ausencia de una vocación real de servicio de las instituciones </a:t>
            </a:r>
            <a:r>
              <a:rPr lang="es-MX" sz="8000" dirty="0" smtClean="0"/>
              <a:t>públicas,  del control </a:t>
            </a:r>
            <a:r>
              <a:rPr lang="es-MX" sz="8000" dirty="0"/>
              <a:t>democrático popular sobre ellas y de una información sistemática, transparente y fidedigna sobre su funcionamiento e impactos reales</a:t>
            </a:r>
            <a:r>
              <a:rPr lang="es-MX" sz="8000" dirty="0" smtClean="0"/>
              <a:t>.</a:t>
            </a:r>
          </a:p>
          <a:p>
            <a:pPr algn="just"/>
            <a:r>
              <a:rPr lang="es-MX" sz="8000" dirty="0" smtClean="0"/>
              <a:t>El actual modelo de gestión socioeconómica no satisface, aspiraciones y expectativas de diversos grupos de población.</a:t>
            </a:r>
            <a:endParaRPr lang="es-MX" sz="8000" dirty="0"/>
          </a:p>
          <a:p>
            <a:pPr marL="0" indent="0" algn="just">
              <a:buNone/>
            </a:pPr>
            <a:endParaRPr lang="es-MX" sz="8000" dirty="0"/>
          </a:p>
          <a:p>
            <a:endParaRPr lang="es-MX" sz="7200" dirty="0"/>
          </a:p>
          <a:p>
            <a:pPr marL="0" indent="0">
              <a:buNone/>
            </a:pPr>
            <a:endParaRPr lang="es-MX" sz="7200" dirty="0"/>
          </a:p>
          <a:p>
            <a:pPr marL="0" indent="0" algn="just">
              <a:buNone/>
            </a:pPr>
            <a:endParaRPr lang="es-MX" sz="5000" dirty="0" smtClean="0"/>
          </a:p>
          <a:p>
            <a:pPr marL="0" indent="0" algn="just">
              <a:buNone/>
            </a:pPr>
            <a:endParaRPr lang="es-MX" sz="5000" dirty="0"/>
          </a:p>
        </p:txBody>
      </p:sp>
    </p:spTree>
    <p:extLst>
      <p:ext uri="{BB962C8B-B14F-4D97-AF65-F5344CB8AC3E}">
        <p14:creationId xmlns:p14="http://schemas.microsoft.com/office/powerpoint/2010/main" val="36234960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419" dirty="0" smtClean="0">
                <a:solidFill>
                  <a:srgbClr val="FF0000"/>
                </a:solidFill>
                <a:effectLst>
                  <a:outerShdw blurRad="38100" dist="38100" dir="2700000" algn="tl">
                    <a:srgbClr val="000000">
                      <a:alpha val="43137"/>
                    </a:srgbClr>
                  </a:outerShdw>
                </a:effectLst>
              </a:rPr>
              <a:t>Participación</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lnSpcReduction="10000"/>
          </a:bodyPr>
          <a:lstStyle/>
          <a:p>
            <a:pPr algn="just"/>
            <a:r>
              <a:rPr lang="es-ES" dirty="0" smtClean="0"/>
              <a:t>Constituye </a:t>
            </a:r>
            <a:r>
              <a:rPr lang="es-ES" dirty="0"/>
              <a:t>un </a:t>
            </a:r>
            <a:r>
              <a:rPr lang="es-ES" b="1" dirty="0"/>
              <a:t>proceso activo</a:t>
            </a:r>
            <a:r>
              <a:rPr lang="es-ES" dirty="0"/>
              <a:t>, </a:t>
            </a:r>
            <a:r>
              <a:rPr lang="es-ES" b="1" dirty="0"/>
              <a:t>transformador</a:t>
            </a:r>
            <a:r>
              <a:rPr lang="es-ES" dirty="0"/>
              <a:t> </a:t>
            </a:r>
            <a:r>
              <a:rPr lang="es-ES" dirty="0" smtClean="0"/>
              <a:t>que </a:t>
            </a:r>
            <a:r>
              <a:rPr lang="es-ES" dirty="0"/>
              <a:t>tiende a la </a:t>
            </a:r>
            <a:r>
              <a:rPr lang="es-ES" b="1" dirty="0"/>
              <a:t>redistribución del poder</a:t>
            </a:r>
            <a:r>
              <a:rPr lang="es-ES" dirty="0"/>
              <a:t> entre los diferentes actores. </a:t>
            </a:r>
            <a:endParaRPr lang="es-ES" dirty="0" smtClean="0"/>
          </a:p>
          <a:p>
            <a:r>
              <a:rPr lang="es-ES" dirty="0" smtClean="0"/>
              <a:t>“</a:t>
            </a:r>
            <a:r>
              <a:rPr lang="es-ES" dirty="0"/>
              <a:t>involucramiento </a:t>
            </a:r>
            <a:r>
              <a:rPr lang="es-ES" b="1" dirty="0"/>
              <a:t>activo, individual o colectivo </a:t>
            </a:r>
            <a:r>
              <a:rPr lang="es-ES" dirty="0"/>
              <a:t>de las personas como </a:t>
            </a:r>
            <a:r>
              <a:rPr lang="es-ES" b="1" dirty="0"/>
              <a:t>sujetos</a:t>
            </a:r>
            <a:r>
              <a:rPr lang="es-ES" dirty="0"/>
              <a:t> de la actividad” (Alonso Freyre, 2015).</a:t>
            </a:r>
          </a:p>
          <a:p>
            <a:pPr algn="just"/>
            <a:r>
              <a:rPr lang="es-ES" b="1" dirty="0" smtClean="0"/>
              <a:t>Ser </a:t>
            </a:r>
            <a:r>
              <a:rPr lang="es-ES" b="1" dirty="0"/>
              <a:t>parte, formar parte y tomar parte </a:t>
            </a:r>
            <a:r>
              <a:rPr lang="es-ES" dirty="0"/>
              <a:t>en los procesos de desarrollo (</a:t>
            </a:r>
            <a:r>
              <a:rPr lang="es-ES" dirty="0" err="1"/>
              <a:t>Rebellato</a:t>
            </a:r>
            <a:r>
              <a:rPr lang="es-ES" dirty="0"/>
              <a:t> y Giménez, 1997</a:t>
            </a:r>
            <a:r>
              <a:rPr lang="es-ES" dirty="0" smtClean="0"/>
              <a:t>).</a:t>
            </a:r>
          </a:p>
          <a:p>
            <a:pPr algn="just"/>
            <a:r>
              <a:rPr lang="es-ES" dirty="0" smtClean="0"/>
              <a:t>Asumimos desde la EP una participación colectiva, organizada, consciente, comprometida y activa para la re- creación de identidad y sentido común emancipador.</a:t>
            </a:r>
          </a:p>
          <a:p>
            <a:pPr algn="just"/>
            <a:r>
              <a:rPr lang="es-ES" dirty="0" smtClean="0"/>
              <a:t>Suele definirse como: ciudadana, social, comunitaria, local, política y popular.</a:t>
            </a:r>
            <a:endParaRPr lang="es-ES" dirty="0"/>
          </a:p>
          <a:p>
            <a:pPr marL="0" indent="0">
              <a:buNone/>
            </a:pPr>
            <a:endParaRPr lang="es-ES" dirty="0"/>
          </a:p>
          <a:p>
            <a:endParaRPr lang="es-ES" dirty="0"/>
          </a:p>
        </p:txBody>
      </p:sp>
    </p:spTree>
    <p:extLst>
      <p:ext uri="{BB962C8B-B14F-4D97-AF65-F5344CB8AC3E}">
        <p14:creationId xmlns:p14="http://schemas.microsoft.com/office/powerpoint/2010/main" val="1917755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10537</TotalTime>
  <Words>2614</Words>
  <Application>Microsoft Office PowerPoint</Application>
  <PresentationFormat>Personalizado</PresentationFormat>
  <Paragraphs>115</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Presentación de PowerPoint</vt:lpstr>
      <vt:lpstr>Contexto</vt:lpstr>
      <vt:lpstr>Contexto</vt:lpstr>
      <vt:lpstr>Constitución de la República (Participación y control popular)</vt:lpstr>
      <vt:lpstr>Constitución de la República (Participación y control popular)</vt:lpstr>
      <vt:lpstr>Ley 132 de Funcionamiento de la AMPP y de los Consejos Populares (espacios y mecanismos de participación popular)</vt:lpstr>
      <vt:lpstr>Ley 132 de Funcionamiento de la AMPP y de los Consejos Populares (espacios y mecanismos de participacióny control  popular)</vt:lpstr>
      <vt:lpstr>Limitantes para la participación popular según investigaciones (González, 2003; Romero, 2013; Rivera, 2021, Espina, 2008 ) </vt:lpstr>
      <vt:lpstr>Participación</vt:lpstr>
      <vt:lpstr>Niveles, etapas, enfoques</vt:lpstr>
      <vt:lpstr>Tipos o modalidades</vt:lpstr>
      <vt:lpstr>Desafíos para la participación popular en Cuba</vt:lpstr>
      <vt:lpstr>Desafíos para la participación desde la formación en EP</vt:lpstr>
      <vt:lpstr>Desafíos para la participación desde la formación en EP</vt:lpstr>
      <vt:lpstr>Trabajo Comunitario</vt:lpstr>
      <vt:lpstr>Formación, participación y trabajo de base</vt:lpstr>
      <vt:lpstr>Objetivos del trabajo de base</vt:lpstr>
      <vt:lpstr>Bibliografía</vt:lpstr>
      <vt:lpstr>Bibiografía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user</cp:lastModifiedBy>
  <cp:revision>256</cp:revision>
  <dcterms:created xsi:type="dcterms:W3CDTF">2021-09-15T12:40:25Z</dcterms:created>
  <dcterms:modified xsi:type="dcterms:W3CDTF">2022-11-09T22:00:49Z</dcterms:modified>
</cp:coreProperties>
</file>