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4" r:id="rId2"/>
    <p:sldId id="259" r:id="rId3"/>
    <p:sldId id="257" r:id="rId4"/>
    <p:sldId id="261" r:id="rId5"/>
    <p:sldId id="301" r:id="rId6"/>
    <p:sldId id="322" r:id="rId7"/>
    <p:sldId id="265" r:id="rId8"/>
    <p:sldId id="323" r:id="rId9"/>
    <p:sldId id="324" r:id="rId10"/>
    <p:sldId id="271" r:id="rId11"/>
    <p:sldId id="325" r:id="rId12"/>
    <p:sldId id="328" r:id="rId13"/>
    <p:sldId id="332" r:id="rId14"/>
    <p:sldId id="329" r:id="rId15"/>
    <p:sldId id="330" r:id="rId16"/>
    <p:sldId id="331" r:id="rId17"/>
    <p:sldId id="304" r:id="rId18"/>
    <p:sldId id="333" r:id="rId19"/>
    <p:sldId id="305" r:id="rId20"/>
    <p:sldId id="306" r:id="rId21"/>
    <p:sldId id="302" r:id="rId22"/>
    <p:sldId id="31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1" autoAdjust="0"/>
    <p:restoredTop sz="94660"/>
  </p:normalViewPr>
  <p:slideViewPr>
    <p:cSldViewPr>
      <p:cViewPr varScale="1">
        <p:scale>
          <a:sx n="106" d="100"/>
          <a:sy n="106" d="100"/>
        </p:scale>
        <p:origin x="178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F7BED6-950C-4C76-8100-87283A33ECA1}" type="datetimeFigureOut">
              <a:rPr lang="es-ES" smtClean="0"/>
              <a:t>29/04/2026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893AC3-85A7-4FC1-A793-A9382A4AB481}" type="slidenum">
              <a:rPr lang="es-ES" smtClean="0"/>
              <a:t>‹Nº›</a:t>
            </a:fld>
            <a:endParaRPr lang="es-ES"/>
          </a:p>
        </p:txBody>
      </p:sp>
    </p:spTree>
    <p:extLst>
      <p:ext uri="{BB962C8B-B14F-4D97-AF65-F5344CB8AC3E}">
        <p14:creationId xmlns:p14="http://schemas.microsoft.com/office/powerpoint/2010/main" val="2549035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57893AC3-85A7-4FC1-A793-A9382A4AB481}" type="slidenum">
              <a:rPr lang="es-ES" smtClean="0"/>
              <a:t>2</a:t>
            </a:fld>
            <a:endParaRPr lang="es-ES"/>
          </a:p>
        </p:txBody>
      </p:sp>
    </p:spTree>
    <p:extLst>
      <p:ext uri="{BB962C8B-B14F-4D97-AF65-F5344CB8AC3E}">
        <p14:creationId xmlns:p14="http://schemas.microsoft.com/office/powerpoint/2010/main" val="2366289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D8BD707-D9CF-40AE-B4C6-C98DA3205C09}"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idx="1"/>
          </p:nvPr>
        </p:nvSpPr>
        <p:spPr>
          <a:xfrm>
            <a:off x="533400" y="990600"/>
            <a:ext cx="8153400" cy="5135563"/>
          </a:xfrm>
        </p:spPr>
        <p:txBody>
          <a:bodyPr>
            <a:normAutofit fontScale="92500" lnSpcReduction="10000"/>
          </a:bodyPr>
          <a:lstStyle/>
          <a:p>
            <a:pPr marL="0" indent="0">
              <a:buNone/>
            </a:pPr>
            <a:r>
              <a:rPr lang="es-ES" sz="3600" b="1" dirty="0" smtClean="0"/>
              <a:t>  </a:t>
            </a:r>
          </a:p>
          <a:p>
            <a:pPr marL="0" indent="0" algn="ctr">
              <a:buNone/>
            </a:pPr>
            <a:endParaRPr lang="es-ES" sz="4400" b="1" i="1" u="sng" dirty="0" smtClean="0"/>
          </a:p>
          <a:p>
            <a:pPr marL="0" indent="0" algn="ctr">
              <a:buNone/>
            </a:pPr>
            <a:r>
              <a:rPr lang="es-ES" sz="4400" b="1" i="1" u="sng" dirty="0" err="1" smtClean="0"/>
              <a:t>Teoria</a:t>
            </a:r>
            <a:r>
              <a:rPr lang="es-ES" sz="4400" b="1" i="1" u="sng" dirty="0" smtClean="0"/>
              <a:t> Sociológica.</a:t>
            </a:r>
            <a:r>
              <a:rPr lang="es-ES" sz="4400" b="1" i="1" u="sng" dirty="0"/>
              <a:t/>
            </a:r>
            <a:br>
              <a:rPr lang="es-ES" sz="4400" b="1" i="1" u="sng" dirty="0"/>
            </a:br>
            <a:r>
              <a:rPr lang="es-ES" sz="4400" b="1" i="1" u="sng" dirty="0" smtClean="0"/>
              <a:t>Conferencia 1.</a:t>
            </a:r>
          </a:p>
          <a:p>
            <a:pPr marL="0" indent="0" algn="r">
              <a:buNone/>
            </a:pPr>
            <a:endParaRPr lang="es-ES" b="1" i="1" u="sng" dirty="0" smtClean="0"/>
          </a:p>
          <a:p>
            <a:pPr marL="0" indent="0" algn="r">
              <a:buNone/>
            </a:pPr>
            <a:r>
              <a:rPr lang="es-ES" b="1" dirty="0" smtClean="0"/>
              <a:t>                                 Dra. C. Teresa </a:t>
            </a:r>
            <a:r>
              <a:rPr lang="es-ES" b="1" dirty="0"/>
              <a:t>Muñoz Gutiérrez. </a:t>
            </a:r>
            <a:r>
              <a:rPr lang="es-ES" b="1" dirty="0" smtClean="0"/>
              <a:t>        Dpto. de Sociología.</a:t>
            </a:r>
          </a:p>
          <a:p>
            <a:pPr marL="0" indent="0" algn="r">
              <a:buNone/>
            </a:pPr>
            <a:r>
              <a:rPr lang="es-ES" b="1" dirty="0" smtClean="0"/>
              <a:t> </a:t>
            </a:r>
            <a:r>
              <a:rPr lang="es-ES" b="1" dirty="0"/>
              <a:t>Universidad de La </a:t>
            </a:r>
            <a:r>
              <a:rPr lang="es-ES" b="1" dirty="0" smtClean="0"/>
              <a:t>Habana</a:t>
            </a:r>
          </a:p>
          <a:p>
            <a:pPr marL="0" indent="0" algn="r">
              <a:buNone/>
            </a:pPr>
            <a:r>
              <a:rPr lang="es-ES" b="1" dirty="0" smtClean="0"/>
              <a:t>2026. </a:t>
            </a:r>
            <a:endParaRPr lang="es-ES" dirty="0"/>
          </a:p>
        </p:txBody>
      </p:sp>
    </p:spTree>
    <p:extLst>
      <p:ext uri="{BB962C8B-B14F-4D97-AF65-F5344CB8AC3E}">
        <p14:creationId xmlns:p14="http://schemas.microsoft.com/office/powerpoint/2010/main" val="397773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5776"/>
            <a:ext cx="8229600" cy="1143000"/>
          </a:xfrm>
        </p:spPr>
        <p:txBody>
          <a:bodyPr>
            <a:normAutofit/>
          </a:bodyPr>
          <a:lstStyle/>
          <a:p>
            <a:r>
              <a:rPr lang="es-ES" sz="2800" b="1" dirty="0" smtClean="0">
                <a:latin typeface="Arial" pitchFamily="34" charset="0"/>
                <a:cs typeface="Arial" pitchFamily="34" charset="0"/>
              </a:rPr>
              <a:t>Concluyendo:</a:t>
            </a:r>
            <a:endParaRPr lang="es-ES" sz="2800" b="1" dirty="0">
              <a:latin typeface="Arial" pitchFamily="34" charset="0"/>
              <a:cs typeface="Arial" pitchFamily="34" charset="0"/>
            </a:endParaRPr>
          </a:p>
        </p:txBody>
      </p:sp>
      <p:sp>
        <p:nvSpPr>
          <p:cNvPr id="3" name="2 Marcador de contenido"/>
          <p:cNvSpPr>
            <a:spLocks noGrp="1"/>
          </p:cNvSpPr>
          <p:nvPr>
            <p:ph idx="1"/>
          </p:nvPr>
        </p:nvSpPr>
        <p:spPr>
          <a:xfrm>
            <a:off x="381000" y="836712"/>
            <a:ext cx="8305800" cy="5289451"/>
          </a:xfrm>
        </p:spPr>
        <p:txBody>
          <a:bodyPr>
            <a:noAutofit/>
          </a:bodyPr>
          <a:lstStyle/>
          <a:p>
            <a:pPr marL="0" marR="71755" indent="0" algn="just">
              <a:lnSpc>
                <a:spcPct val="150000"/>
              </a:lnSpc>
              <a:spcAft>
                <a:spcPts val="0"/>
              </a:spcAft>
              <a:buNone/>
            </a:pPr>
            <a:r>
              <a:rPr lang="es-ES" sz="2000" dirty="0">
                <a:latin typeface="Arial" pitchFamily="34" charset="0"/>
                <a:ea typeface="Times New Roman"/>
                <a:cs typeface="Arial" pitchFamily="34" charset="0"/>
              </a:rPr>
              <a:t>La naturaleza y complejidad de los temas </a:t>
            </a:r>
            <a:r>
              <a:rPr lang="es-ES" sz="2000" dirty="0" smtClean="0">
                <a:latin typeface="Arial" pitchFamily="34" charset="0"/>
                <a:ea typeface="Times New Roman"/>
                <a:cs typeface="Arial" pitchFamily="34" charset="0"/>
              </a:rPr>
              <a:t>investigados por las ciencias sociales, y </a:t>
            </a:r>
            <a:r>
              <a:rPr lang="es-ES" sz="2000" dirty="0">
                <a:latin typeface="Arial" pitchFamily="34" charset="0"/>
                <a:ea typeface="Times New Roman"/>
                <a:cs typeface="Arial" pitchFamily="34" charset="0"/>
              </a:rPr>
              <a:t>la emergencia de temas nuevos y de posiciones teóricas que se combinan, niegan postulados anteriores y se esfuerzan por construir nuevas propuestas desde fines de los </a:t>
            </a:r>
            <a:r>
              <a:rPr lang="es-ES" sz="2000" dirty="0" smtClean="0">
                <a:latin typeface="Arial" pitchFamily="34" charset="0"/>
                <a:ea typeface="Times New Roman"/>
                <a:cs typeface="Arial" pitchFamily="34" charset="0"/>
              </a:rPr>
              <a:t>noventas, </a:t>
            </a:r>
            <a:r>
              <a:rPr lang="es-ES" sz="2000" b="1" dirty="0" smtClean="0">
                <a:latin typeface="Arial" pitchFamily="34" charset="0"/>
                <a:ea typeface="Times New Roman"/>
                <a:cs typeface="Arial" pitchFamily="34" charset="0"/>
              </a:rPr>
              <a:t>demanda </a:t>
            </a:r>
            <a:r>
              <a:rPr lang="es-ES" sz="2000" b="1" dirty="0">
                <a:latin typeface="Arial" pitchFamily="34" charset="0"/>
                <a:ea typeface="Times New Roman"/>
                <a:cs typeface="Arial" pitchFamily="34" charset="0"/>
              </a:rPr>
              <a:t>de respuestas científicas por parte de los estudiosos de las ciencias sociales</a:t>
            </a:r>
            <a:r>
              <a:rPr lang="es-ES" sz="2000" dirty="0" smtClean="0">
                <a:latin typeface="Arial" pitchFamily="34" charset="0"/>
                <a:ea typeface="Times New Roman"/>
                <a:cs typeface="Arial" pitchFamily="34" charset="0"/>
              </a:rPr>
              <a:t>.</a:t>
            </a:r>
          </a:p>
          <a:p>
            <a:pPr marL="0" marR="71755" indent="0" algn="just">
              <a:lnSpc>
                <a:spcPct val="150000"/>
              </a:lnSpc>
              <a:spcAft>
                <a:spcPts val="0"/>
              </a:spcAft>
              <a:buNone/>
            </a:pPr>
            <a:r>
              <a:rPr lang="es-ES" sz="2000" dirty="0" smtClean="0">
                <a:latin typeface="Arial" pitchFamily="34" charset="0"/>
                <a:ea typeface="Times New Roman"/>
                <a:cs typeface="Arial" pitchFamily="34" charset="0"/>
              </a:rPr>
              <a:t>En este sentido, la Sociología no se ha quedado atrás, ha producido una copiosa literatura, donde las relaciones sociología-historia  se mantienen en el tiempo. No hay ciencia sociológica sin contexto, y a la historia le es necesario el conocimiento sociológico para hacerse más flexible y humana, descubrir a los actores y a las instituciones. Dar cabida a la heterogeneidad. Unidad en la diferencia.</a:t>
            </a:r>
            <a:endParaRPr lang="es-ES" sz="2000" dirty="0"/>
          </a:p>
        </p:txBody>
      </p:sp>
    </p:spTree>
    <p:extLst>
      <p:ext uri="{BB962C8B-B14F-4D97-AF65-F5344CB8AC3E}">
        <p14:creationId xmlns:p14="http://schemas.microsoft.com/office/powerpoint/2010/main" val="663043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a:bodyPr>
          <a:lstStyle/>
          <a:p>
            <a:pPr algn="just"/>
            <a:r>
              <a:rPr lang="es-ES" sz="2800" b="1" dirty="0" smtClean="0">
                <a:latin typeface="Arial" pitchFamily="34" charset="0"/>
                <a:cs typeface="Arial" pitchFamily="34" charset="0"/>
              </a:rPr>
              <a:t>Concluyendo: </a:t>
            </a:r>
            <a:endParaRPr lang="es-ES" sz="2800" dirty="0" smtClean="0">
              <a:latin typeface="Arial" pitchFamily="34" charset="0"/>
              <a:cs typeface="Arial" pitchFamily="34" charset="0"/>
            </a:endParaRPr>
          </a:p>
        </p:txBody>
      </p:sp>
      <p:sp>
        <p:nvSpPr>
          <p:cNvPr id="3" name="2 Marcador de contenido"/>
          <p:cNvSpPr>
            <a:spLocks noGrp="1"/>
          </p:cNvSpPr>
          <p:nvPr>
            <p:ph idx="1"/>
          </p:nvPr>
        </p:nvSpPr>
        <p:spPr>
          <a:xfrm>
            <a:off x="457200" y="1268760"/>
            <a:ext cx="8229600" cy="4857403"/>
          </a:xfrm>
        </p:spPr>
        <p:txBody>
          <a:bodyPr>
            <a:normAutofit fontScale="85000" lnSpcReduction="20000"/>
          </a:bodyPr>
          <a:lstStyle/>
          <a:p>
            <a:pPr marL="0" indent="0" algn="just">
              <a:buNone/>
            </a:pPr>
            <a:r>
              <a:rPr lang="es-ES" sz="3100" dirty="0">
                <a:latin typeface="Arial" pitchFamily="34" charset="0"/>
                <a:cs typeface="Arial" pitchFamily="34" charset="0"/>
              </a:rPr>
              <a:t>Lo anterior reclama tomar una dirección de búsqueda de nuevos sentidos de larga data en Latinoamérica, que con la crisis global actual demandan un pensamiento sensible frente a lo que se prefigura como cambio de época. </a:t>
            </a:r>
          </a:p>
          <a:p>
            <a:pPr marL="0" indent="0" algn="just">
              <a:buNone/>
            </a:pPr>
            <a:r>
              <a:rPr lang="es-ES" sz="3100" dirty="0">
                <a:latin typeface="Arial" pitchFamily="34" charset="0"/>
                <a:cs typeface="Arial" pitchFamily="34" charset="0"/>
              </a:rPr>
              <a:t>Una epistemología adecuada para interpretar, el hecho de la crisis civilizatoria que enfrenta hoy la humanidad y que evoca el poder interpretativo de las ciencias sociales y reivindica la centralidad del actor-sujeto-agente en su complejo contexto histórico y sociocultural (estructural o sistémico), lejos de dogmas y determinismos.</a:t>
            </a:r>
          </a:p>
          <a:p>
            <a:pPr marL="0" indent="0">
              <a:buNone/>
            </a:pPr>
            <a:r>
              <a:rPr lang="es-ES" sz="1900" dirty="0"/>
              <a:t>Pensar las ciencias sociales desde América Latina ante el cambio de época. Jaime Antonio Preciado Coronado. Universidad de Guadalajara; Instituto Tecnológico y de Estudios Superiores de Occidente (ITESO)</a:t>
            </a:r>
          </a:p>
          <a:p>
            <a:pPr marL="0" indent="0">
              <a:buNone/>
            </a:pPr>
            <a:r>
              <a:rPr lang="es-ES" sz="1900" dirty="0"/>
              <a:t>De Sousa Buenaventura</a:t>
            </a:r>
          </a:p>
        </p:txBody>
      </p:sp>
    </p:spTree>
    <p:extLst>
      <p:ext uri="{BB962C8B-B14F-4D97-AF65-F5344CB8AC3E}">
        <p14:creationId xmlns:p14="http://schemas.microsoft.com/office/powerpoint/2010/main" val="1479662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066130"/>
          </a:xfrm>
        </p:spPr>
        <p:txBody>
          <a:bodyPr>
            <a:normAutofit/>
          </a:bodyPr>
          <a:lstStyle/>
          <a:p>
            <a:r>
              <a:rPr lang="es-ES" sz="3200" b="1" dirty="0" smtClean="0">
                <a:latin typeface="Arial" pitchFamily="34" charset="0"/>
                <a:cs typeface="Arial" pitchFamily="34" charset="0"/>
              </a:rPr>
              <a:t>Concluyendo: </a:t>
            </a:r>
            <a:endParaRPr lang="es-ES" sz="3200" b="1" dirty="0">
              <a:latin typeface="Arial" pitchFamily="34" charset="0"/>
              <a:cs typeface="Arial" pitchFamily="34" charset="0"/>
            </a:endParaRPr>
          </a:p>
        </p:txBody>
      </p:sp>
      <p:sp>
        <p:nvSpPr>
          <p:cNvPr id="3" name="2 Marcador de contenido"/>
          <p:cNvSpPr>
            <a:spLocks noGrp="1"/>
          </p:cNvSpPr>
          <p:nvPr>
            <p:ph idx="1"/>
          </p:nvPr>
        </p:nvSpPr>
        <p:spPr/>
        <p:txBody>
          <a:bodyPr>
            <a:noAutofit/>
          </a:bodyPr>
          <a:lstStyle/>
          <a:p>
            <a:pPr marL="0" indent="0" algn="just">
              <a:buNone/>
            </a:pPr>
            <a:r>
              <a:rPr lang="es-ES" sz="2400" dirty="0" err="1">
                <a:latin typeface="Arial" pitchFamily="34" charset="0"/>
                <a:cs typeface="Arial" pitchFamily="34" charset="0"/>
              </a:rPr>
              <a:t>Wallerstein</a:t>
            </a:r>
            <a:r>
              <a:rPr lang="es-ES" sz="2400" dirty="0">
                <a:latin typeface="Arial" pitchFamily="34" charset="0"/>
                <a:cs typeface="Arial" pitchFamily="34" charset="0"/>
              </a:rPr>
              <a:t>-, es pertinente “repensar la estructura organizacional de las ciencias sociales”, es un llamado de finales de los 90 del siglo pasado, que cada día toma mayor actualidad, para ello se precisa producir profundos análisis epistemológicos y metodológico, porque: </a:t>
            </a:r>
          </a:p>
          <a:p>
            <a:pPr algn="just"/>
            <a:r>
              <a:rPr lang="es-ES" sz="2400" dirty="0">
                <a:latin typeface="Arial" pitchFamily="34" charset="0"/>
                <a:cs typeface="Arial" pitchFamily="34" charset="0"/>
              </a:rPr>
              <a:t>la distinción entre el pasado y el presente no existe; </a:t>
            </a:r>
          </a:p>
          <a:p>
            <a:pPr algn="just"/>
            <a:r>
              <a:rPr lang="es-ES" sz="2400" dirty="0">
                <a:latin typeface="Arial" pitchFamily="34" charset="0"/>
                <a:cs typeface="Arial" pitchFamily="34" charset="0"/>
              </a:rPr>
              <a:t>la distinción entre nosotros y los otros no existe </a:t>
            </a:r>
          </a:p>
          <a:p>
            <a:pPr algn="just"/>
            <a:r>
              <a:rPr lang="es-ES" sz="2400" dirty="0">
                <a:latin typeface="Arial" pitchFamily="34" charset="0"/>
                <a:cs typeface="Arial" pitchFamily="34" charset="0"/>
              </a:rPr>
              <a:t>la distinción entre las tres aéreas separadas de la modernidad (mercado, Estado, sociedad</a:t>
            </a:r>
          </a:p>
          <a:p>
            <a:pPr marL="0" indent="0">
              <a:buNone/>
            </a:pPr>
            <a:endParaRPr lang="es-ES" sz="2400" dirty="0"/>
          </a:p>
          <a:p>
            <a:pPr marL="0" indent="0">
              <a:buNone/>
            </a:pPr>
            <a:r>
              <a:rPr lang="es-ES" sz="2400" dirty="0" err="1"/>
              <a:t>Wallerstein</a:t>
            </a:r>
            <a:r>
              <a:rPr lang="es-ES" sz="2400" dirty="0"/>
              <a:t>, Immanuel (1997). La historia de las Ciencias Sociales, Videoteca de Ciencias y Humanidades, UNAM, </a:t>
            </a:r>
            <a:r>
              <a:rPr lang="es-ES" sz="2400" dirty="0" smtClean="0"/>
              <a:t>p.21.</a:t>
            </a:r>
          </a:p>
          <a:p>
            <a:pPr marL="0" indent="0">
              <a:buNone/>
            </a:pPr>
            <a:endParaRPr lang="es-ES" sz="2400" dirty="0" smtClean="0"/>
          </a:p>
          <a:p>
            <a:pPr marL="0" indent="0">
              <a:buNone/>
            </a:pPr>
            <a:r>
              <a:rPr lang="es-ES" sz="2400" dirty="0" smtClean="0">
                <a:latin typeface="Arial" pitchFamily="34" charset="0"/>
                <a:cs typeface="Arial" pitchFamily="34" charset="0"/>
              </a:rPr>
              <a:t>Entonces: </a:t>
            </a:r>
            <a:r>
              <a:rPr lang="es-ES" sz="2400" b="1" dirty="0" smtClean="0">
                <a:latin typeface="Arial" pitchFamily="34" charset="0"/>
                <a:cs typeface="Arial" pitchFamily="34" charset="0"/>
              </a:rPr>
              <a:t>¿</a:t>
            </a:r>
            <a:r>
              <a:rPr lang="es-ES" sz="2400" b="1" dirty="0">
                <a:latin typeface="Arial" pitchFamily="34" charset="0"/>
                <a:cs typeface="Arial" pitchFamily="34" charset="0"/>
              </a:rPr>
              <a:t>Cómo pensar </a:t>
            </a:r>
            <a:r>
              <a:rPr lang="es-ES" sz="2400" b="1" dirty="0" smtClean="0">
                <a:latin typeface="Arial" pitchFamily="34" charset="0"/>
                <a:cs typeface="Arial" pitchFamily="34" charset="0"/>
              </a:rPr>
              <a:t> estudiar desde </a:t>
            </a:r>
            <a:r>
              <a:rPr lang="es-ES" sz="2400" b="1" dirty="0">
                <a:latin typeface="Arial" pitchFamily="34" charset="0"/>
                <a:cs typeface="Arial" pitchFamily="34" charset="0"/>
              </a:rPr>
              <a:t>estas perspectivas </a:t>
            </a:r>
            <a:r>
              <a:rPr lang="es-ES" sz="2400" b="1" dirty="0" smtClean="0">
                <a:latin typeface="Arial" pitchFamily="34" charset="0"/>
                <a:cs typeface="Arial" pitchFamily="34" charset="0"/>
              </a:rPr>
              <a:t>a la sociedad?</a:t>
            </a:r>
            <a:endParaRPr lang="es-ES" sz="2400" b="1" dirty="0">
              <a:latin typeface="Arial" pitchFamily="34" charset="0"/>
              <a:cs typeface="Arial" pitchFamily="34" charset="0"/>
            </a:endParaRPr>
          </a:p>
        </p:txBody>
      </p:sp>
    </p:spTree>
    <p:extLst>
      <p:ext uri="{BB962C8B-B14F-4D97-AF65-F5344CB8AC3E}">
        <p14:creationId xmlns:p14="http://schemas.microsoft.com/office/powerpoint/2010/main" val="32379436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spTree>
    <p:extLst>
      <p:ext uri="{BB962C8B-B14F-4D97-AF65-F5344CB8AC3E}">
        <p14:creationId xmlns:p14="http://schemas.microsoft.com/office/powerpoint/2010/main" val="1943521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p:spPr>
        <p:txBody>
          <a:bodyPr>
            <a:normAutofit/>
          </a:bodyPr>
          <a:lstStyle/>
          <a:p>
            <a:r>
              <a:rPr lang="es-ES" sz="2800" b="1" dirty="0" smtClean="0">
                <a:latin typeface="Arial" pitchFamily="34" charset="0"/>
                <a:cs typeface="Arial" pitchFamily="34" charset="0"/>
              </a:rPr>
              <a:t>Concluyendo:</a:t>
            </a:r>
            <a:endParaRPr lang="es-ES" sz="2800" b="1" dirty="0">
              <a:latin typeface="Arial" pitchFamily="34" charset="0"/>
              <a:cs typeface="Arial" pitchFamily="34" charset="0"/>
            </a:endParaRPr>
          </a:p>
        </p:txBody>
      </p:sp>
      <p:sp>
        <p:nvSpPr>
          <p:cNvPr id="3" name="2 Marcador de contenido"/>
          <p:cNvSpPr>
            <a:spLocks noGrp="1"/>
          </p:cNvSpPr>
          <p:nvPr>
            <p:ph idx="1"/>
          </p:nvPr>
        </p:nvSpPr>
        <p:spPr>
          <a:xfrm>
            <a:off x="457200" y="1196752"/>
            <a:ext cx="8229600" cy="4929411"/>
          </a:xfrm>
        </p:spPr>
        <p:txBody>
          <a:bodyPr>
            <a:normAutofit lnSpcReduction="10000"/>
          </a:bodyPr>
          <a:lstStyle/>
          <a:p>
            <a:pPr marL="0" indent="0" algn="just">
              <a:buNone/>
            </a:pPr>
            <a:r>
              <a:rPr lang="es-ES" sz="2800" dirty="0" err="1">
                <a:latin typeface="Arial" pitchFamily="34" charset="0"/>
                <a:cs typeface="Arial" pitchFamily="34" charset="0"/>
              </a:rPr>
              <a:t>Wallerstein</a:t>
            </a:r>
            <a:r>
              <a:rPr lang="es-ES" sz="2800" dirty="0">
                <a:latin typeface="Arial" pitchFamily="34" charset="0"/>
                <a:cs typeface="Arial" pitchFamily="34" charset="0"/>
              </a:rPr>
              <a:t>  nos invita a “reconstruirlo todo”, osada provocación, pero que no podemos desconocer sobre todo desde nuestra disciplina sociológica  por su naturaleza relacional y omnicomprensiva</a:t>
            </a:r>
          </a:p>
          <a:p>
            <a:pPr marL="0" indent="0" algn="just">
              <a:buNone/>
            </a:pPr>
            <a:r>
              <a:rPr lang="es-ES" sz="2800" dirty="0">
                <a:latin typeface="Arial" pitchFamily="34" charset="0"/>
                <a:cs typeface="Arial" pitchFamily="34" charset="0"/>
              </a:rPr>
              <a:t>el hecho constatable de que la vida social constantemente se recompone y reestructura, tanto desde el punto de vista material como espiritual. </a:t>
            </a:r>
          </a:p>
          <a:p>
            <a:pPr marL="0" indent="0" algn="just">
              <a:buNone/>
            </a:pPr>
            <a:r>
              <a:rPr lang="es-ES" sz="2800" dirty="0">
                <a:latin typeface="Arial" pitchFamily="34" charset="0"/>
                <a:cs typeface="Arial" pitchFamily="34" charset="0"/>
              </a:rPr>
              <a:t>NECESIDAD DE REPENSAR constantemente las teorías, los conceptos y nuestros fundamentos epistemológicos y </a:t>
            </a:r>
            <a:r>
              <a:rPr lang="es-ES" sz="2800" dirty="0" smtClean="0">
                <a:latin typeface="Arial" pitchFamily="34" charset="0"/>
                <a:cs typeface="Arial" pitchFamily="34" charset="0"/>
              </a:rPr>
              <a:t>metodológicos, sin </a:t>
            </a:r>
            <a:r>
              <a:rPr lang="es-ES" sz="2800" dirty="0">
                <a:latin typeface="Arial" pitchFamily="34" charset="0"/>
                <a:cs typeface="Arial" pitchFamily="34" charset="0"/>
              </a:rPr>
              <a:t>perder de vista la historia.</a:t>
            </a:r>
          </a:p>
          <a:p>
            <a:pPr marL="0" indent="0">
              <a:buNone/>
            </a:pPr>
            <a:endParaRPr lang="es-ES" dirty="0"/>
          </a:p>
        </p:txBody>
      </p:sp>
    </p:spTree>
    <p:extLst>
      <p:ext uri="{BB962C8B-B14F-4D97-AF65-F5344CB8AC3E}">
        <p14:creationId xmlns:p14="http://schemas.microsoft.com/office/powerpoint/2010/main" val="4230069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just"/>
            <a:r>
              <a:rPr lang="es-ES" sz="2800" b="1" dirty="0" smtClean="0">
                <a:latin typeface="Arial" pitchFamily="34" charset="0"/>
                <a:cs typeface="Arial" pitchFamily="34" charset="0"/>
              </a:rPr>
              <a:t>Seguimos construyendo conocimientos</a:t>
            </a:r>
            <a:endParaRPr lang="es-ES" sz="2800"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just">
              <a:buNone/>
            </a:pPr>
            <a:r>
              <a:rPr lang="es-ES" sz="2400" dirty="0" err="1" smtClean="0">
                <a:latin typeface="Arial" pitchFamily="34" charset="0"/>
                <a:cs typeface="Arial" pitchFamily="34" charset="0"/>
              </a:rPr>
              <a:t>Ch.W</a:t>
            </a:r>
            <a:r>
              <a:rPr lang="es-ES" sz="2400" dirty="0" smtClean="0">
                <a:latin typeface="Arial" pitchFamily="34" charset="0"/>
                <a:cs typeface="Arial" pitchFamily="34" charset="0"/>
              </a:rPr>
              <a:t>. Mills y su obra  La imaginación sociológica es reconocida como una muestra de la realización de un estudio, que piensa el desarrollo de la Sociología desde su tiempo y desde su espacio histórico y profesional. </a:t>
            </a:r>
            <a:endParaRPr lang="es-ES" sz="2400" b="1" dirty="0" smtClean="0">
              <a:latin typeface="Arial" pitchFamily="34" charset="0"/>
              <a:cs typeface="Arial" pitchFamily="34" charset="0"/>
            </a:endParaRPr>
          </a:p>
          <a:p>
            <a:pPr marL="0" indent="0" algn="just">
              <a:buNone/>
            </a:pPr>
            <a:r>
              <a:rPr lang="es-ES" sz="2400" dirty="0" smtClean="0">
                <a:latin typeface="Arial" pitchFamily="34" charset="0"/>
                <a:cs typeface="Arial" pitchFamily="34" charset="0"/>
              </a:rPr>
              <a:t>Invalorable su definición de la imaginación sociológica como esa capacidad mental o cualidad que permite al estudioso, vincular la biografía con la historia , con ese marco social más amplio e insertarse en el espacio global.</a:t>
            </a:r>
          </a:p>
          <a:p>
            <a:pPr marL="0" indent="0" algn="just">
              <a:buNone/>
            </a:pPr>
            <a:endParaRPr lang="es-ES" sz="1800" dirty="0" smtClean="0">
              <a:latin typeface="Arial" pitchFamily="34" charset="0"/>
              <a:cs typeface="Arial" pitchFamily="34" charset="0"/>
            </a:endParaRPr>
          </a:p>
          <a:p>
            <a:pPr marL="0" indent="0" algn="just">
              <a:buNone/>
            </a:pPr>
            <a:r>
              <a:rPr lang="es-ES" sz="1800" dirty="0" smtClean="0">
                <a:latin typeface="Arial" pitchFamily="34" charset="0"/>
                <a:cs typeface="Arial" pitchFamily="34" charset="0"/>
              </a:rPr>
              <a:t>Mills, Ch. (1969). La imaginación sociológica, Editora Revolucionaria, La Habana.</a:t>
            </a:r>
            <a:endParaRPr lang="es-ES" sz="1800" dirty="0">
              <a:latin typeface="Arial" pitchFamily="34" charset="0"/>
              <a:cs typeface="Arial" pitchFamily="34" charset="0"/>
            </a:endParaRPr>
          </a:p>
        </p:txBody>
      </p:sp>
    </p:spTree>
    <p:extLst>
      <p:ext uri="{BB962C8B-B14F-4D97-AF65-F5344CB8AC3E}">
        <p14:creationId xmlns:p14="http://schemas.microsoft.com/office/powerpoint/2010/main" val="3397290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spTree>
    <p:extLst>
      <p:ext uri="{BB962C8B-B14F-4D97-AF65-F5344CB8AC3E}">
        <p14:creationId xmlns:p14="http://schemas.microsoft.com/office/powerpoint/2010/main" val="19509635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9432"/>
            <a:ext cx="8229600" cy="1440160"/>
          </a:xfrm>
        </p:spPr>
        <p:txBody>
          <a:bodyPr>
            <a:normAutofit/>
          </a:bodyPr>
          <a:lstStyle/>
          <a:p>
            <a:r>
              <a:rPr lang="es-ES" sz="2800" b="1" dirty="0" smtClean="0">
                <a:latin typeface="Arial" pitchFamily="34" charset="0"/>
                <a:cs typeface="Arial" pitchFamily="34" charset="0"/>
              </a:rPr>
              <a:t>¿Qué preguntas formula el autor?</a:t>
            </a:r>
            <a:endParaRPr lang="es-ES" sz="2800" b="1" dirty="0">
              <a:latin typeface="Arial" pitchFamily="34" charset="0"/>
              <a:cs typeface="Arial" pitchFamily="34" charset="0"/>
            </a:endParaRPr>
          </a:p>
        </p:txBody>
      </p:sp>
      <p:sp>
        <p:nvSpPr>
          <p:cNvPr id="3" name="2 Marcador de contenido"/>
          <p:cNvSpPr>
            <a:spLocks noGrp="1"/>
          </p:cNvSpPr>
          <p:nvPr>
            <p:ph idx="1"/>
          </p:nvPr>
        </p:nvSpPr>
        <p:spPr>
          <a:xfrm>
            <a:off x="457200" y="1124744"/>
            <a:ext cx="8229600" cy="5001419"/>
          </a:xfrm>
        </p:spPr>
        <p:txBody>
          <a:bodyPr>
            <a:noAutofit/>
          </a:bodyPr>
          <a:lstStyle/>
          <a:p>
            <a:pPr marL="0" indent="0" algn="just">
              <a:buNone/>
            </a:pPr>
            <a:r>
              <a:rPr lang="es-ES" sz="2000" dirty="0">
                <a:latin typeface="Arial" pitchFamily="34" charset="0"/>
                <a:cs typeface="Arial" pitchFamily="34" charset="0"/>
              </a:rPr>
              <a:t>Preguntas para cualquier estudio o práctica investigativa acerca de un fenómeno o proceso </a:t>
            </a:r>
            <a:r>
              <a:rPr lang="es-ES" sz="2000" dirty="0" smtClean="0">
                <a:latin typeface="Arial" pitchFamily="34" charset="0"/>
                <a:cs typeface="Arial" pitchFamily="34" charset="0"/>
              </a:rPr>
              <a:t>social</a:t>
            </a:r>
            <a:r>
              <a:rPr lang="es-ES" sz="2000" dirty="0">
                <a:latin typeface="Arial" pitchFamily="34" charset="0"/>
                <a:cs typeface="Arial" pitchFamily="34" charset="0"/>
              </a:rPr>
              <a:t>: Teoría-empiria1. ¿Cuál es la estructura de esta sociedad particular en su conjunto? ¿Cuáles son sus componentes esenciales, y cómo se relacionan entre sí? ¿En qué se diferencia de otras variedades de organización social? ¿Cuál es, dentro de ella el significado de todo rasgo particular para su continuidad o para su cambio?</a:t>
            </a:r>
          </a:p>
          <a:p>
            <a:pPr marL="0" indent="0" algn="just">
              <a:buNone/>
            </a:pPr>
            <a:r>
              <a:rPr lang="es-ES" sz="2000" dirty="0">
                <a:latin typeface="Arial" pitchFamily="34" charset="0"/>
                <a:cs typeface="Arial" pitchFamily="34" charset="0"/>
              </a:rPr>
              <a:t>2. ¿Qué lugar ocupa esta sociedad en la historia humana' ¿Cuál es el mecanismo por el que está cambiando? ¿Cuál es su lugar en el desenvolvimiento de conjunto de la humanidad y qué significa para él? ¿Cómo afecta todo rasgo particular que estamos examinando al periodo histórico en que tiene lugar, y cómo es afectado por él? ¿Y cuáles son las características esenciales de ese periodo? ¿En qué difiere de otros periodos? ¿Cuáles son sus modos característicos de hacer historia?</a:t>
            </a:r>
          </a:p>
          <a:p>
            <a:pPr marL="0" indent="0" algn="just">
              <a:buNone/>
            </a:pPr>
            <a:r>
              <a:rPr lang="es-ES" sz="2000" dirty="0" smtClean="0">
                <a:latin typeface="Arial" pitchFamily="34" charset="0"/>
                <a:cs typeface="Arial" pitchFamily="34" charset="0"/>
              </a:rPr>
              <a:t>.</a:t>
            </a:r>
            <a:endParaRPr lang="es-ES" sz="2000" dirty="0">
              <a:latin typeface="Arial" pitchFamily="34" charset="0"/>
              <a:cs typeface="Arial" pitchFamily="34" charset="0"/>
            </a:endParaRPr>
          </a:p>
        </p:txBody>
      </p:sp>
      <p:sp>
        <p:nvSpPr>
          <p:cNvPr id="4" name="3 Rectángulo"/>
          <p:cNvSpPr/>
          <p:nvPr/>
        </p:nvSpPr>
        <p:spPr>
          <a:xfrm>
            <a:off x="2286000" y="2274838"/>
            <a:ext cx="4572000" cy="2308324"/>
          </a:xfrm>
          <a:prstGeom prst="rect">
            <a:avLst/>
          </a:prstGeom>
        </p:spPr>
        <p:txBody>
          <a:bodyPr>
            <a:spAutoFit/>
          </a:bodyPr>
          <a:lstStyle/>
          <a:p>
            <a:r>
              <a:rPr lang="es-ES" dirty="0"/>
              <a:t>Sociología e Historia: Panorama general del vínculo entre Historia  y Sociología y el resto de las Ciencias Sociales. La </a:t>
            </a:r>
            <a:r>
              <a:rPr lang="es-AR" dirty="0"/>
              <a:t>perspectiva Sociológica. Diferencia entre una investigación  Histórica  y una Sociológica. Necesidad de la historia para la Sociología. </a:t>
            </a:r>
            <a:r>
              <a:rPr lang="es-ES" dirty="0"/>
              <a:t>Carácter relacional de la sociología. Vocación a la inter- </a:t>
            </a:r>
            <a:r>
              <a:rPr lang="es-ES" dirty="0" err="1"/>
              <a:t>multi</a:t>
            </a:r>
            <a:r>
              <a:rPr lang="es-ES" dirty="0"/>
              <a:t> y </a:t>
            </a:r>
            <a:r>
              <a:rPr lang="es-ES" dirty="0" err="1"/>
              <a:t>transdisciplina</a:t>
            </a:r>
            <a:r>
              <a:rPr lang="es-ES" dirty="0"/>
              <a:t>.</a:t>
            </a:r>
          </a:p>
        </p:txBody>
      </p:sp>
    </p:spTree>
    <p:extLst>
      <p:ext uri="{BB962C8B-B14F-4D97-AF65-F5344CB8AC3E}">
        <p14:creationId xmlns:p14="http://schemas.microsoft.com/office/powerpoint/2010/main" val="16379809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spTree>
    <p:extLst>
      <p:ext uri="{BB962C8B-B14F-4D97-AF65-F5344CB8AC3E}">
        <p14:creationId xmlns:p14="http://schemas.microsoft.com/office/powerpoint/2010/main" val="18543004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15416"/>
            <a:ext cx="8229600" cy="1417638"/>
          </a:xfrm>
        </p:spPr>
        <p:txBody>
          <a:bodyPr>
            <a:normAutofit/>
          </a:bodyPr>
          <a:lstStyle/>
          <a:p>
            <a:r>
              <a:rPr lang="es-ES" sz="2800" b="1" dirty="0" smtClean="0">
                <a:latin typeface="Arial" pitchFamily="34" charset="0"/>
                <a:cs typeface="Arial" pitchFamily="34" charset="0"/>
              </a:rPr>
              <a:t>¿Qué preguntas?</a:t>
            </a:r>
            <a:endParaRPr lang="es-ES" sz="2800" b="1" dirty="0">
              <a:latin typeface="Arial" pitchFamily="34" charset="0"/>
              <a:cs typeface="Arial" pitchFamily="34" charset="0"/>
            </a:endParaRPr>
          </a:p>
        </p:txBody>
      </p:sp>
      <p:sp>
        <p:nvSpPr>
          <p:cNvPr id="3" name="2 Marcador de contenido"/>
          <p:cNvSpPr>
            <a:spLocks noGrp="1"/>
          </p:cNvSpPr>
          <p:nvPr>
            <p:ph idx="1"/>
          </p:nvPr>
        </p:nvSpPr>
        <p:spPr>
          <a:xfrm>
            <a:off x="395536" y="836712"/>
            <a:ext cx="8229600" cy="4857403"/>
          </a:xfrm>
        </p:spPr>
        <p:txBody>
          <a:bodyPr>
            <a:normAutofit/>
          </a:bodyPr>
          <a:lstStyle/>
          <a:p>
            <a:pPr marL="0" indent="0" algn="just">
              <a:buNone/>
            </a:pPr>
            <a:r>
              <a:rPr lang="es-ES" sz="2400" dirty="0">
                <a:latin typeface="Arial" pitchFamily="34" charset="0"/>
                <a:cs typeface="Arial" pitchFamily="34" charset="0"/>
              </a:rPr>
              <a:t>3. ¿Qué variedades de hombres y de mujeres prevalecen ahora en esta sociedad y en este período? ¿Y qué variedades están empezando a prevalecer? ¿De qué manera son seleccionados y formados, liberados y reprimidos, sensibilizados y embotados? ¿Qué clases de «naturaleza humana» se revelan en la conducta y el carácter que observamos en esta sociedad y en este periodo? ¿Y cuál es el significado para la "naturaleza humana" de todos y cada uno de los rasgos de la sociedad que examinamos? </a:t>
            </a:r>
          </a:p>
        </p:txBody>
      </p:sp>
    </p:spTree>
    <p:extLst>
      <p:ext uri="{BB962C8B-B14F-4D97-AF65-F5344CB8AC3E}">
        <p14:creationId xmlns:p14="http://schemas.microsoft.com/office/powerpoint/2010/main" val="36749736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latin typeface="Arial" pitchFamily="34" charset="0"/>
                <a:cs typeface="Arial" pitchFamily="34" charset="0"/>
              </a:rPr>
              <a:t>Temáticas a abordar.</a:t>
            </a:r>
            <a:br>
              <a:rPr lang="es-ES" b="1" dirty="0" smtClean="0">
                <a:latin typeface="Arial" pitchFamily="34" charset="0"/>
                <a:cs typeface="Arial" pitchFamily="34" charset="0"/>
              </a:rPr>
            </a:br>
            <a:endParaRPr lang="es-ES" b="1" dirty="0">
              <a:latin typeface="Arial" pitchFamily="34" charset="0"/>
              <a:cs typeface="Arial" pitchFamily="34" charset="0"/>
            </a:endParaRPr>
          </a:p>
        </p:txBody>
      </p:sp>
      <p:sp>
        <p:nvSpPr>
          <p:cNvPr id="3" name="2 Marcador de contenido"/>
          <p:cNvSpPr>
            <a:spLocks noGrp="1"/>
          </p:cNvSpPr>
          <p:nvPr>
            <p:ph idx="1"/>
          </p:nvPr>
        </p:nvSpPr>
        <p:spPr>
          <a:xfrm>
            <a:off x="457200" y="1600200"/>
            <a:ext cx="8229600" cy="4908176"/>
          </a:xfrm>
        </p:spPr>
        <p:txBody>
          <a:bodyPr>
            <a:normAutofit fontScale="92500" lnSpcReduction="10000"/>
          </a:bodyPr>
          <a:lstStyle/>
          <a:p>
            <a:pPr marL="0" indent="0" algn="just">
              <a:lnSpc>
                <a:spcPct val="115000"/>
              </a:lnSpc>
              <a:spcAft>
                <a:spcPts val="1000"/>
              </a:spcAft>
              <a:buNone/>
            </a:pPr>
            <a:r>
              <a:rPr lang="es-ES" dirty="0">
                <a:latin typeface="Arial"/>
                <a:ea typeface="Calibri"/>
                <a:cs typeface="Times New Roman"/>
              </a:rPr>
              <a:t>Sociología e Historia: Panorama general del vínculo entre Historia  y Sociología y el resto de las Ciencias Sociales. La </a:t>
            </a:r>
            <a:r>
              <a:rPr lang="es-AR" sz="3600" dirty="0">
                <a:latin typeface="Arial"/>
                <a:ea typeface="Times New Roman"/>
                <a:cs typeface="Times New Roman"/>
              </a:rPr>
              <a:t>perspectiva Sociológica. Diferencia entre una investigación  Histórica  y una Sociológica. Necesidad de la historia para la Sociología. </a:t>
            </a:r>
            <a:r>
              <a:rPr lang="es-ES" dirty="0">
                <a:latin typeface="Arial"/>
                <a:ea typeface="Calibri"/>
                <a:cs typeface="Times New Roman"/>
              </a:rPr>
              <a:t>Carácter relacional de la sociología. Vocación a la inter- </a:t>
            </a:r>
            <a:r>
              <a:rPr lang="es-ES" dirty="0" err="1">
                <a:latin typeface="Arial"/>
                <a:ea typeface="Calibri"/>
                <a:cs typeface="Times New Roman"/>
              </a:rPr>
              <a:t>multi</a:t>
            </a:r>
            <a:r>
              <a:rPr lang="es-ES" dirty="0">
                <a:latin typeface="Arial"/>
                <a:ea typeface="Calibri"/>
                <a:cs typeface="Times New Roman"/>
              </a:rPr>
              <a:t> y </a:t>
            </a:r>
            <a:r>
              <a:rPr lang="es-ES" dirty="0" err="1">
                <a:latin typeface="Arial"/>
                <a:ea typeface="Calibri"/>
                <a:cs typeface="Times New Roman"/>
              </a:rPr>
              <a:t>transdisciplina</a:t>
            </a:r>
            <a:r>
              <a:rPr lang="es-ES" dirty="0">
                <a:latin typeface="Arial"/>
                <a:ea typeface="Calibri"/>
                <a:cs typeface="Times New Roman"/>
              </a:rPr>
              <a:t>.</a:t>
            </a:r>
            <a:endParaRPr lang="es-ES" dirty="0">
              <a:ea typeface="Calibri"/>
              <a:cs typeface="Times New Roman"/>
            </a:endParaRPr>
          </a:p>
          <a:p>
            <a:pPr marL="0" indent="0" algn="just">
              <a:buNone/>
            </a:pPr>
            <a:endParaRPr lang="es-ES" b="1" dirty="0" smtClean="0"/>
          </a:p>
        </p:txBody>
      </p:sp>
    </p:spTree>
    <p:extLst>
      <p:ext uri="{BB962C8B-B14F-4D97-AF65-F5344CB8AC3E}">
        <p14:creationId xmlns:p14="http://schemas.microsoft.com/office/powerpoint/2010/main" val="18879841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24744"/>
          </a:xfrm>
        </p:spPr>
        <p:txBody>
          <a:bodyPr>
            <a:normAutofit fontScale="90000"/>
          </a:bodyPr>
          <a:lstStyle/>
          <a:p>
            <a:r>
              <a:rPr lang="es-ES" sz="3200" b="1" dirty="0" smtClean="0">
                <a:latin typeface="Arial" pitchFamily="34" charset="0"/>
                <a:cs typeface="Arial" pitchFamily="34" charset="0"/>
              </a:rPr>
              <a:t>Concluyendo estas definiciones descubren una concepción compleja de la sociedad</a:t>
            </a:r>
          </a:p>
        </p:txBody>
      </p:sp>
      <p:sp>
        <p:nvSpPr>
          <p:cNvPr id="3" name="2 Marcador de contenido"/>
          <p:cNvSpPr>
            <a:spLocks noGrp="1"/>
          </p:cNvSpPr>
          <p:nvPr>
            <p:ph idx="1"/>
          </p:nvPr>
        </p:nvSpPr>
        <p:spPr>
          <a:xfrm>
            <a:off x="457200" y="1196752"/>
            <a:ext cx="8229600" cy="4929411"/>
          </a:xfrm>
        </p:spPr>
        <p:txBody>
          <a:bodyPr>
            <a:noAutofit/>
          </a:bodyPr>
          <a:lstStyle/>
          <a:p>
            <a:pPr marL="0" indent="0" algn="just">
              <a:buNone/>
            </a:pPr>
            <a:endParaRPr lang="es-ES" sz="2400" dirty="0" smtClean="0">
              <a:latin typeface="Arial" pitchFamily="34" charset="0"/>
              <a:cs typeface="Arial" pitchFamily="34" charset="0"/>
            </a:endParaRPr>
          </a:p>
          <a:p>
            <a:pPr marL="0" indent="0" algn="just">
              <a:buNone/>
            </a:pPr>
            <a:r>
              <a:rPr lang="es-ES" sz="2400" dirty="0" smtClean="0">
                <a:latin typeface="Arial" pitchFamily="34" charset="0"/>
                <a:cs typeface="Arial" pitchFamily="34" charset="0"/>
              </a:rPr>
              <a:t>Esa </a:t>
            </a:r>
            <a:r>
              <a:rPr lang="es-ES" sz="2400" dirty="0">
                <a:latin typeface="Arial" pitchFamily="34" charset="0"/>
                <a:cs typeface="Arial" pitchFamily="34" charset="0"/>
              </a:rPr>
              <a:t>imaginación es la capacidad de pasar de una perspectiva a otra: de la política a la psicológica, del examen de una sola familia a la estimación comparativa de los presupuestos nacionales del mundo</a:t>
            </a:r>
            <a:r>
              <a:rPr lang="es-ES" sz="2400" dirty="0" smtClean="0">
                <a:latin typeface="Arial" pitchFamily="34" charset="0"/>
                <a:cs typeface="Arial" pitchFamily="34" charset="0"/>
              </a:rPr>
              <a:t>,…</a:t>
            </a:r>
          </a:p>
          <a:p>
            <a:pPr marL="0" indent="0" algn="just">
              <a:buNone/>
            </a:pPr>
            <a:r>
              <a:rPr lang="es-ES" sz="2400" dirty="0" smtClean="0">
                <a:latin typeface="Arial" pitchFamily="34" charset="0"/>
                <a:cs typeface="Arial" pitchFamily="34" charset="0"/>
              </a:rPr>
              <a:t>Es </a:t>
            </a:r>
            <a:r>
              <a:rPr lang="es-ES" sz="2400" dirty="0">
                <a:latin typeface="Arial" pitchFamily="34" charset="0"/>
                <a:cs typeface="Arial" pitchFamily="34" charset="0"/>
              </a:rPr>
              <a:t>la capacidad de pasar de las transformaciones más impersonales y remotas a las características más íntimas del yo humano, y de ver las relaciones entre ambas cosas. Detrás de su uso está siempre la necesidad de saber el significado social e histórico del individuo en la sociedad y el período en que tiene su cualidad y su ser.</a:t>
            </a:r>
          </a:p>
          <a:p>
            <a:pPr marL="0" indent="0" algn="just">
              <a:buNone/>
            </a:pPr>
            <a:endParaRPr lang="es-ES" sz="2400" dirty="0">
              <a:latin typeface="Arial" pitchFamily="34" charset="0"/>
              <a:cs typeface="Arial" pitchFamily="34" charset="0"/>
            </a:endParaRPr>
          </a:p>
        </p:txBody>
      </p:sp>
    </p:spTree>
    <p:extLst>
      <p:ext uri="{BB962C8B-B14F-4D97-AF65-F5344CB8AC3E}">
        <p14:creationId xmlns:p14="http://schemas.microsoft.com/office/powerpoint/2010/main" val="24590114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Para pensar la sociedad </a:t>
            </a:r>
            <a:endParaRPr lang="es-ES" b="1" dirty="0"/>
          </a:p>
        </p:txBody>
      </p:sp>
      <p:sp>
        <p:nvSpPr>
          <p:cNvPr id="3" name="2 Marcador de contenido"/>
          <p:cNvSpPr>
            <a:spLocks noGrp="1"/>
          </p:cNvSpPr>
          <p:nvPr>
            <p:ph idx="1"/>
          </p:nvPr>
        </p:nvSpPr>
        <p:spPr/>
        <p:txBody>
          <a:bodyPr>
            <a:normAutofit fontScale="92500"/>
          </a:bodyPr>
          <a:lstStyle/>
          <a:p>
            <a:pPr marL="0" indent="0" algn="just">
              <a:buNone/>
            </a:pPr>
            <a:r>
              <a:rPr lang="es-ES" b="1" dirty="0" smtClean="0"/>
              <a:t>Es necesario: Desarrollar </a:t>
            </a:r>
            <a:r>
              <a:rPr lang="es-ES" dirty="0" smtClean="0"/>
              <a:t>un pensamiento crítico sobre lo producido por las ciencias sociales.</a:t>
            </a:r>
          </a:p>
          <a:p>
            <a:pPr marL="0" indent="0" algn="just">
              <a:buNone/>
            </a:pPr>
            <a:r>
              <a:rPr lang="es-ES" b="1" dirty="0" smtClean="0"/>
              <a:t>Profundizar</a:t>
            </a:r>
            <a:r>
              <a:rPr lang="es-ES" dirty="0" smtClean="0"/>
              <a:t> en las teorías las metodologías  construidas por la profesión desde EEUU de Norteamérica, Europa, América Latina y Asia, entre otros.</a:t>
            </a:r>
          </a:p>
          <a:p>
            <a:pPr marL="0" indent="0" algn="just">
              <a:buNone/>
            </a:pPr>
            <a:r>
              <a:rPr lang="es-ES" b="1" dirty="0" smtClean="0"/>
              <a:t>Reevaluar</a:t>
            </a:r>
            <a:r>
              <a:rPr lang="es-ES" dirty="0" smtClean="0"/>
              <a:t> la trayectoria de las profesiones en Cuba: reconocer sus antecedentes,  sus proyecciones políticas  y sus rutinas profesionales</a:t>
            </a:r>
            <a:endParaRPr lang="es-ES" dirty="0"/>
          </a:p>
          <a:p>
            <a:pPr marL="0" indent="0" algn="just">
              <a:buNone/>
            </a:pPr>
            <a:endParaRPr lang="es-ES" dirty="0" smtClean="0"/>
          </a:p>
          <a:p>
            <a:pPr marL="0" indent="0">
              <a:buNone/>
            </a:pPr>
            <a:endParaRPr lang="es-ES" dirty="0"/>
          </a:p>
        </p:txBody>
      </p:sp>
    </p:spTree>
    <p:extLst>
      <p:ext uri="{BB962C8B-B14F-4D97-AF65-F5344CB8AC3E}">
        <p14:creationId xmlns:p14="http://schemas.microsoft.com/office/powerpoint/2010/main" val="1884070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endParaRPr lang="es-ES" sz="3200"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just">
              <a:buNone/>
            </a:pPr>
            <a:r>
              <a:rPr lang="es-ES" dirty="0" smtClean="0">
                <a:latin typeface="Arial" pitchFamily="34" charset="0"/>
                <a:cs typeface="Arial" pitchFamily="34" charset="0"/>
              </a:rPr>
              <a:t>La naturaleza de la formación y prácticas de cualquier </a:t>
            </a:r>
            <a:r>
              <a:rPr lang="es-ES" dirty="0" err="1" smtClean="0">
                <a:latin typeface="Arial" pitchFamily="34" charset="0"/>
                <a:cs typeface="Arial" pitchFamily="34" charset="0"/>
              </a:rPr>
              <a:t>profesion</a:t>
            </a:r>
            <a:r>
              <a:rPr lang="es-ES" smtClean="0">
                <a:latin typeface="Arial" pitchFamily="34" charset="0"/>
                <a:cs typeface="Arial" pitchFamily="34" charset="0"/>
              </a:rPr>
              <a:t> resulta </a:t>
            </a:r>
            <a:r>
              <a:rPr lang="es-ES" dirty="0" smtClean="0">
                <a:latin typeface="Arial" pitchFamily="34" charset="0"/>
                <a:cs typeface="Arial" pitchFamily="34" charset="0"/>
              </a:rPr>
              <a:t>vinculante con:</a:t>
            </a:r>
          </a:p>
          <a:p>
            <a:pPr algn="just"/>
            <a:r>
              <a:rPr lang="es-ES" dirty="0" smtClean="0">
                <a:latin typeface="Arial" pitchFamily="34" charset="0"/>
                <a:cs typeface="Arial" pitchFamily="34" charset="0"/>
              </a:rPr>
              <a:t> las </a:t>
            </a:r>
            <a:r>
              <a:rPr lang="es-ES" dirty="0">
                <a:latin typeface="Arial" pitchFamily="34" charset="0"/>
                <a:cs typeface="Arial" pitchFamily="34" charset="0"/>
              </a:rPr>
              <a:t>condiciones de la sociedad que la promueve, </a:t>
            </a:r>
            <a:endParaRPr lang="es-ES" dirty="0" smtClean="0">
              <a:latin typeface="Arial" pitchFamily="34" charset="0"/>
              <a:cs typeface="Arial" pitchFamily="34" charset="0"/>
            </a:endParaRPr>
          </a:p>
          <a:p>
            <a:pPr algn="just"/>
            <a:r>
              <a:rPr lang="es-ES" dirty="0" smtClean="0">
                <a:latin typeface="Arial" pitchFamily="34" charset="0"/>
                <a:cs typeface="Arial" pitchFamily="34" charset="0"/>
              </a:rPr>
              <a:t>con </a:t>
            </a:r>
            <a:r>
              <a:rPr lang="es-ES" dirty="0">
                <a:latin typeface="Arial" pitchFamily="34" charset="0"/>
                <a:cs typeface="Arial" pitchFamily="34" charset="0"/>
              </a:rPr>
              <a:t>las ideologías dominantes o en pugnas, </a:t>
            </a:r>
            <a:endParaRPr lang="es-ES" dirty="0" smtClean="0">
              <a:latin typeface="Arial" pitchFamily="34" charset="0"/>
              <a:cs typeface="Arial" pitchFamily="34" charset="0"/>
            </a:endParaRPr>
          </a:p>
          <a:p>
            <a:pPr algn="just"/>
            <a:r>
              <a:rPr lang="es-ES" dirty="0" smtClean="0">
                <a:latin typeface="Arial" pitchFamily="34" charset="0"/>
                <a:cs typeface="Arial" pitchFamily="34" charset="0"/>
              </a:rPr>
              <a:t>con </a:t>
            </a:r>
            <a:r>
              <a:rPr lang="es-ES" dirty="0">
                <a:latin typeface="Arial" pitchFamily="34" charset="0"/>
                <a:cs typeface="Arial" pitchFamily="34" charset="0"/>
              </a:rPr>
              <a:t>la concepción del mundo que se comparta. </a:t>
            </a:r>
          </a:p>
        </p:txBody>
      </p:sp>
    </p:spTree>
    <p:extLst>
      <p:ext uri="{BB962C8B-B14F-4D97-AF65-F5344CB8AC3E}">
        <p14:creationId xmlns:p14="http://schemas.microsoft.com/office/powerpoint/2010/main" val="384241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Presupuestos de partida: para construir conocimientos desde l Sociología.</a:t>
            </a:r>
            <a:endParaRPr lang="es-ES" b="1" dirty="0"/>
          </a:p>
        </p:txBody>
      </p:sp>
      <p:sp>
        <p:nvSpPr>
          <p:cNvPr id="3" name="2 Marcador de contenido"/>
          <p:cNvSpPr>
            <a:spLocks noGrp="1"/>
          </p:cNvSpPr>
          <p:nvPr>
            <p:ph idx="1"/>
          </p:nvPr>
        </p:nvSpPr>
        <p:spPr>
          <a:xfrm>
            <a:off x="457200" y="1916832"/>
            <a:ext cx="8229600" cy="4209331"/>
          </a:xfrm>
        </p:spPr>
        <p:txBody>
          <a:bodyPr>
            <a:normAutofit fontScale="70000" lnSpcReduction="20000"/>
          </a:bodyPr>
          <a:lstStyle/>
          <a:p>
            <a:pPr marL="514350" indent="-514350" algn="just">
              <a:buFont typeface="+mj-lt"/>
              <a:buAutoNum type="arabicPeriod"/>
            </a:pPr>
            <a:r>
              <a:rPr lang="es-ES" sz="4000" dirty="0" smtClean="0">
                <a:latin typeface="Arial" pitchFamily="34" charset="0"/>
                <a:cs typeface="Arial" pitchFamily="34" charset="0"/>
              </a:rPr>
              <a:t>Considerar la naturaleza relacional, integradora y multidimensional de la realidad y la sociedad en particular: lo material-lo espiritual. </a:t>
            </a:r>
          </a:p>
          <a:p>
            <a:pPr marL="514350" indent="-514350" algn="just">
              <a:buFont typeface="+mj-lt"/>
              <a:buAutoNum type="arabicPeriod"/>
            </a:pPr>
            <a:r>
              <a:rPr lang="es-ES" sz="4000" dirty="0" smtClean="0">
                <a:latin typeface="Arial" pitchFamily="34" charset="0"/>
                <a:cs typeface="Arial" pitchFamily="34" charset="0"/>
              </a:rPr>
              <a:t>Desarrollar la capacidad de autorreflexión de la ciencias sociales hacia las potencialidades de la  transformación y participación social y hacia los discursos que sobre esta se construyen y sus prácticas.</a:t>
            </a:r>
          </a:p>
          <a:p>
            <a:pPr marL="514350" indent="-514350" algn="just">
              <a:buFont typeface="+mj-lt"/>
              <a:buAutoNum type="arabicPeriod"/>
            </a:pPr>
            <a:r>
              <a:rPr lang="es-ES" sz="4000" dirty="0" smtClean="0">
                <a:latin typeface="Arial" pitchFamily="34" charset="0"/>
                <a:cs typeface="Arial" pitchFamily="34" charset="0"/>
              </a:rPr>
              <a:t>Conocer los contextos socio-históricos  de realización y validación de los  conocimientos y de las prácticas</a:t>
            </a:r>
          </a:p>
          <a:p>
            <a:pPr marL="514350" indent="-514350" algn="just">
              <a:buFont typeface="+mj-lt"/>
              <a:buAutoNum type="arabicPeriod"/>
            </a:pPr>
            <a:endParaRPr lang="es-ES" b="1" dirty="0" smtClean="0"/>
          </a:p>
          <a:p>
            <a:pPr marL="0" indent="0" algn="just">
              <a:buNone/>
            </a:pPr>
            <a:endParaRPr lang="es-ES" dirty="0" smtClean="0"/>
          </a:p>
        </p:txBody>
      </p:sp>
    </p:spTree>
    <p:extLst>
      <p:ext uri="{BB962C8B-B14F-4D97-AF65-F5344CB8AC3E}">
        <p14:creationId xmlns:p14="http://schemas.microsoft.com/office/powerpoint/2010/main" val="1757756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417638"/>
          </a:xfrm>
        </p:spPr>
        <p:txBody>
          <a:bodyPr>
            <a:normAutofit/>
          </a:bodyPr>
          <a:lstStyle/>
          <a:p>
            <a:r>
              <a:rPr lang="es-ES" sz="3200" b="1" dirty="0" smtClean="0">
                <a:latin typeface="Arial" pitchFamily="34" charset="0"/>
                <a:cs typeface="Arial" pitchFamily="34" charset="0"/>
              </a:rPr>
              <a:t>Construir conocimientos: el problema del método.</a:t>
            </a:r>
            <a:endParaRPr lang="es-ES" sz="3200" b="1" dirty="0">
              <a:latin typeface="Arial" pitchFamily="34" charset="0"/>
              <a:cs typeface="Arial" pitchFamily="34" charset="0"/>
            </a:endParaRPr>
          </a:p>
        </p:txBody>
      </p:sp>
      <p:sp>
        <p:nvSpPr>
          <p:cNvPr id="3" name="2 Marcador de contenido"/>
          <p:cNvSpPr>
            <a:spLocks noGrp="1"/>
          </p:cNvSpPr>
          <p:nvPr>
            <p:ph idx="1"/>
          </p:nvPr>
        </p:nvSpPr>
        <p:spPr>
          <a:xfrm>
            <a:off x="539552" y="1484784"/>
            <a:ext cx="8305800" cy="5386627"/>
          </a:xfrm>
        </p:spPr>
        <p:txBody>
          <a:bodyPr>
            <a:noAutofit/>
          </a:bodyPr>
          <a:lstStyle/>
          <a:p>
            <a:pPr algn="just"/>
            <a:r>
              <a:rPr lang="es-ES" sz="2400" dirty="0" smtClean="0">
                <a:latin typeface="Arial" pitchFamily="34" charset="0"/>
                <a:cs typeface="Arial" pitchFamily="34" charset="0"/>
              </a:rPr>
              <a:t>Es pertinente recordar </a:t>
            </a:r>
            <a:r>
              <a:rPr lang="es-ES" sz="2400" dirty="0">
                <a:latin typeface="Arial" pitchFamily="34" charset="0"/>
                <a:cs typeface="Arial" pitchFamily="34" charset="0"/>
              </a:rPr>
              <a:t>el enfoque que propone C. Marx para el estudio de la sociedad en su libro </a:t>
            </a:r>
            <a:r>
              <a:rPr lang="es-ES" sz="2400" b="1" dirty="0">
                <a:latin typeface="Arial" pitchFamily="34" charset="0"/>
                <a:cs typeface="Arial" pitchFamily="34" charset="0"/>
              </a:rPr>
              <a:t>El Capital</a:t>
            </a:r>
            <a:r>
              <a:rPr lang="es-ES" sz="2400" dirty="0">
                <a:latin typeface="Arial" pitchFamily="34" charset="0"/>
                <a:cs typeface="Arial" pitchFamily="34" charset="0"/>
              </a:rPr>
              <a:t>, cuando afirma que, (…) la finalidad de todo trabajo científico consiste en reducir el movimiento aparente al movimiento real”. (Marx, 1968,  p.  254). Lo anterior, resulta extremadamente sugerente, si a partir del enfoque de Marx de la sociedad como totalidad pensada, reflejo de esa totalidad concreta, de su complejidad y contradictoriedad</a:t>
            </a:r>
            <a:r>
              <a:rPr lang="es-ES" sz="2400" dirty="0" smtClean="0">
                <a:latin typeface="Arial" pitchFamily="34" charset="0"/>
                <a:cs typeface="Arial" pitchFamily="34" charset="0"/>
              </a:rPr>
              <a:t>, se </a:t>
            </a:r>
            <a:r>
              <a:rPr lang="es-ES" sz="2400" dirty="0">
                <a:latin typeface="Arial" pitchFamily="34" charset="0"/>
                <a:cs typeface="Arial" pitchFamily="34" charset="0"/>
              </a:rPr>
              <a:t>aborda el conocimiento como </a:t>
            </a:r>
            <a:r>
              <a:rPr lang="es-ES" sz="2400" dirty="0" smtClean="0">
                <a:latin typeface="Arial" pitchFamily="34" charset="0"/>
                <a:cs typeface="Arial" pitchFamily="34" charset="0"/>
              </a:rPr>
              <a:t>proceso y como un </a:t>
            </a:r>
            <a:r>
              <a:rPr lang="es-ES" sz="2400" dirty="0">
                <a:latin typeface="Arial" pitchFamily="34" charset="0"/>
                <a:cs typeface="Arial" pitchFamily="34" charset="0"/>
              </a:rPr>
              <a:t>producto social. Estas profundas ideas </a:t>
            </a:r>
            <a:r>
              <a:rPr lang="es-ES" sz="2400" u="sng" dirty="0">
                <a:latin typeface="Arial" pitchFamily="34" charset="0"/>
                <a:cs typeface="Arial" pitchFamily="34" charset="0"/>
              </a:rPr>
              <a:t>sitúan la importancia de la producción de conocimiento por parte de las ciencias sociales y su utilidad en y para la transformación social.</a:t>
            </a:r>
          </a:p>
          <a:p>
            <a:endParaRPr lang="es-ES" sz="2400" dirty="0">
              <a:latin typeface="Arial" pitchFamily="34" charset="0"/>
              <a:cs typeface="Arial" pitchFamily="34" charset="0"/>
            </a:endParaRPr>
          </a:p>
        </p:txBody>
      </p:sp>
    </p:spTree>
    <p:extLst>
      <p:ext uri="{BB962C8B-B14F-4D97-AF65-F5344CB8AC3E}">
        <p14:creationId xmlns:p14="http://schemas.microsoft.com/office/powerpoint/2010/main" val="826527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96752"/>
          </a:xfrm>
        </p:spPr>
        <p:txBody>
          <a:bodyPr>
            <a:normAutofit/>
          </a:bodyPr>
          <a:lstStyle/>
          <a:p>
            <a:r>
              <a:rPr lang="es-ES" sz="2800" b="1" dirty="0" smtClean="0">
                <a:latin typeface="Arial" pitchFamily="34" charset="0"/>
                <a:cs typeface="Arial" pitchFamily="34" charset="0"/>
              </a:rPr>
              <a:t>Necesidad de construir conocimientos</a:t>
            </a:r>
            <a:r>
              <a:rPr lang="es-ES" sz="3600" b="1" dirty="0" smtClean="0">
                <a:latin typeface="Arial" pitchFamily="34" charset="0"/>
                <a:cs typeface="Arial" pitchFamily="34" charset="0"/>
              </a:rPr>
              <a:t>…….</a:t>
            </a:r>
            <a:endParaRPr lang="es-ES" sz="3600" b="1" dirty="0">
              <a:latin typeface="Arial" pitchFamily="34" charset="0"/>
              <a:cs typeface="Arial" pitchFamily="34" charset="0"/>
            </a:endParaRPr>
          </a:p>
        </p:txBody>
      </p:sp>
      <p:sp>
        <p:nvSpPr>
          <p:cNvPr id="3" name="2 Marcador de contenido"/>
          <p:cNvSpPr>
            <a:spLocks noGrp="1"/>
          </p:cNvSpPr>
          <p:nvPr>
            <p:ph idx="1"/>
          </p:nvPr>
        </p:nvSpPr>
        <p:spPr>
          <a:xfrm>
            <a:off x="457200" y="1124744"/>
            <a:ext cx="8229600" cy="5001419"/>
          </a:xfrm>
        </p:spPr>
        <p:txBody>
          <a:bodyPr>
            <a:noAutofit/>
          </a:bodyPr>
          <a:lstStyle/>
          <a:p>
            <a:pPr algn="just"/>
            <a:endParaRPr lang="es-ES" sz="2000" dirty="0" smtClean="0">
              <a:latin typeface="Arial" pitchFamily="34" charset="0"/>
              <a:cs typeface="Arial" pitchFamily="34" charset="0"/>
            </a:endParaRPr>
          </a:p>
          <a:p>
            <a:pPr algn="just"/>
            <a:r>
              <a:rPr lang="es-ES" sz="2400" dirty="0" smtClean="0">
                <a:latin typeface="Arial" pitchFamily="34" charset="0"/>
                <a:cs typeface="Arial" pitchFamily="34" charset="0"/>
              </a:rPr>
              <a:t>El </a:t>
            </a:r>
            <a:r>
              <a:rPr lang="es-ES" sz="2400" dirty="0">
                <a:latin typeface="Arial" pitchFamily="34" charset="0"/>
                <a:cs typeface="Arial" pitchFamily="34" charset="0"/>
              </a:rPr>
              <a:t>hecho de reconocer  la sociedad como objeto de estudio, significarla como algo autónomo, que requiere de explicaciones, en la medida que se presentan hechos, procesos y eventos de difícil comprensión, e incluso que pueden no tener explicación en determinado momento histórico; </a:t>
            </a:r>
            <a:endParaRPr lang="es-ES" sz="2400" dirty="0" smtClean="0">
              <a:latin typeface="Arial" pitchFamily="34" charset="0"/>
              <a:cs typeface="Arial" pitchFamily="34" charset="0"/>
            </a:endParaRPr>
          </a:p>
          <a:p>
            <a:pPr algn="just"/>
            <a:r>
              <a:rPr lang="es-ES" sz="2400" dirty="0" smtClean="0">
                <a:latin typeface="Arial" pitchFamily="34" charset="0"/>
                <a:cs typeface="Arial" pitchFamily="34" charset="0"/>
              </a:rPr>
              <a:t>La aparición de problemas </a:t>
            </a:r>
            <a:r>
              <a:rPr lang="es-ES" sz="2400" dirty="0">
                <a:latin typeface="Arial" pitchFamily="34" charset="0"/>
                <a:cs typeface="Arial" pitchFamily="34" charset="0"/>
              </a:rPr>
              <a:t>que son consecuencias imprevistas de las acciones de los individuos, que se apartan del orden, de lo regular, de lo esperado, pues la ley social, no es un producto de la sumatoria del accionar de cada uno de los que viven en sociedad, sino es una tendencia, la resultante de múltiples determinaciones</a:t>
            </a:r>
            <a:r>
              <a:rPr lang="es-ES" sz="2400" dirty="0" smtClean="0">
                <a:latin typeface="Arial" pitchFamily="34" charset="0"/>
                <a:cs typeface="Arial" pitchFamily="34" charset="0"/>
              </a:rPr>
              <a:t>..</a:t>
            </a:r>
            <a:endParaRPr lang="es-ES" sz="2400" dirty="0">
              <a:latin typeface="Arial" pitchFamily="34" charset="0"/>
              <a:cs typeface="Arial" pitchFamily="34" charset="0"/>
            </a:endParaRPr>
          </a:p>
          <a:p>
            <a:endParaRPr lang="es-ES" sz="2400" dirty="0">
              <a:latin typeface="Arial" pitchFamily="34" charset="0"/>
              <a:cs typeface="Arial" pitchFamily="34" charset="0"/>
            </a:endParaRPr>
          </a:p>
        </p:txBody>
      </p:sp>
    </p:spTree>
    <p:extLst>
      <p:ext uri="{BB962C8B-B14F-4D97-AF65-F5344CB8AC3E}">
        <p14:creationId xmlns:p14="http://schemas.microsoft.com/office/powerpoint/2010/main" val="1233023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b="1" dirty="0" smtClean="0">
                <a:latin typeface="Arial" pitchFamily="34" charset="0"/>
                <a:cs typeface="Arial" pitchFamily="34" charset="0"/>
              </a:rPr>
              <a:t>Necesidad de construir conocimientos…</a:t>
            </a:r>
            <a:endParaRPr lang="es-ES" sz="2800"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algn="just"/>
            <a:r>
              <a:rPr lang="es-ES" sz="2800" dirty="0" smtClean="0">
                <a:latin typeface="Arial" pitchFamily="34" charset="0"/>
                <a:cs typeface="Arial" pitchFamily="34" charset="0"/>
              </a:rPr>
              <a:t>Sí </a:t>
            </a:r>
            <a:r>
              <a:rPr lang="es-ES" sz="2800" dirty="0">
                <a:latin typeface="Arial" pitchFamily="34" charset="0"/>
                <a:cs typeface="Arial" pitchFamily="34" charset="0"/>
              </a:rPr>
              <a:t>somos rigurosos en la construcción del conocimiento y en su aplicación, no </a:t>
            </a:r>
            <a:r>
              <a:rPr lang="es-ES" sz="2800" dirty="0" smtClean="0">
                <a:latin typeface="Arial" pitchFamily="34" charset="0"/>
                <a:cs typeface="Arial" pitchFamily="34" charset="0"/>
              </a:rPr>
              <a:t>nos podemos asombrar ante el hecho, de que la </a:t>
            </a:r>
            <a:r>
              <a:rPr lang="es-ES" sz="2800" dirty="0">
                <a:latin typeface="Arial" pitchFamily="34" charset="0"/>
                <a:cs typeface="Arial" pitchFamily="34" charset="0"/>
              </a:rPr>
              <a:t>realidad tome cauces inesperados o que se aleje del deber ser. Esta actitud desprejuiciada nos permitirá siempre a científicos, decisores y ciudadanos estar en condiciones de </a:t>
            </a:r>
            <a:r>
              <a:rPr lang="es-ES" sz="2800" dirty="0" smtClean="0">
                <a:latin typeface="Arial" pitchFamily="34" charset="0"/>
                <a:cs typeface="Arial" pitchFamily="34" charset="0"/>
              </a:rPr>
              <a:t>avanzar en el camino de la ciencia.</a:t>
            </a:r>
            <a:endParaRPr lang="es-ES" sz="2800" b="1" dirty="0" smtClean="0">
              <a:latin typeface="Arial" pitchFamily="34" charset="0"/>
              <a:cs typeface="Arial" pitchFamily="34" charset="0"/>
            </a:endParaRPr>
          </a:p>
        </p:txBody>
      </p:sp>
    </p:spTree>
    <p:extLst>
      <p:ext uri="{BB962C8B-B14F-4D97-AF65-F5344CB8AC3E}">
        <p14:creationId xmlns:p14="http://schemas.microsoft.com/office/powerpoint/2010/main" val="21890422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6052"/>
            <a:ext cx="8229600" cy="1274812"/>
          </a:xfrm>
        </p:spPr>
        <p:txBody>
          <a:bodyPr>
            <a:normAutofit/>
          </a:bodyPr>
          <a:lstStyle/>
          <a:p>
            <a:r>
              <a:rPr lang="es-ES" sz="2800" b="1" dirty="0" smtClean="0">
                <a:latin typeface="Arial" pitchFamily="34" charset="0"/>
                <a:cs typeface="Arial" pitchFamily="34" charset="0"/>
              </a:rPr>
              <a:t>Necesidad de construir conocimientos……..</a:t>
            </a:r>
            <a:endParaRPr lang="es-ES" sz="2800" b="1" dirty="0">
              <a:latin typeface="Arial" pitchFamily="34" charset="0"/>
              <a:cs typeface="Arial" pitchFamily="34" charset="0"/>
            </a:endParaRPr>
          </a:p>
        </p:txBody>
      </p:sp>
      <p:sp>
        <p:nvSpPr>
          <p:cNvPr id="3" name="2 Marcador de contenido"/>
          <p:cNvSpPr>
            <a:spLocks noGrp="1"/>
          </p:cNvSpPr>
          <p:nvPr>
            <p:ph idx="1"/>
          </p:nvPr>
        </p:nvSpPr>
        <p:spPr>
          <a:xfrm>
            <a:off x="457200" y="1052736"/>
            <a:ext cx="8229600" cy="5073427"/>
          </a:xfrm>
        </p:spPr>
        <p:txBody>
          <a:bodyPr>
            <a:noAutofit/>
          </a:bodyPr>
          <a:lstStyle/>
          <a:p>
            <a:pPr marL="0" indent="0" algn="just">
              <a:buNone/>
            </a:pPr>
            <a:r>
              <a:rPr lang="es-ES" sz="2000" dirty="0" smtClean="0">
                <a:latin typeface="Arial" pitchFamily="34" charset="0"/>
                <a:cs typeface="Arial" pitchFamily="34" charset="0"/>
              </a:rPr>
              <a:t>Edgar </a:t>
            </a:r>
            <a:r>
              <a:rPr lang="es-ES" sz="2000" dirty="0" err="1">
                <a:latin typeface="Arial" pitchFamily="34" charset="0"/>
                <a:cs typeface="Arial" pitchFamily="34" charset="0"/>
              </a:rPr>
              <a:t>Morin</a:t>
            </a:r>
            <a:r>
              <a:rPr lang="es-ES" sz="2000" dirty="0">
                <a:latin typeface="Arial" pitchFamily="34" charset="0"/>
                <a:cs typeface="Arial" pitchFamily="34" charset="0"/>
              </a:rPr>
              <a:t> (2000), cuyas tesis comparten </a:t>
            </a:r>
            <a:r>
              <a:rPr lang="es-ES" sz="2000" dirty="0" err="1">
                <a:latin typeface="Arial" pitchFamily="34" charset="0"/>
                <a:cs typeface="Arial" pitchFamily="34" charset="0"/>
              </a:rPr>
              <a:t>Sotolongo</a:t>
            </a:r>
            <a:r>
              <a:rPr lang="es-ES" sz="2000" dirty="0">
                <a:latin typeface="Arial" pitchFamily="34" charset="0"/>
                <a:cs typeface="Arial" pitchFamily="34" charset="0"/>
              </a:rPr>
              <a:t> y otros (2006), plantea un triple desafío para la construcción del pensamiento complejo requerido en este cambio de época para la humanidad y aplicable al asunto que nos trae acá: </a:t>
            </a:r>
            <a:endParaRPr lang="es-ES" sz="2000" dirty="0" smtClean="0">
              <a:latin typeface="Arial" pitchFamily="34" charset="0"/>
              <a:cs typeface="Arial" pitchFamily="34" charset="0"/>
            </a:endParaRPr>
          </a:p>
          <a:p>
            <a:pPr marL="0" indent="0" algn="just">
              <a:buNone/>
            </a:pPr>
            <a:r>
              <a:rPr lang="es-ES" sz="2000" dirty="0" smtClean="0">
                <a:latin typeface="Arial" pitchFamily="34" charset="0"/>
                <a:cs typeface="Arial" pitchFamily="34" charset="0"/>
              </a:rPr>
              <a:t>1</a:t>
            </a:r>
            <a:r>
              <a:rPr lang="es-ES" sz="2000" dirty="0">
                <a:latin typeface="Arial" pitchFamily="34" charset="0"/>
                <a:cs typeface="Arial" pitchFamily="34" charset="0"/>
              </a:rPr>
              <a:t>) </a:t>
            </a:r>
            <a:r>
              <a:rPr lang="es-ES" sz="2000" dirty="0" smtClean="0">
                <a:latin typeface="Arial" pitchFamily="34" charset="0"/>
                <a:cs typeface="Arial" pitchFamily="34" charset="0"/>
              </a:rPr>
              <a:t> el </a:t>
            </a:r>
            <a:r>
              <a:rPr lang="es-ES" sz="2000" dirty="0">
                <a:latin typeface="Arial" pitchFamily="34" charset="0"/>
                <a:cs typeface="Arial" pitchFamily="34" charset="0"/>
              </a:rPr>
              <a:t>desafío epistemológico entrañado en </a:t>
            </a:r>
            <a:r>
              <a:rPr lang="es-ES" sz="2000" u="sng" dirty="0">
                <a:latin typeface="Arial" pitchFamily="34" charset="0"/>
                <a:cs typeface="Arial" pitchFamily="34" charset="0"/>
              </a:rPr>
              <a:t>un pensamiento </a:t>
            </a:r>
            <a:r>
              <a:rPr lang="es-ES" sz="2000" u="sng" dirty="0" err="1">
                <a:latin typeface="Arial" pitchFamily="34" charset="0"/>
                <a:cs typeface="Arial" pitchFamily="34" charset="0"/>
              </a:rPr>
              <a:t>transdisciplinario</a:t>
            </a:r>
            <a:r>
              <a:rPr lang="es-ES" sz="2000" dirty="0">
                <a:latin typeface="Arial" pitchFamily="34" charset="0"/>
                <a:cs typeface="Arial" pitchFamily="34" charset="0"/>
              </a:rPr>
              <a:t> que pone en diálogo a toda la ciencia y las humanidades, para preguntarse sobre </a:t>
            </a:r>
            <a:r>
              <a:rPr lang="es-ES" sz="2000" u="sng" dirty="0">
                <a:latin typeface="Arial" pitchFamily="34" charset="0"/>
                <a:cs typeface="Arial" pitchFamily="34" charset="0"/>
              </a:rPr>
              <a:t>el sentido del futuro;</a:t>
            </a:r>
          </a:p>
          <a:p>
            <a:pPr marL="0" indent="0" algn="just">
              <a:buNone/>
            </a:pPr>
            <a:r>
              <a:rPr lang="es-ES" sz="2000" dirty="0">
                <a:latin typeface="Arial" pitchFamily="34" charset="0"/>
                <a:cs typeface="Arial" pitchFamily="34" charset="0"/>
              </a:rPr>
              <a:t>2) el desafío socio-antropológico, en el que el </a:t>
            </a:r>
            <a:r>
              <a:rPr lang="es-ES" sz="2000" u="sng" dirty="0">
                <a:latin typeface="Arial" pitchFamily="34" charset="0"/>
                <a:cs typeface="Arial" pitchFamily="34" charset="0"/>
              </a:rPr>
              <a:t>trabajo intelectual es el resultado de comunidades del saber </a:t>
            </a:r>
            <a:r>
              <a:rPr lang="es-ES" sz="2000" dirty="0">
                <a:latin typeface="Arial" pitchFamily="34" charset="0"/>
                <a:cs typeface="Arial" pitchFamily="34" charset="0"/>
              </a:rPr>
              <a:t>que están en tensión permanente con el Estado y la sociedad;</a:t>
            </a:r>
          </a:p>
          <a:p>
            <a:pPr marL="0" indent="0" algn="just">
              <a:buNone/>
            </a:pPr>
            <a:r>
              <a:rPr lang="es-ES" sz="2000" dirty="0">
                <a:latin typeface="Arial" pitchFamily="34" charset="0"/>
                <a:cs typeface="Arial" pitchFamily="34" charset="0"/>
              </a:rPr>
              <a:t>3) el desafío ético-cívico-ambiental, sobre </a:t>
            </a:r>
            <a:r>
              <a:rPr lang="es-ES" sz="2000" u="sng" dirty="0">
                <a:latin typeface="Arial" pitchFamily="34" charset="0"/>
                <a:cs typeface="Arial" pitchFamily="34" charset="0"/>
              </a:rPr>
              <a:t>la utilidad y pertinencia del conocimiento,</a:t>
            </a:r>
            <a:r>
              <a:rPr lang="es-ES" sz="2000" dirty="0">
                <a:latin typeface="Arial" pitchFamily="34" charset="0"/>
                <a:cs typeface="Arial" pitchFamily="34" charset="0"/>
              </a:rPr>
              <a:t> de manera que la relación entre intelectuales, Estado, sociedad y naturaleza (gobierno, instituciones públicas, privadas, organismos sociales) genera ciudadanía integral.</a:t>
            </a:r>
          </a:p>
          <a:p>
            <a:pPr marL="0" indent="0" algn="just">
              <a:buNone/>
            </a:pPr>
            <a:endParaRPr lang="es-ES" sz="2400" dirty="0"/>
          </a:p>
        </p:txBody>
      </p:sp>
    </p:spTree>
    <p:extLst>
      <p:ext uri="{BB962C8B-B14F-4D97-AF65-F5344CB8AC3E}">
        <p14:creationId xmlns:p14="http://schemas.microsoft.com/office/powerpoint/2010/main" val="1100756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b="1" dirty="0" smtClean="0">
                <a:latin typeface="Arial" pitchFamily="34" charset="0"/>
                <a:cs typeface="Arial" pitchFamily="34" charset="0"/>
              </a:rPr>
              <a:t>Desde el pensamiento latinoamericano….</a:t>
            </a:r>
            <a:endParaRPr lang="es-ES" sz="2800" b="1" dirty="0">
              <a:latin typeface="Arial" pitchFamily="34" charset="0"/>
              <a:cs typeface="Arial" pitchFamily="34" charset="0"/>
            </a:endParaRPr>
          </a:p>
        </p:txBody>
      </p:sp>
      <p:sp>
        <p:nvSpPr>
          <p:cNvPr id="3" name="2 Marcador de contenido"/>
          <p:cNvSpPr>
            <a:spLocks noGrp="1"/>
          </p:cNvSpPr>
          <p:nvPr>
            <p:ph idx="1"/>
          </p:nvPr>
        </p:nvSpPr>
        <p:spPr/>
        <p:txBody>
          <a:bodyPr>
            <a:normAutofit fontScale="85000" lnSpcReduction="10000"/>
          </a:bodyPr>
          <a:lstStyle/>
          <a:p>
            <a:pPr marL="0" indent="0" algn="just">
              <a:buNone/>
            </a:pPr>
            <a:r>
              <a:rPr lang="es-ES" dirty="0"/>
              <a:t>Estos desafíos han sido asumidos por el pensamiento crítico latinoamericano en una triple dirección:</a:t>
            </a:r>
          </a:p>
          <a:p>
            <a:pPr marL="0" indent="0" algn="just">
              <a:buNone/>
            </a:pPr>
            <a:r>
              <a:rPr lang="es-ES" dirty="0"/>
              <a:t>en la revalorización de la filosofía de la praxis, como reflexión crítica, de y desde las prácticas sociales, que cuestiona la producción de sentido, las teorías del desarrollo imperantes y que sitúa centralmente la interpretación de las teorías del cambio social, las ideas de  la sustentabilidad, como relación sociedad-naturaleza </a:t>
            </a:r>
            <a:r>
              <a:rPr lang="es-ES" dirty="0" err="1"/>
              <a:t>historizada</a:t>
            </a:r>
            <a:r>
              <a:rPr lang="es-ES" dirty="0"/>
              <a:t>, o la (re)creación de derechos económicos, políticos y culturales en la ecología política;</a:t>
            </a:r>
          </a:p>
        </p:txBody>
      </p:sp>
    </p:spTree>
    <p:extLst>
      <p:ext uri="{BB962C8B-B14F-4D97-AF65-F5344CB8AC3E}">
        <p14:creationId xmlns:p14="http://schemas.microsoft.com/office/powerpoint/2010/main" val="1431269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b="1" dirty="0" smtClean="0">
                <a:latin typeface="Arial" pitchFamily="34" charset="0"/>
                <a:cs typeface="Arial" pitchFamily="34" charset="0"/>
              </a:rPr>
              <a:t>Desde el pensamiento latinoamericano….</a:t>
            </a:r>
            <a:endParaRPr lang="es-ES" sz="2800" b="1" dirty="0">
              <a:latin typeface="Arial" pitchFamily="34" charset="0"/>
              <a:cs typeface="Arial" pitchFamily="34" charset="0"/>
            </a:endParaRPr>
          </a:p>
        </p:txBody>
      </p:sp>
      <p:sp>
        <p:nvSpPr>
          <p:cNvPr id="3" name="2 Marcador de contenido"/>
          <p:cNvSpPr>
            <a:spLocks noGrp="1"/>
          </p:cNvSpPr>
          <p:nvPr>
            <p:ph idx="1"/>
          </p:nvPr>
        </p:nvSpPr>
        <p:spPr/>
        <p:txBody>
          <a:bodyPr>
            <a:normAutofit fontScale="85000" lnSpcReduction="10000"/>
          </a:bodyPr>
          <a:lstStyle/>
          <a:p>
            <a:pPr marL="0" indent="0" algn="just">
              <a:buNone/>
            </a:pPr>
            <a:r>
              <a:rPr lang="es-ES" dirty="0"/>
              <a:t>2) en la dirección de la teoría de la acción social colectiva, centrada en el actor, en su </a:t>
            </a:r>
            <a:r>
              <a:rPr lang="es-ES" dirty="0" err="1" smtClean="0"/>
              <a:t>multi-dimensionalidad</a:t>
            </a:r>
            <a:r>
              <a:rPr lang="es-ES" dirty="0" smtClean="0"/>
              <a:t> </a:t>
            </a:r>
            <a:r>
              <a:rPr lang="es-ES" dirty="0"/>
              <a:t>espacial-temporal-existencial (intersubjetiva), lo cual ha implicado un diálogo entre saberes más allá de ciencia-tecnología-humanidades, al incluir saberes populares y de pueblos originarios;</a:t>
            </a:r>
          </a:p>
          <a:p>
            <a:pPr marL="0" indent="0" algn="just">
              <a:buNone/>
            </a:pPr>
            <a:endParaRPr lang="es-ES" dirty="0" smtClean="0"/>
          </a:p>
          <a:p>
            <a:pPr marL="0" indent="0" algn="just">
              <a:buNone/>
            </a:pPr>
            <a:r>
              <a:rPr lang="es-ES" dirty="0" smtClean="0"/>
              <a:t>3</a:t>
            </a:r>
            <a:r>
              <a:rPr lang="es-ES" dirty="0"/>
              <a:t>) en la dirección de la construcción de alternativas, que permite pasar -en un ir y venir- del pensamiento a la acción (auto-reflexividad) en  diversas intervenciones sociales razonadas, deliberadas.</a:t>
            </a:r>
          </a:p>
        </p:txBody>
      </p:sp>
    </p:spTree>
    <p:extLst>
      <p:ext uri="{BB962C8B-B14F-4D97-AF65-F5344CB8AC3E}">
        <p14:creationId xmlns:p14="http://schemas.microsoft.com/office/powerpoint/2010/main" val="25430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Capacitación en Trabajo social 202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Capacitación en Trabajo social 2021</Template>
  <TotalTime>2089</TotalTime>
  <Words>1892</Words>
  <Application>Microsoft Office PowerPoint</Application>
  <PresentationFormat>Presentación en pantalla (4:3)</PresentationFormat>
  <Paragraphs>79</Paragraphs>
  <Slides>22</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22</vt:i4>
      </vt:variant>
    </vt:vector>
  </HeadingPairs>
  <TitlesOfParts>
    <vt:vector size="26" baseType="lpstr">
      <vt:lpstr>Arial</vt:lpstr>
      <vt:lpstr>Calibri</vt:lpstr>
      <vt:lpstr>Times New Roman</vt:lpstr>
      <vt:lpstr>Capacitación en Trabajo social 2021</vt:lpstr>
      <vt:lpstr>Presentación de PowerPoint</vt:lpstr>
      <vt:lpstr>Temáticas a abordar. </vt:lpstr>
      <vt:lpstr>Presupuestos de partida: para construir conocimientos desde l Sociología.</vt:lpstr>
      <vt:lpstr>Construir conocimientos: el problema del método.</vt:lpstr>
      <vt:lpstr>Necesidad de construir conocimientos…….</vt:lpstr>
      <vt:lpstr>Necesidad de construir conocimientos…</vt:lpstr>
      <vt:lpstr>Necesidad de construir conocimientos……..</vt:lpstr>
      <vt:lpstr>Desde el pensamiento latinoamericano….</vt:lpstr>
      <vt:lpstr>Desde el pensamiento latinoamericano….</vt:lpstr>
      <vt:lpstr>Concluyendo:</vt:lpstr>
      <vt:lpstr>Concluyendo: </vt:lpstr>
      <vt:lpstr>Concluyendo: </vt:lpstr>
      <vt:lpstr>Presentación de PowerPoint</vt:lpstr>
      <vt:lpstr>Concluyendo:</vt:lpstr>
      <vt:lpstr>Seguimos construyendo conocimientos</vt:lpstr>
      <vt:lpstr>Presentación de PowerPoint</vt:lpstr>
      <vt:lpstr>¿Qué preguntas formula el autor?</vt:lpstr>
      <vt:lpstr>Presentación de PowerPoint</vt:lpstr>
      <vt:lpstr>¿Qué preguntas?</vt:lpstr>
      <vt:lpstr>Concluyendo estas definiciones descubren una concepción compleja de la sociedad</vt:lpstr>
      <vt:lpstr>Para pensar la sociedad </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Capacitación en Trabajo Social. Municipio Plaza de la Revolución de la Revolución.</dc:title>
  <dc:creator>HOME</dc:creator>
  <cp:lastModifiedBy>Yohandra Valdés Roque</cp:lastModifiedBy>
  <cp:revision>106</cp:revision>
  <dcterms:created xsi:type="dcterms:W3CDTF">2020-11-13T17:23:53Z</dcterms:created>
  <dcterms:modified xsi:type="dcterms:W3CDTF">2026-04-29T16:04:19Z</dcterms:modified>
</cp:coreProperties>
</file>