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72" r:id="rId6"/>
    <p:sldId id="261" r:id="rId7"/>
    <p:sldId id="263" r:id="rId8"/>
    <p:sldId id="264" r:id="rId9"/>
    <p:sldId id="265" r:id="rId10"/>
    <p:sldId id="267" r:id="rId11"/>
    <p:sldId id="273" r:id="rId12"/>
    <p:sldId id="268" r:id="rId13"/>
    <p:sldId id="269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8401" autoAdjust="0"/>
  </p:normalViewPr>
  <p:slideViewPr>
    <p:cSldViewPr snapToGrid="0">
      <p:cViewPr varScale="1">
        <p:scale>
          <a:sx n="74" d="100"/>
          <a:sy n="74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68" y="883508"/>
            <a:ext cx="1612409" cy="17944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78777" y="117837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dirty="0"/>
              <a:t>Centro Universitario Municipal Alquízar</a:t>
            </a:r>
          </a:p>
          <a:p>
            <a:pPr algn="ctr"/>
            <a:r>
              <a:rPr lang="es-ES" sz="2400" b="1" dirty="0"/>
              <a:t>Universidad de Artemisa</a:t>
            </a:r>
          </a:p>
          <a:p>
            <a:pPr algn="ctr"/>
            <a:r>
              <a:rPr lang="es-ES" sz="2400" b="1" dirty="0"/>
              <a:t>“Julio Díaz González”</a:t>
            </a:r>
          </a:p>
          <a:p>
            <a:pPr algn="ctr"/>
            <a:endParaRPr lang="es-ES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1054821" y="3061088"/>
            <a:ext cx="75259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Propio III Silvicultura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823" y="4467903"/>
            <a:ext cx="2628900" cy="1743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050" y="619587"/>
            <a:ext cx="2628900" cy="170565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85505" y="4478247"/>
            <a:ext cx="728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MSc. </a:t>
            </a:r>
            <a:r>
              <a:rPr lang="es-ES" sz="3200" b="1" dirty="0" err="1"/>
              <a:t>Deilyn</a:t>
            </a:r>
            <a:r>
              <a:rPr lang="es-ES" sz="3200" b="1" dirty="0"/>
              <a:t> </a:t>
            </a:r>
            <a:r>
              <a:rPr lang="es-ES" sz="3200" b="1"/>
              <a:t>Moreno </a:t>
            </a:r>
            <a:r>
              <a:rPr lang="es-ES" sz="3200" b="1" smtClean="0"/>
              <a:t>Ramos</a:t>
            </a:r>
            <a:endParaRPr lang="es-ES" sz="3200" b="1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t="9234" r="10090" b="65678"/>
          <a:stretch/>
        </p:blipFill>
        <p:spPr bwMode="auto">
          <a:xfrm>
            <a:off x="8733066" y="2442185"/>
            <a:ext cx="2760099" cy="192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780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23256" y="821008"/>
            <a:ext cx="95903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Viveros forestales.</a:t>
            </a:r>
          </a:p>
          <a:p>
            <a:pPr algn="just"/>
            <a:endParaRPr lang="es-ES" sz="2800" b="1" dirty="0"/>
          </a:p>
          <a:p>
            <a:pPr algn="just"/>
            <a:r>
              <a:rPr lang="es-ES" sz="2800" dirty="0"/>
              <a:t>Son sitios destinados a la producción de plantas forestales, en donde se les proporcionan todos los cuidados requeridos para ser trasladadas al terreno definitivo de plantación. 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23256" y="3435225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2800" b="1" dirty="0"/>
              <a:t>Condiciones para la instalación.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023256" y="4147457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Debemos controlar la humedad, temperatura, fertilización y luz para que las semillas que vamos a sembrar germinen y se desarrollen hasta llegar a ser pequeñas plantas para después trasladarlas a su </a:t>
            </a:r>
            <a:r>
              <a:rPr lang="es-ES" sz="2800" dirty="0" err="1"/>
              <a:t>hábitad</a:t>
            </a:r>
            <a:r>
              <a:rPr lang="es-ES" sz="2800" dirty="0"/>
              <a:t> definitiva. </a:t>
            </a:r>
          </a:p>
        </p:txBody>
      </p:sp>
    </p:spTree>
    <p:extLst>
      <p:ext uri="{BB962C8B-B14F-4D97-AF65-F5344CB8AC3E}">
        <p14:creationId xmlns:p14="http://schemas.microsoft.com/office/powerpoint/2010/main" val="2488989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9624" r="6471" b="67447"/>
          <a:stretch/>
        </p:blipFill>
        <p:spPr bwMode="auto">
          <a:xfrm>
            <a:off x="849086" y="800101"/>
            <a:ext cx="4646774" cy="284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9928" b="60822"/>
          <a:stretch/>
        </p:blipFill>
        <p:spPr bwMode="auto">
          <a:xfrm>
            <a:off x="876292" y="3853541"/>
            <a:ext cx="299901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4" t="35425" r="2959" b="51291"/>
          <a:stretch/>
        </p:blipFill>
        <p:spPr bwMode="auto">
          <a:xfrm>
            <a:off x="7233557" y="3641271"/>
            <a:ext cx="4065814" cy="250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2" t="55688" r="2281" b="32794"/>
          <a:stretch/>
        </p:blipFill>
        <p:spPr bwMode="auto">
          <a:xfrm>
            <a:off x="4000480" y="3906609"/>
            <a:ext cx="3118758" cy="217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54992" r="50854" b="32794"/>
          <a:stretch/>
        </p:blipFill>
        <p:spPr bwMode="auto">
          <a:xfrm>
            <a:off x="6302829" y="800101"/>
            <a:ext cx="4408714" cy="26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17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2628" y="8288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2800" dirty="0"/>
              <a:t>Ubicación de los viveros forestales.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159329" y="1796143"/>
            <a:ext cx="98787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Lugares soleados, sitios con agua suficiente, vientos suaves, poca pendiente cerca del sitio a reforestar y suelos sueltos con buen contenido de materia orgánica.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b="68968"/>
          <a:stretch/>
        </p:blipFill>
        <p:spPr bwMode="auto">
          <a:xfrm>
            <a:off x="5404756" y="3181138"/>
            <a:ext cx="6139543" cy="302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314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08956" y="853079"/>
            <a:ext cx="9051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Preparación del vivero, del terreno y del suelo.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371600" y="1681843"/>
            <a:ext cx="89317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El área del terreno debe estar protegida por una cerca y arboles plantados en lindero, los mismos evitaran fuertes vientos y entradas de animales y personas.</a:t>
            </a:r>
          </a:p>
          <a:p>
            <a:endParaRPr lang="es-ES" sz="2800" dirty="0"/>
          </a:p>
          <a:p>
            <a:r>
              <a:rPr lang="es-ES" sz="2800" dirty="0"/>
              <a:t>Sustrato es la mezcla de suelo y abono para que se desarrollen las plántulas.</a:t>
            </a:r>
          </a:p>
          <a:p>
            <a:endParaRPr lang="es-ES" sz="2800" dirty="0"/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83981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1" b="22151"/>
          <a:stretch/>
        </p:blipFill>
        <p:spPr bwMode="auto">
          <a:xfrm>
            <a:off x="1280659" y="832756"/>
            <a:ext cx="9773784" cy="50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613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68" y="883508"/>
            <a:ext cx="1612409" cy="17944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78777" y="117837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dirty="0"/>
              <a:t>Centro Universitario Municipal Alquízar</a:t>
            </a:r>
          </a:p>
          <a:p>
            <a:pPr algn="ctr"/>
            <a:r>
              <a:rPr lang="es-ES" sz="2400" b="1" dirty="0"/>
              <a:t>Universidad de Artemisa</a:t>
            </a:r>
          </a:p>
          <a:p>
            <a:pPr algn="ctr"/>
            <a:r>
              <a:rPr lang="es-ES" sz="2400" b="1" dirty="0"/>
              <a:t>“Julio Díaz González”</a:t>
            </a:r>
          </a:p>
          <a:p>
            <a:pPr algn="ctr"/>
            <a:endParaRPr lang="es-ES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1054821" y="3061088"/>
            <a:ext cx="75259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Propio III Silvicultura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823" y="4467903"/>
            <a:ext cx="2628900" cy="1743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050" y="619587"/>
            <a:ext cx="2628900" cy="170565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50523" y="4702861"/>
            <a:ext cx="7282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MSc. </a:t>
            </a:r>
            <a:r>
              <a:rPr lang="es-ES" sz="3200" b="1" dirty="0" err="1"/>
              <a:t>Deilyn</a:t>
            </a:r>
            <a:r>
              <a:rPr lang="es-ES" sz="3200" b="1" dirty="0"/>
              <a:t> Moreno Ramos</a:t>
            </a:r>
          </a:p>
          <a:p>
            <a:pPr algn="ctr"/>
            <a:r>
              <a:rPr lang="es-ES" sz="3200" b="1" dirty="0"/>
              <a:t>Curso 2024-2025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t="9234" r="10090" b="65678"/>
          <a:stretch/>
        </p:blipFill>
        <p:spPr bwMode="auto">
          <a:xfrm>
            <a:off x="8733066" y="2442185"/>
            <a:ext cx="2760099" cy="192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29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30857" y="815134"/>
            <a:ext cx="4096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Propio III Silvicultura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693229" y="8151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dirty="0"/>
              <a:t>1er Período </a:t>
            </a:r>
          </a:p>
          <a:p>
            <a:r>
              <a:rPr lang="es-ES" sz="2400" dirty="0"/>
              <a:t>20 horas/clases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061357" y="1681844"/>
            <a:ext cx="98787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Temas</a:t>
            </a:r>
          </a:p>
          <a:p>
            <a:r>
              <a:rPr lang="es-ES" sz="3200" b="1" dirty="0"/>
              <a:t>Tema I: </a:t>
            </a:r>
            <a:r>
              <a:rPr lang="es-ES" sz="3200" dirty="0"/>
              <a:t>Introducción a la Silvicultura.</a:t>
            </a:r>
          </a:p>
          <a:p>
            <a:r>
              <a:rPr lang="es-ES" sz="3200" b="1" dirty="0"/>
              <a:t>Tema II: </a:t>
            </a:r>
            <a:r>
              <a:rPr lang="es-ES" sz="3200" dirty="0"/>
              <a:t>Propagación forestal. Sitios Forestales y reforestación.</a:t>
            </a:r>
          </a:p>
          <a:p>
            <a:r>
              <a:rPr lang="es-ES" sz="3200" b="1" dirty="0"/>
              <a:t>Tema III: </a:t>
            </a:r>
            <a:r>
              <a:rPr lang="es-ES" sz="3200" dirty="0"/>
              <a:t>Medición Forestal.</a:t>
            </a:r>
          </a:p>
          <a:p>
            <a:r>
              <a:rPr lang="es-ES" sz="3200" b="1" dirty="0"/>
              <a:t>Tema IV: </a:t>
            </a:r>
            <a:r>
              <a:rPr lang="es-ES" sz="3200" dirty="0"/>
              <a:t>Tratamiento en masas jóvenes en desarrollo.</a:t>
            </a:r>
          </a:p>
          <a:p>
            <a:pPr algn="ctr"/>
            <a:r>
              <a:rPr lang="es-ES" sz="3200" b="1" u="sng" dirty="0"/>
              <a:t>CONTROL PARCIAL</a:t>
            </a:r>
          </a:p>
          <a:p>
            <a:r>
              <a:rPr lang="es-ES" sz="3200" b="1" dirty="0"/>
              <a:t>Tema V: </a:t>
            </a:r>
            <a:r>
              <a:rPr lang="es-ES" sz="3200" dirty="0"/>
              <a:t>Tratamientos a los bosques naturales explotados.  </a:t>
            </a:r>
          </a:p>
        </p:txBody>
      </p:sp>
    </p:spTree>
    <p:extLst>
      <p:ext uri="{BB962C8B-B14F-4D97-AF65-F5344CB8AC3E}">
        <p14:creationId xmlns:p14="http://schemas.microsoft.com/office/powerpoint/2010/main" val="282531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865418" y="598617"/>
            <a:ext cx="989511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800" b="1" dirty="0"/>
              <a:t>Sumario: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/>
              <a:t>Generalidades  y objeto de estudio de la silvicultura.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/>
              <a:t>Problema que aborda la Silvicultura.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/>
              <a:t>Regeneralización natural de los bosques, ventajas y desventajas.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/>
              <a:t>Propagación forestal hecha por el hombre, ventajas y desventajas.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/>
              <a:t>Calidad de las semillas forestal.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/>
              <a:t>Viveros forestales. Condiciones para la instalación.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/>
              <a:t>Ubicación de los viveros forestales.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/>
              <a:t>Preparación del vivero, del terreno y del suelo.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>
                <a:solidFill>
                  <a:srgbClr val="FF0000"/>
                </a:solidFill>
              </a:rPr>
              <a:t>Material de propagación.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>
                <a:solidFill>
                  <a:srgbClr val="FF0000"/>
                </a:solidFill>
              </a:rPr>
              <a:t>Recolección, tratamiento y almacenamientos.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800" dirty="0">
                <a:solidFill>
                  <a:srgbClr val="FF0000"/>
                </a:solidFill>
              </a:rPr>
              <a:t>Siembra.</a:t>
            </a:r>
          </a:p>
          <a:p>
            <a:pPr algn="just"/>
            <a:endParaRPr lang="es-ES" sz="2400" dirty="0"/>
          </a:p>
          <a:p>
            <a:pPr algn="just"/>
            <a:endParaRPr lang="es-ES" sz="2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3" y="3135086"/>
            <a:ext cx="2705101" cy="30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4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12874" y="827705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Silvicultura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102931" y="3690503"/>
            <a:ext cx="5500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Objeto de estudio de la Silvicultura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73629" y="1502229"/>
            <a:ext cx="9274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Es la ciencia destinada a la formación y cultivo de bosques. Forman parte de su campo la capacidad de crear o conservar un bosque, y la teoría y la práctica de regular el establecimiento de una masa arbórea, su composición y desarrollo</a:t>
            </a:r>
            <a:r>
              <a:rPr lang="es-ES" dirty="0"/>
              <a:t>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67543" y="4392386"/>
            <a:ext cx="89807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La producción de madera y otro productos forestales, la conservación de la biodiversidad, la recreación y el suministro de servicios ambientales.</a:t>
            </a:r>
          </a:p>
        </p:txBody>
      </p:sp>
    </p:spTree>
    <p:extLst>
      <p:ext uri="{BB962C8B-B14F-4D97-AF65-F5344CB8AC3E}">
        <p14:creationId xmlns:p14="http://schemas.microsoft.com/office/powerpoint/2010/main" val="259950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0436" y="778720"/>
            <a:ext cx="4742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  <a:r>
              <a:rPr lang="es-ES" sz="2800" b="1" dirty="0"/>
              <a:t>Importancia de la Silvicultura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485899" y="1518557"/>
            <a:ext cx="91603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Contribuye al equilibrio ecológico que necesita nuestro planeta. Una adecuada planificación y cultivo ayuda a la regeneración natural de los recursos, que son muy necesarios para la economía de sus respectivas. </a:t>
            </a:r>
          </a:p>
        </p:txBody>
      </p:sp>
      <p:sp>
        <p:nvSpPr>
          <p:cNvPr id="4" name="Rectángulo 1"/>
          <p:cNvSpPr/>
          <p:nvPr/>
        </p:nvSpPr>
        <p:spPr>
          <a:xfrm>
            <a:off x="4404390" y="3334439"/>
            <a:ext cx="3323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Tipos de Silvicultura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485898" y="3665480"/>
            <a:ext cx="916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Extensiva                                                                 Intensiva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433457" y="4340227"/>
            <a:ext cx="493122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Se aplica en el cultivo comercial de eucaliptos y pinos para incrementar la productividad y rentabilidad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20436" y="4340227"/>
            <a:ext cx="4742709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dk1"/>
                </a:solidFill>
              </a:rPr>
              <a:t>Se encarga de la protección de áreas de terreno realmente grandes como hectáreas de bosques </a:t>
            </a:r>
          </a:p>
        </p:txBody>
      </p:sp>
    </p:spTree>
    <p:extLst>
      <p:ext uri="{BB962C8B-B14F-4D97-AF65-F5344CB8AC3E}">
        <p14:creationId xmlns:p14="http://schemas.microsoft.com/office/powerpoint/2010/main" val="224314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31163" y="876691"/>
            <a:ext cx="5780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Problema que aborda la Silvicultura.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322614" y="1681843"/>
            <a:ext cx="71355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Tala intensiva</a:t>
            </a:r>
          </a:p>
          <a:p>
            <a:endParaRPr lang="es-ES" sz="2800" dirty="0"/>
          </a:p>
          <a:p>
            <a:r>
              <a:rPr lang="es-ES" sz="2800" dirty="0"/>
              <a:t>Incendios forestales </a:t>
            </a:r>
          </a:p>
          <a:p>
            <a:endParaRPr lang="es-ES" sz="2800" dirty="0"/>
          </a:p>
          <a:p>
            <a:r>
              <a:rPr lang="es-ES" sz="2800" dirty="0"/>
              <a:t>Desforestación </a:t>
            </a:r>
          </a:p>
          <a:p>
            <a:endParaRPr lang="es-ES" sz="2800" dirty="0"/>
          </a:p>
          <a:p>
            <a:r>
              <a:rPr lang="es-ES" sz="2800" dirty="0"/>
              <a:t>Problemas de contaminación </a:t>
            </a:r>
          </a:p>
          <a:p>
            <a:r>
              <a:rPr lang="es-ES" sz="2800" dirty="0"/>
              <a:t>ambiental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9033" r="10784" b="61182"/>
          <a:stretch/>
        </p:blipFill>
        <p:spPr bwMode="auto">
          <a:xfrm>
            <a:off x="9007732" y="4016829"/>
            <a:ext cx="2601881" cy="225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9871" r="-1871" b="54913"/>
          <a:stretch/>
        </p:blipFill>
        <p:spPr bwMode="auto">
          <a:xfrm>
            <a:off x="4387616" y="1540529"/>
            <a:ext cx="2164646" cy="195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 r="8605" b="61814"/>
          <a:stretch/>
        </p:blipFill>
        <p:spPr bwMode="auto">
          <a:xfrm>
            <a:off x="7936076" y="804796"/>
            <a:ext cx="3377309" cy="23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10634" r="6334" b="35445"/>
          <a:stretch/>
        </p:blipFill>
        <p:spPr bwMode="auto">
          <a:xfrm>
            <a:off x="6811784" y="3151413"/>
            <a:ext cx="2090917" cy="303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696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86542" y="934135"/>
            <a:ext cx="9622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Regeneralización natural de los bosques.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928152"/>
              </p:ext>
            </p:extLst>
          </p:nvPr>
        </p:nvGraphicFramePr>
        <p:xfrm>
          <a:off x="1186541" y="1846337"/>
          <a:ext cx="9622972" cy="33232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1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1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8649">
                <a:tc>
                  <a:txBody>
                    <a:bodyPr/>
                    <a:lstStyle/>
                    <a:p>
                      <a:pPr algn="ctr"/>
                      <a:r>
                        <a:rPr lang="es-ES" sz="2400" b="1" i="0" dirty="0"/>
                        <a:t>Ventajas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dirty="0"/>
                        <a:t>Desventajas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4601"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Renovación de especie de plantas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Carece de objetos claros y medibles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601"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Favorece la sucesión vegetal</a:t>
                      </a:r>
                    </a:p>
                    <a:p>
                      <a:endParaRPr lang="es-E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Pésimo diseño de reglas y operación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4601"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Recupera área en estructura y función florística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Costo altísimo y beneficios económicos insignificantes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94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90599" y="934135"/>
            <a:ext cx="10014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Propagación forestal hecha por el hombre.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521010"/>
              </p:ext>
            </p:extLst>
          </p:nvPr>
        </p:nvGraphicFramePr>
        <p:xfrm>
          <a:off x="1186541" y="1846337"/>
          <a:ext cx="9622972" cy="37500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7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55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8649">
                <a:tc>
                  <a:txBody>
                    <a:bodyPr/>
                    <a:lstStyle/>
                    <a:p>
                      <a:pPr algn="ctr"/>
                      <a:r>
                        <a:rPr lang="es-ES" sz="2400" b="1" i="0" dirty="0"/>
                        <a:t>Ventajas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dirty="0"/>
                        <a:t>Desventajas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4601"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Limpian el aire y regulan</a:t>
                      </a:r>
                      <a:r>
                        <a:rPr lang="es-ES" sz="2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el clima</a:t>
                      </a:r>
                      <a:endParaRPr lang="es-E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Afecta de manera directa la vegetación y algunos animales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601"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Benefician a las personas y animales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Consecuencia negativa para la absorción de carbono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4601"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Satisfacen las necesidades domesticas agrícolas,</a:t>
                      </a:r>
                      <a:r>
                        <a:rPr lang="es-ES" sz="2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industriales y ecológicas </a:t>
                      </a:r>
                      <a:endParaRPr lang="es-E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Genera la erosión del suelo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36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41317" y="860362"/>
            <a:ext cx="4851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Calidad de las semillas forestal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041317" y="1432568"/>
            <a:ext cx="9898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dk1"/>
                </a:solidFill>
              </a:rPr>
              <a:t>Provienen de áreas productoras conocidas como fuentes semilleros, las cuales pueden ser plantaciones o bosques naturales que proveen semillas que reciben un proceso de cosecha, beneficiado y pruebas de laboratorios, para garantizar una germinación optima y plantas de mejor calidad.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t="8602" r="-1218" b="58934"/>
          <a:stretch/>
        </p:blipFill>
        <p:spPr bwMode="auto">
          <a:xfrm>
            <a:off x="7427293" y="3298371"/>
            <a:ext cx="380245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145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148</TotalTime>
  <Words>646</Words>
  <Application>Microsoft Office PowerPoint</Application>
  <PresentationFormat>Personalizado</PresentationFormat>
  <Paragraphs>83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Orgánico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hola</dc:creator>
  <cp:lastModifiedBy>Rolando</cp:lastModifiedBy>
  <cp:revision>42</cp:revision>
  <dcterms:created xsi:type="dcterms:W3CDTF">2024-01-26T07:43:05Z</dcterms:created>
  <dcterms:modified xsi:type="dcterms:W3CDTF">2025-11-28T23:21:16Z</dcterms:modified>
</cp:coreProperties>
</file>