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54F9-6E83-4005-A033-3A203F177B76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D425-FA48-4AE8-8532-E502F35893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4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92A3-9BA1-4813-BA53-A52746A92D62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7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92A3-9BA1-4813-BA53-A52746A92D62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92A3-9BA1-4813-BA53-A52746A92D62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92A3-9BA1-4813-BA53-A52746A92D62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7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92A3-9BA1-4813-BA53-A52746A92D62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92A3-9BA1-4813-BA53-A52746A92D62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82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9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29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66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1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05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4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9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74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45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C718-50DE-46DF-B1BE-FAC923601127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EE78-17BB-4070-8EDA-9EE4A86D5B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14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064397"/>
            <a:ext cx="91451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ESTUDIOS EN CIENCIA TECNOLOGÍA Y SOCIEDAD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TEMA 2: </a:t>
            </a:r>
            <a:r>
              <a:rPr lang="es-ES" sz="24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«El recurso conocimiento y su impacto en el medioambiente» 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CLASE </a:t>
            </a:r>
            <a:r>
              <a:rPr lang="es-ES" sz="24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2.2 </a:t>
            </a:r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Clase Encuentro</a:t>
            </a:r>
          </a:p>
          <a:p>
            <a:pPr algn="ctr"/>
            <a:r>
              <a:rPr lang="es-ES" sz="24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TEMÁTICAS: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2800" b="1" dirty="0"/>
              <a:t>La gestión del conocimiento y de la tecnología. </a:t>
            </a:r>
            <a:endParaRPr lang="es-ES" sz="28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s-ES" sz="2800" b="1" dirty="0" smtClean="0"/>
              <a:t>La </a:t>
            </a:r>
            <a:r>
              <a:rPr lang="es-ES" sz="2800" b="1" dirty="0"/>
              <a:t>comunicación de la ciencia en la llamada sociedad del conocimiento. </a:t>
            </a:r>
            <a:endParaRPr lang="es-ES" sz="28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s-ES" sz="2800" b="1" dirty="0" smtClean="0"/>
              <a:t>Impacto </a:t>
            </a:r>
            <a:r>
              <a:rPr lang="es-ES" sz="2800" b="1" dirty="0"/>
              <a:t>del desarrollo científico y técnico en </a:t>
            </a:r>
            <a:endParaRPr lang="es-ES" sz="2800" b="1" dirty="0" smtClean="0"/>
          </a:p>
          <a:p>
            <a:r>
              <a:rPr lang="es-ES" sz="2800" b="1" dirty="0" smtClean="0"/>
              <a:t>el </a:t>
            </a:r>
            <a:r>
              <a:rPr lang="es-ES" sz="2800" b="1" dirty="0"/>
              <a:t>medio ambiente. </a:t>
            </a:r>
            <a:endParaRPr lang="es-ES" sz="2800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endParaRPr lang="es-ES" sz="2400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8501" r="24067" b="22526"/>
          <a:stretch/>
        </p:blipFill>
        <p:spPr bwMode="auto">
          <a:xfrm>
            <a:off x="1" y="-1"/>
            <a:ext cx="1214438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C:\Users\Lais\Downloads\Lenin Engels y Ma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"/>
          <a:stretch/>
        </p:blipFill>
        <p:spPr bwMode="auto">
          <a:xfrm flipH="1">
            <a:off x="7246969" y="33391"/>
            <a:ext cx="1897039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arredondado 4"/>
          <p:cNvSpPr/>
          <p:nvPr/>
        </p:nvSpPr>
        <p:spPr>
          <a:xfrm>
            <a:off x="1289722" y="102263"/>
            <a:ext cx="5847365" cy="1112405"/>
          </a:xfrm>
          <a:prstGeom prst="roundRect">
            <a:avLst/>
          </a:pr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solidFill>
                  <a:prstClr val="black"/>
                </a:solidFill>
                <a:latin typeface="Bookman Old Style" pitchFamily="18" charset="0"/>
              </a:rPr>
              <a:t>UNIVERSIDAD DE ARTEMISA</a:t>
            </a:r>
          </a:p>
          <a:p>
            <a:pPr algn="ctr">
              <a:defRPr/>
            </a:pPr>
            <a:endParaRPr lang="pt-PT" sz="2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t-PT" sz="2000" b="1" dirty="0">
                <a:solidFill>
                  <a:prstClr val="black"/>
                </a:solidFill>
                <a:latin typeface="Bookman Old Style" pitchFamily="18" charset="0"/>
              </a:rPr>
              <a:t>DIRECCIÓN DE HISTORIA Y MARXISMO-LENINISMO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13" y="5090615"/>
            <a:ext cx="1619795" cy="17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5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-27384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2" name="Picture 4" descr="E:\Adiestrados\images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27383"/>
            <a:ext cx="3397211" cy="13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11" y="0"/>
            <a:ext cx="2758965" cy="1337088"/>
          </a:xfrm>
          <a:prstGeom prst="rect">
            <a:avLst/>
          </a:prstGeom>
        </p:spPr>
      </p:pic>
      <p:pic>
        <p:nvPicPr>
          <p:cNvPr id="5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-27384"/>
            <a:ext cx="2952328" cy="136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134077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El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desarrollo de las TIC no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puede-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por sí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solo-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sentar las bases de las sociedades del conocimiento</a:t>
            </a:r>
            <a:endParaRPr lang="es-ES_tradnl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2492906"/>
            <a:ext cx="91085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«La </a:t>
            </a:r>
            <a:r>
              <a:rPr lang="es-ES_tradnl" sz="2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información </a:t>
            </a:r>
            <a:r>
              <a:rPr lang="es-ES" sz="2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es una masa de datos indiferenciados que requieren ser tratados con discernimiento y espíritu </a:t>
            </a:r>
            <a:r>
              <a:rPr lang="es-ES" sz="2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crítico»</a:t>
            </a:r>
            <a:endParaRPr lang="es-ES_tradnl" sz="2400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3789040"/>
            <a:ext cx="91085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sz="2400" dirty="0" smtClean="0">
                <a:solidFill>
                  <a:srgbClr val="002060"/>
                </a:solidFill>
              </a:rPr>
              <a:t>“Hasta </a:t>
            </a:r>
            <a:r>
              <a:rPr lang="es-ES" sz="2400" dirty="0">
                <a:solidFill>
                  <a:srgbClr val="002060"/>
                </a:solidFill>
              </a:rPr>
              <a:t>que todos los habitantes del mundo no gocen de una igualdad de oportunidades en el ámbito de la educación…queda un largo camino que recorrer para acceder a auténticas sociedades del conocimiento</a:t>
            </a:r>
            <a:r>
              <a:rPr lang="es-ES" sz="2400" dirty="0" smtClean="0">
                <a:solidFill>
                  <a:srgbClr val="002060"/>
                </a:solidFill>
              </a:rPr>
              <a:t>”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s-ES" sz="2400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pPr algn="r"/>
            <a:r>
              <a:rPr lang="es-ES" sz="2000" dirty="0">
                <a:solidFill>
                  <a:prstClr val="black"/>
                </a:solidFill>
              </a:rPr>
              <a:t>Hacia las sociedades del conocimiento. Informe mundial de la </a:t>
            </a:r>
            <a:r>
              <a:rPr lang="es-ES" sz="2000" dirty="0" smtClean="0">
                <a:solidFill>
                  <a:prstClr val="black"/>
                </a:solidFill>
              </a:rPr>
              <a:t>UNESCO (2005</a:t>
            </a:r>
            <a:r>
              <a:rPr lang="es-ES" sz="2400" dirty="0" smtClean="0">
                <a:solidFill>
                  <a:prstClr val="black"/>
                </a:solidFill>
              </a:rPr>
              <a:t>) </a:t>
            </a:r>
            <a:endParaRPr lang="es-ES_trad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Maiandra GD" pitchFamily="34" charset="0"/>
              </a:rPr>
              <a:t>Características</a:t>
            </a:r>
            <a:endParaRPr lang="es-ES_tradnl" sz="6000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7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7" y="17758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" y="-27384"/>
            <a:ext cx="1822861" cy="9634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835" y="936114"/>
            <a:ext cx="7114940" cy="95410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800" b="1">
                <a:latin typeface="Comic Sans MS" pitchFamily="66" charset="0"/>
              </a:defRPr>
            </a:lvl1pPr>
          </a:lstStyle>
          <a:p>
            <a:r>
              <a:rPr lang="es-ES" dirty="0">
                <a:solidFill>
                  <a:srgbClr val="000066"/>
                </a:solidFill>
              </a:rPr>
              <a:t>3. </a:t>
            </a:r>
            <a:r>
              <a:rPr lang="es-ES" dirty="0" smtClean="0">
                <a:solidFill>
                  <a:srgbClr val="000066"/>
                </a:solidFill>
              </a:rPr>
              <a:t>Nace un </a:t>
            </a:r>
            <a:r>
              <a:rPr lang="es-ES" dirty="0">
                <a:solidFill>
                  <a:srgbClr val="000066"/>
                </a:solidFill>
              </a:rPr>
              <a:t>nuevo enfoque de desarrollo pertinente para los países del Sur</a:t>
            </a:r>
            <a:endParaRPr lang="es-ES_tradnl" dirty="0">
              <a:solidFill>
                <a:srgbClr val="000066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4845" y="2060848"/>
            <a:ext cx="2974989" cy="1008112"/>
            <a:chOff x="12835" y="2060848"/>
            <a:chExt cx="2974989" cy="1008112"/>
          </a:xfrm>
        </p:grpSpPr>
        <p:sp>
          <p:nvSpPr>
            <p:cNvPr id="8" name="Rectángulo redondeado 7"/>
            <p:cNvSpPr/>
            <p:nvPr/>
          </p:nvSpPr>
          <p:spPr>
            <a:xfrm>
              <a:off x="12835" y="2060848"/>
              <a:ext cx="2974989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79512" y="2204864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Valorización  </a:t>
              </a:r>
              <a:r>
                <a:rPr lang="es-ES_tradnl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potencial </a:t>
              </a:r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humano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995937" y="1988850"/>
            <a:ext cx="4896544" cy="1087671"/>
            <a:chOff x="3995936" y="2132856"/>
            <a:chExt cx="4896544" cy="1087671"/>
          </a:xfrm>
        </p:grpSpPr>
        <p:sp>
          <p:nvSpPr>
            <p:cNvPr id="11" name="Rectángulo redondeado 10"/>
            <p:cNvSpPr/>
            <p:nvPr/>
          </p:nvSpPr>
          <p:spPr>
            <a:xfrm>
              <a:off x="3995936" y="2132856"/>
              <a:ext cx="4896544" cy="10876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211960" y="2132856"/>
              <a:ext cx="45365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Modelos </a:t>
              </a:r>
              <a:r>
                <a:rPr lang="es-ES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basados en el conocimiento, la ayuda mutua y los servicios públicos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851920" y="31409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Modelos </a:t>
            </a:r>
            <a:r>
              <a:rPr lang="es-ES_tradnl" sz="2000" dirty="0">
                <a:solidFill>
                  <a:srgbClr val="000066"/>
                </a:solidFill>
                <a:latin typeface="Arial Black" panose="020B0A04020102020204" pitchFamily="34" charset="0"/>
              </a:rPr>
              <a:t>de desarrollo tradicionales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275856" y="227687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4845" y="3541085"/>
            <a:ext cx="90236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 </a:t>
            </a:r>
            <a:r>
              <a:rPr lang="es-ES" sz="2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crecimiento económico no es un fin en sí, sino un medio más para alcanzar el desarrollo</a:t>
            </a:r>
            <a:endParaRPr lang="es-ES_tradnl" sz="2400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4845" y="4509120"/>
            <a:ext cx="9023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Desarrollo humano:</a:t>
            </a:r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r>
              <a:rPr lang="es-ES" sz="2400" dirty="0" smtClean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búsqueda </a:t>
            </a:r>
            <a:r>
              <a:rPr lang="es-ES" sz="2400" dirty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de libertades </a:t>
            </a:r>
            <a:r>
              <a:rPr lang="es-ES" sz="2400" dirty="0" smtClean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sustanciales </a:t>
            </a:r>
            <a:r>
              <a:rPr lang="es-ES" sz="2400" dirty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que son a la vez el fin y el medio principal de ese desarrollo (educación para todos a lo largo de toda la vida y en la promoción de los conocimientos como valor)</a:t>
            </a:r>
            <a:endParaRPr lang="es-ES_tradnl" sz="2400" dirty="0">
              <a:solidFill>
                <a:srgbClr val="000066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Company  Logo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1602" y="25194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DESARROLLO HUMANO</a:t>
            </a:r>
            <a:endParaRPr lang="es-ES_tradn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980728"/>
            <a:ext cx="6922642" cy="2308324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Los perjuicios causados al medio ambiente, los riesgos tecnológicos, las crisis económicas y la pobreza </a:t>
            </a:r>
            <a:r>
              <a:rPr lang="es-ES" sz="24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se </a:t>
            </a:r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pueden tratar mejor mediante la cooperación internacional y la colaboración científica</a:t>
            </a:r>
            <a:endParaRPr lang="es-ES_tradnl" sz="24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67041" y="2222842"/>
            <a:ext cx="2497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El conocimiento es una poderosa herramienta de la lucha contra la pobreza </a:t>
            </a:r>
            <a:endParaRPr lang="es-ES_tradnl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520" y="5229210"/>
            <a:ext cx="640871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Éxitos </a:t>
            </a:r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conseguidos por algunos países de Asia Oriental y Sudoriental en la lucha contra la pobreza </a:t>
            </a:r>
            <a:endParaRPr lang="es-ES_tradnl" sz="24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501" y="3501009"/>
            <a:ext cx="662473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" dirty="0" smtClean="0">
                <a:solidFill>
                  <a:srgbClr val="000066"/>
                </a:solidFill>
              </a:rPr>
              <a:t>Inversiones </a:t>
            </a:r>
            <a:r>
              <a:rPr lang="es-ES" dirty="0">
                <a:solidFill>
                  <a:srgbClr val="000066"/>
                </a:solidFill>
              </a:rPr>
              <a:t>masivas </a:t>
            </a:r>
            <a:r>
              <a:rPr lang="es-ES" dirty="0" smtClean="0">
                <a:solidFill>
                  <a:srgbClr val="000066"/>
                </a:solidFill>
              </a:rPr>
              <a:t>a </a:t>
            </a:r>
            <a:r>
              <a:rPr lang="es-ES" dirty="0">
                <a:solidFill>
                  <a:srgbClr val="000066"/>
                </a:solidFill>
              </a:rPr>
              <a:t>lo largo de varios decenios en materia de educación e investigación</a:t>
            </a:r>
            <a:endParaRPr lang="es-ES_tradnl" dirty="0">
              <a:solidFill>
                <a:srgbClr val="000066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3275856" y="4773355"/>
            <a:ext cx="432048" cy="3838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642" y="44624"/>
            <a:ext cx="21858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2-HISTORIA\Imagenes de Politica y Guerra 2022\IMG-20210805-WA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53" y="0"/>
            <a:ext cx="3920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2-HISTORIA\Imagenes de Politica y Guerra 2022\IMG-20210805-WA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" y="95535"/>
            <a:ext cx="3353205" cy="66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44946" y="1244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SOCIEDAD DEL CONOCIMIENTO</a:t>
            </a:r>
            <a:endParaRPr lang="es-ES_tradn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987824" y="1556792"/>
            <a:ext cx="2880320" cy="1584176"/>
            <a:chOff x="2699792" y="2564904"/>
            <a:chExt cx="2880320" cy="1584176"/>
          </a:xfrm>
        </p:grpSpPr>
        <p:sp>
          <p:nvSpPr>
            <p:cNvPr id="6" name="Elipse 5"/>
            <p:cNvSpPr/>
            <p:nvPr/>
          </p:nvSpPr>
          <p:spPr>
            <a:xfrm>
              <a:off x="2699792" y="2564904"/>
              <a:ext cx="2880320" cy="158417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ES_tradnl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059832" y="2924944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_tradnl" sz="2400" kern="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Demandas a la escuela</a:t>
              </a:r>
            </a:p>
          </p:txBody>
        </p:sp>
      </p:grpSp>
      <p:sp>
        <p:nvSpPr>
          <p:cNvPr id="8" name="Flecha abajo 7"/>
          <p:cNvSpPr/>
          <p:nvPr/>
        </p:nvSpPr>
        <p:spPr>
          <a:xfrm>
            <a:off x="4139953" y="980728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44016" y="980728"/>
            <a:ext cx="2267744" cy="1440160"/>
            <a:chOff x="72008" y="2924944"/>
            <a:chExt cx="2195736" cy="1440160"/>
          </a:xfrm>
        </p:grpSpPr>
        <p:sp>
          <p:nvSpPr>
            <p:cNvPr id="14" name="Rectángulo redondeado 13"/>
            <p:cNvSpPr/>
            <p:nvPr/>
          </p:nvSpPr>
          <p:spPr>
            <a:xfrm>
              <a:off x="72008" y="2924944"/>
              <a:ext cx="2195736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51520" y="3140968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Solución de problemas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084169" y="3573016"/>
            <a:ext cx="2880320" cy="1296144"/>
            <a:chOff x="2699792" y="3429000"/>
            <a:chExt cx="2880320" cy="1296144"/>
          </a:xfrm>
        </p:grpSpPr>
        <p:sp>
          <p:nvSpPr>
            <p:cNvPr id="17" name="Rectángulo redondeado 16"/>
            <p:cNvSpPr/>
            <p:nvPr/>
          </p:nvSpPr>
          <p:spPr>
            <a:xfrm>
              <a:off x="2699792" y="3429000"/>
              <a:ext cx="2880320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059832" y="3573016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2000"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s-ES_tradnl" dirty="0">
                  <a:solidFill>
                    <a:srgbClr val="FFFFFF"/>
                  </a:solidFill>
                </a:rPr>
                <a:t>Comunicación y colaboración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79512" y="2708920"/>
            <a:ext cx="2448272" cy="1080120"/>
            <a:chOff x="467544" y="3212976"/>
            <a:chExt cx="2448272" cy="1080120"/>
          </a:xfrm>
        </p:grpSpPr>
        <p:sp>
          <p:nvSpPr>
            <p:cNvPr id="20" name="Rectángulo redondeado 19"/>
            <p:cNvSpPr/>
            <p:nvPr/>
          </p:nvSpPr>
          <p:spPr>
            <a:xfrm>
              <a:off x="467544" y="3212976"/>
              <a:ext cx="2448272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83568" y="3429000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Pensamiento </a:t>
              </a:r>
              <a:r>
                <a:rPr lang="es-ES_tradnl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crítico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092282" y="980728"/>
            <a:ext cx="1872208" cy="1152128"/>
            <a:chOff x="3707904" y="3429000"/>
            <a:chExt cx="1872208" cy="1152128"/>
          </a:xfrm>
        </p:grpSpPr>
        <p:sp>
          <p:nvSpPr>
            <p:cNvPr id="23" name="Rectángulo redondeado 22"/>
            <p:cNvSpPr/>
            <p:nvPr/>
          </p:nvSpPr>
          <p:spPr>
            <a:xfrm>
              <a:off x="3707904" y="3429000"/>
              <a:ext cx="1872208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779912" y="3645024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Toma </a:t>
              </a:r>
              <a:r>
                <a:rPr lang="es-ES_tradnl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de decisiones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04248" y="2348880"/>
            <a:ext cx="2160240" cy="936104"/>
            <a:chOff x="4067944" y="3573016"/>
            <a:chExt cx="2160240" cy="936104"/>
          </a:xfrm>
        </p:grpSpPr>
        <p:sp>
          <p:nvSpPr>
            <p:cNvPr id="26" name="Rectángulo redondeado 25"/>
            <p:cNvSpPr/>
            <p:nvPr/>
          </p:nvSpPr>
          <p:spPr>
            <a:xfrm>
              <a:off x="4067944" y="3573016"/>
              <a:ext cx="216024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211960" y="3861048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Empleo TIC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419874" y="3789040"/>
            <a:ext cx="2088232" cy="1152128"/>
            <a:chOff x="3707904" y="3429000"/>
            <a:chExt cx="2088232" cy="1152128"/>
          </a:xfrm>
        </p:grpSpPr>
        <p:sp>
          <p:nvSpPr>
            <p:cNvPr id="29" name="Rectángulo redondeado 28"/>
            <p:cNvSpPr/>
            <p:nvPr/>
          </p:nvSpPr>
          <p:spPr>
            <a:xfrm>
              <a:off x="3707904" y="3429000"/>
              <a:ext cx="2088232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851920" y="3645024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Trabajo en equipos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259632" y="4005064"/>
            <a:ext cx="1728192" cy="876290"/>
            <a:chOff x="683568" y="4437112"/>
            <a:chExt cx="1728192" cy="876290"/>
          </a:xfrm>
        </p:grpSpPr>
        <p:sp>
          <p:nvSpPr>
            <p:cNvPr id="33" name="Rectángulo redondeado 32"/>
            <p:cNvSpPr/>
            <p:nvPr/>
          </p:nvSpPr>
          <p:spPr>
            <a:xfrm>
              <a:off x="683568" y="4437112"/>
              <a:ext cx="1656184" cy="8762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755576" y="4496926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Valores y actitudes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1277217" y="5085184"/>
            <a:ext cx="76152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INDIVIDUOS CAPACES DE CREAR CONOCIMIENTOS</a:t>
            </a:r>
            <a:endParaRPr lang="es-ES_tradnl" sz="20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 flipV="1">
            <a:off x="5580112" y="1556792"/>
            <a:ext cx="1368152" cy="347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5940152" y="2441803"/>
            <a:ext cx="864096" cy="195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5580112" y="2924944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4644008" y="3140968"/>
            <a:ext cx="0" cy="491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H="1">
            <a:off x="2915818" y="3140968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flipH="1">
            <a:off x="2699793" y="2747839"/>
            <a:ext cx="360040" cy="1771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H="1" flipV="1">
            <a:off x="2483769" y="1595701"/>
            <a:ext cx="576064" cy="308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1259632" y="5673442"/>
            <a:ext cx="76328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>
                <a:latin typeface="Arial Black" panose="020B0A04020102020204" pitchFamily="34" charset="0"/>
              </a:defRPr>
            </a:lvl1pPr>
          </a:lstStyle>
          <a:p>
            <a:r>
              <a:rPr lang="es-ES" dirty="0" smtClean="0">
                <a:solidFill>
                  <a:srgbClr val="000066"/>
                </a:solidFill>
              </a:rPr>
              <a:t>APRENDIZAJE AUTÓNOMO Y AUTORREGULADO EN DIFERENTES CONTEXTOS</a:t>
            </a:r>
            <a:endParaRPr lang="es-ES_tradnl" dirty="0">
              <a:solidFill>
                <a:srgbClr val="000066"/>
              </a:solidFill>
            </a:endParaRPr>
          </a:p>
        </p:txBody>
      </p:sp>
      <p:sp>
        <p:nvSpPr>
          <p:cNvPr id="60" name="Flecha curvada hacia la derecha 59"/>
          <p:cNvSpPr/>
          <p:nvPr/>
        </p:nvSpPr>
        <p:spPr>
          <a:xfrm>
            <a:off x="395536" y="5229200"/>
            <a:ext cx="648072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93551" y="629815"/>
            <a:ext cx="6773554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Black" pitchFamily="34" charset="0"/>
              </a:rPr>
              <a:t>ACTIVIDAD 1 DE ESTUDIO INDIVIDUAL EVALUATIVA</a:t>
            </a:r>
          </a:p>
          <a:p>
            <a:pPr algn="ctr"/>
            <a:r>
              <a:rPr lang="es-ES" sz="2400" b="1" dirty="0" smtClean="0">
                <a:latin typeface="Arial Black" pitchFamily="34" charset="0"/>
              </a:rPr>
              <a:t>Para entregar por escrito …</a:t>
            </a:r>
          </a:p>
          <a:p>
            <a:pPr algn="ctr"/>
            <a:endParaRPr lang="es-ES" sz="2400" b="1" dirty="0">
              <a:latin typeface="Arial Black" pitchFamily="34" charset="0"/>
            </a:endParaRPr>
          </a:p>
          <a:p>
            <a:pPr algn="ctr"/>
            <a:r>
              <a:rPr lang="es-ES" sz="2400" b="1" dirty="0" smtClean="0">
                <a:latin typeface="Arial Black" pitchFamily="34" charset="0"/>
              </a:rPr>
              <a:t> </a:t>
            </a:r>
            <a:r>
              <a:rPr lang="es-ES" b="1" dirty="0" smtClean="0">
                <a:latin typeface="Arial Black" pitchFamily="34" charset="0"/>
              </a:rPr>
              <a:t>Explique desde su perspectiva como joven profesional cubano la influencia que tiene la llamada Sociedad del Conocimiento en el desarrollo de la mentalidad de los seres humanos del siglo XXI. 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48" y="3725840"/>
            <a:ext cx="3205352" cy="313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28" y="2203015"/>
            <a:ext cx="2643188" cy="529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68440" y="144273"/>
            <a:ext cx="5906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Bookman Old Style" pitchFamily="18" charset="0"/>
                <a:cs typeface="Arial" pitchFamily="34" charset="0"/>
              </a:rPr>
              <a:t>La comunicación de la ciencia en la llamada </a:t>
            </a:r>
            <a:r>
              <a:rPr lang="es-ES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sociedad del conocimiento   </a:t>
            </a:r>
          </a:p>
        </p:txBody>
      </p:sp>
      <p:pic>
        <p:nvPicPr>
          <p:cNvPr id="10242" name="Picture 2" descr="E:\2-HISTORIA\Imagenes de Politica y Guerra 2022\IMG-20220301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6846"/>
          <a:stretch/>
        </p:blipFill>
        <p:spPr bwMode="auto">
          <a:xfrm>
            <a:off x="1634744" y="1530221"/>
            <a:ext cx="5172077" cy="50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" y="1196762"/>
            <a:ext cx="6876255" cy="2952327"/>
          </a:xfrm>
          <a:solidFill>
            <a:schemeClr val="bg1">
              <a:alpha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“Aquella </a:t>
            </a:r>
            <a:r>
              <a:rPr lang="es-ES" sz="2400" kern="1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 que los ciudadanos disponen de un acceso prácticamente ilimitado e inmediato a la información, y </a:t>
            </a:r>
            <a:r>
              <a:rPr lang="es-ES" sz="2400" kern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 </a:t>
            </a:r>
            <a:r>
              <a:rPr lang="es-ES" sz="2400" kern="1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procesamiento y transmisión actúan como factores decisivos en toda la actividad de los individuos, desde sus relaciones económicas hasta el ocio y la vida pública"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</a:pPr>
            <a:endParaRPr lang="es-ES" sz="2000" kern="1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kern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kern="1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José María Sanz-</a:t>
            </a:r>
            <a:r>
              <a:rPr lang="es-ES" sz="2000" kern="12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Magallón</a:t>
            </a:r>
            <a:endParaRPr lang="es-ES" sz="2000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6498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17286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4280828"/>
            <a:ext cx="305752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/>
          <p:cNvSpPr>
            <a:spLocks/>
          </p:cNvSpPr>
          <p:nvPr/>
        </p:nvSpPr>
        <p:spPr bwMode="gray">
          <a:xfrm rot="8415872" flipV="1">
            <a:off x="6172326" y="557513"/>
            <a:ext cx="789220" cy="86068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gray">
          <a:xfrm rot="5708453">
            <a:off x="7337484" y="3120881"/>
            <a:ext cx="1249353" cy="75121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39952" y="4221088"/>
            <a:ext cx="489654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C</a:t>
            </a:r>
            <a:r>
              <a:rPr lang="es-ES" sz="2400" b="1" dirty="0" smtClean="0">
                <a:solidFill>
                  <a:srgbClr val="000066"/>
                </a:solidFill>
                <a:latin typeface="Comic Sans MS" pitchFamily="66" charset="0"/>
              </a:rPr>
              <a:t>onsecuencia </a:t>
            </a: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de </a:t>
            </a:r>
            <a:r>
              <a:rPr lang="es-ES" sz="2400" b="1" dirty="0" smtClean="0">
                <a:solidFill>
                  <a:srgbClr val="000066"/>
                </a:solidFill>
                <a:latin typeface="Comic Sans MS" pitchFamily="66" charset="0"/>
              </a:rPr>
              <a:t>cambios inducidos </a:t>
            </a: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en la sociedad </a:t>
            </a:r>
            <a:r>
              <a:rPr lang="es-ES" sz="2400" b="1" dirty="0" smtClean="0">
                <a:solidFill>
                  <a:srgbClr val="000066"/>
                </a:solidFill>
                <a:latin typeface="Comic Sans MS" pitchFamily="66" charset="0"/>
              </a:rPr>
              <a:t>por </a:t>
            </a: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innovaciones tecnológicas desarrolladas en: </a:t>
            </a:r>
            <a:r>
              <a:rPr lang="es-ES" sz="2400" b="1" dirty="0">
                <a:solidFill>
                  <a:srgbClr val="C00000"/>
                </a:solidFill>
                <a:latin typeface="Comic Sans MS" pitchFamily="66" charset="0"/>
              </a:rPr>
              <a:t>informática, telecomunicaciones y en los medios de 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comunicación</a:t>
            </a:r>
            <a:endParaRPr lang="es-ES_tradnl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9592" y="10793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SOCIEDAD DEL CONOCIMIENTO</a:t>
            </a:r>
            <a:endParaRPr lang="es-ES_tradn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E:\Adiestrados\economa-del-conocimiento-y-el-mundo-actual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37"/>
            <a:ext cx="835292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7" y="17758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573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FF00"/>
                </a:solidFill>
                <a:latin typeface="Maiandra GD" pitchFamily="34" charset="0"/>
              </a:rPr>
              <a:t>Evolución</a:t>
            </a:r>
            <a:endParaRPr lang="es-ES_tradnl" sz="5400" b="1" dirty="0">
              <a:solidFill>
                <a:srgbClr val="FFFF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Company  Logo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12290" name="Picture 2" descr="E:\2-HISTORIA\Diapositiv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4000" b="2401"/>
          <a:stretch/>
        </p:blipFill>
        <p:spPr bwMode="auto">
          <a:xfrm>
            <a:off x="255895" y="0"/>
            <a:ext cx="860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68440" y="144273"/>
            <a:ext cx="5906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Bookman Old Style" pitchFamily="18" charset="0"/>
                <a:cs typeface="Arial" pitchFamily="34" charset="0"/>
              </a:rPr>
              <a:t>La comunicación de la ciencia en la llamada </a:t>
            </a:r>
            <a:r>
              <a:rPr lang="es-ES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sociedad del conocimiento   </a:t>
            </a:r>
          </a:p>
        </p:txBody>
      </p:sp>
      <p:pic>
        <p:nvPicPr>
          <p:cNvPr id="10242" name="Picture 2" descr="E:\2-HISTORIA\Imagenes de Politica y Guerra 2022\IMG-20220301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6846"/>
          <a:stretch/>
        </p:blipFill>
        <p:spPr bwMode="auto">
          <a:xfrm>
            <a:off x="1634744" y="1530221"/>
            <a:ext cx="5172077" cy="50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523" y="908730"/>
            <a:ext cx="7153299" cy="255454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000066"/>
                </a:solidFill>
                <a:latin typeface="Comic Sans MS" pitchFamily="66" charset="0"/>
              </a:rPr>
              <a:t>1. Surgimiento </a:t>
            </a:r>
            <a:r>
              <a:rPr lang="es-ES" sz="3200" b="1" dirty="0">
                <a:solidFill>
                  <a:srgbClr val="000066"/>
                </a:solidFill>
                <a:latin typeface="Comic Sans MS" pitchFamily="66" charset="0"/>
              </a:rPr>
              <a:t>de una nueva economía, donde el principal medio de producción </a:t>
            </a:r>
            <a:r>
              <a:rPr lang="es-ES" sz="3200" b="1" dirty="0" smtClean="0">
                <a:solidFill>
                  <a:srgbClr val="000066"/>
                </a:solidFill>
                <a:latin typeface="Comic Sans MS" pitchFamily="66" charset="0"/>
              </a:rPr>
              <a:t>es el cerebro humano </a:t>
            </a:r>
            <a:r>
              <a:rPr lang="es-ES" sz="3200" b="1" dirty="0">
                <a:solidFill>
                  <a:srgbClr val="000066"/>
                </a:solidFill>
                <a:latin typeface="Comic Sans MS" pitchFamily="66" charset="0"/>
              </a:rPr>
              <a:t>y su producto derivado, el 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conocimiento</a:t>
            </a: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Maiandra GD" pitchFamily="34" charset="0"/>
              </a:rPr>
              <a:t>Características</a:t>
            </a:r>
            <a:endParaRPr lang="es-ES_tradnl" sz="6000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7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7" y="866284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127774" y="2564914"/>
            <a:ext cx="20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 compra y se vende</a:t>
            </a:r>
            <a:endParaRPr lang="es-ES_tradn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5436097" y="2980412"/>
            <a:ext cx="1475654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520" y="3501009"/>
            <a:ext cx="30243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Directamente: </a:t>
            </a:r>
            <a:r>
              <a:rPr lang="es-ES_tradn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patentes o licencias</a:t>
            </a:r>
            <a:endParaRPr lang="es-ES_tradn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91880" y="3485326"/>
            <a:ext cx="532859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_tradnl" sz="2400" dirty="0">
                <a:solidFill>
                  <a:srgbClr val="000066"/>
                </a:solidFill>
              </a:rPr>
              <a:t>Indirectamente:</a:t>
            </a:r>
          </a:p>
          <a:p>
            <a:r>
              <a:rPr lang="es-ES" sz="2400" dirty="0">
                <a:solidFill>
                  <a:srgbClr val="FF0000"/>
                </a:solidFill>
              </a:rPr>
              <a:t>precio del producto, bien o servicio que el conocimiento </a:t>
            </a:r>
            <a:r>
              <a:rPr lang="es-ES" sz="2400" dirty="0" smtClean="0">
                <a:solidFill>
                  <a:srgbClr val="FF0000"/>
                </a:solidFill>
              </a:rPr>
              <a:t>origina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7509" y="5301218"/>
            <a:ext cx="889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56"/>
                </a:solidFill>
                <a:latin typeface="Arial Black" panose="020B0A04020102020204" pitchFamily="34" charset="0"/>
              </a:rPr>
              <a:t>La producción </a:t>
            </a:r>
            <a:r>
              <a:rPr lang="es-ES" sz="2400" dirty="0">
                <a:solidFill>
                  <a:srgbClr val="000056"/>
                </a:solidFill>
                <a:latin typeface="Arial Black" panose="020B0A04020102020204" pitchFamily="34" charset="0"/>
              </a:rPr>
              <a:t>de conocimientos se convierte en una importante fuente para el desarrollo de los pueblos</a:t>
            </a:r>
            <a:endParaRPr lang="es-ES_tradnl" sz="2400" dirty="0">
              <a:solidFill>
                <a:srgbClr val="00005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 rot="950572">
            <a:off x="2339752" y="4701347"/>
            <a:ext cx="720080" cy="599871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17286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3"/>
          <p:cNvSpPr>
            <a:spLocks/>
          </p:cNvSpPr>
          <p:nvPr/>
        </p:nvSpPr>
        <p:spPr bwMode="gray">
          <a:xfrm rot="8415872" flipV="1">
            <a:off x="6172326" y="557513"/>
            <a:ext cx="789220" cy="86068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gray">
          <a:xfrm rot="3349439">
            <a:off x="6985242" y="3637175"/>
            <a:ext cx="1249353" cy="75121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" y="1083508"/>
            <a:ext cx="7020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S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ociedades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del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conocimiento comprenden,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además de lo económico, las dimensiones sociales, éticas y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políticas </a:t>
            </a:r>
          </a:p>
          <a:p>
            <a:pPr algn="just"/>
            <a:endParaRPr lang="es-ES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Sociedades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en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plural: intención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de rechazar la unicidad de un modelo “listo para su uso” que no tenga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en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cuenta la diversidad cultural y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lingüística,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que  permite a todos reconocerse en los cambios que se están produciendo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actualmente</a:t>
            </a:r>
            <a:endParaRPr lang="es-ES_tradnl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47866" y="5157202"/>
            <a:ext cx="56886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</a:t>
            </a:r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ecesidad </a:t>
            </a:r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de la promoción de los conocimientos como valor, </a:t>
            </a:r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considerados </a:t>
            </a:r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en su </a:t>
            </a:r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pluralidad</a:t>
            </a:r>
            <a:endParaRPr lang="es-ES_tradnl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5160872"/>
            <a:ext cx="182286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Maiandra GD" pitchFamily="34" charset="0"/>
              </a:rPr>
              <a:t>Características</a:t>
            </a:r>
            <a:endParaRPr lang="es-ES_tradnl" sz="6000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5" name="Picture 4" descr="C:\Documents and Settings\Administrador\Escritorio\images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746994" cy="23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936114"/>
            <a:ext cx="7380312" cy="138499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200" b="1">
                <a:latin typeface="Comic Sans MS" pitchFamily="66" charset="0"/>
              </a:defRPr>
            </a:lvl1pPr>
          </a:lstStyle>
          <a:p>
            <a:pPr algn="just"/>
            <a:r>
              <a:rPr lang="es-ES" sz="2800" dirty="0">
                <a:solidFill>
                  <a:srgbClr val="000066"/>
                </a:solidFill>
              </a:rPr>
              <a:t>2. El nacimiento de una sociedad mundial de la información como consecuencia de la revolución de las tecnologías</a:t>
            </a:r>
            <a:endParaRPr lang="es-ES_tradnl" sz="2800" dirty="0">
              <a:solidFill>
                <a:srgbClr val="000066"/>
              </a:solidFill>
            </a:endParaRPr>
          </a:p>
        </p:txBody>
      </p:sp>
      <p:pic>
        <p:nvPicPr>
          <p:cNvPr id="8" name="Picture 10" descr="C:\Documents and Settings\Administrador\Escritorio\índic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" y="2492900"/>
            <a:ext cx="203312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051721" y="2321107"/>
            <a:ext cx="7092280" cy="3196133"/>
          </a:xfrm>
          <a:solidFill>
            <a:schemeClr val="bg1">
              <a:alpha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La rápida proliferación de las herramientas que nos proveen las TIC permite </a:t>
            </a:r>
            <a:r>
              <a:rPr lang="es-ES" sz="2400" kern="1200" dirty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crear nuevos espacios de comunicación, </a:t>
            </a:r>
            <a:r>
              <a:rPr lang="es-ES" sz="2400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trabajar colaborativamente </a:t>
            </a:r>
            <a:r>
              <a:rPr lang="es-ES" sz="2400" kern="1200" dirty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y conformar redes en las que es posible producir y </a:t>
            </a:r>
            <a:r>
              <a:rPr lang="es-ES" sz="2400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compartir el saber</a:t>
            </a:r>
            <a:r>
              <a:rPr lang="es-ES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, se trata de </a:t>
            </a:r>
            <a:r>
              <a:rPr lang="es-ES" sz="2400" kern="1200" dirty="0">
                <a:solidFill>
                  <a:srgbClr val="00B050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una nueva forma de </a:t>
            </a:r>
            <a:r>
              <a:rPr lang="es-ES" sz="2400" u="sng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construir el </a:t>
            </a:r>
            <a:r>
              <a:rPr lang="es-ES" sz="2400" u="sng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conocimiento</a:t>
            </a:r>
            <a:r>
              <a:rPr lang="es-ES" sz="2400" u="sng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  </a:t>
            </a:r>
            <a:endParaRPr lang="es-ES_tradnl" sz="2400" u="sng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55777" y="5805264"/>
            <a:ext cx="5688633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PARADIGMA TECNOLÓGICO </a:t>
            </a:r>
            <a:endParaRPr lang="es-ES_tradnl" sz="28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Flecha doblada 11"/>
          <p:cNvSpPr/>
          <p:nvPr/>
        </p:nvSpPr>
        <p:spPr>
          <a:xfrm rot="17574871">
            <a:off x="1462677" y="5032701"/>
            <a:ext cx="969231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 animBg="1"/>
      <p:bldP spid="4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Adiestrados\images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7383"/>
            <a:ext cx="28113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istrador\Mis documentos\Mis imágenes\images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06" y="1"/>
            <a:ext cx="654229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496" y="1124744"/>
            <a:ext cx="9036496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Desempeñan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un rol fundamental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en el: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es-E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esarrollo </a:t>
            </a:r>
            <a:r>
              <a:rPr lang="es-E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económico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(mediante la difusión de las innovaciones y los aumentos de productividad posibilitados por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estas)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es-ES_tradnl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esarrollo humano</a:t>
            </a:r>
            <a:r>
              <a:rPr lang="es-ES_tradnl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(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factores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decisivos en toda la actividad de los individuos, desde sus relaciones económicas hasta el ocio y la vida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pública</a:t>
            </a:r>
            <a:r>
              <a:rPr lang="es-ES_tradnl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33592" y="3861058"/>
            <a:ext cx="8938405" cy="1944219"/>
            <a:chOff x="133587" y="4509120"/>
            <a:chExt cx="8902909" cy="1944219"/>
          </a:xfrm>
        </p:grpSpPr>
        <p:sp>
          <p:nvSpPr>
            <p:cNvPr id="5" name="CuadroTexto 4"/>
            <p:cNvSpPr txBox="1"/>
            <p:nvPr/>
          </p:nvSpPr>
          <p:spPr>
            <a:xfrm>
              <a:off x="133587" y="5085184"/>
              <a:ext cx="2566205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dirty="0" smtClean="0">
                  <a:solidFill>
                    <a:srgbClr val="0070C0"/>
                  </a:solidFill>
                  <a:latin typeface="Arial Black" panose="020B0A04020102020204" pitchFamily="34" charset="0"/>
                </a:rPr>
                <a:t>Progresos  </a:t>
              </a:r>
              <a:r>
                <a:rPr lang="es-ES_tradnl" sz="2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conocimiento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347864" y="5085184"/>
              <a:ext cx="252028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2400">
                  <a:latin typeface="Arial Black" panose="020B0A04020102020204" pitchFamily="34" charset="0"/>
                </a:defRPr>
              </a:lvl1pPr>
            </a:lstStyle>
            <a:p>
              <a:r>
                <a:rPr lang="es-ES_tradnl" dirty="0" smtClean="0">
                  <a:solidFill>
                    <a:srgbClr val="0070C0"/>
                  </a:solidFill>
                </a:rPr>
                <a:t>Innovaciones </a:t>
              </a:r>
              <a:r>
                <a:rPr lang="es-ES_tradnl" dirty="0">
                  <a:solidFill>
                    <a:srgbClr val="0070C0"/>
                  </a:solidFill>
                </a:rPr>
                <a:t>tecnológicas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516216" y="5046275"/>
              <a:ext cx="252028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dirty="0" smtClean="0">
                  <a:solidFill>
                    <a:srgbClr val="0070C0"/>
                  </a:solidFill>
                  <a:latin typeface="Arial Black" panose="020B0A04020102020204" pitchFamily="34" charset="0"/>
                </a:rPr>
                <a:t>Más  </a:t>
              </a:r>
              <a:r>
                <a:rPr lang="es-ES_tradnl" sz="2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conocimiento</a:t>
              </a:r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2811363" y="5301208"/>
              <a:ext cx="392485" cy="470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5979715" y="5301208"/>
              <a:ext cx="392485" cy="470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1" name="Flecha curvada hacia la izquierda 10"/>
            <p:cNvSpPr/>
            <p:nvPr/>
          </p:nvSpPr>
          <p:spPr>
            <a:xfrm rot="5400000">
              <a:off x="5825459" y="5703933"/>
              <a:ext cx="432048" cy="106675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12" name="Flecha curvada hacia la izquierda 11"/>
            <p:cNvSpPr/>
            <p:nvPr/>
          </p:nvSpPr>
          <p:spPr>
            <a:xfrm rot="5400000">
              <a:off x="2729115" y="5559918"/>
              <a:ext cx="432050" cy="135479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411760" y="4509120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CÍRCULO VIRTUOSO</a:t>
              </a:r>
              <a:endParaRPr lang="es-ES_tradnl" sz="28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5" y="5949285"/>
            <a:ext cx="9143999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CRECIMIENTO EXPONENCIAL DE CONOCIMIENTOS</a:t>
            </a:r>
            <a:endParaRPr lang="es-ES_tradnl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-27384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2" name="Picture 4" descr="E:\Adiestrados\images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27383"/>
            <a:ext cx="3397211" cy="13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11" y="0"/>
            <a:ext cx="2758965" cy="1337088"/>
          </a:xfrm>
          <a:prstGeom prst="rect">
            <a:avLst/>
          </a:prstGeom>
        </p:spPr>
      </p:pic>
      <p:pic>
        <p:nvPicPr>
          <p:cNvPr id="5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-27384"/>
            <a:ext cx="2952328" cy="136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134077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El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desarrollo de las TIC no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puede-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por sí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solo-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sentar las bases de las sociedades del conocimiento</a:t>
            </a:r>
            <a:endParaRPr lang="es-ES_tradnl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2492906"/>
            <a:ext cx="91085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«La </a:t>
            </a:r>
            <a:r>
              <a:rPr lang="es-ES_tradnl" sz="2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información </a:t>
            </a:r>
            <a:r>
              <a:rPr lang="es-ES" sz="2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es una masa de datos indiferenciados que requieren ser tratados con discernimiento y espíritu </a:t>
            </a:r>
            <a:r>
              <a:rPr lang="es-ES" sz="2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crítico»</a:t>
            </a:r>
            <a:endParaRPr lang="es-ES_tradnl" sz="2400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3789040"/>
            <a:ext cx="91085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sz="2400" dirty="0" smtClean="0">
                <a:solidFill>
                  <a:srgbClr val="002060"/>
                </a:solidFill>
              </a:rPr>
              <a:t>“Hasta </a:t>
            </a:r>
            <a:r>
              <a:rPr lang="es-ES" sz="2400" dirty="0">
                <a:solidFill>
                  <a:srgbClr val="002060"/>
                </a:solidFill>
              </a:rPr>
              <a:t>que todos los habitantes del mundo no gocen de una igualdad de oportunidades en el ámbito de la educación…queda un largo camino que recorrer para acceder a auténticas sociedades del conocimiento</a:t>
            </a:r>
            <a:r>
              <a:rPr lang="es-ES" sz="2400" dirty="0" smtClean="0">
                <a:solidFill>
                  <a:srgbClr val="002060"/>
                </a:solidFill>
              </a:rPr>
              <a:t>”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s-ES" sz="2400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pPr algn="r"/>
            <a:r>
              <a:rPr lang="es-ES" sz="2000" dirty="0">
                <a:solidFill>
                  <a:prstClr val="black"/>
                </a:solidFill>
              </a:rPr>
              <a:t>Hacia las sociedades del conocimiento. Informe mundial de la </a:t>
            </a:r>
            <a:r>
              <a:rPr lang="es-ES" sz="2000" dirty="0" smtClean="0">
                <a:solidFill>
                  <a:prstClr val="black"/>
                </a:solidFill>
              </a:rPr>
              <a:t>UNESCO (2005</a:t>
            </a:r>
            <a:r>
              <a:rPr lang="es-ES" sz="2400" dirty="0" smtClean="0">
                <a:solidFill>
                  <a:prstClr val="black"/>
                </a:solidFill>
              </a:rPr>
              <a:t>) </a:t>
            </a:r>
            <a:endParaRPr lang="es-ES_trad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Maiandra GD" pitchFamily="34" charset="0"/>
              </a:rPr>
              <a:t>Características</a:t>
            </a:r>
            <a:endParaRPr lang="es-ES_tradnl" sz="6000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7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7" y="17758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" y="-27384"/>
            <a:ext cx="1822861" cy="9634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835" y="936114"/>
            <a:ext cx="7114940" cy="95410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800" b="1">
                <a:latin typeface="Comic Sans MS" pitchFamily="66" charset="0"/>
              </a:defRPr>
            </a:lvl1pPr>
          </a:lstStyle>
          <a:p>
            <a:r>
              <a:rPr lang="es-ES" dirty="0">
                <a:solidFill>
                  <a:srgbClr val="000066"/>
                </a:solidFill>
              </a:rPr>
              <a:t>3. </a:t>
            </a:r>
            <a:r>
              <a:rPr lang="es-ES" dirty="0" smtClean="0">
                <a:solidFill>
                  <a:srgbClr val="000066"/>
                </a:solidFill>
              </a:rPr>
              <a:t>Nace un </a:t>
            </a:r>
            <a:r>
              <a:rPr lang="es-ES" dirty="0">
                <a:solidFill>
                  <a:srgbClr val="000066"/>
                </a:solidFill>
              </a:rPr>
              <a:t>nuevo enfoque de desarrollo pertinente para los países del Sur</a:t>
            </a:r>
            <a:endParaRPr lang="es-ES_tradnl" dirty="0">
              <a:solidFill>
                <a:srgbClr val="000066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4845" y="2060848"/>
            <a:ext cx="2974989" cy="1008112"/>
            <a:chOff x="12835" y="2060848"/>
            <a:chExt cx="2974989" cy="1008112"/>
          </a:xfrm>
        </p:grpSpPr>
        <p:sp>
          <p:nvSpPr>
            <p:cNvPr id="8" name="Rectángulo redondeado 7"/>
            <p:cNvSpPr/>
            <p:nvPr/>
          </p:nvSpPr>
          <p:spPr>
            <a:xfrm>
              <a:off x="12835" y="2060848"/>
              <a:ext cx="2974989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79512" y="2204864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Valorización  </a:t>
              </a:r>
              <a:r>
                <a:rPr lang="es-ES_tradnl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potencial </a:t>
              </a:r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humano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995937" y="1988850"/>
            <a:ext cx="4896544" cy="1087671"/>
            <a:chOff x="3995936" y="2132856"/>
            <a:chExt cx="4896544" cy="1087671"/>
          </a:xfrm>
        </p:grpSpPr>
        <p:sp>
          <p:nvSpPr>
            <p:cNvPr id="11" name="Rectángulo redondeado 10"/>
            <p:cNvSpPr/>
            <p:nvPr/>
          </p:nvSpPr>
          <p:spPr>
            <a:xfrm>
              <a:off x="3995936" y="2132856"/>
              <a:ext cx="4896544" cy="10876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211960" y="2132856"/>
              <a:ext cx="45365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Modelos </a:t>
              </a:r>
              <a:r>
                <a:rPr lang="es-ES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basados en el conocimiento, la ayuda mutua y los servicios públicos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851920" y="31409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Modelos </a:t>
            </a:r>
            <a:r>
              <a:rPr lang="es-ES_tradnl" sz="2000" dirty="0">
                <a:solidFill>
                  <a:srgbClr val="000066"/>
                </a:solidFill>
                <a:latin typeface="Arial Black" panose="020B0A04020102020204" pitchFamily="34" charset="0"/>
              </a:rPr>
              <a:t>de desarrollo tradicionales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275856" y="227687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4845" y="3541085"/>
            <a:ext cx="90236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 </a:t>
            </a:r>
            <a:r>
              <a:rPr lang="es-ES" sz="2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crecimiento económico no es un fin en sí, sino un medio más para alcanzar el desarrollo</a:t>
            </a:r>
            <a:endParaRPr lang="es-ES_tradnl" sz="2400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4845" y="4509120"/>
            <a:ext cx="9023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Desarrollo humano:</a:t>
            </a:r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r>
              <a:rPr lang="es-ES" sz="2400" dirty="0" smtClean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búsqueda </a:t>
            </a:r>
            <a:r>
              <a:rPr lang="es-ES" sz="2400" dirty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de libertades </a:t>
            </a:r>
            <a:r>
              <a:rPr lang="es-ES" sz="2400" dirty="0" smtClean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sustanciales </a:t>
            </a:r>
            <a:r>
              <a:rPr lang="es-ES" sz="2400" dirty="0">
                <a:solidFill>
                  <a:srgbClr val="000066">
                    <a:lumMod val="50000"/>
                  </a:srgbClr>
                </a:solidFill>
                <a:latin typeface="Arial Black" panose="020B0A04020102020204" pitchFamily="34" charset="0"/>
              </a:rPr>
              <a:t>que son a la vez el fin y el medio principal de ese desarrollo (educación para todos a lo largo de toda la vida y en la promoción de los conocimientos como valor)</a:t>
            </a:r>
            <a:endParaRPr lang="es-ES_tradnl" sz="2400" dirty="0">
              <a:solidFill>
                <a:srgbClr val="000066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Company  Logo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1602" y="25194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DESARROLLO HUMANO</a:t>
            </a:r>
            <a:endParaRPr lang="es-ES_tradn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980728"/>
            <a:ext cx="6922642" cy="2308324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Los perjuicios causados al medio ambiente, los riesgos tecnológicos, las crisis económicas y la pobreza </a:t>
            </a:r>
            <a:r>
              <a:rPr lang="es-ES" sz="24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se </a:t>
            </a:r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pueden tratar mejor mediante la cooperación internacional y la colaboración científica</a:t>
            </a:r>
            <a:endParaRPr lang="es-ES_tradnl" sz="24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67041" y="2222842"/>
            <a:ext cx="2497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El conocimiento es una poderosa herramienta de la lucha contra la pobreza </a:t>
            </a:r>
            <a:endParaRPr lang="es-ES_tradnl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520" y="5229210"/>
            <a:ext cx="640871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Éxitos </a:t>
            </a:r>
            <a:r>
              <a:rPr lang="es-ES" sz="2400" dirty="0">
                <a:solidFill>
                  <a:srgbClr val="000066"/>
                </a:solidFill>
                <a:latin typeface="Arial Black" panose="020B0A04020102020204" pitchFamily="34" charset="0"/>
              </a:rPr>
              <a:t>conseguidos por algunos países de Asia Oriental y Sudoriental en la lucha contra la pobreza </a:t>
            </a:r>
            <a:endParaRPr lang="es-ES_tradnl" sz="24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501" y="3501009"/>
            <a:ext cx="662473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s-ES" dirty="0" smtClean="0">
                <a:solidFill>
                  <a:srgbClr val="000066"/>
                </a:solidFill>
              </a:rPr>
              <a:t>Inversiones </a:t>
            </a:r>
            <a:r>
              <a:rPr lang="es-ES" dirty="0">
                <a:solidFill>
                  <a:srgbClr val="000066"/>
                </a:solidFill>
              </a:rPr>
              <a:t>masivas </a:t>
            </a:r>
            <a:r>
              <a:rPr lang="es-ES" dirty="0" smtClean="0">
                <a:solidFill>
                  <a:srgbClr val="000066"/>
                </a:solidFill>
              </a:rPr>
              <a:t>a </a:t>
            </a:r>
            <a:r>
              <a:rPr lang="es-ES" dirty="0">
                <a:solidFill>
                  <a:srgbClr val="000066"/>
                </a:solidFill>
              </a:rPr>
              <a:t>lo largo de varios decenios en materia de educación e investigación</a:t>
            </a:r>
            <a:endParaRPr lang="es-ES_tradnl" dirty="0">
              <a:solidFill>
                <a:srgbClr val="000066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3275856" y="4773355"/>
            <a:ext cx="432048" cy="3838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642" y="44624"/>
            <a:ext cx="21858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2-HISTORIA\Imagenes de Politica y Guerra 2022\IMG-20210805-WA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53" y="0"/>
            <a:ext cx="3920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2-HISTORIA\Imagenes de Politica y Guerra 2022\IMG-20210805-WA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" y="95535"/>
            <a:ext cx="3353205" cy="66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44946" y="1244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SOCIEDAD DEL CONOCIMIENTO</a:t>
            </a:r>
            <a:endParaRPr lang="es-ES_tradn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987824" y="1556792"/>
            <a:ext cx="2880320" cy="1584176"/>
            <a:chOff x="2699792" y="2564904"/>
            <a:chExt cx="2880320" cy="1584176"/>
          </a:xfrm>
        </p:grpSpPr>
        <p:sp>
          <p:nvSpPr>
            <p:cNvPr id="6" name="Elipse 5"/>
            <p:cNvSpPr/>
            <p:nvPr/>
          </p:nvSpPr>
          <p:spPr>
            <a:xfrm>
              <a:off x="2699792" y="2564904"/>
              <a:ext cx="2880320" cy="158417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ES_tradnl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059832" y="2924944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_tradnl" sz="2400" kern="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Demandas a la escuela</a:t>
              </a:r>
            </a:p>
          </p:txBody>
        </p:sp>
      </p:grpSp>
      <p:sp>
        <p:nvSpPr>
          <p:cNvPr id="8" name="Flecha abajo 7"/>
          <p:cNvSpPr/>
          <p:nvPr/>
        </p:nvSpPr>
        <p:spPr>
          <a:xfrm>
            <a:off x="4139953" y="980728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44016" y="980728"/>
            <a:ext cx="2267744" cy="1440160"/>
            <a:chOff x="72008" y="2924944"/>
            <a:chExt cx="2195736" cy="1440160"/>
          </a:xfrm>
        </p:grpSpPr>
        <p:sp>
          <p:nvSpPr>
            <p:cNvPr id="14" name="Rectángulo redondeado 13"/>
            <p:cNvSpPr/>
            <p:nvPr/>
          </p:nvSpPr>
          <p:spPr>
            <a:xfrm>
              <a:off x="72008" y="2924944"/>
              <a:ext cx="2195736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51520" y="3140968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Solución de problemas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084169" y="3573016"/>
            <a:ext cx="2880320" cy="1296144"/>
            <a:chOff x="2699792" y="3429000"/>
            <a:chExt cx="2880320" cy="1296144"/>
          </a:xfrm>
        </p:grpSpPr>
        <p:sp>
          <p:nvSpPr>
            <p:cNvPr id="17" name="Rectángulo redondeado 16"/>
            <p:cNvSpPr/>
            <p:nvPr/>
          </p:nvSpPr>
          <p:spPr>
            <a:xfrm>
              <a:off x="2699792" y="3429000"/>
              <a:ext cx="2880320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059832" y="3573016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2000"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s-ES_tradnl" dirty="0">
                  <a:solidFill>
                    <a:srgbClr val="FFFFFF"/>
                  </a:solidFill>
                </a:rPr>
                <a:t>Comunicación y colaboración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79512" y="2708920"/>
            <a:ext cx="2448272" cy="1080120"/>
            <a:chOff x="467544" y="3212976"/>
            <a:chExt cx="2448272" cy="1080120"/>
          </a:xfrm>
        </p:grpSpPr>
        <p:sp>
          <p:nvSpPr>
            <p:cNvPr id="20" name="Rectángulo redondeado 19"/>
            <p:cNvSpPr/>
            <p:nvPr/>
          </p:nvSpPr>
          <p:spPr>
            <a:xfrm>
              <a:off x="467544" y="3212976"/>
              <a:ext cx="2448272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83568" y="3429000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Pensamiento </a:t>
              </a:r>
              <a:r>
                <a:rPr lang="es-ES_tradnl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crítico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092282" y="980728"/>
            <a:ext cx="1872208" cy="1152128"/>
            <a:chOff x="3707904" y="3429000"/>
            <a:chExt cx="1872208" cy="1152128"/>
          </a:xfrm>
        </p:grpSpPr>
        <p:sp>
          <p:nvSpPr>
            <p:cNvPr id="23" name="Rectángulo redondeado 22"/>
            <p:cNvSpPr/>
            <p:nvPr/>
          </p:nvSpPr>
          <p:spPr>
            <a:xfrm>
              <a:off x="3707904" y="3429000"/>
              <a:ext cx="1872208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779912" y="3645024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Toma </a:t>
              </a:r>
              <a:r>
                <a:rPr lang="es-ES_tradnl" sz="2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de decisiones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04248" y="2348880"/>
            <a:ext cx="2160240" cy="936104"/>
            <a:chOff x="4067944" y="3573016"/>
            <a:chExt cx="2160240" cy="936104"/>
          </a:xfrm>
        </p:grpSpPr>
        <p:sp>
          <p:nvSpPr>
            <p:cNvPr id="26" name="Rectángulo redondeado 25"/>
            <p:cNvSpPr/>
            <p:nvPr/>
          </p:nvSpPr>
          <p:spPr>
            <a:xfrm>
              <a:off x="4067944" y="3573016"/>
              <a:ext cx="216024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211960" y="3861048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Empleo TIC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419874" y="3789040"/>
            <a:ext cx="2088232" cy="1152128"/>
            <a:chOff x="3707904" y="3429000"/>
            <a:chExt cx="2088232" cy="1152128"/>
          </a:xfrm>
        </p:grpSpPr>
        <p:sp>
          <p:nvSpPr>
            <p:cNvPr id="29" name="Rectángulo redondeado 28"/>
            <p:cNvSpPr/>
            <p:nvPr/>
          </p:nvSpPr>
          <p:spPr>
            <a:xfrm>
              <a:off x="3707904" y="3429000"/>
              <a:ext cx="2088232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851920" y="3645024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Trabajo en equipos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259632" y="4005064"/>
            <a:ext cx="1728192" cy="876290"/>
            <a:chOff x="683568" y="4437112"/>
            <a:chExt cx="1728192" cy="876290"/>
          </a:xfrm>
        </p:grpSpPr>
        <p:sp>
          <p:nvSpPr>
            <p:cNvPr id="33" name="Rectángulo redondeado 32"/>
            <p:cNvSpPr/>
            <p:nvPr/>
          </p:nvSpPr>
          <p:spPr>
            <a:xfrm>
              <a:off x="683568" y="4437112"/>
              <a:ext cx="1656184" cy="8762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755576" y="4496926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Valores y actitudes</a:t>
              </a:r>
              <a:endParaRPr lang="es-ES_tradnl" sz="2000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1277217" y="5085184"/>
            <a:ext cx="76152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INDIVIDUOS CAPACES DE CREAR CONOCIMIENTOS</a:t>
            </a:r>
            <a:endParaRPr lang="es-ES_tradnl" sz="20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 flipV="1">
            <a:off x="5580112" y="1556792"/>
            <a:ext cx="1368152" cy="347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5940152" y="2441803"/>
            <a:ext cx="864096" cy="195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5580112" y="2924944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4644008" y="3140968"/>
            <a:ext cx="0" cy="491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H="1">
            <a:off x="2915818" y="3140968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flipH="1">
            <a:off x="2699793" y="2747839"/>
            <a:ext cx="360040" cy="1771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H="1" flipV="1">
            <a:off x="2483769" y="1595701"/>
            <a:ext cx="576064" cy="308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1259632" y="5673442"/>
            <a:ext cx="76328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>
                <a:latin typeface="Arial Black" panose="020B0A04020102020204" pitchFamily="34" charset="0"/>
              </a:defRPr>
            </a:lvl1pPr>
          </a:lstStyle>
          <a:p>
            <a:r>
              <a:rPr lang="es-ES" dirty="0" smtClean="0">
                <a:solidFill>
                  <a:srgbClr val="000066"/>
                </a:solidFill>
              </a:rPr>
              <a:t>APRENDIZAJE AUTÓNOMO Y AUTORREGULADO EN DIFERENTES CONTEXTOS</a:t>
            </a:r>
            <a:endParaRPr lang="es-ES_tradnl" dirty="0">
              <a:solidFill>
                <a:srgbClr val="000066"/>
              </a:solidFill>
            </a:endParaRPr>
          </a:p>
        </p:txBody>
      </p:sp>
      <p:sp>
        <p:nvSpPr>
          <p:cNvPr id="60" name="Flecha curvada hacia la derecha 59"/>
          <p:cNvSpPr/>
          <p:nvPr/>
        </p:nvSpPr>
        <p:spPr>
          <a:xfrm>
            <a:off x="395536" y="5229200"/>
            <a:ext cx="648072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93551" y="629815"/>
            <a:ext cx="6773554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Black" pitchFamily="34" charset="0"/>
              </a:rPr>
              <a:t>ACTIVIDAD 1 DE ESTUDIO INDIVIDUAL EVALUATIVA</a:t>
            </a:r>
          </a:p>
          <a:p>
            <a:pPr algn="ctr"/>
            <a:r>
              <a:rPr lang="es-ES" sz="2400" b="1" dirty="0" smtClean="0">
                <a:latin typeface="Arial Black" pitchFamily="34" charset="0"/>
              </a:rPr>
              <a:t>Para entregar por escrito …</a:t>
            </a:r>
          </a:p>
          <a:p>
            <a:pPr algn="ctr"/>
            <a:endParaRPr lang="es-ES" sz="2400" b="1" dirty="0">
              <a:latin typeface="Arial Black" pitchFamily="34" charset="0"/>
            </a:endParaRPr>
          </a:p>
          <a:p>
            <a:pPr algn="ctr"/>
            <a:r>
              <a:rPr lang="es-ES" sz="2400" b="1" dirty="0" smtClean="0">
                <a:latin typeface="Arial Black" pitchFamily="34" charset="0"/>
              </a:rPr>
              <a:t> </a:t>
            </a:r>
            <a:r>
              <a:rPr lang="es-ES" b="1" dirty="0" smtClean="0">
                <a:latin typeface="Arial Black" pitchFamily="34" charset="0"/>
              </a:rPr>
              <a:t>Explique desde su perspectiva como joven profesional cubano la influencia que tiene la llamada Sociedad del Conocimiento en el desarrollo de la mentalidad de los seres humanos del siglo XXI. 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48" y="3725840"/>
            <a:ext cx="3205352" cy="313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28" y="2203015"/>
            <a:ext cx="2643188" cy="529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" y="1196762"/>
            <a:ext cx="6876255" cy="2952327"/>
          </a:xfrm>
          <a:solidFill>
            <a:schemeClr val="bg1">
              <a:alpha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“Aquella </a:t>
            </a:r>
            <a:r>
              <a:rPr lang="es-ES" sz="2400" kern="1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 que los ciudadanos disponen de un acceso prácticamente ilimitado e inmediato a la información, y </a:t>
            </a:r>
            <a:r>
              <a:rPr lang="es-ES" sz="2400" kern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 </a:t>
            </a:r>
            <a:r>
              <a:rPr lang="es-ES" sz="2400" kern="1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procesamiento y transmisión actúan como factores decisivos en toda la actividad de los individuos, desde sus relaciones económicas hasta el ocio y la vida pública"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</a:pPr>
            <a:endParaRPr lang="es-ES" sz="2000" kern="1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kern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kern="1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José María Sanz-</a:t>
            </a:r>
            <a:r>
              <a:rPr lang="es-ES" sz="2000" kern="12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Magallón</a:t>
            </a:r>
            <a:endParaRPr lang="es-ES" sz="2000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6498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17286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4280828"/>
            <a:ext cx="305752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/>
          <p:cNvSpPr>
            <a:spLocks/>
          </p:cNvSpPr>
          <p:nvPr/>
        </p:nvSpPr>
        <p:spPr bwMode="gray">
          <a:xfrm rot="8415872" flipV="1">
            <a:off x="6172326" y="557513"/>
            <a:ext cx="789220" cy="86068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gray">
          <a:xfrm rot="5708453">
            <a:off x="7337484" y="3120881"/>
            <a:ext cx="1249353" cy="75121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39952" y="4221088"/>
            <a:ext cx="489654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C</a:t>
            </a:r>
            <a:r>
              <a:rPr lang="es-ES" sz="2400" b="1" dirty="0" smtClean="0">
                <a:solidFill>
                  <a:srgbClr val="000066"/>
                </a:solidFill>
                <a:latin typeface="Comic Sans MS" pitchFamily="66" charset="0"/>
              </a:rPr>
              <a:t>onsecuencia </a:t>
            </a: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de </a:t>
            </a:r>
            <a:r>
              <a:rPr lang="es-ES" sz="2400" b="1" dirty="0" smtClean="0">
                <a:solidFill>
                  <a:srgbClr val="000066"/>
                </a:solidFill>
                <a:latin typeface="Comic Sans MS" pitchFamily="66" charset="0"/>
              </a:rPr>
              <a:t>cambios inducidos </a:t>
            </a: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en la sociedad </a:t>
            </a:r>
            <a:r>
              <a:rPr lang="es-ES" sz="2400" b="1" dirty="0" smtClean="0">
                <a:solidFill>
                  <a:srgbClr val="000066"/>
                </a:solidFill>
                <a:latin typeface="Comic Sans MS" pitchFamily="66" charset="0"/>
              </a:rPr>
              <a:t>por </a:t>
            </a:r>
            <a:r>
              <a:rPr lang="es-ES" sz="2400" b="1" dirty="0">
                <a:solidFill>
                  <a:srgbClr val="000066"/>
                </a:solidFill>
                <a:latin typeface="Comic Sans MS" pitchFamily="66" charset="0"/>
              </a:rPr>
              <a:t>innovaciones tecnológicas desarrolladas en: </a:t>
            </a:r>
            <a:r>
              <a:rPr lang="es-ES" sz="2400" b="1" dirty="0">
                <a:solidFill>
                  <a:srgbClr val="C00000"/>
                </a:solidFill>
                <a:latin typeface="Comic Sans MS" pitchFamily="66" charset="0"/>
              </a:rPr>
              <a:t>informática, telecomunicaciones y en los medios de 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comunicación</a:t>
            </a:r>
            <a:endParaRPr lang="es-ES_tradnl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9592" y="10793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SOCIEDAD DEL CONOCIMIENTO</a:t>
            </a:r>
            <a:endParaRPr lang="es-ES_tradn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E:\Adiestrados\economa-del-conocimiento-y-el-mundo-actual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37"/>
            <a:ext cx="835292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7" y="17758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573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FF00"/>
                </a:solidFill>
                <a:latin typeface="Maiandra GD" pitchFamily="34" charset="0"/>
              </a:rPr>
              <a:t>Evolución</a:t>
            </a:r>
            <a:endParaRPr lang="es-ES_tradnl" sz="5400" b="1" dirty="0">
              <a:solidFill>
                <a:srgbClr val="FFFF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Company  Logo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12290" name="Picture 2" descr="E:\2-HISTORIA\Diapositiv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4000" b="2401"/>
          <a:stretch/>
        </p:blipFill>
        <p:spPr bwMode="auto">
          <a:xfrm>
            <a:off x="255895" y="0"/>
            <a:ext cx="860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523" y="908730"/>
            <a:ext cx="7153299" cy="255454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000066"/>
                </a:solidFill>
                <a:latin typeface="Comic Sans MS" pitchFamily="66" charset="0"/>
              </a:rPr>
              <a:t>1. Surgimiento </a:t>
            </a:r>
            <a:r>
              <a:rPr lang="es-ES" sz="3200" b="1" dirty="0">
                <a:solidFill>
                  <a:srgbClr val="000066"/>
                </a:solidFill>
                <a:latin typeface="Comic Sans MS" pitchFamily="66" charset="0"/>
              </a:rPr>
              <a:t>de una nueva economía, donde el principal medio de producción </a:t>
            </a:r>
            <a:r>
              <a:rPr lang="es-ES" sz="3200" b="1" dirty="0" smtClean="0">
                <a:solidFill>
                  <a:srgbClr val="000066"/>
                </a:solidFill>
                <a:latin typeface="Comic Sans MS" pitchFamily="66" charset="0"/>
              </a:rPr>
              <a:t>es el cerebro humano </a:t>
            </a:r>
            <a:r>
              <a:rPr lang="es-ES" sz="3200" b="1" dirty="0">
                <a:solidFill>
                  <a:srgbClr val="000066"/>
                </a:solidFill>
                <a:latin typeface="Comic Sans MS" pitchFamily="66" charset="0"/>
              </a:rPr>
              <a:t>y su producto derivado, el 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conocimiento</a:t>
            </a: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Maiandra GD" pitchFamily="34" charset="0"/>
              </a:rPr>
              <a:t>Características</a:t>
            </a:r>
            <a:endParaRPr lang="es-ES_tradnl" sz="6000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7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7" y="866284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127774" y="2564914"/>
            <a:ext cx="20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 compra y se vende</a:t>
            </a:r>
            <a:endParaRPr lang="es-ES_tradn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5436097" y="2980412"/>
            <a:ext cx="1475654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520" y="3501009"/>
            <a:ext cx="30243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Directamente: </a:t>
            </a:r>
            <a:r>
              <a:rPr lang="es-ES_tradn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patentes o licencias</a:t>
            </a:r>
            <a:endParaRPr lang="es-ES_tradn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91880" y="3485326"/>
            <a:ext cx="532859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_tradnl" sz="2400" dirty="0">
                <a:solidFill>
                  <a:srgbClr val="000066"/>
                </a:solidFill>
              </a:rPr>
              <a:t>Indirectamente:</a:t>
            </a:r>
          </a:p>
          <a:p>
            <a:r>
              <a:rPr lang="es-ES" sz="2400" dirty="0">
                <a:solidFill>
                  <a:srgbClr val="FF0000"/>
                </a:solidFill>
              </a:rPr>
              <a:t>precio del producto, bien o servicio que el conocimiento </a:t>
            </a:r>
            <a:r>
              <a:rPr lang="es-ES" sz="2400" dirty="0" smtClean="0">
                <a:solidFill>
                  <a:srgbClr val="FF0000"/>
                </a:solidFill>
              </a:rPr>
              <a:t>origina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7509" y="5301218"/>
            <a:ext cx="889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56"/>
                </a:solidFill>
                <a:latin typeface="Arial Black" panose="020B0A04020102020204" pitchFamily="34" charset="0"/>
              </a:rPr>
              <a:t>La producción </a:t>
            </a:r>
            <a:r>
              <a:rPr lang="es-ES" sz="2400" dirty="0">
                <a:solidFill>
                  <a:srgbClr val="000056"/>
                </a:solidFill>
                <a:latin typeface="Arial Black" panose="020B0A04020102020204" pitchFamily="34" charset="0"/>
              </a:rPr>
              <a:t>de conocimientos se convierte en una importante fuente para el desarrollo de los pueblos</a:t>
            </a:r>
            <a:endParaRPr lang="es-ES_tradnl" sz="2400" dirty="0">
              <a:solidFill>
                <a:srgbClr val="00005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 rot="950572">
            <a:off x="2339752" y="4701347"/>
            <a:ext cx="720080" cy="599871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Documents and Settings\Administrador\Escritorio\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17286"/>
            <a:ext cx="2016225" cy="16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3"/>
          <p:cNvSpPr>
            <a:spLocks/>
          </p:cNvSpPr>
          <p:nvPr/>
        </p:nvSpPr>
        <p:spPr bwMode="gray">
          <a:xfrm rot="8415872" flipV="1">
            <a:off x="6172326" y="557513"/>
            <a:ext cx="789220" cy="86068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gray">
          <a:xfrm rot="3349439">
            <a:off x="6985242" y="3637175"/>
            <a:ext cx="1249353" cy="75121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flood" dir="t"/>
          </a:scene3d>
          <a:sp3d extrusionH="76200" prstMaterial="dkEdge">
            <a:bevelT/>
            <a:bevelB/>
            <a:extrusionClr>
              <a:srgbClr val="66CCFF"/>
            </a:extrusion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8" tIns="51239" rIns="102478" bIns="512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" y="1083508"/>
            <a:ext cx="7020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S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ociedades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del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conocimiento comprenden,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además de lo económico, las dimensiones sociales, éticas y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políticas </a:t>
            </a:r>
          </a:p>
          <a:p>
            <a:pPr algn="just"/>
            <a:endParaRPr lang="es-ES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Sociedades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en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plural: intención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de rechazar la unicidad de un modelo “listo para su uso” que no tenga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en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cuenta la diversidad cultural y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lingüística, </a:t>
            </a:r>
            <a:r>
              <a:rPr lang="es-ES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que  permite a todos reconocerse en los cambios que se están produciendo </a:t>
            </a:r>
            <a:r>
              <a:rPr lang="es-ES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actualmente</a:t>
            </a:r>
            <a:endParaRPr lang="es-ES_tradnl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47866" y="5157202"/>
            <a:ext cx="56886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</a:t>
            </a:r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ecesidad </a:t>
            </a:r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de la promoción de los conocimientos como valor, </a:t>
            </a:r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considerados </a:t>
            </a:r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en su </a:t>
            </a:r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pluralidad</a:t>
            </a:r>
            <a:endParaRPr lang="es-ES_tradnl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5160872"/>
            <a:ext cx="182286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Maiandra GD" pitchFamily="34" charset="0"/>
              </a:rPr>
              <a:t>Características</a:t>
            </a:r>
            <a:endParaRPr lang="es-ES_tradnl" sz="6000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5" name="Picture 4" descr="C:\Documents and Settings\Administrador\Escritorio\images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746994" cy="23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936114"/>
            <a:ext cx="7380312" cy="138499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200" b="1">
                <a:latin typeface="Comic Sans MS" pitchFamily="66" charset="0"/>
              </a:defRPr>
            </a:lvl1pPr>
          </a:lstStyle>
          <a:p>
            <a:pPr algn="just"/>
            <a:r>
              <a:rPr lang="es-ES" sz="2800" dirty="0">
                <a:solidFill>
                  <a:srgbClr val="000066"/>
                </a:solidFill>
              </a:rPr>
              <a:t>2. El nacimiento de una sociedad mundial de la información como consecuencia de la revolución de las tecnologías</a:t>
            </a:r>
            <a:endParaRPr lang="es-ES_tradnl" sz="2800" dirty="0">
              <a:solidFill>
                <a:srgbClr val="000066"/>
              </a:solidFill>
            </a:endParaRPr>
          </a:p>
        </p:txBody>
      </p:sp>
      <p:pic>
        <p:nvPicPr>
          <p:cNvPr id="8" name="Picture 10" descr="C:\Documents and Settings\Administrador\Escritorio\índic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" y="2492900"/>
            <a:ext cx="203312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051721" y="2321107"/>
            <a:ext cx="7092280" cy="3196133"/>
          </a:xfrm>
          <a:solidFill>
            <a:schemeClr val="bg1">
              <a:alpha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La rápida proliferación de las herramientas que nos proveen las TIC permite </a:t>
            </a:r>
            <a:r>
              <a:rPr lang="es-ES" sz="2400" kern="1200" dirty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crear nuevos espacios de comunicación, </a:t>
            </a:r>
            <a:r>
              <a:rPr lang="es-ES" sz="2400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trabajar colaborativamente </a:t>
            </a:r>
            <a:r>
              <a:rPr lang="es-ES" sz="2400" kern="1200" dirty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y conformar redes en las que es posible producir y </a:t>
            </a:r>
            <a:r>
              <a:rPr lang="es-ES" sz="2400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compartir el saber</a:t>
            </a:r>
            <a:r>
              <a:rPr lang="es-ES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, se trata de </a:t>
            </a:r>
            <a:r>
              <a:rPr lang="es-ES" sz="2400" kern="1200" dirty="0">
                <a:solidFill>
                  <a:srgbClr val="00B050"/>
                </a:solidFill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una nueva forma de </a:t>
            </a:r>
            <a:r>
              <a:rPr lang="es-ES" sz="2400" u="sng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construir el </a:t>
            </a:r>
            <a:r>
              <a:rPr lang="es-ES" sz="2400" u="sng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conocimiento</a:t>
            </a:r>
            <a:r>
              <a:rPr lang="es-ES" sz="2400" u="sng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Calibri" pitchFamily="34" charset="0"/>
              </a:rPr>
              <a:t>  </a:t>
            </a:r>
            <a:endParaRPr lang="es-ES_tradnl" sz="2400" u="sng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55777" y="5805264"/>
            <a:ext cx="5688633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PARADIGMA TECNOLÓGICO </a:t>
            </a:r>
            <a:endParaRPr lang="es-ES_tradnl" sz="28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Flecha doblada 11"/>
          <p:cNvSpPr/>
          <p:nvPr/>
        </p:nvSpPr>
        <p:spPr>
          <a:xfrm rot="17574871">
            <a:off x="1462677" y="5032701"/>
            <a:ext cx="969231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 animBg="1"/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Adiestrados\images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7383"/>
            <a:ext cx="28113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istrador\Mis documentos\Mis imágenes\images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06" y="1"/>
            <a:ext cx="654229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496" y="1124744"/>
            <a:ext cx="9036496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Desempeñan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un rol fundamental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en el: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es-E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esarrollo </a:t>
            </a:r>
            <a:r>
              <a:rPr lang="es-E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económico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(mediante la difusión de las innovaciones y los aumentos de productividad posibilitados por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estas)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es-ES_tradnl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esarrollo humano</a:t>
            </a:r>
            <a:r>
              <a:rPr lang="es-ES_tradnl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(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factores </a:t>
            </a:r>
            <a:r>
              <a:rPr lang="es-ES" sz="2400" dirty="0">
                <a:solidFill>
                  <a:prstClr val="black"/>
                </a:solidFill>
                <a:latin typeface="Arial Black" panose="020B0A04020102020204" pitchFamily="34" charset="0"/>
              </a:rPr>
              <a:t>decisivos en toda la actividad de los individuos, desde sus relaciones económicas hasta el ocio y la vida </a:t>
            </a:r>
            <a:r>
              <a:rPr lang="es-ES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pública</a:t>
            </a:r>
            <a:r>
              <a:rPr lang="es-ES_tradnl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33592" y="3861058"/>
            <a:ext cx="8938405" cy="1944219"/>
            <a:chOff x="133587" y="4509120"/>
            <a:chExt cx="8902909" cy="1944219"/>
          </a:xfrm>
        </p:grpSpPr>
        <p:sp>
          <p:nvSpPr>
            <p:cNvPr id="5" name="CuadroTexto 4"/>
            <p:cNvSpPr txBox="1"/>
            <p:nvPr/>
          </p:nvSpPr>
          <p:spPr>
            <a:xfrm>
              <a:off x="133587" y="5085184"/>
              <a:ext cx="2566205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dirty="0" smtClean="0">
                  <a:solidFill>
                    <a:srgbClr val="0070C0"/>
                  </a:solidFill>
                  <a:latin typeface="Arial Black" panose="020B0A04020102020204" pitchFamily="34" charset="0"/>
                </a:rPr>
                <a:t>Progresos  </a:t>
              </a:r>
              <a:r>
                <a:rPr lang="es-ES_tradnl" sz="2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conocimiento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347864" y="5085184"/>
              <a:ext cx="252028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2400">
                  <a:latin typeface="Arial Black" panose="020B0A04020102020204" pitchFamily="34" charset="0"/>
                </a:defRPr>
              </a:lvl1pPr>
            </a:lstStyle>
            <a:p>
              <a:r>
                <a:rPr lang="es-ES_tradnl" dirty="0" smtClean="0">
                  <a:solidFill>
                    <a:srgbClr val="0070C0"/>
                  </a:solidFill>
                </a:rPr>
                <a:t>Innovaciones </a:t>
              </a:r>
              <a:r>
                <a:rPr lang="es-ES_tradnl" dirty="0">
                  <a:solidFill>
                    <a:srgbClr val="0070C0"/>
                  </a:solidFill>
                </a:rPr>
                <a:t>tecnológicas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516216" y="5046275"/>
              <a:ext cx="252028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dirty="0" smtClean="0">
                  <a:solidFill>
                    <a:srgbClr val="0070C0"/>
                  </a:solidFill>
                  <a:latin typeface="Arial Black" panose="020B0A04020102020204" pitchFamily="34" charset="0"/>
                </a:rPr>
                <a:t>Más  </a:t>
              </a:r>
              <a:r>
                <a:rPr lang="es-ES_tradnl" sz="2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conocimiento</a:t>
              </a:r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2811363" y="5301208"/>
              <a:ext cx="392485" cy="470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5979715" y="5301208"/>
              <a:ext cx="392485" cy="470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1" name="Flecha curvada hacia la izquierda 10"/>
            <p:cNvSpPr/>
            <p:nvPr/>
          </p:nvSpPr>
          <p:spPr>
            <a:xfrm rot="5400000">
              <a:off x="5825459" y="5703933"/>
              <a:ext cx="432048" cy="106675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12" name="Flecha curvada hacia la izquierda 11"/>
            <p:cNvSpPr/>
            <p:nvPr/>
          </p:nvSpPr>
          <p:spPr>
            <a:xfrm rot="5400000">
              <a:off x="2729115" y="5559918"/>
              <a:ext cx="432050" cy="135479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411760" y="4509120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CÍRCULO VIRTUOSO</a:t>
              </a:r>
              <a:endParaRPr lang="es-ES_tradnl" sz="28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5" y="5949285"/>
            <a:ext cx="9143999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CRECIMIENTO EXPONENCIAL DE CONOCIMIENTOS</a:t>
            </a:r>
            <a:endParaRPr lang="es-ES_tradnl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1456</Words>
  <Application>Microsoft Office PowerPoint</Application>
  <PresentationFormat>Presentación en pantalla (4:3)</PresentationFormat>
  <Paragraphs>150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</vt:lpstr>
      <vt:lpstr>Presentación de PowerPoint</vt:lpstr>
      <vt:lpstr>Características</vt:lpstr>
      <vt:lpstr>Presentación de PowerPoint</vt:lpstr>
      <vt:lpstr>Presentación de PowerPoint</vt:lpstr>
      <vt:lpstr>Características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</vt:lpstr>
      <vt:lpstr>Presentación de PowerPoint</vt:lpstr>
      <vt:lpstr>Características</vt:lpstr>
      <vt:lpstr>Presentación de PowerPoint</vt:lpstr>
      <vt:lpstr>Presentación de PowerPoint</vt:lpstr>
      <vt:lpstr>Características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YANELYS</dc:creator>
  <cp:lastModifiedBy>YANELYS</cp:lastModifiedBy>
  <cp:revision>3</cp:revision>
  <dcterms:created xsi:type="dcterms:W3CDTF">2024-10-28T16:53:44Z</dcterms:created>
  <dcterms:modified xsi:type="dcterms:W3CDTF">2024-10-28T17:22:31Z</dcterms:modified>
</cp:coreProperties>
</file>