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66" r:id="rId2"/>
    <p:sldId id="267" r:id="rId3"/>
    <p:sldId id="256" r:id="rId4"/>
    <p:sldId id="257" r:id="rId5"/>
    <p:sldId id="258" r:id="rId6"/>
    <p:sldId id="270" r:id="rId7"/>
    <p:sldId id="259" r:id="rId8"/>
    <p:sldId id="260" r:id="rId9"/>
    <p:sldId id="261" r:id="rId10"/>
    <p:sldId id="262" r:id="rId11"/>
    <p:sldId id="263" r:id="rId12"/>
    <p:sldId id="271" r:id="rId13"/>
    <p:sldId id="264" r:id="rId14"/>
    <p:sldId id="265" r:id="rId15"/>
    <p:sldId id="268" r:id="rId16"/>
    <p:sldId id="272" r:id="rId17"/>
    <p:sldId id="273"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3BC835-FB28-42D3-AC68-6A1BF65A8DE2}" type="datetimeFigureOut">
              <a:rPr lang="es-ES" smtClean="0"/>
              <a:t>04/03/2026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CFBD1-16A7-4FBC-BF1A-63488FD3B277}" type="slidenum">
              <a:rPr lang="es-ES" smtClean="0"/>
              <a:t>‹Nº›</a:t>
            </a:fld>
            <a:endParaRPr lang="es-ES"/>
          </a:p>
        </p:txBody>
      </p:sp>
    </p:spTree>
    <p:extLst>
      <p:ext uri="{BB962C8B-B14F-4D97-AF65-F5344CB8AC3E}">
        <p14:creationId xmlns:p14="http://schemas.microsoft.com/office/powerpoint/2010/main" val="3575940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C1CFBD1-16A7-4FBC-BF1A-63488FD3B277}" type="slidenum">
              <a:rPr lang="es-ES" smtClean="0"/>
              <a:t>3</a:t>
            </a:fld>
            <a:endParaRPr lang="es-ES"/>
          </a:p>
        </p:txBody>
      </p:sp>
    </p:spTree>
    <p:extLst>
      <p:ext uri="{BB962C8B-B14F-4D97-AF65-F5344CB8AC3E}">
        <p14:creationId xmlns:p14="http://schemas.microsoft.com/office/powerpoint/2010/main" val="1903059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04/03/2026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04/03/2026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7.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_rels/slide11.xml.rels><?xml version="1.0" encoding="UTF-8" standalone="yes"?>
<Relationships xmlns="http://schemas.openxmlformats.org/package/2006/relationships"><Relationship Id="rId3" Type="http://schemas.openxmlformats.org/officeDocument/2006/relationships/image" Target="../media/image26.emf"/><Relationship Id="rId7" Type="http://schemas.openxmlformats.org/officeDocument/2006/relationships/image" Target="../media/image25.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4.bin"/><Relationship Id="rId5" Type="http://schemas.openxmlformats.org/officeDocument/2006/relationships/image" Target="../media/image24.wmf"/><Relationship Id="rId4"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31.png"/><Relationship Id="rId7" Type="http://schemas.openxmlformats.org/officeDocument/2006/relationships/image" Target="../media/image29.wmf"/><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26.bin"/><Relationship Id="rId5" Type="http://schemas.openxmlformats.org/officeDocument/2006/relationships/image" Target="../media/image28.wmf"/><Relationship Id="rId4" Type="http://schemas.openxmlformats.org/officeDocument/2006/relationships/oleObject" Target="../embeddings/oleObject25.bin"/><Relationship Id="rId9"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7.xml"/><Relationship Id="rId1" Type="http://schemas.openxmlformats.org/officeDocument/2006/relationships/vmlDrawing" Target="../drawings/vmlDrawing9.vml"/><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34.png"/><Relationship Id="rId4" Type="http://schemas.openxmlformats.org/officeDocument/2006/relationships/image" Target="../media/image33.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18" Type="http://schemas.openxmlformats.org/officeDocument/2006/relationships/image" Target="../media/image12.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9.wmf"/><Relationship Id="rId17" Type="http://schemas.openxmlformats.org/officeDocument/2006/relationships/oleObject" Target="../embeddings/oleObject11.bin"/><Relationship Id="rId2" Type="http://schemas.openxmlformats.org/officeDocument/2006/relationships/slideLayout" Target="../slideLayouts/slideLayout7.xml"/><Relationship Id="rId16" Type="http://schemas.openxmlformats.org/officeDocument/2006/relationships/image" Target="../media/image11.wmf"/><Relationship Id="rId1" Type="http://schemas.openxmlformats.org/officeDocument/2006/relationships/vmlDrawing" Target="../drawings/vmlDrawing4.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 Id="rId14"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D:\Miselania\Iconos(Grandes)\ICONOS - I\katomic.png"/>
          <p:cNvPicPr>
            <a:picLocks noChangeAspect="1" noChangeArrowheads="1"/>
          </p:cNvPicPr>
          <p:nvPr/>
        </p:nvPicPr>
        <p:blipFill>
          <a:blip r:embed="rId2"/>
          <a:srcRect/>
          <a:stretch>
            <a:fillRect/>
          </a:stretch>
        </p:blipFill>
        <p:spPr bwMode="auto">
          <a:xfrm>
            <a:off x="1028030" y="943031"/>
            <a:ext cx="7072362" cy="3710105"/>
          </a:xfrm>
          <a:prstGeom prst="rect">
            <a:avLst/>
          </a:prstGeom>
          <a:noFill/>
        </p:spPr>
      </p:pic>
      <p:sp>
        <p:nvSpPr>
          <p:cNvPr id="6" name="5 Rectángulo"/>
          <p:cNvSpPr/>
          <p:nvPr/>
        </p:nvSpPr>
        <p:spPr>
          <a:xfrm>
            <a:off x="683568" y="116632"/>
            <a:ext cx="7685373" cy="70788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4000" b="1" cap="none" spc="50" dirty="0" smtClean="0">
                <a:ln w="11430"/>
                <a:solidFill>
                  <a:srgbClr val="FF0000"/>
                </a:solidFill>
                <a:latin typeface="Monotype Corsiva" pitchFamily="66" charset="0"/>
                <a:cs typeface="Arial" pitchFamily="34" charset="0"/>
              </a:rPr>
              <a:t>FÍSICA- II - </a:t>
            </a:r>
            <a:r>
              <a:rPr lang="es-ES" sz="4000" dirty="0">
                <a:solidFill>
                  <a:srgbClr val="FF0000"/>
                </a:solidFill>
              </a:rPr>
              <a:t>Actividad Evaluativa # </a:t>
            </a:r>
            <a:r>
              <a:rPr lang="es-ES" sz="4000" dirty="0" smtClean="0">
                <a:solidFill>
                  <a:srgbClr val="FF0000"/>
                </a:solidFill>
              </a:rPr>
              <a:t>1</a:t>
            </a:r>
            <a:endParaRPr lang="es-ES" sz="4000" b="1" cap="none" spc="50" dirty="0">
              <a:ln w="11430"/>
              <a:solidFill>
                <a:srgbClr val="FF0000"/>
              </a:solidFill>
            </a:endParaRPr>
          </a:p>
        </p:txBody>
      </p:sp>
      <p:sp>
        <p:nvSpPr>
          <p:cNvPr id="7" name="6 Rectángulo"/>
          <p:cNvSpPr/>
          <p:nvPr/>
        </p:nvSpPr>
        <p:spPr>
          <a:xfrm>
            <a:off x="614124" y="4725144"/>
            <a:ext cx="7922362"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4400" b="1" cap="none" spc="50" dirty="0" smtClean="0">
                <a:ln w="11430"/>
                <a:gradFill>
                  <a:gsLst>
                    <a:gs pos="25000">
                      <a:schemeClr val="accent2">
                        <a:satMod val="155000"/>
                      </a:schemeClr>
                    </a:gs>
                    <a:gs pos="100000">
                      <a:schemeClr val="accent2">
                        <a:shade val="45000"/>
                        <a:satMod val="165000"/>
                      </a:schemeClr>
                    </a:gs>
                  </a:gsLst>
                  <a:lin ang="5400000"/>
                </a:gradFill>
                <a:latin typeface="Monotype Corsiva" pitchFamily="66" charset="0"/>
              </a:rPr>
              <a:t>Ingeniero Industrial CUM Guanajay </a:t>
            </a:r>
            <a:endParaRPr lang="es-ES" sz="4400" b="1" cap="none" spc="50" dirty="0">
              <a:ln w="11430"/>
              <a:gradFill>
                <a:gsLst>
                  <a:gs pos="25000">
                    <a:schemeClr val="accent2">
                      <a:satMod val="155000"/>
                    </a:schemeClr>
                  </a:gs>
                  <a:gs pos="100000">
                    <a:schemeClr val="accent2">
                      <a:shade val="45000"/>
                      <a:satMod val="165000"/>
                    </a:schemeClr>
                  </a:gs>
                </a:gsLst>
                <a:lin ang="5400000"/>
              </a:gradFill>
            </a:endParaRPr>
          </a:p>
        </p:txBody>
      </p:sp>
    </p:spTree>
    <p:extLst>
      <p:ext uri="{BB962C8B-B14F-4D97-AF65-F5344CB8AC3E}">
        <p14:creationId xmlns:p14="http://schemas.microsoft.com/office/powerpoint/2010/main" val="222512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1000"/>
                                        <p:tgtEl>
                                          <p:spTgt spid="6"/>
                                        </p:tgtEl>
                                      </p:cBhvr>
                                    </p:animEffect>
                                  </p:childTnLst>
                                </p:cTn>
                              </p:par>
                              <p:par>
                                <p:cTn id="8" presetID="8"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amond(in)">
                                      <p:cBhvr>
                                        <p:cTn id="10" dur="1000"/>
                                        <p:tgtEl>
                                          <p:spTgt spid="5"/>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diamond(in)">
                                      <p:cBhvr>
                                        <p:cTn id="1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2844" y="44624"/>
            <a:ext cx="8858280" cy="2000548"/>
          </a:xfrm>
          <a:prstGeom prst="rect">
            <a:avLst/>
          </a:prstGeom>
          <a:solidFill>
            <a:schemeClr val="tx2">
              <a:lumMod val="20000"/>
              <a:lumOff val="80000"/>
            </a:schemeClr>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lgn="just"/>
            <a:r>
              <a:rPr lang="es-ES" sz="2800" b="1" u="sng" dirty="0" smtClean="0">
                <a:solidFill>
                  <a:schemeClr val="tx1"/>
                </a:solidFill>
              </a:rPr>
              <a:t>Ejercicio # 7: </a:t>
            </a:r>
            <a:r>
              <a:rPr lang="es-ES" sz="2400" dirty="0" smtClean="0">
                <a:solidFill>
                  <a:schemeClr val="tx1"/>
                </a:solidFill>
              </a:rPr>
              <a:t>Obtenga la expresión para el cálculo del vector intensidad que caracteriza el campo electrostático asociada a una esfera maciza de caucho con carga distribuida uniformemente y densidad de carga negativa para los puntos A; B; C; D, para las siguientes condiciones.</a:t>
            </a:r>
            <a:endParaRPr lang="es-ES" sz="2400" dirty="0">
              <a:solidFill>
                <a:schemeClr val="tx1"/>
              </a:solidFill>
            </a:endParaRPr>
          </a:p>
        </p:txBody>
      </p:sp>
      <p:grpSp>
        <p:nvGrpSpPr>
          <p:cNvPr id="27" name="26 Grupo"/>
          <p:cNvGrpSpPr/>
          <p:nvPr/>
        </p:nvGrpSpPr>
        <p:grpSpPr>
          <a:xfrm>
            <a:off x="6732240" y="2636912"/>
            <a:ext cx="2376264" cy="2880320"/>
            <a:chOff x="5796136" y="3013075"/>
            <a:chExt cx="2664296" cy="3190293"/>
          </a:xfrm>
        </p:grpSpPr>
        <p:sp>
          <p:nvSpPr>
            <p:cNvPr id="3" name="2 Elipse"/>
            <p:cNvSpPr/>
            <p:nvPr/>
          </p:nvSpPr>
          <p:spPr>
            <a:xfrm>
              <a:off x="5796136" y="3683088"/>
              <a:ext cx="2664296" cy="2520280"/>
            </a:xfrm>
            <a:prstGeom prst="ellipse">
              <a:avLst/>
            </a:prstGeom>
            <a:scene3d>
              <a:camera prst="orthographicFront">
                <a:rot lat="0" lon="0" rev="0"/>
              </a:camera>
              <a:lightRig rig="threePt" dir="t">
                <a:rot lat="0" lon="0" rev="1200000"/>
              </a:lightRig>
            </a:scene3d>
            <a:sp3d>
              <a:bevelT w="63500" h="25400" prst="coolSlant"/>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graphicFrame>
          <p:nvGraphicFramePr>
            <p:cNvPr id="4" name="3 Objeto"/>
            <p:cNvGraphicFramePr>
              <a:graphicFrameLocks noChangeAspect="1"/>
            </p:cNvGraphicFramePr>
            <p:nvPr>
              <p:extLst>
                <p:ext uri="{D42A27DB-BD31-4B8C-83A1-F6EECF244321}">
                  <p14:modId xmlns:p14="http://schemas.microsoft.com/office/powerpoint/2010/main" val="3829378869"/>
                </p:ext>
              </p:extLst>
            </p:nvPr>
          </p:nvGraphicFramePr>
          <p:xfrm>
            <a:off x="6012160" y="4905164"/>
            <a:ext cx="461640" cy="618356"/>
          </p:xfrm>
          <a:graphic>
            <a:graphicData uri="http://schemas.openxmlformats.org/presentationml/2006/ole">
              <mc:AlternateContent xmlns:mc="http://schemas.openxmlformats.org/markup-compatibility/2006">
                <mc:Choice xmlns:v="urn:schemas-microsoft-com:vml" Requires="v">
                  <p:oleObj spid="_x0000_s9705" name="Ecuación" r:id="rId3" imgW="203040" imgH="228600" progId="Equation.3">
                    <p:embed/>
                  </p:oleObj>
                </mc:Choice>
                <mc:Fallback>
                  <p:oleObj name="Ecuación" r:id="rId3" imgW="203040" imgH="228600" progId="Equation.3">
                    <p:embed/>
                    <p:pic>
                      <p:nvPicPr>
                        <p:cNvPr id="0" name=""/>
                        <p:cNvPicPr/>
                        <p:nvPr/>
                      </p:nvPicPr>
                      <p:blipFill>
                        <a:blip r:embed="rId4"/>
                        <a:stretch>
                          <a:fillRect/>
                        </a:stretch>
                      </p:blipFill>
                      <p:spPr>
                        <a:xfrm>
                          <a:off x="6012160" y="4905164"/>
                          <a:ext cx="461640" cy="618356"/>
                        </a:xfrm>
                        <a:prstGeom prst="rect">
                          <a:avLst/>
                        </a:prstGeom>
                      </p:spPr>
                    </p:pic>
                  </p:oleObj>
                </mc:Fallback>
              </mc:AlternateContent>
            </a:graphicData>
          </a:graphic>
        </p:graphicFrame>
        <p:sp>
          <p:nvSpPr>
            <p:cNvPr id="5" name="4 Elipse"/>
            <p:cNvSpPr/>
            <p:nvPr/>
          </p:nvSpPr>
          <p:spPr>
            <a:xfrm>
              <a:off x="7812360" y="3140968"/>
              <a:ext cx="216024" cy="216024"/>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sp>
          <p:nvSpPr>
            <p:cNvPr id="6" name="5 Elipse"/>
            <p:cNvSpPr/>
            <p:nvPr/>
          </p:nvSpPr>
          <p:spPr>
            <a:xfrm>
              <a:off x="6084168" y="3917298"/>
              <a:ext cx="216024" cy="21602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s-ES"/>
            </a:p>
          </p:txBody>
        </p:sp>
        <p:sp>
          <p:nvSpPr>
            <p:cNvPr id="7" name="6 Elipse"/>
            <p:cNvSpPr/>
            <p:nvPr/>
          </p:nvSpPr>
          <p:spPr>
            <a:xfrm>
              <a:off x="7812360" y="5301208"/>
              <a:ext cx="216024" cy="216024"/>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s-ES"/>
            </a:p>
          </p:txBody>
        </p:sp>
        <p:cxnSp>
          <p:nvCxnSpPr>
            <p:cNvPr id="10" name="9 Conector recto de flecha"/>
            <p:cNvCxnSpPr/>
            <p:nvPr/>
          </p:nvCxnSpPr>
          <p:spPr>
            <a:xfrm>
              <a:off x="7236296" y="4943228"/>
              <a:ext cx="588864" cy="450244"/>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flipV="1">
              <a:off x="7141084" y="3353758"/>
              <a:ext cx="684076" cy="1440160"/>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8" name="7 Elipse"/>
            <p:cNvSpPr/>
            <p:nvPr/>
          </p:nvSpPr>
          <p:spPr>
            <a:xfrm>
              <a:off x="7020272" y="4727204"/>
              <a:ext cx="216024" cy="216024"/>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cxnSp>
          <p:nvCxnSpPr>
            <p:cNvPr id="13" name="12 Conector recto de flecha"/>
            <p:cNvCxnSpPr/>
            <p:nvPr/>
          </p:nvCxnSpPr>
          <p:spPr>
            <a:xfrm flipH="1" flipV="1">
              <a:off x="6300192" y="4133322"/>
              <a:ext cx="720080" cy="660596"/>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graphicFrame>
          <p:nvGraphicFramePr>
            <p:cNvPr id="16" name="15 Objeto"/>
            <p:cNvGraphicFramePr>
              <a:graphicFrameLocks noChangeAspect="1"/>
            </p:cNvGraphicFramePr>
            <p:nvPr>
              <p:extLst>
                <p:ext uri="{D42A27DB-BD31-4B8C-83A1-F6EECF244321}">
                  <p14:modId xmlns:p14="http://schemas.microsoft.com/office/powerpoint/2010/main" val="3822429262"/>
                </p:ext>
              </p:extLst>
            </p:nvPr>
          </p:nvGraphicFramePr>
          <p:xfrm>
            <a:off x="6795009" y="5279400"/>
            <a:ext cx="346075" cy="446088"/>
          </p:xfrm>
          <a:graphic>
            <a:graphicData uri="http://schemas.openxmlformats.org/presentationml/2006/ole">
              <mc:AlternateContent xmlns:mc="http://schemas.openxmlformats.org/markup-compatibility/2006">
                <mc:Choice xmlns:v="urn:schemas-microsoft-com:vml" Requires="v">
                  <p:oleObj spid="_x0000_s9706" name="Ecuación" r:id="rId5" imgW="152280" imgH="164880" progId="Equation.3">
                    <p:embed/>
                  </p:oleObj>
                </mc:Choice>
                <mc:Fallback>
                  <p:oleObj name="Ecuación" r:id="rId5" imgW="152280" imgH="164880" progId="Equation.3">
                    <p:embed/>
                    <p:pic>
                      <p:nvPicPr>
                        <p:cNvPr id="0" name="3 Objeto"/>
                        <p:cNvPicPr>
                          <a:picLocks noChangeAspect="1" noChangeArrowheads="1"/>
                        </p:cNvPicPr>
                        <p:nvPr/>
                      </p:nvPicPr>
                      <p:blipFill>
                        <a:blip r:embed="rId6"/>
                        <a:srcRect/>
                        <a:stretch>
                          <a:fillRect/>
                        </a:stretch>
                      </p:blipFill>
                      <p:spPr bwMode="auto">
                        <a:xfrm>
                          <a:off x="6795009" y="5279400"/>
                          <a:ext cx="346075"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17" name="16 Conector recto de flecha"/>
            <p:cNvCxnSpPr>
              <a:stCxn id="8" idx="3"/>
            </p:cNvCxnSpPr>
            <p:nvPr/>
          </p:nvCxnSpPr>
          <p:spPr>
            <a:xfrm flipH="1">
              <a:off x="6660232" y="4911592"/>
              <a:ext cx="391676" cy="1181704"/>
            </a:xfrm>
            <a:prstGeom prst="straightConnector1">
              <a:avLst/>
            </a:prstGeom>
            <a:ln w="25400">
              <a:solidFill>
                <a:srgbClr val="FF0000"/>
              </a:solidFill>
              <a:tailEnd type="stealth"/>
            </a:ln>
          </p:spPr>
          <p:style>
            <a:lnRef idx="1">
              <a:schemeClr val="accent1"/>
            </a:lnRef>
            <a:fillRef idx="0">
              <a:schemeClr val="accent1"/>
            </a:fillRef>
            <a:effectRef idx="0">
              <a:schemeClr val="accent1"/>
            </a:effectRef>
            <a:fontRef idx="minor">
              <a:schemeClr val="tx1"/>
            </a:fontRef>
          </p:style>
        </p:cxnSp>
        <p:graphicFrame>
          <p:nvGraphicFramePr>
            <p:cNvPr id="20" name="19 Objeto"/>
            <p:cNvGraphicFramePr>
              <a:graphicFrameLocks noChangeAspect="1"/>
            </p:cNvGraphicFramePr>
            <p:nvPr>
              <p:extLst>
                <p:ext uri="{D42A27DB-BD31-4B8C-83A1-F6EECF244321}">
                  <p14:modId xmlns:p14="http://schemas.microsoft.com/office/powerpoint/2010/main" val="4272936648"/>
                </p:ext>
              </p:extLst>
            </p:nvPr>
          </p:nvGraphicFramePr>
          <p:xfrm>
            <a:off x="7357690" y="4007124"/>
            <a:ext cx="346075" cy="582612"/>
          </p:xfrm>
          <a:graphic>
            <a:graphicData uri="http://schemas.openxmlformats.org/presentationml/2006/ole">
              <mc:AlternateContent xmlns:mc="http://schemas.openxmlformats.org/markup-compatibility/2006">
                <mc:Choice xmlns:v="urn:schemas-microsoft-com:vml" Requires="v">
                  <p:oleObj spid="_x0000_s9707" name="Ecuación" r:id="rId7" imgW="152280" imgH="215640" progId="Equation.3">
                    <p:embed/>
                  </p:oleObj>
                </mc:Choice>
                <mc:Fallback>
                  <p:oleObj name="Ecuación" r:id="rId7" imgW="152280" imgH="215640" progId="Equation.3">
                    <p:embed/>
                    <p:pic>
                      <p:nvPicPr>
                        <p:cNvPr id="0" name="15 Objeto"/>
                        <p:cNvPicPr>
                          <a:picLocks noChangeAspect="1" noChangeArrowheads="1"/>
                        </p:cNvPicPr>
                        <p:nvPr/>
                      </p:nvPicPr>
                      <p:blipFill>
                        <a:blip r:embed="rId8"/>
                        <a:srcRect/>
                        <a:stretch>
                          <a:fillRect/>
                        </a:stretch>
                      </p:blipFill>
                      <p:spPr bwMode="auto">
                        <a:xfrm>
                          <a:off x="7357690" y="4007124"/>
                          <a:ext cx="346075" cy="58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20 Objeto"/>
            <p:cNvGraphicFramePr>
              <a:graphicFrameLocks noChangeAspect="1"/>
            </p:cNvGraphicFramePr>
            <p:nvPr>
              <p:extLst>
                <p:ext uri="{D42A27DB-BD31-4B8C-83A1-F6EECF244321}">
                  <p14:modId xmlns:p14="http://schemas.microsoft.com/office/powerpoint/2010/main" val="3237222275"/>
                </p:ext>
              </p:extLst>
            </p:nvPr>
          </p:nvGraphicFramePr>
          <p:xfrm>
            <a:off x="6588224" y="3933056"/>
            <a:ext cx="346075" cy="582613"/>
          </p:xfrm>
          <a:graphic>
            <a:graphicData uri="http://schemas.openxmlformats.org/presentationml/2006/ole">
              <mc:AlternateContent xmlns:mc="http://schemas.openxmlformats.org/markup-compatibility/2006">
                <mc:Choice xmlns:v="urn:schemas-microsoft-com:vml" Requires="v">
                  <p:oleObj spid="_x0000_s9708" name="Ecuación" r:id="rId9" imgW="152280" imgH="215640" progId="Equation.3">
                    <p:embed/>
                  </p:oleObj>
                </mc:Choice>
                <mc:Fallback>
                  <p:oleObj name="Ecuación" r:id="rId9" imgW="152280" imgH="215640" progId="Equation.3">
                    <p:embed/>
                    <p:pic>
                      <p:nvPicPr>
                        <p:cNvPr id="0" name="19 Objeto"/>
                        <p:cNvPicPr>
                          <a:picLocks noChangeAspect="1" noChangeArrowheads="1"/>
                        </p:cNvPicPr>
                        <p:nvPr/>
                      </p:nvPicPr>
                      <p:blipFill>
                        <a:blip r:embed="rId10"/>
                        <a:srcRect/>
                        <a:stretch>
                          <a:fillRect/>
                        </a:stretch>
                      </p:blipFill>
                      <p:spPr bwMode="auto">
                        <a:xfrm>
                          <a:off x="6588224" y="3933056"/>
                          <a:ext cx="346075"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21 Objeto"/>
            <p:cNvGraphicFramePr>
              <a:graphicFrameLocks noChangeAspect="1"/>
            </p:cNvGraphicFramePr>
            <p:nvPr>
              <p:extLst>
                <p:ext uri="{D42A27DB-BD31-4B8C-83A1-F6EECF244321}">
                  <p14:modId xmlns:p14="http://schemas.microsoft.com/office/powerpoint/2010/main" val="1547874554"/>
                </p:ext>
              </p:extLst>
            </p:nvPr>
          </p:nvGraphicFramePr>
          <p:xfrm>
            <a:off x="7436122" y="4653136"/>
            <a:ext cx="376238" cy="617537"/>
          </p:xfrm>
          <a:graphic>
            <a:graphicData uri="http://schemas.openxmlformats.org/presentationml/2006/ole">
              <mc:AlternateContent xmlns:mc="http://schemas.openxmlformats.org/markup-compatibility/2006">
                <mc:Choice xmlns:v="urn:schemas-microsoft-com:vml" Requires="v">
                  <p:oleObj spid="_x0000_s9709" name="Ecuación" r:id="rId11" imgW="164880" imgH="228600" progId="Equation.3">
                    <p:embed/>
                  </p:oleObj>
                </mc:Choice>
                <mc:Fallback>
                  <p:oleObj name="Ecuación" r:id="rId11" imgW="164880" imgH="228600" progId="Equation.3">
                    <p:embed/>
                    <p:pic>
                      <p:nvPicPr>
                        <p:cNvPr id="0" name="20 Objeto"/>
                        <p:cNvPicPr>
                          <a:picLocks noChangeAspect="1" noChangeArrowheads="1"/>
                        </p:cNvPicPr>
                        <p:nvPr/>
                      </p:nvPicPr>
                      <p:blipFill>
                        <a:blip r:embed="rId12"/>
                        <a:srcRect/>
                        <a:stretch>
                          <a:fillRect/>
                        </a:stretch>
                      </p:blipFill>
                      <p:spPr bwMode="auto">
                        <a:xfrm>
                          <a:off x="7436122" y="4653136"/>
                          <a:ext cx="376238"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22 Objeto"/>
            <p:cNvGraphicFramePr>
              <a:graphicFrameLocks noChangeAspect="1"/>
            </p:cNvGraphicFramePr>
            <p:nvPr>
              <p:extLst>
                <p:ext uri="{D42A27DB-BD31-4B8C-83A1-F6EECF244321}">
                  <p14:modId xmlns:p14="http://schemas.microsoft.com/office/powerpoint/2010/main" val="3124102140"/>
                </p:ext>
              </p:extLst>
            </p:nvPr>
          </p:nvGraphicFramePr>
          <p:xfrm>
            <a:off x="7968754" y="5036219"/>
            <a:ext cx="347662" cy="481013"/>
          </p:xfrm>
          <a:graphic>
            <a:graphicData uri="http://schemas.openxmlformats.org/presentationml/2006/ole">
              <mc:AlternateContent xmlns:mc="http://schemas.openxmlformats.org/markup-compatibility/2006">
                <mc:Choice xmlns:v="urn:schemas-microsoft-com:vml" Requires="v">
                  <p:oleObj spid="_x0000_s9710" name="Ecuación" r:id="rId13" imgW="152280" imgH="177480" progId="Equation.3">
                    <p:embed/>
                  </p:oleObj>
                </mc:Choice>
                <mc:Fallback>
                  <p:oleObj name="Ecuación" r:id="rId13" imgW="152280" imgH="177480" progId="Equation.3">
                    <p:embed/>
                    <p:pic>
                      <p:nvPicPr>
                        <p:cNvPr id="0" name="21 Objeto"/>
                        <p:cNvPicPr>
                          <a:picLocks noChangeAspect="1" noChangeArrowheads="1"/>
                        </p:cNvPicPr>
                        <p:nvPr/>
                      </p:nvPicPr>
                      <p:blipFill>
                        <a:blip r:embed="rId14"/>
                        <a:srcRect/>
                        <a:stretch>
                          <a:fillRect/>
                        </a:stretch>
                      </p:blipFill>
                      <p:spPr bwMode="auto">
                        <a:xfrm>
                          <a:off x="7968754" y="5036219"/>
                          <a:ext cx="347662"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 name="23 Objeto"/>
            <p:cNvGraphicFramePr>
              <a:graphicFrameLocks noChangeAspect="1"/>
            </p:cNvGraphicFramePr>
            <p:nvPr>
              <p:extLst>
                <p:ext uri="{D42A27DB-BD31-4B8C-83A1-F6EECF244321}">
                  <p14:modId xmlns:p14="http://schemas.microsoft.com/office/powerpoint/2010/main" val="3334094181"/>
                </p:ext>
              </p:extLst>
            </p:nvPr>
          </p:nvGraphicFramePr>
          <p:xfrm>
            <a:off x="7985125" y="3013075"/>
            <a:ext cx="347663" cy="447675"/>
          </p:xfrm>
          <a:graphic>
            <a:graphicData uri="http://schemas.openxmlformats.org/presentationml/2006/ole">
              <mc:AlternateContent xmlns:mc="http://schemas.openxmlformats.org/markup-compatibility/2006">
                <mc:Choice xmlns:v="urn:schemas-microsoft-com:vml" Requires="v">
                  <p:oleObj spid="_x0000_s9711" name="Ecuación" r:id="rId15" imgW="152280" imgH="164880" progId="Equation.3">
                    <p:embed/>
                  </p:oleObj>
                </mc:Choice>
                <mc:Fallback>
                  <p:oleObj name="Ecuación" r:id="rId15" imgW="152280" imgH="164880" progId="Equation.3">
                    <p:embed/>
                    <p:pic>
                      <p:nvPicPr>
                        <p:cNvPr id="0" name="22 Objeto"/>
                        <p:cNvPicPr>
                          <a:picLocks noChangeAspect="1" noChangeArrowheads="1"/>
                        </p:cNvPicPr>
                        <p:nvPr/>
                      </p:nvPicPr>
                      <p:blipFill>
                        <a:blip r:embed="rId16"/>
                        <a:srcRect/>
                        <a:stretch>
                          <a:fillRect/>
                        </a:stretch>
                      </p:blipFill>
                      <p:spPr bwMode="auto">
                        <a:xfrm>
                          <a:off x="7985125" y="3013075"/>
                          <a:ext cx="347663"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5" name="24 Objeto"/>
            <p:cNvGraphicFramePr>
              <a:graphicFrameLocks noChangeAspect="1"/>
            </p:cNvGraphicFramePr>
            <p:nvPr>
              <p:extLst>
                <p:ext uri="{D42A27DB-BD31-4B8C-83A1-F6EECF244321}">
                  <p14:modId xmlns:p14="http://schemas.microsoft.com/office/powerpoint/2010/main" val="583968955"/>
                </p:ext>
              </p:extLst>
            </p:nvPr>
          </p:nvGraphicFramePr>
          <p:xfrm>
            <a:off x="5940152" y="3413373"/>
            <a:ext cx="347663" cy="447675"/>
          </p:xfrm>
          <a:graphic>
            <a:graphicData uri="http://schemas.openxmlformats.org/presentationml/2006/ole">
              <mc:AlternateContent xmlns:mc="http://schemas.openxmlformats.org/markup-compatibility/2006">
                <mc:Choice xmlns:v="urn:schemas-microsoft-com:vml" Requires="v">
                  <p:oleObj spid="_x0000_s9712" name="Ecuación" r:id="rId17" imgW="152280" imgH="164880" progId="Equation.3">
                    <p:embed/>
                  </p:oleObj>
                </mc:Choice>
                <mc:Fallback>
                  <p:oleObj name="Ecuación" r:id="rId17" imgW="152280" imgH="164880" progId="Equation.3">
                    <p:embed/>
                    <p:pic>
                      <p:nvPicPr>
                        <p:cNvPr id="0" name="23 Objeto"/>
                        <p:cNvPicPr>
                          <a:picLocks noChangeAspect="1" noChangeArrowheads="1"/>
                        </p:cNvPicPr>
                        <p:nvPr/>
                      </p:nvPicPr>
                      <p:blipFill>
                        <a:blip r:embed="rId18"/>
                        <a:srcRect/>
                        <a:stretch>
                          <a:fillRect/>
                        </a:stretch>
                      </p:blipFill>
                      <p:spPr bwMode="auto">
                        <a:xfrm>
                          <a:off x="5940152" y="3413373"/>
                          <a:ext cx="347663"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25 Objeto"/>
            <p:cNvGraphicFramePr>
              <a:graphicFrameLocks noChangeAspect="1"/>
            </p:cNvGraphicFramePr>
            <p:nvPr>
              <p:extLst>
                <p:ext uri="{D42A27DB-BD31-4B8C-83A1-F6EECF244321}">
                  <p14:modId xmlns:p14="http://schemas.microsoft.com/office/powerpoint/2010/main" val="3581766702"/>
                </p:ext>
              </p:extLst>
            </p:nvPr>
          </p:nvGraphicFramePr>
          <p:xfrm>
            <a:off x="6644035" y="4652257"/>
            <a:ext cx="376237" cy="447675"/>
          </p:xfrm>
          <a:graphic>
            <a:graphicData uri="http://schemas.openxmlformats.org/presentationml/2006/ole">
              <mc:AlternateContent xmlns:mc="http://schemas.openxmlformats.org/markup-compatibility/2006">
                <mc:Choice xmlns:v="urn:schemas-microsoft-com:vml" Requires="v">
                  <p:oleObj spid="_x0000_s9713" name="Ecuación" r:id="rId19" imgW="164880" imgH="164880" progId="Equation.3">
                    <p:embed/>
                  </p:oleObj>
                </mc:Choice>
                <mc:Fallback>
                  <p:oleObj name="Ecuación" r:id="rId19" imgW="164880" imgH="164880" progId="Equation.3">
                    <p:embed/>
                    <p:pic>
                      <p:nvPicPr>
                        <p:cNvPr id="0" name="24 Objeto"/>
                        <p:cNvPicPr>
                          <a:picLocks noChangeAspect="1" noChangeArrowheads="1"/>
                        </p:cNvPicPr>
                        <p:nvPr/>
                      </p:nvPicPr>
                      <p:blipFill>
                        <a:blip r:embed="rId20"/>
                        <a:srcRect/>
                        <a:stretch>
                          <a:fillRect/>
                        </a:stretch>
                      </p:blipFill>
                      <p:spPr bwMode="auto">
                        <a:xfrm>
                          <a:off x="6644035" y="4652257"/>
                          <a:ext cx="376237"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28" name="27 Objeto"/>
          <p:cNvGraphicFramePr>
            <a:graphicFrameLocks noChangeAspect="1"/>
          </p:cNvGraphicFramePr>
          <p:nvPr>
            <p:extLst>
              <p:ext uri="{D42A27DB-BD31-4B8C-83A1-F6EECF244321}">
                <p14:modId xmlns:p14="http://schemas.microsoft.com/office/powerpoint/2010/main" val="3315534613"/>
              </p:ext>
            </p:extLst>
          </p:nvPr>
        </p:nvGraphicFramePr>
        <p:xfrm>
          <a:off x="179512" y="2420888"/>
          <a:ext cx="4525963" cy="617537"/>
        </p:xfrm>
        <a:graphic>
          <a:graphicData uri="http://schemas.openxmlformats.org/presentationml/2006/ole">
            <mc:AlternateContent xmlns:mc="http://schemas.openxmlformats.org/markup-compatibility/2006">
              <mc:Choice xmlns:v="urn:schemas-microsoft-com:vml" Requires="v">
                <p:oleObj spid="_x0000_s9714" name="Ecuación" r:id="rId21" imgW="1993680" imgH="228600" progId="Equation.3">
                  <p:embed/>
                </p:oleObj>
              </mc:Choice>
              <mc:Fallback>
                <p:oleObj name="Ecuación" r:id="rId21" imgW="1993680" imgH="228600" progId="Equation.3">
                  <p:embed/>
                  <p:pic>
                    <p:nvPicPr>
                      <p:cNvPr id="0" name=""/>
                      <p:cNvPicPr>
                        <a:picLocks noChangeAspect="1" noChangeArrowheads="1"/>
                      </p:cNvPicPr>
                      <p:nvPr/>
                    </p:nvPicPr>
                    <p:blipFill>
                      <a:blip r:embed="rId22"/>
                      <a:srcRect/>
                      <a:stretch>
                        <a:fillRect/>
                      </a:stretch>
                    </p:blipFill>
                    <p:spPr bwMode="auto">
                      <a:xfrm>
                        <a:off x="179512" y="2420888"/>
                        <a:ext cx="4525963"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 name="28 CuadroTexto"/>
          <p:cNvSpPr txBox="1"/>
          <p:nvPr/>
        </p:nvSpPr>
        <p:spPr>
          <a:xfrm>
            <a:off x="35496" y="3273946"/>
            <a:ext cx="6661404" cy="3046988"/>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s-ES" sz="2400" dirty="0" smtClean="0"/>
              <a:t>b) Explique para los puntos (A; B y C) cual posee mayor valor de intensidad.</a:t>
            </a:r>
          </a:p>
          <a:p>
            <a:r>
              <a:rPr lang="es-ES" sz="2400" dirty="0" smtClean="0"/>
              <a:t>c) Obtenga el valor de la intensidad en el punto (D). Justifique.</a:t>
            </a:r>
          </a:p>
          <a:p>
            <a:r>
              <a:rPr lang="es-ES" sz="2400" dirty="0"/>
              <a:t>d</a:t>
            </a:r>
            <a:r>
              <a:rPr lang="es-ES" sz="2400" dirty="0" smtClean="0"/>
              <a:t>) Diga que relación existe entre las leyes de Gauss y Coulomb. Argumente.</a:t>
            </a:r>
          </a:p>
          <a:p>
            <a:r>
              <a:rPr lang="es-ES" sz="2400" dirty="0"/>
              <a:t>e</a:t>
            </a:r>
            <a:r>
              <a:rPr lang="es-ES" sz="2400" dirty="0" smtClean="0"/>
              <a:t>) De factores depende la superficie </a:t>
            </a:r>
            <a:r>
              <a:rPr lang="es-ES" sz="2400" dirty="0" err="1" smtClean="0"/>
              <a:t>gausiana</a:t>
            </a:r>
            <a:r>
              <a:rPr lang="es-ES" sz="2400" dirty="0" smtClean="0"/>
              <a:t> y cual es la función que cumple.</a:t>
            </a:r>
            <a:endParaRPr lang="es-ES" sz="2400" dirty="0"/>
          </a:p>
        </p:txBody>
      </p:sp>
    </p:spTree>
    <p:extLst>
      <p:ext uri="{BB962C8B-B14F-4D97-AF65-F5344CB8AC3E}">
        <p14:creationId xmlns:p14="http://schemas.microsoft.com/office/powerpoint/2010/main" val="2803684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7" y="116632"/>
            <a:ext cx="8501807" cy="2592288"/>
          </a:xfrm>
          <a:prstGeom prst="rect">
            <a:avLst/>
          </a:prstGeom>
          <a:ln/>
        </p:spPr>
        <p:style>
          <a:lnRef idx="1">
            <a:schemeClr val="accent5"/>
          </a:lnRef>
          <a:fillRef idx="2">
            <a:schemeClr val="accent5"/>
          </a:fillRef>
          <a:effectRef idx="1">
            <a:schemeClr val="accent5"/>
          </a:effectRef>
          <a:fontRef idx="minor">
            <a:schemeClr val="dk1"/>
          </a:fontRef>
        </p:style>
      </p:pic>
      <p:grpSp>
        <p:nvGrpSpPr>
          <p:cNvPr id="7" name="6 Grupo"/>
          <p:cNvGrpSpPr/>
          <p:nvPr/>
        </p:nvGrpSpPr>
        <p:grpSpPr>
          <a:xfrm>
            <a:off x="6372200" y="3140968"/>
            <a:ext cx="2880320" cy="3135846"/>
            <a:chOff x="4572000" y="3573016"/>
            <a:chExt cx="2880320" cy="3135846"/>
          </a:xfrm>
        </p:grpSpPr>
        <p:sp>
          <p:nvSpPr>
            <p:cNvPr id="3" name="2 Paralelogramo"/>
            <p:cNvSpPr/>
            <p:nvPr/>
          </p:nvSpPr>
          <p:spPr>
            <a:xfrm>
              <a:off x="4572000" y="3573016"/>
              <a:ext cx="1656184" cy="3024336"/>
            </a:xfrm>
            <a:prstGeom prst="parallelogram">
              <a:avLst/>
            </a:prstGeom>
            <a:scene3d>
              <a:camera prst="isometricLeftDown"/>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sp>
          <p:nvSpPr>
            <p:cNvPr id="6" name="5 Paralelogramo"/>
            <p:cNvSpPr/>
            <p:nvPr/>
          </p:nvSpPr>
          <p:spPr>
            <a:xfrm>
              <a:off x="5796136" y="3684526"/>
              <a:ext cx="1656184" cy="3024336"/>
            </a:xfrm>
            <a:prstGeom prst="parallelogram">
              <a:avLst/>
            </a:prstGeom>
            <a:scene3d>
              <a:camera prst="isometricLeftDown"/>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graphicFrame>
          <p:nvGraphicFramePr>
            <p:cNvPr id="4" name="3 Objeto"/>
            <p:cNvGraphicFramePr>
              <a:graphicFrameLocks noChangeAspect="1"/>
            </p:cNvGraphicFramePr>
            <p:nvPr>
              <p:extLst>
                <p:ext uri="{D42A27DB-BD31-4B8C-83A1-F6EECF244321}">
                  <p14:modId xmlns:p14="http://schemas.microsoft.com/office/powerpoint/2010/main" val="2696375675"/>
                </p:ext>
              </p:extLst>
            </p:nvPr>
          </p:nvGraphicFramePr>
          <p:xfrm>
            <a:off x="4788024" y="5373216"/>
            <a:ext cx="621832" cy="648072"/>
          </p:xfrm>
          <a:graphic>
            <a:graphicData uri="http://schemas.openxmlformats.org/presentationml/2006/ole">
              <mc:AlternateContent xmlns:mc="http://schemas.openxmlformats.org/markup-compatibility/2006">
                <mc:Choice xmlns:v="urn:schemas-microsoft-com:vml" Requires="v">
                  <p:oleObj spid="_x0000_s7272" name="Ecuación" r:id="rId4" imgW="215640" imgH="203040" progId="Equation.3">
                    <p:embed/>
                  </p:oleObj>
                </mc:Choice>
                <mc:Fallback>
                  <p:oleObj name="Ecuación" r:id="rId4" imgW="215640" imgH="203040" progId="Equation.3">
                    <p:embed/>
                    <p:pic>
                      <p:nvPicPr>
                        <p:cNvPr id="0" name=""/>
                        <p:cNvPicPr/>
                        <p:nvPr/>
                      </p:nvPicPr>
                      <p:blipFill>
                        <a:blip r:embed="rId5"/>
                        <a:stretch>
                          <a:fillRect/>
                        </a:stretch>
                      </p:blipFill>
                      <p:spPr>
                        <a:xfrm>
                          <a:off x="4788024" y="5373216"/>
                          <a:ext cx="621832" cy="648072"/>
                        </a:xfrm>
                        <a:prstGeom prst="rect">
                          <a:avLst/>
                        </a:prstGeom>
                      </p:spPr>
                    </p:pic>
                  </p:oleObj>
                </mc:Fallback>
              </mc:AlternateContent>
            </a:graphicData>
          </a:graphic>
        </p:graphicFrame>
        <p:graphicFrame>
          <p:nvGraphicFramePr>
            <p:cNvPr id="5" name="4 Objeto"/>
            <p:cNvGraphicFramePr>
              <a:graphicFrameLocks noChangeAspect="1"/>
            </p:cNvGraphicFramePr>
            <p:nvPr>
              <p:extLst>
                <p:ext uri="{D42A27DB-BD31-4B8C-83A1-F6EECF244321}">
                  <p14:modId xmlns:p14="http://schemas.microsoft.com/office/powerpoint/2010/main" val="971681614"/>
                </p:ext>
              </p:extLst>
            </p:nvPr>
          </p:nvGraphicFramePr>
          <p:xfrm>
            <a:off x="5965924" y="5526088"/>
            <a:ext cx="622300" cy="647700"/>
          </p:xfrm>
          <a:graphic>
            <a:graphicData uri="http://schemas.openxmlformats.org/presentationml/2006/ole">
              <mc:AlternateContent xmlns:mc="http://schemas.openxmlformats.org/markup-compatibility/2006">
                <mc:Choice xmlns:v="urn:schemas-microsoft-com:vml" Requires="v">
                  <p:oleObj spid="_x0000_s7273" name="Ecuación" r:id="rId6" imgW="215640" imgH="203040" progId="Equation.3">
                    <p:embed/>
                  </p:oleObj>
                </mc:Choice>
                <mc:Fallback>
                  <p:oleObj name="Ecuación" r:id="rId6" imgW="215640" imgH="203040" progId="Equation.3">
                    <p:embed/>
                    <p:pic>
                      <p:nvPicPr>
                        <p:cNvPr id="0" name="3 Objeto"/>
                        <p:cNvPicPr>
                          <a:picLocks noChangeAspect="1" noChangeArrowheads="1"/>
                        </p:cNvPicPr>
                        <p:nvPr/>
                      </p:nvPicPr>
                      <p:blipFill>
                        <a:blip r:embed="rId7"/>
                        <a:srcRect/>
                        <a:stretch>
                          <a:fillRect/>
                        </a:stretch>
                      </p:blipFill>
                      <p:spPr bwMode="auto">
                        <a:xfrm>
                          <a:off x="5965924" y="5526088"/>
                          <a:ext cx="6223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8" name="7 CuadroTexto"/>
          <p:cNvSpPr txBox="1"/>
          <p:nvPr/>
        </p:nvSpPr>
        <p:spPr>
          <a:xfrm>
            <a:off x="323527" y="3139221"/>
            <a:ext cx="6192689" cy="317009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ES" sz="2000" dirty="0" smtClean="0"/>
              <a:t>c) Argumente porque solamente podemos calcular la intensidad del campo y la diferencia de potencial en la región entre las placas.</a:t>
            </a:r>
          </a:p>
          <a:p>
            <a:pPr algn="just"/>
            <a:r>
              <a:rPr lang="es-ES" sz="2000" dirty="0" smtClean="0"/>
              <a:t>d) Si planteamos que ambas placas miden (4,2cmx3,6cm) y se encuentran ubicadas dentro de cierta batería de un cierto equipo eléctrico. ¿Cuál será el valor de la Capacitancia entre las placas?</a:t>
            </a:r>
          </a:p>
          <a:p>
            <a:pPr algn="just"/>
            <a:r>
              <a:rPr lang="es-ES" sz="2000" dirty="0" smtClean="0"/>
              <a:t>e) Si aumentamos dos veces la separación entre las placas, manteniendo igual la diferencia de potencial . ¿Cambiará el valor de la Capacitancia? Explique. </a:t>
            </a:r>
            <a:endParaRPr lang="es-ES" sz="2000" dirty="0"/>
          </a:p>
        </p:txBody>
      </p:sp>
    </p:spTree>
    <p:extLst>
      <p:ext uri="{BB962C8B-B14F-4D97-AF65-F5344CB8AC3E}">
        <p14:creationId xmlns:p14="http://schemas.microsoft.com/office/powerpoint/2010/main" val="1906535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Rectángulo"/>
          <p:cNvSpPr/>
          <p:nvPr/>
        </p:nvSpPr>
        <p:spPr>
          <a:xfrm>
            <a:off x="179512" y="332656"/>
            <a:ext cx="8640960"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b="1" dirty="0" smtClean="0"/>
              <a:t>Ejercicio 9: </a:t>
            </a:r>
            <a:r>
              <a:rPr lang="es-ES" sz="2400" dirty="0" smtClean="0"/>
              <a:t>Una </a:t>
            </a:r>
            <a:r>
              <a:rPr lang="es-ES" sz="2400" dirty="0"/>
              <a:t>carga eléctrica está distribuida de manera uniforme a lo largo de un alambre delgado de longitud infinita. La carga por unidad de </a:t>
            </a:r>
            <a:r>
              <a:rPr lang="es-ES" sz="2400" dirty="0" smtClean="0"/>
              <a:t>longitud es λ </a:t>
            </a:r>
            <a:r>
              <a:rPr lang="es-ES" sz="2400" dirty="0"/>
              <a:t>(se </a:t>
            </a:r>
            <a:r>
              <a:rPr lang="es-ES" sz="2400" dirty="0" smtClean="0"/>
              <a:t>supone negativa). </a:t>
            </a:r>
            <a:r>
              <a:rPr lang="es-ES" sz="2400" dirty="0" err="1" smtClean="0"/>
              <a:t>Ecuentre</a:t>
            </a:r>
            <a:r>
              <a:rPr lang="es-ES" sz="2400" dirty="0" smtClean="0"/>
              <a:t> </a:t>
            </a:r>
            <a:r>
              <a:rPr lang="es-ES" sz="2400" dirty="0"/>
              <a:t>el campo eléctrico. (Ésta es una representación aproximada del campo de un alambre </a:t>
            </a:r>
            <a:r>
              <a:rPr lang="es-ES" sz="2400" dirty="0" smtClean="0"/>
              <a:t>finito </a:t>
            </a:r>
            <a:r>
              <a:rPr lang="es-ES" sz="2400" dirty="0"/>
              <a:t>con carga uniforme, siempre y cuando la distancia del punto del campo al alambre sea mucho menor que la longitud del alambre.)</a:t>
            </a:r>
            <a:endParaRPr lang="en-US" sz="2400" dirty="0">
              <a:solidFill>
                <a:schemeClr val="tx1"/>
              </a:solidFill>
              <a:latin typeface="Arial" panose="020B0604020202020204" pitchFamily="34" charset="0"/>
              <a:cs typeface="Arial" panose="020B0604020202020204" pitchFamily="34" charset="0"/>
            </a:endParaRPr>
          </a:p>
        </p:txBody>
      </p:sp>
      <p:pic>
        <p:nvPicPr>
          <p:cNvPr id="7" name="Imagen 6"/>
          <p:cNvPicPr>
            <a:picLocks noChangeAspect="1"/>
          </p:cNvPicPr>
          <p:nvPr/>
        </p:nvPicPr>
        <p:blipFill>
          <a:blip r:embed="rId2"/>
          <a:stretch>
            <a:fillRect/>
          </a:stretch>
        </p:blipFill>
        <p:spPr>
          <a:xfrm>
            <a:off x="1691681" y="3202657"/>
            <a:ext cx="6480720" cy="3106663"/>
          </a:xfrm>
          <a:prstGeom prst="rect">
            <a:avLst/>
          </a:prstGeom>
        </p:spPr>
      </p:pic>
    </p:spTree>
    <p:extLst>
      <p:ext uri="{BB962C8B-B14F-4D97-AF65-F5344CB8AC3E}">
        <p14:creationId xmlns:p14="http://schemas.microsoft.com/office/powerpoint/2010/main" val="85251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1 Rectángulo"/>
              <p:cNvSpPr/>
              <p:nvPr/>
            </p:nvSpPr>
            <p:spPr>
              <a:xfrm>
                <a:off x="467544" y="116632"/>
                <a:ext cx="8352928" cy="200054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800" b="1" dirty="0"/>
                  <a:t>Ejercicio # </a:t>
                </a:r>
                <a:r>
                  <a:rPr lang="es-ES" sz="2800" b="1" dirty="0" smtClean="0"/>
                  <a:t>10:</a:t>
                </a:r>
                <a:r>
                  <a:rPr lang="es-ES" sz="2800" dirty="0" smtClean="0"/>
                  <a:t> </a:t>
                </a:r>
                <a:r>
                  <a:rPr lang="es-ES" sz="2400" dirty="0"/>
                  <a:t>Determine la capacitancia da la batería de cierto reloj de pulsera, si conocemos que la misma está formada por dos corazas conductoras esféricas y </a:t>
                </a:r>
                <a:r>
                  <a:rPr lang="es-ES" sz="2400" dirty="0" smtClean="0"/>
                  <a:t>concéntricas </a:t>
                </a:r>
                <a:r>
                  <a:rPr lang="es-ES" sz="2400" dirty="0"/>
                  <a:t>separadas por vacío. La coraza interior tiene una carga total +Q y radio exterior  </a:t>
                </a:r>
                <a14:m>
                  <m:oMath xmlns:m="http://schemas.openxmlformats.org/officeDocument/2006/math">
                    <m:sSub>
                      <m:sSubPr>
                        <m:ctrlPr>
                          <a:rPr lang="es-ES" sz="2400" i="1">
                            <a:latin typeface="Cambria Math" panose="02040503050406030204" pitchFamily="18" charset="0"/>
                          </a:rPr>
                        </m:ctrlPr>
                      </m:sSubPr>
                      <m:e>
                        <m:r>
                          <a:rPr lang="es-ES" sz="2400" i="1">
                            <a:latin typeface="Cambria Math"/>
                          </a:rPr>
                          <m:t>𝑟</m:t>
                        </m:r>
                      </m:e>
                      <m:sub>
                        <m:r>
                          <a:rPr lang="es-ES" sz="2400" i="1">
                            <a:latin typeface="Cambria Math"/>
                          </a:rPr>
                          <m:t>𝑎</m:t>
                        </m:r>
                        <m:r>
                          <a:rPr lang="es-ES" sz="2400">
                            <a:latin typeface="Cambria Math"/>
                          </a:rPr>
                          <m:t> </m:t>
                        </m:r>
                      </m:sub>
                    </m:sSub>
                    <m:r>
                      <a:rPr lang="es-ES" sz="2400">
                        <a:latin typeface="Cambria Math"/>
                      </a:rPr>
                      <m:t>,</m:t>
                    </m:r>
                  </m:oMath>
                </a14:m>
                <a:r>
                  <a:rPr lang="es-ES" sz="2400" dirty="0"/>
                  <a:t> y la coraza exterior tiene carga - Q y radio interior </a:t>
                </a:r>
                <a14:m>
                  <m:oMath xmlns:m="http://schemas.openxmlformats.org/officeDocument/2006/math">
                    <m:sSub>
                      <m:sSubPr>
                        <m:ctrlPr>
                          <a:rPr lang="es-ES" sz="2400" i="1">
                            <a:latin typeface="Cambria Math" panose="02040503050406030204" pitchFamily="18" charset="0"/>
                          </a:rPr>
                        </m:ctrlPr>
                      </m:sSubPr>
                      <m:e>
                        <m:r>
                          <a:rPr lang="es-ES" sz="2400" i="1">
                            <a:latin typeface="Cambria Math"/>
                          </a:rPr>
                          <m:t>𝑟</m:t>
                        </m:r>
                      </m:e>
                      <m:sub>
                        <m:r>
                          <a:rPr lang="es-ES" sz="2400" i="1">
                            <a:latin typeface="Cambria Math"/>
                          </a:rPr>
                          <m:t>𝑏</m:t>
                        </m:r>
                        <m:r>
                          <a:rPr lang="es-ES" sz="2400">
                            <a:latin typeface="Cambria Math"/>
                          </a:rPr>
                          <m:t> </m:t>
                        </m:r>
                      </m:sub>
                    </m:sSub>
                    <m:r>
                      <a:rPr lang="es-ES" sz="2400">
                        <a:latin typeface="Cambria Math"/>
                      </a:rPr>
                      <m:t>.</m:t>
                    </m:r>
                  </m:oMath>
                </a14:m>
                <a:r>
                  <a:rPr lang="es-ES" sz="2400" dirty="0"/>
                  <a:t> </a:t>
                </a:r>
              </a:p>
            </p:txBody>
          </p:sp>
        </mc:Choice>
        <mc:Fallback xmlns="">
          <p:sp>
            <p:nvSpPr>
              <p:cNvPr id="2" name="1 Rectángulo"/>
              <p:cNvSpPr>
                <a:spLocks noRot="1" noChangeAspect="1" noMove="1" noResize="1" noEditPoints="1" noAdjustHandles="1" noChangeArrowheads="1" noChangeShapeType="1" noTextEdit="1"/>
              </p:cNvSpPr>
              <p:nvPr/>
            </p:nvSpPr>
            <p:spPr>
              <a:xfrm>
                <a:off x="467544" y="116632"/>
                <a:ext cx="8352928" cy="2000548"/>
              </a:xfrm>
              <a:prstGeom prst="rect">
                <a:avLst/>
              </a:prstGeom>
              <a:blipFill>
                <a:blip r:embed="rId3"/>
                <a:stretch>
                  <a:fillRect/>
                </a:stretch>
              </a:blipFill>
            </p:spPr>
            <p:txBody>
              <a:bodyPr/>
              <a:lstStyle/>
              <a:p>
                <a:r>
                  <a:rPr lang="en-US">
                    <a:noFill/>
                  </a:rPr>
                  <a:t> </a:t>
                </a:r>
              </a:p>
            </p:txBody>
          </p:sp>
        </mc:Fallback>
      </mc:AlternateContent>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4" name="3 Objeto"/>
          <p:cNvGraphicFramePr>
            <a:graphicFrameLocks noChangeAspect="1"/>
          </p:cNvGraphicFramePr>
          <p:nvPr>
            <p:extLst>
              <p:ext uri="{D42A27DB-BD31-4B8C-83A1-F6EECF244321}">
                <p14:modId xmlns:p14="http://schemas.microsoft.com/office/powerpoint/2010/main" val="547665077"/>
              </p:ext>
            </p:extLst>
          </p:nvPr>
        </p:nvGraphicFramePr>
        <p:xfrm>
          <a:off x="551630" y="3068960"/>
          <a:ext cx="3672408" cy="648072"/>
        </p:xfrm>
        <a:graphic>
          <a:graphicData uri="http://schemas.openxmlformats.org/presentationml/2006/ole">
            <mc:AlternateContent xmlns:mc="http://schemas.openxmlformats.org/markup-compatibility/2006">
              <mc:Choice xmlns:v="urn:schemas-microsoft-com:vml" Requires="v">
                <p:oleObj spid="_x0000_s8345" name="Ecuación" r:id="rId4" imgW="1295400" imgH="228600" progId="Equation.3">
                  <p:embed/>
                </p:oleObj>
              </mc:Choice>
              <mc:Fallback>
                <p:oleObj name="Ecuación" r:id="rId4" imgW="12954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1630" y="3068960"/>
                        <a:ext cx="3672408" cy="648072"/>
                      </a:xfrm>
                      <a:prstGeom prst="rect">
                        <a:avLst/>
                      </a:prstGeom>
                      <a:noFill/>
                    </p:spPr>
                  </p:pic>
                </p:oleObj>
              </mc:Fallback>
            </mc:AlternateContent>
          </a:graphicData>
        </a:graphic>
      </p:graphicFrame>
      <p:grpSp>
        <p:nvGrpSpPr>
          <p:cNvPr id="17" name="16 Grupo"/>
          <p:cNvGrpSpPr/>
          <p:nvPr/>
        </p:nvGrpSpPr>
        <p:grpSpPr>
          <a:xfrm>
            <a:off x="5883749" y="3183359"/>
            <a:ext cx="2880320" cy="2837929"/>
            <a:chOff x="5883749" y="3183359"/>
            <a:chExt cx="2880320" cy="2837929"/>
          </a:xfrm>
        </p:grpSpPr>
        <p:sp>
          <p:nvSpPr>
            <p:cNvPr id="5" name="4 Anillo"/>
            <p:cNvSpPr/>
            <p:nvPr/>
          </p:nvSpPr>
          <p:spPr>
            <a:xfrm>
              <a:off x="5883749" y="3356992"/>
              <a:ext cx="2880320" cy="2664296"/>
            </a:xfrm>
            <a:prstGeom prst="donut">
              <a:avLst>
                <a:gd name="adj" fmla="val 4075"/>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solidFill>
                  <a:schemeClr val="tx1"/>
                </a:solidFill>
              </a:endParaRPr>
            </a:p>
          </p:txBody>
        </p:sp>
        <p:sp>
          <p:nvSpPr>
            <p:cNvPr id="6" name="5 Elipse"/>
            <p:cNvSpPr/>
            <p:nvPr/>
          </p:nvSpPr>
          <p:spPr>
            <a:xfrm>
              <a:off x="6783849" y="4185084"/>
              <a:ext cx="1080120" cy="1008112"/>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sp>
          <p:nvSpPr>
            <p:cNvPr id="7" name="6 Rectángulo"/>
            <p:cNvSpPr/>
            <p:nvPr/>
          </p:nvSpPr>
          <p:spPr>
            <a:xfrm>
              <a:off x="6783849" y="3183359"/>
              <a:ext cx="628698" cy="461665"/>
            </a:xfrm>
            <a:prstGeom prst="rect">
              <a:avLst/>
            </a:prstGeom>
          </p:spPr>
          <p:txBody>
            <a:bodyPr wrap="none">
              <a:spAutoFit/>
            </a:bodyPr>
            <a:lstStyle/>
            <a:p>
              <a:r>
                <a:rPr lang="es-ES" sz="2400" b="1" dirty="0"/>
                <a:t>- Q </a:t>
              </a:r>
            </a:p>
          </p:txBody>
        </p:sp>
        <p:sp>
          <p:nvSpPr>
            <p:cNvPr id="8" name="7 Rectángulo"/>
            <p:cNvSpPr/>
            <p:nvPr/>
          </p:nvSpPr>
          <p:spPr>
            <a:xfrm>
              <a:off x="6778571" y="4689140"/>
              <a:ext cx="619080" cy="461665"/>
            </a:xfrm>
            <a:prstGeom prst="rect">
              <a:avLst/>
            </a:prstGeom>
          </p:spPr>
          <p:txBody>
            <a:bodyPr wrap="none">
              <a:spAutoFit/>
            </a:bodyPr>
            <a:lstStyle/>
            <a:p>
              <a:r>
                <a:rPr lang="es-ES" sz="2400" b="1" dirty="0"/>
                <a:t>+Q </a:t>
              </a:r>
            </a:p>
          </p:txBody>
        </p:sp>
        <p:cxnSp>
          <p:nvCxnSpPr>
            <p:cNvPr id="10" name="9 Conector recto de flecha"/>
            <p:cNvCxnSpPr>
              <a:endCxn id="6" idx="7"/>
            </p:cNvCxnSpPr>
            <p:nvPr/>
          </p:nvCxnSpPr>
          <p:spPr>
            <a:xfrm flipV="1">
              <a:off x="7323909" y="4332719"/>
              <a:ext cx="381880" cy="356421"/>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7323909" y="4689140"/>
              <a:ext cx="1208531" cy="612068"/>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graphicFrame>
          <p:nvGraphicFramePr>
            <p:cNvPr id="15" name="14 Objeto"/>
            <p:cNvGraphicFramePr>
              <a:graphicFrameLocks noChangeAspect="1"/>
            </p:cNvGraphicFramePr>
            <p:nvPr>
              <p:extLst>
                <p:ext uri="{D42A27DB-BD31-4B8C-83A1-F6EECF244321}">
                  <p14:modId xmlns:p14="http://schemas.microsoft.com/office/powerpoint/2010/main" val="4224026675"/>
                </p:ext>
              </p:extLst>
            </p:nvPr>
          </p:nvGraphicFramePr>
          <p:xfrm>
            <a:off x="7129041" y="4005436"/>
            <a:ext cx="395287" cy="647700"/>
          </p:xfrm>
          <a:graphic>
            <a:graphicData uri="http://schemas.openxmlformats.org/presentationml/2006/ole">
              <mc:AlternateContent xmlns:mc="http://schemas.openxmlformats.org/markup-compatibility/2006">
                <mc:Choice xmlns:v="urn:schemas-microsoft-com:vml" Requires="v">
                  <p:oleObj spid="_x0000_s8346" name="Ecuación" r:id="rId6" imgW="139680" imgH="228600" progId="Equation.3">
                    <p:embed/>
                  </p:oleObj>
                </mc:Choice>
                <mc:Fallback>
                  <p:oleObj name="Ecuación" r:id="rId6" imgW="139680" imgH="228600" progId="Equation.3">
                    <p:embed/>
                    <p:pic>
                      <p:nvPicPr>
                        <p:cNvPr id="0" name="3 Objeto"/>
                        <p:cNvPicPr>
                          <a:picLocks noChangeAspect="1" noChangeArrowheads="1"/>
                        </p:cNvPicPr>
                        <p:nvPr/>
                      </p:nvPicPr>
                      <p:blipFill>
                        <a:blip r:embed="rId7"/>
                        <a:srcRect/>
                        <a:stretch>
                          <a:fillRect/>
                        </a:stretch>
                      </p:blipFill>
                      <p:spPr bwMode="auto">
                        <a:xfrm>
                          <a:off x="7129041" y="4005436"/>
                          <a:ext cx="3952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15 Objeto"/>
            <p:cNvGraphicFramePr>
              <a:graphicFrameLocks noChangeAspect="1"/>
            </p:cNvGraphicFramePr>
            <p:nvPr>
              <p:extLst>
                <p:ext uri="{D42A27DB-BD31-4B8C-83A1-F6EECF244321}">
                  <p14:modId xmlns:p14="http://schemas.microsoft.com/office/powerpoint/2010/main" val="76242585"/>
                </p:ext>
              </p:extLst>
            </p:nvPr>
          </p:nvGraphicFramePr>
          <p:xfrm>
            <a:off x="7955040" y="4503105"/>
            <a:ext cx="396875" cy="647700"/>
          </p:xfrm>
          <a:graphic>
            <a:graphicData uri="http://schemas.openxmlformats.org/presentationml/2006/ole">
              <mc:AlternateContent xmlns:mc="http://schemas.openxmlformats.org/markup-compatibility/2006">
                <mc:Choice xmlns:v="urn:schemas-microsoft-com:vml" Requires="v">
                  <p:oleObj spid="_x0000_s8347" name="Ecuación" r:id="rId8" imgW="139680" imgH="228600" progId="Equation.3">
                    <p:embed/>
                  </p:oleObj>
                </mc:Choice>
                <mc:Fallback>
                  <p:oleObj name="Ecuación" r:id="rId8" imgW="139680" imgH="228600" progId="Equation.3">
                    <p:embed/>
                    <p:pic>
                      <p:nvPicPr>
                        <p:cNvPr id="0" name="3 Objeto"/>
                        <p:cNvPicPr>
                          <a:picLocks noChangeAspect="1" noChangeArrowheads="1"/>
                        </p:cNvPicPr>
                        <p:nvPr/>
                      </p:nvPicPr>
                      <p:blipFill>
                        <a:blip r:embed="rId9"/>
                        <a:srcRect/>
                        <a:stretch>
                          <a:fillRect/>
                        </a:stretch>
                      </p:blipFill>
                      <p:spPr bwMode="auto">
                        <a:xfrm>
                          <a:off x="7955040" y="4503105"/>
                          <a:ext cx="3968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2548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1 Rectángulo"/>
              <p:cNvSpPr/>
              <p:nvPr/>
            </p:nvSpPr>
            <p:spPr>
              <a:xfrm>
                <a:off x="323528" y="404664"/>
                <a:ext cx="8496944"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b="1" dirty="0"/>
                  <a:t>Ejercicio # </a:t>
                </a:r>
                <a:r>
                  <a:rPr lang="es-ES" sz="2400" b="1" dirty="0" smtClean="0"/>
                  <a:t>11: </a:t>
                </a:r>
                <a:r>
                  <a:rPr lang="es-ES" sz="2400" dirty="0"/>
                  <a:t>Un capacitor cilíndrico tiene un conductor interior de </a:t>
                </a:r>
                <a14:m>
                  <m:oMath xmlns:m="http://schemas.openxmlformats.org/officeDocument/2006/math">
                    <m:r>
                      <a:rPr lang="es-ES" sz="2400" i="1">
                        <a:latin typeface="Cambria Math"/>
                      </a:rPr>
                      <m:t>2,5 </m:t>
                    </m:r>
                    <m:r>
                      <a:rPr lang="es-ES" sz="2400" i="1">
                        <a:latin typeface="Cambria Math"/>
                      </a:rPr>
                      <m:t>𝑚𝑚</m:t>
                    </m:r>
                  </m:oMath>
                </a14:m>
                <a:r>
                  <a:rPr lang="es-ES" sz="2400" dirty="0"/>
                  <a:t> de radio y un conductor exterior de </a:t>
                </a:r>
                <a14:m>
                  <m:oMath xmlns:m="http://schemas.openxmlformats.org/officeDocument/2006/math">
                    <m:r>
                      <a:rPr lang="es-ES" sz="2400" i="1">
                        <a:latin typeface="Cambria Math"/>
                      </a:rPr>
                      <m:t>4,0 </m:t>
                    </m:r>
                    <m:r>
                      <a:rPr lang="es-ES" sz="2400" i="1">
                        <a:latin typeface="Cambria Math"/>
                      </a:rPr>
                      <m:t>𝑚𝑚</m:t>
                    </m:r>
                  </m:oMath>
                </a14:m>
                <a:r>
                  <a:rPr lang="es-ES" sz="2400" dirty="0"/>
                  <a:t> de radio. El capacitor completo tiene </a:t>
                </a:r>
                <a14:m>
                  <m:oMath xmlns:m="http://schemas.openxmlformats.org/officeDocument/2006/math">
                    <m:r>
                      <a:rPr lang="es-ES" sz="2400" i="1">
                        <a:latin typeface="Cambria Math"/>
                      </a:rPr>
                      <m:t>3,5 </m:t>
                    </m:r>
                    <m:r>
                      <a:rPr lang="es-ES" sz="2400" i="1">
                        <a:latin typeface="Cambria Math"/>
                      </a:rPr>
                      <m:t>𝑚</m:t>
                    </m:r>
                  </m:oMath>
                </a14:m>
                <a:r>
                  <a:rPr lang="es-ES" sz="2400" dirty="0"/>
                  <a:t> de largo.</a:t>
                </a:r>
              </a:p>
              <a:p>
                <a:pPr lvl="0" algn="just"/>
                <a:r>
                  <a:rPr lang="es-ES" sz="2400" dirty="0" smtClean="0"/>
                  <a:t>a) El </a:t>
                </a:r>
                <a:r>
                  <a:rPr lang="es-ES" sz="2400" dirty="0"/>
                  <a:t>potencial del conductor externo es de </a:t>
                </a:r>
                <a14:m>
                  <m:oMath xmlns:m="http://schemas.openxmlformats.org/officeDocument/2006/math">
                    <m:r>
                      <a:rPr lang="es-ES" sz="2400" i="1">
                        <a:latin typeface="Cambria Math"/>
                      </a:rPr>
                      <m:t>350 </m:t>
                    </m:r>
                    <m:r>
                      <a:rPr lang="es-ES" sz="2400" i="1">
                        <a:latin typeface="Cambria Math"/>
                      </a:rPr>
                      <m:t>𝑚𝑉</m:t>
                    </m:r>
                  </m:oMath>
                </a14:m>
                <a:r>
                  <a:rPr lang="es-ES" sz="2400" dirty="0"/>
                  <a:t> mayor que el del conductor interior encuentre las cargas (magnitud y signo) sobre los dos conductores.</a:t>
                </a:r>
                <a:endParaRPr lang="es-ES" sz="2400" dirty="0">
                  <a:effectLst/>
                </a:endParaRPr>
              </a:p>
              <a:p>
                <a:pPr lvl="0" algn="just"/>
                <a:r>
                  <a:rPr lang="es-ES" sz="2400" dirty="0" smtClean="0"/>
                  <a:t>b) ¿Cuál </a:t>
                </a:r>
                <a:r>
                  <a:rPr lang="es-ES" sz="2400" dirty="0"/>
                  <a:t>es la capacitancia por unidad de longitud?</a:t>
                </a:r>
                <a:endParaRPr lang="es-ES" sz="2400" dirty="0">
                  <a:effectLst/>
                </a:endParaRPr>
              </a:p>
            </p:txBody>
          </p:sp>
        </mc:Choice>
        <mc:Fallback xmlns="">
          <p:sp>
            <p:nvSpPr>
              <p:cNvPr id="2" name="1 Rectángulo"/>
              <p:cNvSpPr>
                <a:spLocks noRot="1" noChangeAspect="1" noMove="1" noResize="1" noEditPoints="1" noAdjustHandles="1" noChangeArrowheads="1" noChangeShapeType="1" noTextEdit="1"/>
              </p:cNvSpPr>
              <p:nvPr/>
            </p:nvSpPr>
            <p:spPr>
              <a:xfrm>
                <a:off x="323528" y="404664"/>
                <a:ext cx="8496944" cy="2677656"/>
              </a:xfrm>
              <a:prstGeom prst="rect">
                <a:avLst/>
              </a:prstGeom>
              <a:blipFill>
                <a:blip r:embed="rId2"/>
                <a:stretch>
                  <a:fillRect/>
                </a:stretch>
              </a:blipFill>
            </p:spPr>
            <p:txBody>
              <a:bodyPr/>
              <a:lstStyle/>
              <a:p>
                <a:r>
                  <a:rPr lang="en-US">
                    <a:noFill/>
                  </a:rPr>
                  <a:t> </a:t>
                </a:r>
              </a:p>
            </p:txBody>
          </p:sp>
        </mc:Fallback>
      </mc:AlternateContent>
      <p:pic>
        <p:nvPicPr>
          <p:cNvPr id="3" name="2 Imagen"/>
          <p:cNvPicPr/>
          <p:nvPr/>
        </p:nvPicPr>
        <p:blipFill rotWithShape="1">
          <a:blip r:embed="rId3" cstate="print">
            <a:extLst>
              <a:ext uri="{28A0092B-C50C-407E-A947-70E740481C1C}">
                <a14:useLocalDpi xmlns:a14="http://schemas.microsoft.com/office/drawing/2010/main" val="0"/>
              </a:ext>
            </a:extLst>
          </a:blip>
          <a:srcRect r="25050" b="5578"/>
          <a:stretch/>
        </p:blipFill>
        <p:spPr bwMode="auto">
          <a:xfrm>
            <a:off x="1957689" y="3212976"/>
            <a:ext cx="5206599" cy="355632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02202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002" y="260648"/>
            <a:ext cx="8640960"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dirty="0" smtClean="0">
                <a:solidFill>
                  <a:schemeClr val="tx1"/>
                </a:solidFill>
                <a:latin typeface="Arial" panose="020B0604020202020204" pitchFamily="34" charset="0"/>
                <a:cs typeface="Arial" panose="020B0604020202020204" pitchFamily="34" charset="0"/>
              </a:rPr>
              <a:t>Ejercicio 12: La figura muestra un circuito (ab) de corriente directa, compuesto por condensadores conectados aleatoriamente. Determine la capacidad equivalente de acuerdo a las conexiones representadas.</a:t>
            </a:r>
          </a:p>
          <a:p>
            <a:pPr algn="just"/>
            <a:endParaRPr lang="es-ES" sz="2400" dirty="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endParaRPr lang="es-ES" sz="2400" dirty="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endParaRPr lang="en-US" sz="2400" dirty="0">
              <a:solidFill>
                <a:schemeClr val="tx1"/>
              </a:solidFill>
              <a:latin typeface="Arial" panose="020B0604020202020204" pitchFamily="34" charset="0"/>
              <a:cs typeface="Arial" panose="020B0604020202020204" pitchFamily="34" charset="0"/>
            </a:endParaRPr>
          </a:p>
        </p:txBody>
      </p:sp>
      <p:grpSp>
        <p:nvGrpSpPr>
          <p:cNvPr id="64" name="Group 73"/>
          <p:cNvGrpSpPr>
            <a:grpSpLocks/>
          </p:cNvGrpSpPr>
          <p:nvPr/>
        </p:nvGrpSpPr>
        <p:grpSpPr bwMode="auto">
          <a:xfrm>
            <a:off x="2987824" y="4581131"/>
            <a:ext cx="3336776" cy="2088229"/>
            <a:chOff x="2382" y="1484"/>
            <a:chExt cx="4770" cy="2745"/>
          </a:xfrm>
        </p:grpSpPr>
        <p:grpSp>
          <p:nvGrpSpPr>
            <p:cNvPr id="65" name="Group 83"/>
            <p:cNvGrpSpPr>
              <a:grpSpLocks/>
            </p:cNvGrpSpPr>
            <p:nvPr/>
          </p:nvGrpSpPr>
          <p:grpSpPr bwMode="auto">
            <a:xfrm>
              <a:off x="3147" y="1484"/>
              <a:ext cx="3600" cy="2745"/>
              <a:chOff x="3147" y="1484"/>
              <a:chExt cx="3600" cy="2745"/>
            </a:xfrm>
          </p:grpSpPr>
          <p:sp>
            <p:nvSpPr>
              <p:cNvPr id="75" name="Line 129"/>
              <p:cNvSpPr>
                <a:spLocks noChangeShapeType="1"/>
              </p:cNvSpPr>
              <p:nvPr/>
            </p:nvSpPr>
            <p:spPr bwMode="auto">
              <a:xfrm flipV="1">
                <a:off x="4227" y="2504"/>
                <a:ext cx="1" cy="7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76" name="Group 123"/>
              <p:cNvGrpSpPr>
                <a:grpSpLocks/>
              </p:cNvGrpSpPr>
              <p:nvPr/>
            </p:nvGrpSpPr>
            <p:grpSpPr bwMode="auto">
              <a:xfrm>
                <a:off x="3147" y="2564"/>
                <a:ext cx="1082" cy="541"/>
                <a:chOff x="3147" y="2564"/>
                <a:chExt cx="1082" cy="541"/>
              </a:xfrm>
            </p:grpSpPr>
            <p:sp>
              <p:nvSpPr>
                <p:cNvPr id="116" name="Line 128"/>
                <p:cNvSpPr>
                  <a:spLocks noChangeShapeType="1"/>
                </p:cNvSpPr>
                <p:nvPr/>
              </p:nvSpPr>
              <p:spPr bwMode="auto">
                <a:xfrm>
                  <a:off x="314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17" name="Group 125"/>
                <p:cNvGrpSpPr>
                  <a:grpSpLocks/>
                </p:cNvGrpSpPr>
                <p:nvPr/>
              </p:nvGrpSpPr>
              <p:grpSpPr bwMode="auto">
                <a:xfrm>
                  <a:off x="3507" y="2564"/>
                  <a:ext cx="361" cy="541"/>
                  <a:chOff x="4861" y="1877"/>
                  <a:chExt cx="307" cy="464"/>
                </a:xfrm>
              </p:grpSpPr>
              <p:sp>
                <p:nvSpPr>
                  <p:cNvPr id="119" name="Line 127"/>
                  <p:cNvSpPr>
                    <a:spLocks noChangeShapeType="1"/>
                  </p:cNvSpPr>
                  <p:nvPr/>
                </p:nvSpPr>
                <p:spPr bwMode="auto">
                  <a:xfrm>
                    <a:off x="4861" y="1877"/>
                    <a:ext cx="0" cy="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126"/>
                  <p:cNvSpPr>
                    <a:spLocks noChangeShapeType="1"/>
                  </p:cNvSpPr>
                  <p:nvPr/>
                </p:nvSpPr>
                <p:spPr bwMode="auto">
                  <a:xfrm>
                    <a:off x="5167" y="1877"/>
                    <a:ext cx="1" cy="46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18" name="Line 124"/>
                <p:cNvSpPr>
                  <a:spLocks noChangeShapeType="1"/>
                </p:cNvSpPr>
                <p:nvPr/>
              </p:nvSpPr>
              <p:spPr bwMode="auto">
                <a:xfrm>
                  <a:off x="386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77" name="Group 117"/>
              <p:cNvGrpSpPr>
                <a:grpSpLocks/>
              </p:cNvGrpSpPr>
              <p:nvPr/>
            </p:nvGrpSpPr>
            <p:grpSpPr bwMode="auto">
              <a:xfrm rot="5400000">
                <a:off x="3717" y="3134"/>
                <a:ext cx="1082" cy="541"/>
                <a:chOff x="3147" y="2564"/>
                <a:chExt cx="1082" cy="541"/>
              </a:xfrm>
            </p:grpSpPr>
            <p:sp>
              <p:nvSpPr>
                <p:cNvPr id="111" name="Line 122"/>
                <p:cNvSpPr>
                  <a:spLocks noChangeShapeType="1"/>
                </p:cNvSpPr>
                <p:nvPr/>
              </p:nvSpPr>
              <p:spPr bwMode="auto">
                <a:xfrm>
                  <a:off x="314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12" name="Group 119"/>
                <p:cNvGrpSpPr>
                  <a:grpSpLocks/>
                </p:cNvGrpSpPr>
                <p:nvPr/>
              </p:nvGrpSpPr>
              <p:grpSpPr bwMode="auto">
                <a:xfrm>
                  <a:off x="3507" y="2564"/>
                  <a:ext cx="361" cy="541"/>
                  <a:chOff x="4861" y="1877"/>
                  <a:chExt cx="307" cy="464"/>
                </a:xfrm>
              </p:grpSpPr>
              <p:sp>
                <p:nvSpPr>
                  <p:cNvPr id="114" name="Line 121"/>
                  <p:cNvSpPr>
                    <a:spLocks noChangeShapeType="1"/>
                  </p:cNvSpPr>
                  <p:nvPr/>
                </p:nvSpPr>
                <p:spPr bwMode="auto">
                  <a:xfrm>
                    <a:off x="4861" y="1877"/>
                    <a:ext cx="0" cy="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Line 120"/>
                  <p:cNvSpPr>
                    <a:spLocks noChangeShapeType="1"/>
                  </p:cNvSpPr>
                  <p:nvPr/>
                </p:nvSpPr>
                <p:spPr bwMode="auto">
                  <a:xfrm>
                    <a:off x="5167" y="1877"/>
                    <a:ext cx="1" cy="46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13" name="Line 118"/>
                <p:cNvSpPr>
                  <a:spLocks noChangeShapeType="1"/>
                </p:cNvSpPr>
                <p:nvPr/>
              </p:nvSpPr>
              <p:spPr bwMode="auto">
                <a:xfrm>
                  <a:off x="386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78" name="Group 111"/>
              <p:cNvGrpSpPr>
                <a:grpSpLocks/>
              </p:cNvGrpSpPr>
              <p:nvPr/>
            </p:nvGrpSpPr>
            <p:grpSpPr bwMode="auto">
              <a:xfrm rot="5400000">
                <a:off x="3717" y="2054"/>
                <a:ext cx="1082" cy="541"/>
                <a:chOff x="3147" y="2564"/>
                <a:chExt cx="1082" cy="541"/>
              </a:xfrm>
            </p:grpSpPr>
            <p:sp>
              <p:nvSpPr>
                <p:cNvPr id="106" name="Line 116"/>
                <p:cNvSpPr>
                  <a:spLocks noChangeShapeType="1"/>
                </p:cNvSpPr>
                <p:nvPr/>
              </p:nvSpPr>
              <p:spPr bwMode="auto">
                <a:xfrm>
                  <a:off x="314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07" name="Group 113"/>
                <p:cNvGrpSpPr>
                  <a:grpSpLocks/>
                </p:cNvGrpSpPr>
                <p:nvPr/>
              </p:nvGrpSpPr>
              <p:grpSpPr bwMode="auto">
                <a:xfrm>
                  <a:off x="3507" y="2564"/>
                  <a:ext cx="361" cy="541"/>
                  <a:chOff x="4861" y="1877"/>
                  <a:chExt cx="307" cy="464"/>
                </a:xfrm>
              </p:grpSpPr>
              <p:sp>
                <p:nvSpPr>
                  <p:cNvPr id="109" name="Line 115"/>
                  <p:cNvSpPr>
                    <a:spLocks noChangeShapeType="1"/>
                  </p:cNvSpPr>
                  <p:nvPr/>
                </p:nvSpPr>
                <p:spPr bwMode="auto">
                  <a:xfrm>
                    <a:off x="4861" y="1877"/>
                    <a:ext cx="0" cy="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Line 114"/>
                  <p:cNvSpPr>
                    <a:spLocks noChangeShapeType="1"/>
                  </p:cNvSpPr>
                  <p:nvPr/>
                </p:nvSpPr>
                <p:spPr bwMode="auto">
                  <a:xfrm>
                    <a:off x="5167" y="1877"/>
                    <a:ext cx="1" cy="46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08" name="Line 112"/>
                <p:cNvSpPr>
                  <a:spLocks noChangeShapeType="1"/>
                </p:cNvSpPr>
                <p:nvPr/>
              </p:nvSpPr>
              <p:spPr bwMode="auto">
                <a:xfrm>
                  <a:off x="386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79" name="Group 105"/>
              <p:cNvGrpSpPr>
                <a:grpSpLocks/>
              </p:cNvGrpSpPr>
              <p:nvPr/>
            </p:nvGrpSpPr>
            <p:grpSpPr bwMode="auto">
              <a:xfrm rot="10800000">
                <a:off x="5665" y="2624"/>
                <a:ext cx="1082" cy="541"/>
                <a:chOff x="3147" y="2564"/>
                <a:chExt cx="1082" cy="541"/>
              </a:xfrm>
            </p:grpSpPr>
            <p:sp>
              <p:nvSpPr>
                <p:cNvPr id="101" name="Line 110"/>
                <p:cNvSpPr>
                  <a:spLocks noChangeShapeType="1"/>
                </p:cNvSpPr>
                <p:nvPr/>
              </p:nvSpPr>
              <p:spPr bwMode="auto">
                <a:xfrm>
                  <a:off x="314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102" name="Group 107"/>
                <p:cNvGrpSpPr>
                  <a:grpSpLocks/>
                </p:cNvGrpSpPr>
                <p:nvPr/>
              </p:nvGrpSpPr>
              <p:grpSpPr bwMode="auto">
                <a:xfrm>
                  <a:off x="3507" y="2564"/>
                  <a:ext cx="361" cy="541"/>
                  <a:chOff x="4861" y="1877"/>
                  <a:chExt cx="307" cy="464"/>
                </a:xfrm>
              </p:grpSpPr>
              <p:sp>
                <p:nvSpPr>
                  <p:cNvPr id="104" name="Line 109"/>
                  <p:cNvSpPr>
                    <a:spLocks noChangeShapeType="1"/>
                  </p:cNvSpPr>
                  <p:nvPr/>
                </p:nvSpPr>
                <p:spPr bwMode="auto">
                  <a:xfrm>
                    <a:off x="4861" y="1877"/>
                    <a:ext cx="0" cy="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Line 108"/>
                  <p:cNvSpPr>
                    <a:spLocks noChangeShapeType="1"/>
                  </p:cNvSpPr>
                  <p:nvPr/>
                </p:nvSpPr>
                <p:spPr bwMode="auto">
                  <a:xfrm>
                    <a:off x="5167" y="1877"/>
                    <a:ext cx="1" cy="46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03" name="Line 106"/>
                <p:cNvSpPr>
                  <a:spLocks noChangeShapeType="1"/>
                </p:cNvSpPr>
                <p:nvPr/>
              </p:nvSpPr>
              <p:spPr bwMode="auto">
                <a:xfrm>
                  <a:off x="386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80" name="Line 104"/>
              <p:cNvSpPr>
                <a:spLocks noChangeShapeType="1"/>
              </p:cNvSpPr>
              <p:nvPr/>
            </p:nvSpPr>
            <p:spPr bwMode="auto">
              <a:xfrm>
                <a:off x="4227" y="1784"/>
                <a:ext cx="54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81" name="Group 98"/>
              <p:cNvGrpSpPr>
                <a:grpSpLocks/>
              </p:cNvGrpSpPr>
              <p:nvPr/>
            </p:nvGrpSpPr>
            <p:grpSpPr bwMode="auto">
              <a:xfrm>
                <a:off x="4587" y="1484"/>
                <a:ext cx="1082" cy="541"/>
                <a:chOff x="3147" y="2564"/>
                <a:chExt cx="1082" cy="541"/>
              </a:xfrm>
            </p:grpSpPr>
            <p:sp>
              <p:nvSpPr>
                <p:cNvPr id="96" name="Line 103"/>
                <p:cNvSpPr>
                  <a:spLocks noChangeShapeType="1"/>
                </p:cNvSpPr>
                <p:nvPr/>
              </p:nvSpPr>
              <p:spPr bwMode="auto">
                <a:xfrm>
                  <a:off x="314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97" name="Group 100"/>
                <p:cNvGrpSpPr>
                  <a:grpSpLocks/>
                </p:cNvGrpSpPr>
                <p:nvPr/>
              </p:nvGrpSpPr>
              <p:grpSpPr bwMode="auto">
                <a:xfrm>
                  <a:off x="3507" y="2564"/>
                  <a:ext cx="361" cy="541"/>
                  <a:chOff x="4861" y="1877"/>
                  <a:chExt cx="307" cy="464"/>
                </a:xfrm>
              </p:grpSpPr>
              <p:sp>
                <p:nvSpPr>
                  <p:cNvPr id="99" name="Line 102"/>
                  <p:cNvSpPr>
                    <a:spLocks noChangeShapeType="1"/>
                  </p:cNvSpPr>
                  <p:nvPr/>
                </p:nvSpPr>
                <p:spPr bwMode="auto">
                  <a:xfrm>
                    <a:off x="4861" y="1877"/>
                    <a:ext cx="0" cy="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101"/>
                  <p:cNvSpPr>
                    <a:spLocks noChangeShapeType="1"/>
                  </p:cNvSpPr>
                  <p:nvPr/>
                </p:nvSpPr>
                <p:spPr bwMode="auto">
                  <a:xfrm>
                    <a:off x="5167" y="1877"/>
                    <a:ext cx="1" cy="46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98" name="Line 99"/>
                <p:cNvSpPr>
                  <a:spLocks noChangeShapeType="1"/>
                </p:cNvSpPr>
                <p:nvPr/>
              </p:nvSpPr>
              <p:spPr bwMode="auto">
                <a:xfrm>
                  <a:off x="386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82" name="Line 97"/>
              <p:cNvSpPr>
                <a:spLocks noChangeShapeType="1"/>
              </p:cNvSpPr>
              <p:nvPr/>
            </p:nvSpPr>
            <p:spPr bwMode="auto">
              <a:xfrm>
                <a:off x="4227" y="3929"/>
                <a:ext cx="54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83" name="Group 91"/>
              <p:cNvGrpSpPr>
                <a:grpSpLocks/>
              </p:cNvGrpSpPr>
              <p:nvPr/>
            </p:nvGrpSpPr>
            <p:grpSpPr bwMode="auto">
              <a:xfrm>
                <a:off x="4587" y="3629"/>
                <a:ext cx="1082" cy="541"/>
                <a:chOff x="3147" y="2564"/>
                <a:chExt cx="1082" cy="541"/>
              </a:xfrm>
            </p:grpSpPr>
            <p:sp>
              <p:nvSpPr>
                <p:cNvPr id="91" name="Line 96"/>
                <p:cNvSpPr>
                  <a:spLocks noChangeShapeType="1"/>
                </p:cNvSpPr>
                <p:nvPr/>
              </p:nvSpPr>
              <p:spPr bwMode="auto">
                <a:xfrm>
                  <a:off x="314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92" name="Group 93"/>
                <p:cNvGrpSpPr>
                  <a:grpSpLocks/>
                </p:cNvGrpSpPr>
                <p:nvPr/>
              </p:nvGrpSpPr>
              <p:grpSpPr bwMode="auto">
                <a:xfrm>
                  <a:off x="3507" y="2564"/>
                  <a:ext cx="361" cy="541"/>
                  <a:chOff x="4861" y="1877"/>
                  <a:chExt cx="307" cy="464"/>
                </a:xfrm>
              </p:grpSpPr>
              <p:sp>
                <p:nvSpPr>
                  <p:cNvPr id="94" name="Line 95"/>
                  <p:cNvSpPr>
                    <a:spLocks noChangeShapeType="1"/>
                  </p:cNvSpPr>
                  <p:nvPr/>
                </p:nvSpPr>
                <p:spPr bwMode="auto">
                  <a:xfrm>
                    <a:off x="4861" y="1877"/>
                    <a:ext cx="0" cy="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Line 94"/>
                  <p:cNvSpPr>
                    <a:spLocks noChangeShapeType="1"/>
                  </p:cNvSpPr>
                  <p:nvPr/>
                </p:nvSpPr>
                <p:spPr bwMode="auto">
                  <a:xfrm>
                    <a:off x="5167" y="1877"/>
                    <a:ext cx="1" cy="464"/>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93" name="Line 92"/>
                <p:cNvSpPr>
                  <a:spLocks noChangeShapeType="1"/>
                </p:cNvSpPr>
                <p:nvPr/>
              </p:nvSpPr>
              <p:spPr bwMode="auto">
                <a:xfrm>
                  <a:off x="3867" y="2864"/>
                  <a:ext cx="362"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84" name="Line 90"/>
              <p:cNvSpPr>
                <a:spLocks noChangeShapeType="1"/>
              </p:cNvSpPr>
              <p:nvPr/>
            </p:nvSpPr>
            <p:spPr bwMode="auto">
              <a:xfrm>
                <a:off x="5667" y="1784"/>
                <a:ext cx="1" cy="21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Text Box 89"/>
              <p:cNvSpPr txBox="1">
                <a:spLocks noChangeArrowheads="1"/>
              </p:cNvSpPr>
              <p:nvPr/>
            </p:nvSpPr>
            <p:spPr bwMode="auto">
              <a:xfrm>
                <a:off x="3507" y="2624"/>
                <a:ext cx="36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1</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86" name="Text Box 88"/>
              <p:cNvSpPr txBox="1">
                <a:spLocks noChangeArrowheads="1"/>
              </p:cNvSpPr>
              <p:nvPr/>
            </p:nvSpPr>
            <p:spPr bwMode="auto">
              <a:xfrm>
                <a:off x="4032" y="2069"/>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2</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87" name="Text Box 87"/>
              <p:cNvSpPr txBox="1">
                <a:spLocks noChangeArrowheads="1"/>
              </p:cNvSpPr>
              <p:nvPr/>
            </p:nvSpPr>
            <p:spPr bwMode="auto">
              <a:xfrm>
                <a:off x="4047" y="3179"/>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3</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88" name="Text Box 86"/>
              <p:cNvSpPr txBox="1">
                <a:spLocks noChangeArrowheads="1"/>
              </p:cNvSpPr>
              <p:nvPr/>
            </p:nvSpPr>
            <p:spPr bwMode="auto">
              <a:xfrm>
                <a:off x="4902" y="1514"/>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4</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89" name="Text Box 85"/>
              <p:cNvSpPr txBox="1">
                <a:spLocks noChangeArrowheads="1"/>
              </p:cNvSpPr>
              <p:nvPr/>
            </p:nvSpPr>
            <p:spPr bwMode="auto">
              <a:xfrm>
                <a:off x="4902" y="3689"/>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5</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90" name="Text Box 84"/>
              <p:cNvSpPr txBox="1">
                <a:spLocks noChangeArrowheads="1"/>
              </p:cNvSpPr>
              <p:nvPr/>
            </p:nvSpPr>
            <p:spPr bwMode="auto">
              <a:xfrm>
                <a:off x="5982" y="2669"/>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6</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grpSp>
        <p:sp>
          <p:nvSpPr>
            <p:cNvPr id="66" name="Text Box 82"/>
            <p:cNvSpPr txBox="1">
              <a:spLocks noChangeArrowheads="1"/>
            </p:cNvSpPr>
            <p:nvPr/>
          </p:nvSpPr>
          <p:spPr bwMode="auto">
            <a:xfrm>
              <a:off x="2382" y="2474"/>
              <a:ext cx="54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2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a</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67" name="Text Box 81"/>
            <p:cNvSpPr txBox="1">
              <a:spLocks noChangeArrowheads="1"/>
            </p:cNvSpPr>
            <p:nvPr/>
          </p:nvSpPr>
          <p:spPr bwMode="auto">
            <a:xfrm>
              <a:off x="6612" y="2504"/>
              <a:ext cx="54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2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b</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sp>
          <p:nvSpPr>
            <p:cNvPr id="68" name="Text Box 80"/>
            <p:cNvSpPr txBox="1">
              <a:spLocks noChangeArrowheads="1"/>
            </p:cNvSpPr>
            <p:nvPr/>
          </p:nvSpPr>
          <p:spPr bwMode="auto">
            <a:xfrm>
              <a:off x="2607" y="1964"/>
              <a:ext cx="14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4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V= 120</a:t>
              </a:r>
              <a:r>
                <a:rPr kumimoji="0" lang="es-ES" altLang="en-US" sz="11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V</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grpSp>
          <p:nvGrpSpPr>
            <p:cNvPr id="69" name="Group 74"/>
            <p:cNvGrpSpPr>
              <a:grpSpLocks/>
            </p:cNvGrpSpPr>
            <p:nvPr/>
          </p:nvGrpSpPr>
          <p:grpSpPr bwMode="auto">
            <a:xfrm>
              <a:off x="2667" y="2324"/>
              <a:ext cx="900" cy="900"/>
              <a:chOff x="2787" y="3224"/>
              <a:chExt cx="900" cy="900"/>
            </a:xfrm>
          </p:grpSpPr>
          <p:sp>
            <p:nvSpPr>
              <p:cNvPr id="70" name="Line 79"/>
              <p:cNvSpPr>
                <a:spLocks noChangeShapeType="1"/>
              </p:cNvSpPr>
              <p:nvPr/>
            </p:nvSpPr>
            <p:spPr bwMode="auto">
              <a:xfrm>
                <a:off x="2787" y="3764"/>
                <a:ext cx="3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78"/>
              <p:cNvSpPr>
                <a:spLocks noChangeShapeType="1"/>
              </p:cNvSpPr>
              <p:nvPr/>
            </p:nvSpPr>
            <p:spPr bwMode="auto">
              <a:xfrm>
                <a:off x="3147" y="3584"/>
                <a:ext cx="0"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77"/>
              <p:cNvSpPr>
                <a:spLocks noChangeShapeType="1"/>
              </p:cNvSpPr>
              <p:nvPr/>
            </p:nvSpPr>
            <p:spPr bwMode="auto">
              <a:xfrm>
                <a:off x="3252" y="3404"/>
                <a:ext cx="1" cy="7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Line 76"/>
              <p:cNvSpPr>
                <a:spLocks noChangeShapeType="1"/>
              </p:cNvSpPr>
              <p:nvPr/>
            </p:nvSpPr>
            <p:spPr bwMode="auto">
              <a:xfrm>
                <a:off x="2967" y="3524"/>
                <a:ext cx="180" cy="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Text Box 75"/>
              <p:cNvSpPr txBox="1">
                <a:spLocks noChangeArrowheads="1"/>
              </p:cNvSpPr>
              <p:nvPr/>
            </p:nvSpPr>
            <p:spPr bwMode="auto">
              <a:xfrm>
                <a:off x="3147" y="3224"/>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n-US" sz="1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a:t>
                </a:r>
                <a:endParaRPr kumimoji="0" lang="es-ES" altLang="en-US" sz="1800" b="0" i="0" u="none" strike="noStrike" cap="none" normalizeH="0" baseline="0" smtClean="0">
                  <a:ln>
                    <a:noFill/>
                  </a:ln>
                  <a:solidFill>
                    <a:schemeClr val="tx1"/>
                  </a:solidFill>
                  <a:effectLst/>
                  <a:latin typeface="Arial" panose="020B0604020202020204" pitchFamily="34" charset="0"/>
                </a:endParaRPr>
              </a:p>
            </p:txBody>
          </p:sp>
        </p:grpSp>
      </p:grpSp>
      <p:sp>
        <p:nvSpPr>
          <p:cNvPr id="122" name="Rectangle 130"/>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4" name="Rectangle 142"/>
          <p:cNvSpPr>
            <a:spLocks noChangeArrowheads="1"/>
          </p:cNvSpPr>
          <p:nvPr/>
        </p:nvSpPr>
        <p:spPr bwMode="auto">
          <a:xfrm>
            <a:off x="503066" y="2684821"/>
            <a:ext cx="810138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buFontTx/>
              <a:buAutoNum type="alphaLcParenR"/>
              <a:tabLst/>
            </a:pPr>
            <a:r>
              <a:rPr kumimoji="0" lang="es-E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Obtenga y plantee la ecuación para determinar (según la ley de Gauss)</a:t>
            </a:r>
          </a:p>
          <a:p>
            <a:pPr marR="0" lvl="0" algn="just" defTabSz="914400" rtl="0" eaLnBrk="0" fontAlgn="base" latinLnBrk="0" hangingPunct="0">
              <a:lnSpc>
                <a:spcPct val="100000"/>
              </a:lnSpc>
              <a:spcBef>
                <a:spcPct val="0"/>
              </a:spcBef>
              <a:spcAft>
                <a:spcPct val="0"/>
              </a:spcAft>
              <a:buClrTx/>
              <a:buSzTx/>
              <a:tabLst/>
            </a:pPr>
            <a:r>
              <a:rPr kumimoji="0" lang="es-ES" altLang="en-US" sz="2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la capacitancia en un capacitor caras planas paralelas.</a:t>
            </a:r>
            <a:endParaRPr kumimoji="0" lang="es-ES" altLang="en-US" sz="24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125" name="Objeto 124"/>
          <p:cNvGraphicFramePr>
            <a:graphicFrameLocks noChangeAspect="1"/>
          </p:cNvGraphicFramePr>
          <p:nvPr>
            <p:extLst>
              <p:ext uri="{D42A27DB-BD31-4B8C-83A1-F6EECF244321}">
                <p14:modId xmlns:p14="http://schemas.microsoft.com/office/powerpoint/2010/main" val="3348306504"/>
              </p:ext>
            </p:extLst>
          </p:nvPr>
        </p:nvGraphicFramePr>
        <p:xfrm>
          <a:off x="503067" y="1988840"/>
          <a:ext cx="4392783" cy="857993"/>
        </p:xfrm>
        <a:graphic>
          <a:graphicData uri="http://schemas.openxmlformats.org/presentationml/2006/ole">
            <mc:AlternateContent xmlns:mc="http://schemas.openxmlformats.org/markup-compatibility/2006">
              <mc:Choice xmlns:v="urn:schemas-microsoft-com:vml" Requires="v">
                <p:oleObj spid="_x0000_s10394" name="Ecuación" r:id="rId3" imgW="3022600" imgH="482600" progId="Equation.3">
                  <p:embed/>
                </p:oleObj>
              </mc:Choice>
              <mc:Fallback>
                <p:oleObj name="Ecuación" r:id="rId3" imgW="3022600" imgH="482600" progId="Equation.3">
                  <p:embed/>
                  <p:pic>
                    <p:nvPicPr>
                      <p:cNvPr id="121" name="Objeto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067" y="1988840"/>
                        <a:ext cx="4392783" cy="857993"/>
                      </a:xfrm>
                      <a:prstGeom prst="rect">
                        <a:avLst/>
                      </a:prstGeom>
                      <a:noFill/>
                    </p:spPr>
                  </p:pic>
                </p:oleObj>
              </mc:Fallback>
            </mc:AlternateContent>
          </a:graphicData>
        </a:graphic>
      </p:graphicFrame>
    </p:spTree>
    <p:extLst>
      <p:ext uri="{BB962C8B-B14F-4D97-AF65-F5344CB8AC3E}">
        <p14:creationId xmlns:p14="http://schemas.microsoft.com/office/powerpoint/2010/main" val="1724619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002" y="260648"/>
            <a:ext cx="8640960" cy="350551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dirty="0" smtClean="0">
                <a:solidFill>
                  <a:schemeClr val="tx1"/>
                </a:solidFill>
                <a:latin typeface="Arial" panose="020B0604020202020204" pitchFamily="34" charset="0"/>
                <a:cs typeface="Arial" panose="020B0604020202020204" pitchFamily="34" charset="0"/>
              </a:rPr>
              <a:t>Ejercicio 13: La figura muestra un circuito (ab) de corriente directa, compuesto por condensadores conectados aleatoriamente. Determine la capacidad equivalente de acuerdo a las conexiones representadas.</a:t>
            </a:r>
          </a:p>
          <a:p>
            <a:pPr algn="just"/>
            <a:endParaRPr lang="es-ES" sz="2400" dirty="0" smtClean="0">
              <a:solidFill>
                <a:schemeClr val="tx1"/>
              </a:solidFill>
              <a:latin typeface="Arial" panose="020B0604020202020204" pitchFamily="34" charset="0"/>
              <a:cs typeface="Arial" panose="020B0604020202020204" pitchFamily="34" charset="0"/>
            </a:endParaRPr>
          </a:p>
          <a:p>
            <a:pPr algn="just"/>
            <a:endParaRPr lang="es-ES" sz="2400" dirty="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endParaRPr lang="es-ES" sz="2400" dirty="0">
              <a:solidFill>
                <a:schemeClr val="tx1"/>
              </a:solidFill>
              <a:latin typeface="Arial" panose="020B0604020202020204" pitchFamily="34" charset="0"/>
              <a:cs typeface="Arial" panose="020B0604020202020204" pitchFamily="34" charset="0"/>
            </a:endParaRPr>
          </a:p>
        </p:txBody>
      </p:sp>
      <p:graphicFrame>
        <p:nvGraphicFramePr>
          <p:cNvPr id="5" name="Objeto 4"/>
          <p:cNvGraphicFramePr>
            <a:graphicFrameLocks noChangeAspect="1"/>
          </p:cNvGraphicFramePr>
          <p:nvPr>
            <p:extLst>
              <p:ext uri="{D42A27DB-BD31-4B8C-83A1-F6EECF244321}">
                <p14:modId xmlns:p14="http://schemas.microsoft.com/office/powerpoint/2010/main" val="4269884974"/>
              </p:ext>
            </p:extLst>
          </p:nvPr>
        </p:nvGraphicFramePr>
        <p:xfrm>
          <a:off x="467544" y="1988840"/>
          <a:ext cx="4392488" cy="936104"/>
        </p:xfrm>
        <a:graphic>
          <a:graphicData uri="http://schemas.openxmlformats.org/presentationml/2006/ole">
            <mc:AlternateContent xmlns:mc="http://schemas.openxmlformats.org/markup-compatibility/2006">
              <mc:Choice xmlns:v="urn:schemas-microsoft-com:vml" Requires="v">
                <p:oleObj spid="_x0000_s12304" name="Ecuación" r:id="rId3" imgW="2628720" imgH="482400" progId="Equation.3">
                  <p:embed/>
                </p:oleObj>
              </mc:Choice>
              <mc:Fallback>
                <p:oleObj name="Ecuación" r:id="rId3" imgW="2628720" imgH="482400" progId="Equation.3">
                  <p:embed/>
                  <p:pic>
                    <p:nvPicPr>
                      <p:cNvPr id="0" name="Object 3"/>
                      <p:cNvPicPr>
                        <a:picLocks noChangeAspect="1" noChangeArrowheads="1"/>
                      </p:cNvPicPr>
                      <p:nvPr/>
                    </p:nvPicPr>
                    <p:blipFill>
                      <a:blip r:embed="rId4"/>
                      <a:srcRect/>
                      <a:stretch>
                        <a:fillRect/>
                      </a:stretch>
                    </p:blipFill>
                    <p:spPr bwMode="auto">
                      <a:xfrm>
                        <a:off x="467544" y="1988840"/>
                        <a:ext cx="4392488" cy="936104"/>
                      </a:xfrm>
                      <a:prstGeom prst="rect">
                        <a:avLst/>
                      </a:prstGeom>
                      <a:noFill/>
                      <a:ln>
                        <a:noFill/>
                      </a:ln>
                    </p:spPr>
                  </p:pic>
                </p:oleObj>
              </mc:Fallback>
            </mc:AlternateContent>
          </a:graphicData>
        </a:graphic>
      </p:graphicFrame>
      <p:pic>
        <p:nvPicPr>
          <p:cNvPr id="6" name="Imagen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87824" y="4077072"/>
            <a:ext cx="3390476" cy="2238095"/>
          </a:xfrm>
          <a:prstGeom prst="rect">
            <a:avLst/>
          </a:prstGeom>
        </p:spPr>
      </p:pic>
    </p:spTree>
    <p:extLst>
      <p:ext uri="{BB962C8B-B14F-4D97-AF65-F5344CB8AC3E}">
        <p14:creationId xmlns:p14="http://schemas.microsoft.com/office/powerpoint/2010/main" val="4268892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Rectángulo"/>
          <p:cNvSpPr/>
          <p:nvPr/>
        </p:nvSpPr>
        <p:spPr>
          <a:xfrm>
            <a:off x="0" y="-27384"/>
            <a:ext cx="9144000" cy="747897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es-ES" sz="2400" dirty="0" smtClean="0">
                <a:solidFill>
                  <a:schemeClr val="tx1"/>
                </a:solidFill>
                <a:latin typeface="Arial" panose="020B0604020202020204" pitchFamily="34" charset="0"/>
                <a:cs typeface="Arial" panose="020B0604020202020204" pitchFamily="34" charset="0"/>
              </a:rPr>
              <a:t>Distribución de ejercicios de la tarea:</a:t>
            </a:r>
          </a:p>
          <a:p>
            <a:pPr algn="just"/>
            <a:endParaRPr lang="es-ES" sz="2400" dirty="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Equipo 1</a:t>
            </a:r>
          </a:p>
          <a:p>
            <a:pPr algn="just"/>
            <a:r>
              <a:rPr lang="es-ES" sz="2000" dirty="0" smtClean="0">
                <a:solidFill>
                  <a:schemeClr val="tx1"/>
                </a:solidFill>
                <a:latin typeface="Arial" panose="020B0604020202020204" pitchFamily="34" charset="0"/>
                <a:cs typeface="Arial" panose="020B0604020202020204" pitchFamily="34" charset="0"/>
              </a:rPr>
              <a:t>Luis Daniel                                                     </a:t>
            </a:r>
            <a:r>
              <a:rPr lang="es-ES" sz="2000" dirty="0" err="1" smtClean="0">
                <a:solidFill>
                  <a:schemeClr val="tx1"/>
                </a:solidFill>
                <a:latin typeface="Arial" panose="020B0604020202020204" pitchFamily="34" charset="0"/>
                <a:cs typeface="Arial" panose="020B0604020202020204" pitchFamily="34" charset="0"/>
              </a:rPr>
              <a:t>Maidelis</a:t>
            </a:r>
            <a:endParaRPr lang="es-ES" sz="2000" dirty="0" smtClean="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Kevin Aguado             Ejercicios 1, 5 y 10      </a:t>
            </a:r>
            <a:r>
              <a:rPr lang="es-ES" sz="2000" dirty="0" err="1" smtClean="0">
                <a:solidFill>
                  <a:schemeClr val="tx1"/>
                </a:solidFill>
                <a:latin typeface="Arial" panose="020B0604020202020204" pitchFamily="34" charset="0"/>
                <a:cs typeface="Arial" panose="020B0604020202020204" pitchFamily="34" charset="0"/>
              </a:rPr>
              <a:t>Adriel</a:t>
            </a:r>
            <a:r>
              <a:rPr lang="es-ES" sz="2000" dirty="0" smtClean="0">
                <a:solidFill>
                  <a:schemeClr val="tx1"/>
                </a:solidFill>
                <a:latin typeface="Arial" panose="020B0604020202020204" pitchFamily="34" charset="0"/>
                <a:cs typeface="Arial" panose="020B0604020202020204" pitchFamily="34" charset="0"/>
              </a:rPr>
              <a:t>          Ejercicios  2, 6 y 11     </a:t>
            </a:r>
          </a:p>
          <a:p>
            <a:pPr algn="just"/>
            <a:r>
              <a:rPr lang="es-ES" sz="2000" dirty="0" smtClean="0">
                <a:solidFill>
                  <a:schemeClr val="tx1"/>
                </a:solidFill>
                <a:latin typeface="Arial" panose="020B0604020202020204" pitchFamily="34" charset="0"/>
                <a:cs typeface="Arial" panose="020B0604020202020204" pitchFamily="34" charset="0"/>
              </a:rPr>
              <a:t>Alexander </a:t>
            </a:r>
            <a:r>
              <a:rPr lang="es-ES" sz="2000" dirty="0" err="1" smtClean="0">
                <a:solidFill>
                  <a:schemeClr val="tx1"/>
                </a:solidFill>
                <a:latin typeface="Arial" panose="020B0604020202020204" pitchFamily="34" charset="0"/>
                <a:cs typeface="Arial" panose="020B0604020202020204" pitchFamily="34" charset="0"/>
              </a:rPr>
              <a:t>Argote</a:t>
            </a:r>
            <a:r>
              <a:rPr lang="es-ES" sz="2000" dirty="0" smtClean="0">
                <a:solidFill>
                  <a:schemeClr val="tx1"/>
                </a:solidFill>
                <a:latin typeface="Arial" panose="020B0604020202020204" pitchFamily="34" charset="0"/>
                <a:cs typeface="Arial" panose="020B0604020202020204" pitchFamily="34" charset="0"/>
              </a:rPr>
              <a:t>                                            </a:t>
            </a:r>
            <a:r>
              <a:rPr lang="es-ES" sz="2000" dirty="0" err="1" smtClean="0">
                <a:solidFill>
                  <a:schemeClr val="tx1"/>
                </a:solidFill>
                <a:latin typeface="Arial" panose="020B0604020202020204" pitchFamily="34" charset="0"/>
                <a:cs typeface="Arial" panose="020B0604020202020204" pitchFamily="34" charset="0"/>
              </a:rPr>
              <a:t>Osniel</a:t>
            </a:r>
            <a:r>
              <a:rPr lang="es-ES" sz="2000" dirty="0" smtClean="0">
                <a:solidFill>
                  <a:schemeClr val="tx1"/>
                </a:solidFill>
                <a:latin typeface="Arial" panose="020B0604020202020204" pitchFamily="34" charset="0"/>
                <a:cs typeface="Arial" panose="020B0604020202020204" pitchFamily="34" charset="0"/>
              </a:rPr>
              <a:t>   </a:t>
            </a:r>
            <a:endParaRPr lang="es-ES" sz="2000" dirty="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Nelson Lázaro                                               </a:t>
            </a:r>
            <a:r>
              <a:rPr lang="es-ES" sz="2000" dirty="0" err="1" smtClean="0">
                <a:solidFill>
                  <a:schemeClr val="tx1"/>
                </a:solidFill>
                <a:latin typeface="Arial" panose="020B0604020202020204" pitchFamily="34" charset="0"/>
                <a:cs typeface="Arial" panose="020B0604020202020204" pitchFamily="34" charset="0"/>
              </a:rPr>
              <a:t>Yoniel</a:t>
            </a:r>
            <a:endParaRPr lang="es-ES" sz="2000" dirty="0" smtClean="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José Luis                   Ejercicios 3, 6 y 12      Ernesto        Ejercicios 4, 7 y 12</a:t>
            </a:r>
          </a:p>
          <a:p>
            <a:pPr algn="just"/>
            <a:r>
              <a:rPr lang="es-ES" sz="2000" dirty="0" smtClean="0">
                <a:solidFill>
                  <a:schemeClr val="tx1"/>
                </a:solidFill>
                <a:latin typeface="Arial" panose="020B0604020202020204" pitchFamily="34" charset="0"/>
                <a:cs typeface="Arial" panose="020B0604020202020204" pitchFamily="34" charset="0"/>
              </a:rPr>
              <a:t>Susana                                                           </a:t>
            </a:r>
            <a:r>
              <a:rPr lang="es-ES" sz="2000" dirty="0" err="1" smtClean="0">
                <a:solidFill>
                  <a:schemeClr val="tx1"/>
                </a:solidFill>
                <a:latin typeface="Arial" panose="020B0604020202020204" pitchFamily="34" charset="0"/>
                <a:cs typeface="Arial" panose="020B0604020202020204" pitchFamily="34" charset="0"/>
              </a:rPr>
              <a:t>Dayancy</a:t>
            </a:r>
            <a:r>
              <a:rPr lang="es-ES" sz="2000" dirty="0" smtClean="0">
                <a:solidFill>
                  <a:schemeClr val="tx1"/>
                </a:solidFill>
                <a:latin typeface="Arial" panose="020B0604020202020204" pitchFamily="34" charset="0"/>
                <a:cs typeface="Arial" panose="020B0604020202020204" pitchFamily="34" charset="0"/>
              </a:rPr>
              <a:t>   </a:t>
            </a:r>
            <a:endParaRPr lang="es-ES" sz="2400" dirty="0" smtClean="0">
              <a:solidFill>
                <a:schemeClr val="tx1"/>
              </a:solidFill>
              <a:latin typeface="Arial" panose="020B0604020202020204" pitchFamily="34" charset="0"/>
              <a:cs typeface="Arial" panose="020B0604020202020204" pitchFamily="34" charset="0"/>
            </a:endParaRPr>
          </a:p>
          <a:p>
            <a:pPr algn="just"/>
            <a:endParaRPr lang="es-ES" sz="2400" dirty="0" smtClean="0">
              <a:solidFill>
                <a:schemeClr val="tx1"/>
              </a:solidFill>
              <a:latin typeface="Arial" panose="020B0604020202020204" pitchFamily="34" charset="0"/>
              <a:cs typeface="Arial" panose="020B0604020202020204" pitchFamily="34" charset="0"/>
            </a:endParaRPr>
          </a:p>
          <a:p>
            <a:pPr algn="just"/>
            <a:r>
              <a:rPr lang="es-ES" sz="2000" dirty="0" err="1" smtClean="0">
                <a:solidFill>
                  <a:schemeClr val="tx1"/>
                </a:solidFill>
                <a:latin typeface="Arial" panose="020B0604020202020204" pitchFamily="34" charset="0"/>
                <a:cs typeface="Arial" panose="020B0604020202020204" pitchFamily="34" charset="0"/>
              </a:rPr>
              <a:t>Daniheyis</a:t>
            </a:r>
            <a:r>
              <a:rPr lang="es-ES" sz="2000" dirty="0" smtClean="0">
                <a:solidFill>
                  <a:schemeClr val="tx1"/>
                </a:solidFill>
                <a:latin typeface="Arial" panose="020B0604020202020204" pitchFamily="34" charset="0"/>
                <a:cs typeface="Arial" panose="020B0604020202020204" pitchFamily="34" charset="0"/>
              </a:rPr>
              <a:t> Francy                                           </a:t>
            </a:r>
            <a:r>
              <a:rPr lang="es-ES" sz="2000" dirty="0" err="1" smtClean="0">
                <a:solidFill>
                  <a:schemeClr val="tx1"/>
                </a:solidFill>
                <a:latin typeface="Arial" panose="020B0604020202020204" pitchFamily="34" charset="0"/>
                <a:cs typeface="Arial" panose="020B0604020202020204" pitchFamily="34" charset="0"/>
              </a:rPr>
              <a:t>Anyela</a:t>
            </a:r>
            <a:r>
              <a:rPr lang="es-ES" sz="2000" dirty="0" smtClean="0">
                <a:solidFill>
                  <a:schemeClr val="tx1"/>
                </a:solidFill>
                <a:latin typeface="Arial" panose="020B0604020202020204" pitchFamily="34" charset="0"/>
                <a:cs typeface="Arial" panose="020B0604020202020204" pitchFamily="34" charset="0"/>
              </a:rPr>
              <a:t>  </a:t>
            </a:r>
          </a:p>
          <a:p>
            <a:pPr algn="just"/>
            <a:r>
              <a:rPr lang="es-ES" sz="2000" dirty="0" smtClean="0">
                <a:solidFill>
                  <a:schemeClr val="tx1"/>
                </a:solidFill>
                <a:latin typeface="Arial" panose="020B0604020202020204" pitchFamily="34" charset="0"/>
                <a:cs typeface="Arial" panose="020B0604020202020204" pitchFamily="34" charset="0"/>
              </a:rPr>
              <a:t>María Lina                 Ejercicios  2, 8 y 10      Marcel        Ejercicios 4, 9 y 13</a:t>
            </a:r>
          </a:p>
          <a:p>
            <a:pPr algn="just"/>
            <a:r>
              <a:rPr lang="es-ES" sz="2000" dirty="0" smtClean="0">
                <a:solidFill>
                  <a:schemeClr val="tx1"/>
                </a:solidFill>
                <a:latin typeface="Arial" panose="020B0604020202020204" pitchFamily="34" charset="0"/>
                <a:cs typeface="Arial" panose="020B0604020202020204" pitchFamily="34" charset="0"/>
              </a:rPr>
              <a:t>Marcelino </a:t>
            </a:r>
            <a:r>
              <a:rPr lang="es-ES" sz="2000" dirty="0" err="1" smtClean="0">
                <a:solidFill>
                  <a:schemeClr val="tx1"/>
                </a:solidFill>
                <a:latin typeface="Arial" panose="020B0604020202020204" pitchFamily="34" charset="0"/>
                <a:cs typeface="Arial" panose="020B0604020202020204" pitchFamily="34" charset="0"/>
              </a:rPr>
              <a:t>Josue</a:t>
            </a:r>
            <a:r>
              <a:rPr lang="es-ES" sz="2000" dirty="0" smtClean="0">
                <a:solidFill>
                  <a:schemeClr val="tx1"/>
                </a:solidFill>
                <a:latin typeface="Arial" panose="020B0604020202020204" pitchFamily="34" charset="0"/>
                <a:cs typeface="Arial" panose="020B0604020202020204" pitchFamily="34" charset="0"/>
              </a:rPr>
              <a:t>                                             </a:t>
            </a:r>
            <a:r>
              <a:rPr lang="es-ES" sz="2000" dirty="0" err="1" smtClean="0">
                <a:solidFill>
                  <a:schemeClr val="tx1"/>
                </a:solidFill>
                <a:latin typeface="Arial" panose="020B0604020202020204" pitchFamily="34" charset="0"/>
                <a:cs typeface="Arial" panose="020B0604020202020204" pitchFamily="34" charset="0"/>
              </a:rPr>
              <a:t>Rogney</a:t>
            </a:r>
            <a:r>
              <a:rPr lang="es-ES" sz="2000" dirty="0" smtClean="0">
                <a:solidFill>
                  <a:schemeClr val="tx1"/>
                </a:solidFill>
                <a:latin typeface="Arial" panose="020B0604020202020204" pitchFamily="34" charset="0"/>
                <a:cs typeface="Arial" panose="020B0604020202020204" pitchFamily="34" charset="0"/>
              </a:rPr>
              <a:t>    </a:t>
            </a:r>
          </a:p>
          <a:p>
            <a:pPr algn="just"/>
            <a:endParaRPr lang="es-ES" sz="2000" dirty="0" smtClean="0">
              <a:solidFill>
                <a:schemeClr val="tx1"/>
              </a:solidFill>
              <a:latin typeface="Arial" panose="020B0604020202020204" pitchFamily="34" charset="0"/>
              <a:cs typeface="Arial" panose="020B0604020202020204" pitchFamily="34" charset="0"/>
            </a:endParaRPr>
          </a:p>
          <a:p>
            <a:pPr algn="just"/>
            <a:r>
              <a:rPr lang="es-ES" sz="2000" dirty="0" err="1" smtClean="0">
                <a:solidFill>
                  <a:schemeClr val="tx1"/>
                </a:solidFill>
                <a:latin typeface="Arial" panose="020B0604020202020204" pitchFamily="34" charset="0"/>
                <a:cs typeface="Arial" panose="020B0604020202020204" pitchFamily="34" charset="0"/>
              </a:rPr>
              <a:t>Kamila</a:t>
            </a:r>
            <a:r>
              <a:rPr lang="es-ES" sz="2000" dirty="0" smtClean="0">
                <a:solidFill>
                  <a:schemeClr val="tx1"/>
                </a:solidFill>
                <a:latin typeface="Arial" panose="020B0604020202020204" pitchFamily="34" charset="0"/>
                <a:cs typeface="Arial" panose="020B0604020202020204" pitchFamily="34" charset="0"/>
              </a:rPr>
              <a:t>                         4, 8 y 12                     Para los          </a:t>
            </a:r>
          </a:p>
          <a:p>
            <a:pPr algn="just"/>
            <a:r>
              <a:rPr lang="es-ES" sz="2000" dirty="0" err="1" smtClean="0">
                <a:solidFill>
                  <a:schemeClr val="tx1"/>
                </a:solidFill>
                <a:latin typeface="Arial" panose="020B0604020202020204" pitchFamily="34" charset="0"/>
                <a:cs typeface="Arial" panose="020B0604020202020204" pitchFamily="34" charset="0"/>
              </a:rPr>
              <a:t>Rosmerys</a:t>
            </a:r>
            <a:r>
              <a:rPr lang="es-ES" sz="2000" dirty="0" smtClean="0">
                <a:solidFill>
                  <a:schemeClr val="tx1"/>
                </a:solidFill>
                <a:latin typeface="Arial" panose="020B0604020202020204" pitchFamily="34" charset="0"/>
                <a:cs typeface="Arial" panose="020B0604020202020204" pitchFamily="34" charset="0"/>
              </a:rPr>
              <a:t> de la C                                          deben la        Ejercicios 3, 8 y 13</a:t>
            </a:r>
          </a:p>
          <a:p>
            <a:pPr algn="just"/>
            <a:r>
              <a:rPr lang="es-ES" sz="2000" dirty="0" smtClean="0">
                <a:solidFill>
                  <a:schemeClr val="tx1"/>
                </a:solidFill>
                <a:latin typeface="Arial" panose="020B0604020202020204" pitchFamily="34" charset="0"/>
                <a:cs typeface="Arial" panose="020B0604020202020204" pitchFamily="34" charset="0"/>
              </a:rPr>
              <a:t>                                                                       asignatura</a:t>
            </a:r>
          </a:p>
          <a:p>
            <a:pPr algn="just"/>
            <a:endParaRPr lang="es-ES" sz="2000" dirty="0">
              <a:solidFill>
                <a:schemeClr val="tx1"/>
              </a:solidFill>
              <a:latin typeface="Arial" panose="020B0604020202020204" pitchFamily="34" charset="0"/>
              <a:cs typeface="Arial" panose="020B0604020202020204" pitchFamily="34" charset="0"/>
            </a:endParaRPr>
          </a:p>
          <a:p>
            <a:pPr algn="just"/>
            <a:endParaRPr lang="es-ES" sz="2000" dirty="0" smtClean="0">
              <a:solidFill>
                <a:schemeClr val="tx1"/>
              </a:solidFill>
              <a:latin typeface="Arial" panose="020B0604020202020204" pitchFamily="34" charset="0"/>
              <a:cs typeface="Arial" panose="020B0604020202020204" pitchFamily="34" charset="0"/>
            </a:endParaRPr>
          </a:p>
          <a:p>
            <a:pPr algn="just"/>
            <a:endParaRPr lang="es-ES" sz="2000" dirty="0">
              <a:solidFill>
                <a:schemeClr val="tx1"/>
              </a:solidFill>
              <a:latin typeface="Arial" panose="020B0604020202020204" pitchFamily="34" charset="0"/>
              <a:cs typeface="Arial" panose="020B0604020202020204" pitchFamily="34" charset="0"/>
            </a:endParaRPr>
          </a:p>
          <a:p>
            <a:pPr algn="just"/>
            <a:endParaRPr lang="es-ES" sz="2000" dirty="0">
              <a:solidFill>
                <a:schemeClr val="tx1"/>
              </a:solidFill>
              <a:latin typeface="Arial" panose="020B0604020202020204" pitchFamily="34" charset="0"/>
              <a:cs typeface="Arial" panose="020B0604020202020204" pitchFamily="34" charset="0"/>
            </a:endParaRPr>
          </a:p>
        </p:txBody>
      </p:sp>
      <p:sp>
        <p:nvSpPr>
          <p:cNvPr id="7" name="Cheurón 6"/>
          <p:cNvSpPr/>
          <p:nvPr/>
        </p:nvSpPr>
        <p:spPr>
          <a:xfrm>
            <a:off x="2286649" y="2065354"/>
            <a:ext cx="278039"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Cheurón 7"/>
          <p:cNvSpPr/>
          <p:nvPr/>
        </p:nvSpPr>
        <p:spPr>
          <a:xfrm>
            <a:off x="2244017" y="3299732"/>
            <a:ext cx="311759"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Cheurón 8"/>
          <p:cNvSpPr/>
          <p:nvPr/>
        </p:nvSpPr>
        <p:spPr>
          <a:xfrm>
            <a:off x="2306033" y="4616360"/>
            <a:ext cx="249743"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Cheurón 9"/>
          <p:cNvSpPr/>
          <p:nvPr/>
        </p:nvSpPr>
        <p:spPr>
          <a:xfrm>
            <a:off x="6228183" y="2086106"/>
            <a:ext cx="278039"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heurón 10"/>
          <p:cNvSpPr/>
          <p:nvPr/>
        </p:nvSpPr>
        <p:spPr>
          <a:xfrm>
            <a:off x="6228183" y="3318850"/>
            <a:ext cx="278039"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Cheurón 11"/>
          <p:cNvSpPr/>
          <p:nvPr/>
        </p:nvSpPr>
        <p:spPr>
          <a:xfrm>
            <a:off x="6228183" y="4688488"/>
            <a:ext cx="278039"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Cheurón 12"/>
          <p:cNvSpPr/>
          <p:nvPr/>
        </p:nvSpPr>
        <p:spPr>
          <a:xfrm>
            <a:off x="2439817" y="5733256"/>
            <a:ext cx="249743"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Cheurón 13"/>
          <p:cNvSpPr/>
          <p:nvPr/>
        </p:nvSpPr>
        <p:spPr>
          <a:xfrm>
            <a:off x="6228182" y="5445224"/>
            <a:ext cx="278039" cy="57606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86766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44624"/>
            <a:ext cx="7560840"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 sz="2400" dirty="0" smtClean="0">
                <a:latin typeface="Arial" pitchFamily="34" charset="0"/>
                <a:cs typeface="Arial" pitchFamily="34" charset="0"/>
              </a:rPr>
              <a:t>Orientaciones para los estudiantes de 2do año de la carrera de ingeniero industrial de la CUM Guanajay</a:t>
            </a:r>
            <a:endParaRPr lang="es-ES" sz="2400" dirty="0">
              <a:latin typeface="Arial" pitchFamily="34" charset="0"/>
              <a:cs typeface="Arial" pitchFamily="34" charset="0"/>
            </a:endParaRPr>
          </a:p>
        </p:txBody>
      </p:sp>
      <p:sp>
        <p:nvSpPr>
          <p:cNvPr id="3" name="2 CuadroTexto"/>
          <p:cNvSpPr txBox="1"/>
          <p:nvPr/>
        </p:nvSpPr>
        <p:spPr>
          <a:xfrm>
            <a:off x="467544" y="1124744"/>
            <a:ext cx="8352928" cy="5262979"/>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just"/>
            <a:r>
              <a:rPr lang="es-ES" sz="2400" dirty="0" smtClean="0">
                <a:solidFill>
                  <a:schemeClr val="tx1"/>
                </a:solidFill>
              </a:rPr>
              <a:t>1- Estudiar detenidamente y en profundidad las clases por encuentro, auxiliándose de </a:t>
            </a:r>
            <a:r>
              <a:rPr lang="es-ES" sz="2400" smtClean="0">
                <a:solidFill>
                  <a:schemeClr val="tx1"/>
                </a:solidFill>
              </a:rPr>
              <a:t>las orientaciones.</a:t>
            </a:r>
            <a:endParaRPr lang="es-ES" sz="2400" dirty="0" smtClean="0">
              <a:solidFill>
                <a:schemeClr val="tx1"/>
              </a:solidFill>
            </a:endParaRPr>
          </a:p>
          <a:p>
            <a:pPr algn="just"/>
            <a:r>
              <a:rPr lang="es-ES" sz="2400" dirty="0" smtClean="0">
                <a:solidFill>
                  <a:schemeClr val="tx1"/>
                </a:solidFill>
              </a:rPr>
              <a:t>2- </a:t>
            </a:r>
            <a:r>
              <a:rPr lang="es-ES" sz="2400" dirty="0">
                <a:solidFill>
                  <a:schemeClr val="tx1"/>
                </a:solidFill>
              </a:rPr>
              <a:t>Estudiar detenidamente y en profundidad </a:t>
            </a:r>
            <a:r>
              <a:rPr lang="es-ES" sz="2400" dirty="0" smtClean="0">
                <a:solidFill>
                  <a:schemeClr val="tx1"/>
                </a:solidFill>
              </a:rPr>
              <a:t> los ejercicios que aparecen en las carpetas A y B.</a:t>
            </a:r>
          </a:p>
          <a:p>
            <a:pPr algn="just"/>
            <a:r>
              <a:rPr lang="es-ES" sz="2400" dirty="0" smtClean="0">
                <a:solidFill>
                  <a:schemeClr val="tx1"/>
                </a:solidFill>
              </a:rPr>
              <a:t>3- Los 10 ejercicios que aparecen a continuación tienen carácter evaluativo y corresponden a los encuentros 1 y 2. Los mismos se realizarán de la siguiente manera:</a:t>
            </a:r>
          </a:p>
          <a:p>
            <a:pPr marL="285750" indent="-285750" algn="just">
              <a:buFont typeface="Wingdings" pitchFamily="2" charset="2"/>
              <a:buChar char="Ø"/>
            </a:pPr>
            <a:r>
              <a:rPr lang="es-ES" sz="2400" dirty="0">
                <a:solidFill>
                  <a:schemeClr val="tx1"/>
                </a:solidFill>
              </a:rPr>
              <a:t> </a:t>
            </a:r>
            <a:r>
              <a:rPr lang="es-ES" sz="2400" dirty="0" smtClean="0">
                <a:solidFill>
                  <a:schemeClr val="tx1"/>
                </a:solidFill>
              </a:rPr>
              <a:t>Los ejercicios se resolverán en la semana de 12 al 18 del mes en curso.</a:t>
            </a:r>
          </a:p>
          <a:p>
            <a:pPr marL="285750" indent="-285750" algn="just">
              <a:buFont typeface="Wingdings" pitchFamily="2" charset="2"/>
              <a:buChar char="Ø"/>
            </a:pPr>
            <a:r>
              <a:rPr lang="es-ES" sz="2400" dirty="0">
                <a:solidFill>
                  <a:schemeClr val="tx1"/>
                </a:solidFill>
              </a:rPr>
              <a:t> </a:t>
            </a:r>
            <a:r>
              <a:rPr lang="es-ES" sz="2400" dirty="0" smtClean="0">
                <a:solidFill>
                  <a:schemeClr val="tx1"/>
                </a:solidFill>
              </a:rPr>
              <a:t>Serán entregados resueltos el día 18 antes de las 23:59 horas.</a:t>
            </a:r>
          </a:p>
          <a:p>
            <a:pPr marL="285750" indent="-285750" algn="just">
              <a:buFont typeface="Wingdings" pitchFamily="2" charset="2"/>
              <a:buChar char="Ø"/>
            </a:pPr>
            <a:r>
              <a:rPr lang="es-ES" sz="2400" dirty="0">
                <a:solidFill>
                  <a:schemeClr val="tx1"/>
                </a:solidFill>
              </a:rPr>
              <a:t> </a:t>
            </a:r>
            <a:r>
              <a:rPr lang="es-ES" sz="2400" dirty="0" smtClean="0">
                <a:solidFill>
                  <a:schemeClr val="tx1"/>
                </a:solidFill>
              </a:rPr>
              <a:t>Yo tendré la semana del 19 al 25 para calificar.</a:t>
            </a:r>
          </a:p>
          <a:p>
            <a:pPr marL="285750" indent="-285750" algn="just">
              <a:buFont typeface="Wingdings" pitchFamily="2" charset="2"/>
              <a:buChar char="Ø"/>
            </a:pPr>
            <a:r>
              <a:rPr lang="es-ES" sz="2400" dirty="0">
                <a:solidFill>
                  <a:schemeClr val="tx1"/>
                </a:solidFill>
              </a:rPr>
              <a:t> </a:t>
            </a:r>
            <a:r>
              <a:rPr lang="es-ES" sz="2400" dirty="0" smtClean="0">
                <a:solidFill>
                  <a:schemeClr val="tx1"/>
                </a:solidFill>
              </a:rPr>
              <a:t>Las notas serán enviadas el día 26 de abril con nuevas orientaciones.</a:t>
            </a:r>
          </a:p>
          <a:p>
            <a:pPr algn="just"/>
            <a:r>
              <a:rPr lang="es-ES" sz="2400" dirty="0" smtClean="0">
                <a:solidFill>
                  <a:schemeClr val="tx1"/>
                </a:solidFill>
              </a:rPr>
              <a:t>4- La vía de comunicación será mediante de la profesora María.</a:t>
            </a:r>
            <a:endParaRPr lang="es-ES" sz="2400" dirty="0">
              <a:solidFill>
                <a:schemeClr val="tx1"/>
              </a:solidFill>
            </a:endParaRPr>
          </a:p>
        </p:txBody>
      </p:sp>
    </p:spTree>
    <p:extLst>
      <p:ext uri="{BB962C8B-B14F-4D97-AF65-F5344CB8AC3E}">
        <p14:creationId xmlns:p14="http://schemas.microsoft.com/office/powerpoint/2010/main" val="3145116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23 Grupo"/>
          <p:cNvGrpSpPr/>
          <p:nvPr/>
        </p:nvGrpSpPr>
        <p:grpSpPr>
          <a:xfrm>
            <a:off x="139479" y="127955"/>
            <a:ext cx="3280393" cy="4669197"/>
            <a:chOff x="1165041" y="1496107"/>
            <a:chExt cx="3280393" cy="4669197"/>
          </a:xfrm>
        </p:grpSpPr>
        <p:cxnSp>
          <p:nvCxnSpPr>
            <p:cNvPr id="7" name="6 Conector recto de flecha"/>
            <p:cNvCxnSpPr/>
            <p:nvPr/>
          </p:nvCxnSpPr>
          <p:spPr>
            <a:xfrm flipV="1">
              <a:off x="1403648" y="1700808"/>
              <a:ext cx="0" cy="4104456"/>
            </a:xfrm>
            <a:prstGeom prst="straightConnector1">
              <a:avLst/>
            </a:prstGeom>
            <a:ln w="28575">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sp>
          <p:nvSpPr>
            <p:cNvPr id="4" name="3 Elipse"/>
            <p:cNvSpPr/>
            <p:nvPr/>
          </p:nvSpPr>
          <p:spPr>
            <a:xfrm>
              <a:off x="1187624" y="5301208"/>
              <a:ext cx="432048" cy="504056"/>
            </a:xfrm>
            <a:prstGeom prst="ellipse">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5" name="4 Elipse"/>
            <p:cNvSpPr/>
            <p:nvPr/>
          </p:nvSpPr>
          <p:spPr>
            <a:xfrm>
              <a:off x="1187624" y="1700808"/>
              <a:ext cx="432048" cy="36004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ES"/>
            </a:p>
          </p:txBody>
        </p:sp>
        <p:sp>
          <p:nvSpPr>
            <p:cNvPr id="9" name="8 CuadroTexto"/>
            <p:cNvSpPr txBox="1"/>
            <p:nvPr/>
          </p:nvSpPr>
          <p:spPr>
            <a:xfrm>
              <a:off x="1259632" y="5153767"/>
              <a:ext cx="792088" cy="769441"/>
            </a:xfrm>
            <a:prstGeom prst="rect">
              <a:avLst/>
            </a:prstGeom>
            <a:noFill/>
          </p:spPr>
          <p:txBody>
            <a:bodyPr wrap="square" rtlCol="0">
              <a:spAutoFit/>
            </a:bodyPr>
            <a:lstStyle/>
            <a:p>
              <a:r>
                <a:rPr lang="es-ES" sz="4400" dirty="0" smtClean="0"/>
                <a:t>-</a:t>
              </a:r>
              <a:endParaRPr lang="es-ES" sz="4400" dirty="0"/>
            </a:p>
          </p:txBody>
        </p:sp>
        <p:sp>
          <p:nvSpPr>
            <p:cNvPr id="10" name="9 CuadroTexto"/>
            <p:cNvSpPr txBox="1"/>
            <p:nvPr/>
          </p:nvSpPr>
          <p:spPr>
            <a:xfrm>
              <a:off x="1165041" y="1496107"/>
              <a:ext cx="792088" cy="769441"/>
            </a:xfrm>
            <a:prstGeom prst="rect">
              <a:avLst/>
            </a:prstGeom>
            <a:noFill/>
          </p:spPr>
          <p:txBody>
            <a:bodyPr wrap="square" rtlCol="0">
              <a:spAutoFit/>
            </a:bodyPr>
            <a:lstStyle/>
            <a:p>
              <a:r>
                <a:rPr lang="es-ES" sz="4400" dirty="0"/>
                <a:t>+</a:t>
              </a:r>
            </a:p>
          </p:txBody>
        </p:sp>
        <p:cxnSp>
          <p:nvCxnSpPr>
            <p:cNvPr id="11" name="10 Conector recto de flecha"/>
            <p:cNvCxnSpPr/>
            <p:nvPr/>
          </p:nvCxnSpPr>
          <p:spPr>
            <a:xfrm>
              <a:off x="1619672" y="5558630"/>
              <a:ext cx="1944216" cy="0"/>
            </a:xfrm>
            <a:prstGeom prst="straightConnector1">
              <a:avLst/>
            </a:prstGeom>
            <a:ln w="28575">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1619672" y="1880828"/>
              <a:ext cx="1800200" cy="3657659"/>
            </a:xfrm>
            <a:prstGeom prst="straightConnector1">
              <a:avLst/>
            </a:prstGeom>
            <a:ln w="28575">
              <a:solidFill>
                <a:schemeClr val="tx1"/>
              </a:solidFill>
              <a:prstDash val="dashDot"/>
              <a:tailEnd type="none"/>
            </a:ln>
          </p:spPr>
          <p:style>
            <a:lnRef idx="1">
              <a:schemeClr val="accent1"/>
            </a:lnRef>
            <a:fillRef idx="0">
              <a:schemeClr val="accent1"/>
            </a:fillRef>
            <a:effectRef idx="0">
              <a:schemeClr val="accent1"/>
            </a:effectRef>
            <a:fontRef idx="minor">
              <a:schemeClr val="tx1"/>
            </a:fontRef>
          </p:style>
        </p:cxnSp>
        <p:sp>
          <p:nvSpPr>
            <p:cNvPr id="16" name="15 Elipse"/>
            <p:cNvSpPr/>
            <p:nvPr/>
          </p:nvSpPr>
          <p:spPr>
            <a:xfrm>
              <a:off x="3203848" y="5378610"/>
              <a:ext cx="360040" cy="354646"/>
            </a:xfrm>
            <a:prstGeom prst="ellipse">
              <a:avLst/>
            </a:prstGeom>
            <a:ln/>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7" name="16 CuadroTexto"/>
            <p:cNvSpPr txBox="1"/>
            <p:nvPr/>
          </p:nvSpPr>
          <p:spPr>
            <a:xfrm>
              <a:off x="3275856" y="4941168"/>
              <a:ext cx="648072" cy="523220"/>
            </a:xfrm>
            <a:prstGeom prst="rect">
              <a:avLst/>
            </a:prstGeom>
            <a:noFill/>
          </p:spPr>
          <p:txBody>
            <a:bodyPr wrap="square" rtlCol="0">
              <a:spAutoFit/>
            </a:bodyPr>
            <a:lstStyle/>
            <a:p>
              <a:r>
                <a:rPr lang="es-ES" sz="2800" b="1" dirty="0" smtClean="0"/>
                <a:t>P</a:t>
              </a:r>
              <a:endParaRPr lang="es-ES" sz="2800" b="1" dirty="0"/>
            </a:p>
          </p:txBody>
        </p:sp>
        <p:sp>
          <p:nvSpPr>
            <p:cNvPr id="19" name="18 Rectángulo"/>
            <p:cNvSpPr/>
            <p:nvPr/>
          </p:nvSpPr>
          <p:spPr>
            <a:xfrm>
              <a:off x="2051720" y="5219908"/>
              <a:ext cx="723275" cy="369332"/>
            </a:xfrm>
            <a:prstGeom prst="rect">
              <a:avLst/>
            </a:prstGeom>
          </p:spPr>
          <p:txBody>
            <a:bodyPr wrap="none">
              <a:spAutoFit/>
            </a:bodyPr>
            <a:lstStyle/>
            <a:p>
              <a:r>
                <a:rPr lang="es-ES" dirty="0" smtClean="0"/>
                <a:t> 5mm</a:t>
              </a:r>
              <a:endParaRPr lang="es-ES" dirty="0"/>
            </a:p>
          </p:txBody>
        </p:sp>
        <p:sp>
          <p:nvSpPr>
            <p:cNvPr id="20" name="19 Rectángulo"/>
            <p:cNvSpPr/>
            <p:nvPr/>
          </p:nvSpPr>
          <p:spPr>
            <a:xfrm>
              <a:off x="1336333" y="3719063"/>
              <a:ext cx="787395" cy="369332"/>
            </a:xfrm>
            <a:prstGeom prst="rect">
              <a:avLst/>
            </a:prstGeom>
          </p:spPr>
          <p:txBody>
            <a:bodyPr wrap="none">
              <a:spAutoFit/>
            </a:bodyPr>
            <a:lstStyle/>
            <a:p>
              <a:r>
                <a:rPr lang="es-ES" dirty="0" smtClean="0"/>
                <a:t>12mm</a:t>
              </a:r>
              <a:endParaRPr lang="es-ES" dirty="0"/>
            </a:p>
          </p:txBody>
        </p:sp>
        <p:graphicFrame>
          <p:nvGraphicFramePr>
            <p:cNvPr id="22" name="21 Objeto"/>
            <p:cNvGraphicFramePr>
              <a:graphicFrameLocks noChangeAspect="1"/>
            </p:cNvGraphicFramePr>
            <p:nvPr>
              <p:extLst>
                <p:ext uri="{D42A27DB-BD31-4B8C-83A1-F6EECF244321}">
                  <p14:modId xmlns:p14="http://schemas.microsoft.com/office/powerpoint/2010/main" val="2337313413"/>
                </p:ext>
              </p:extLst>
            </p:nvPr>
          </p:nvGraphicFramePr>
          <p:xfrm>
            <a:off x="2163917" y="5661248"/>
            <a:ext cx="2281517" cy="504056"/>
          </p:xfrm>
          <a:graphic>
            <a:graphicData uri="http://schemas.openxmlformats.org/presentationml/2006/ole">
              <mc:AlternateContent xmlns:mc="http://schemas.openxmlformats.org/markup-compatibility/2006">
                <mc:Choice xmlns:v="urn:schemas-microsoft-com:vml" Requires="v">
                  <p:oleObj spid="_x0000_s1091" name="Ecuación" r:id="rId4" imgW="1091880" imgH="241200" progId="Equation.3">
                    <p:embed/>
                  </p:oleObj>
                </mc:Choice>
                <mc:Fallback>
                  <p:oleObj name="Ecuación" r:id="rId4" imgW="1091880" imgH="241200" progId="Equation.3">
                    <p:embed/>
                    <p:pic>
                      <p:nvPicPr>
                        <p:cNvPr id="0" name=""/>
                        <p:cNvPicPr/>
                        <p:nvPr/>
                      </p:nvPicPr>
                      <p:blipFill>
                        <a:blip r:embed="rId5"/>
                        <a:stretch>
                          <a:fillRect/>
                        </a:stretch>
                      </p:blipFill>
                      <p:spPr>
                        <a:xfrm>
                          <a:off x="2163917" y="5661248"/>
                          <a:ext cx="2281517" cy="504056"/>
                        </a:xfrm>
                        <a:prstGeom prst="rect">
                          <a:avLst/>
                        </a:prstGeom>
                      </p:spPr>
                    </p:pic>
                  </p:oleObj>
                </mc:Fallback>
              </mc:AlternateContent>
            </a:graphicData>
          </a:graphic>
        </p:graphicFrame>
      </p:grpSp>
      <p:sp>
        <p:nvSpPr>
          <p:cNvPr id="23" name="22 CuadroTexto"/>
          <p:cNvSpPr txBox="1"/>
          <p:nvPr/>
        </p:nvSpPr>
        <p:spPr>
          <a:xfrm>
            <a:off x="2358307" y="84688"/>
            <a:ext cx="6606181" cy="341632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ES" sz="2400" b="1" u="sng" dirty="0" smtClean="0"/>
              <a:t>Ejercicio # 1:</a:t>
            </a:r>
            <a:r>
              <a:rPr lang="es-ES" sz="2400" b="1" dirty="0" smtClean="0"/>
              <a:t> </a:t>
            </a:r>
            <a:r>
              <a:rPr lang="es-ES" sz="2400" dirty="0" smtClean="0"/>
              <a:t>En un Campo Electrostático se estudian el comportamiento de un dipolo formado por dos cargas eléctricas (electrón y protón, separados a una distancia de 12mm  en el vacío) en reposo con respecto a una carga de prueba puntual colocada en un punto (P) a 5mm con respecto al electrón. Determine el modulo, el sentido y la dirección de los vectores </a:t>
            </a:r>
            <a:r>
              <a:rPr lang="es-ES" sz="2400" b="1" dirty="0" smtClean="0"/>
              <a:t>Fuerza </a:t>
            </a:r>
            <a:r>
              <a:rPr lang="es-ES" sz="2400" dirty="0" smtClean="0"/>
              <a:t>e</a:t>
            </a:r>
            <a:r>
              <a:rPr lang="es-ES" sz="2400" b="1" dirty="0" smtClean="0"/>
              <a:t> Intensidad del Campo Electrostático</a:t>
            </a:r>
            <a:r>
              <a:rPr lang="es-ES" sz="2400" dirty="0" smtClean="0"/>
              <a:t> en el punto (P). </a:t>
            </a:r>
          </a:p>
        </p:txBody>
      </p:sp>
      <p:sp>
        <p:nvSpPr>
          <p:cNvPr id="28" name="27 Rectángulo"/>
          <p:cNvSpPr/>
          <p:nvPr/>
        </p:nvSpPr>
        <p:spPr>
          <a:xfrm>
            <a:off x="179513" y="4874384"/>
            <a:ext cx="8784975"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dirty="0"/>
              <a:t>a) Si aumentáramos la distancia en 4 veces que existe entre el electrón y la carga de </a:t>
            </a:r>
            <a:r>
              <a:rPr lang="es-ES" sz="2400" dirty="0" smtClean="0"/>
              <a:t>prueba, manteniendo el resto de los parámetros constantes ¿que </a:t>
            </a:r>
            <a:r>
              <a:rPr lang="es-ES" sz="2400" dirty="0"/>
              <a:t>le sucederá al modulo, el sentido y la dirección de los vectores </a:t>
            </a:r>
            <a:r>
              <a:rPr lang="es-ES" sz="2400" b="1" dirty="0"/>
              <a:t>Fuerza </a:t>
            </a:r>
            <a:r>
              <a:rPr lang="es-ES" sz="2400" dirty="0"/>
              <a:t>e</a:t>
            </a:r>
            <a:r>
              <a:rPr lang="es-ES" sz="2400" b="1" dirty="0"/>
              <a:t> Intensidad del Campo Electrostático? </a:t>
            </a:r>
            <a:r>
              <a:rPr lang="es-ES" sz="2400" b="1" dirty="0" smtClean="0"/>
              <a:t>Explique Físicamente su respuesta.</a:t>
            </a:r>
            <a:r>
              <a:rPr lang="es-ES" sz="2400" dirty="0" smtClean="0"/>
              <a:t> </a:t>
            </a:r>
            <a:endParaRPr lang="es-ES" sz="2400" dirty="0"/>
          </a:p>
        </p:txBody>
      </p:sp>
    </p:spTree>
    <p:extLst>
      <p:ext uri="{BB962C8B-B14F-4D97-AF65-F5344CB8AC3E}">
        <p14:creationId xmlns:p14="http://schemas.microsoft.com/office/powerpoint/2010/main" val="3645472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22 Grupo"/>
          <p:cNvGrpSpPr/>
          <p:nvPr/>
        </p:nvGrpSpPr>
        <p:grpSpPr>
          <a:xfrm>
            <a:off x="107504" y="188640"/>
            <a:ext cx="3197848" cy="4248472"/>
            <a:chOff x="1086120" y="1669579"/>
            <a:chExt cx="3197848" cy="4248472"/>
          </a:xfrm>
        </p:grpSpPr>
        <p:sp>
          <p:nvSpPr>
            <p:cNvPr id="2" name="1 Rectángulo"/>
            <p:cNvSpPr/>
            <p:nvPr/>
          </p:nvSpPr>
          <p:spPr>
            <a:xfrm>
              <a:off x="1331640" y="2060848"/>
              <a:ext cx="2376264" cy="3240360"/>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es-ES"/>
            </a:p>
          </p:txBody>
        </p:sp>
        <p:cxnSp>
          <p:nvCxnSpPr>
            <p:cNvPr id="4" name="3 Conector recto"/>
            <p:cNvCxnSpPr/>
            <p:nvPr/>
          </p:nvCxnSpPr>
          <p:spPr>
            <a:xfrm flipV="1">
              <a:off x="1331640" y="2060848"/>
              <a:ext cx="2376264" cy="324036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flipH="1" flipV="1">
              <a:off x="1331640" y="2060848"/>
              <a:ext cx="2376264" cy="324036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 name="8 Elipse"/>
            <p:cNvSpPr/>
            <p:nvPr/>
          </p:nvSpPr>
          <p:spPr>
            <a:xfrm>
              <a:off x="3612908" y="5166529"/>
              <a:ext cx="194768" cy="236183"/>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2" name="11 Elipse"/>
            <p:cNvSpPr/>
            <p:nvPr/>
          </p:nvSpPr>
          <p:spPr>
            <a:xfrm>
              <a:off x="1151620" y="1839413"/>
              <a:ext cx="360040" cy="44287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s-ES"/>
            </a:p>
          </p:txBody>
        </p:sp>
        <p:sp>
          <p:nvSpPr>
            <p:cNvPr id="13" name="12 Elipse"/>
            <p:cNvSpPr/>
            <p:nvPr/>
          </p:nvSpPr>
          <p:spPr>
            <a:xfrm>
              <a:off x="1125163" y="5065025"/>
              <a:ext cx="360040" cy="4428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ES"/>
            </a:p>
          </p:txBody>
        </p:sp>
        <p:sp>
          <p:nvSpPr>
            <p:cNvPr id="14" name="13 Elipse"/>
            <p:cNvSpPr/>
            <p:nvPr/>
          </p:nvSpPr>
          <p:spPr>
            <a:xfrm>
              <a:off x="3513136" y="1839413"/>
              <a:ext cx="360040" cy="4428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ES"/>
            </a:p>
          </p:txBody>
        </p:sp>
        <p:sp>
          <p:nvSpPr>
            <p:cNvPr id="16" name="15 Rectángulo"/>
            <p:cNvSpPr/>
            <p:nvPr/>
          </p:nvSpPr>
          <p:spPr>
            <a:xfrm>
              <a:off x="2184584" y="1979548"/>
              <a:ext cx="670376" cy="369332"/>
            </a:xfrm>
            <a:prstGeom prst="rect">
              <a:avLst/>
            </a:prstGeom>
          </p:spPr>
          <p:txBody>
            <a:bodyPr wrap="none">
              <a:spAutoFit/>
            </a:bodyPr>
            <a:lstStyle/>
            <a:p>
              <a:r>
                <a:rPr lang="es-ES" dirty="0" smtClean="0"/>
                <a:t>7mm</a:t>
              </a:r>
              <a:endParaRPr lang="es-ES" dirty="0"/>
            </a:p>
          </p:txBody>
        </p:sp>
        <p:sp>
          <p:nvSpPr>
            <p:cNvPr id="17" name="16 Rectángulo"/>
            <p:cNvSpPr/>
            <p:nvPr/>
          </p:nvSpPr>
          <p:spPr>
            <a:xfrm>
              <a:off x="1264325" y="3496362"/>
              <a:ext cx="787395" cy="369332"/>
            </a:xfrm>
            <a:prstGeom prst="rect">
              <a:avLst/>
            </a:prstGeom>
          </p:spPr>
          <p:txBody>
            <a:bodyPr wrap="none">
              <a:spAutoFit/>
            </a:bodyPr>
            <a:lstStyle/>
            <a:p>
              <a:r>
                <a:rPr lang="es-ES" dirty="0" smtClean="0"/>
                <a:t>24mm</a:t>
              </a:r>
              <a:endParaRPr lang="es-ES" dirty="0"/>
            </a:p>
          </p:txBody>
        </p:sp>
        <p:graphicFrame>
          <p:nvGraphicFramePr>
            <p:cNvPr id="18" name="17 Objeto"/>
            <p:cNvGraphicFramePr>
              <a:graphicFrameLocks noChangeAspect="1"/>
            </p:cNvGraphicFramePr>
            <p:nvPr>
              <p:extLst>
                <p:ext uri="{D42A27DB-BD31-4B8C-83A1-F6EECF244321}">
                  <p14:modId xmlns:p14="http://schemas.microsoft.com/office/powerpoint/2010/main" val="3999452438"/>
                </p:ext>
              </p:extLst>
            </p:nvPr>
          </p:nvGraphicFramePr>
          <p:xfrm>
            <a:off x="1950216" y="5413995"/>
            <a:ext cx="2281517" cy="504056"/>
          </p:xfrm>
          <a:graphic>
            <a:graphicData uri="http://schemas.openxmlformats.org/presentationml/2006/ole">
              <mc:AlternateContent xmlns:mc="http://schemas.openxmlformats.org/markup-compatibility/2006">
                <mc:Choice xmlns:v="urn:schemas-microsoft-com:vml" Requires="v">
                  <p:oleObj spid="_x0000_s2112" name="Ecuación" r:id="rId3" imgW="1091880" imgH="241200" progId="Equation.3">
                    <p:embed/>
                  </p:oleObj>
                </mc:Choice>
                <mc:Fallback>
                  <p:oleObj name="Ecuación" r:id="rId3" imgW="1091880" imgH="241200" progId="Equation.3">
                    <p:embed/>
                    <p:pic>
                      <p:nvPicPr>
                        <p:cNvPr id="0" name=""/>
                        <p:cNvPicPr/>
                        <p:nvPr/>
                      </p:nvPicPr>
                      <p:blipFill>
                        <a:blip r:embed="rId4"/>
                        <a:stretch>
                          <a:fillRect/>
                        </a:stretch>
                      </p:blipFill>
                      <p:spPr>
                        <a:xfrm>
                          <a:off x="1950216" y="5413995"/>
                          <a:ext cx="2281517" cy="504056"/>
                        </a:xfrm>
                        <a:prstGeom prst="rect">
                          <a:avLst/>
                        </a:prstGeom>
                      </p:spPr>
                    </p:pic>
                  </p:oleObj>
                </mc:Fallback>
              </mc:AlternateContent>
            </a:graphicData>
          </a:graphic>
        </p:graphicFrame>
        <p:sp>
          <p:nvSpPr>
            <p:cNvPr id="19" name="18 CuadroTexto"/>
            <p:cNvSpPr txBox="1"/>
            <p:nvPr/>
          </p:nvSpPr>
          <p:spPr>
            <a:xfrm>
              <a:off x="1086120" y="4901739"/>
              <a:ext cx="792088" cy="769441"/>
            </a:xfrm>
            <a:prstGeom prst="rect">
              <a:avLst/>
            </a:prstGeom>
            <a:noFill/>
          </p:spPr>
          <p:txBody>
            <a:bodyPr wrap="square" rtlCol="0">
              <a:spAutoFit/>
            </a:bodyPr>
            <a:lstStyle/>
            <a:p>
              <a:r>
                <a:rPr lang="es-ES" sz="4400" dirty="0"/>
                <a:t>+</a:t>
              </a:r>
            </a:p>
          </p:txBody>
        </p:sp>
        <p:sp>
          <p:nvSpPr>
            <p:cNvPr id="20" name="19 CuadroTexto"/>
            <p:cNvSpPr txBox="1"/>
            <p:nvPr/>
          </p:nvSpPr>
          <p:spPr>
            <a:xfrm>
              <a:off x="3478864" y="1669580"/>
              <a:ext cx="792088" cy="769441"/>
            </a:xfrm>
            <a:prstGeom prst="rect">
              <a:avLst/>
            </a:prstGeom>
            <a:noFill/>
          </p:spPr>
          <p:txBody>
            <a:bodyPr wrap="square" rtlCol="0">
              <a:spAutoFit/>
            </a:bodyPr>
            <a:lstStyle/>
            <a:p>
              <a:r>
                <a:rPr lang="es-ES" sz="4400" dirty="0"/>
                <a:t>+</a:t>
              </a:r>
            </a:p>
          </p:txBody>
        </p:sp>
        <p:sp>
          <p:nvSpPr>
            <p:cNvPr id="21" name="20 CuadroTexto"/>
            <p:cNvSpPr txBox="1"/>
            <p:nvPr/>
          </p:nvSpPr>
          <p:spPr>
            <a:xfrm>
              <a:off x="1158128" y="1669579"/>
              <a:ext cx="792088" cy="769441"/>
            </a:xfrm>
            <a:prstGeom prst="rect">
              <a:avLst/>
            </a:prstGeom>
            <a:noFill/>
          </p:spPr>
          <p:txBody>
            <a:bodyPr wrap="square" rtlCol="0">
              <a:spAutoFit/>
            </a:bodyPr>
            <a:lstStyle/>
            <a:p>
              <a:r>
                <a:rPr lang="es-ES" sz="4400" dirty="0"/>
                <a:t>-</a:t>
              </a:r>
            </a:p>
          </p:txBody>
        </p:sp>
        <p:sp>
          <p:nvSpPr>
            <p:cNvPr id="22" name="21 CuadroTexto"/>
            <p:cNvSpPr txBox="1"/>
            <p:nvPr/>
          </p:nvSpPr>
          <p:spPr>
            <a:xfrm>
              <a:off x="3635896" y="4733744"/>
              <a:ext cx="648072" cy="523220"/>
            </a:xfrm>
            <a:prstGeom prst="rect">
              <a:avLst/>
            </a:prstGeom>
            <a:noFill/>
          </p:spPr>
          <p:txBody>
            <a:bodyPr wrap="square" rtlCol="0">
              <a:spAutoFit/>
            </a:bodyPr>
            <a:lstStyle/>
            <a:p>
              <a:r>
                <a:rPr lang="es-ES" sz="2800" b="1" dirty="0" smtClean="0"/>
                <a:t>P</a:t>
              </a:r>
              <a:endParaRPr lang="es-ES" sz="2800" b="1" dirty="0"/>
            </a:p>
          </p:txBody>
        </p:sp>
      </p:grpSp>
      <p:sp>
        <p:nvSpPr>
          <p:cNvPr id="24" name="23 CuadroTexto"/>
          <p:cNvSpPr txBox="1"/>
          <p:nvPr/>
        </p:nvSpPr>
        <p:spPr>
          <a:xfrm>
            <a:off x="3779912" y="44624"/>
            <a:ext cx="5184575" cy="4154984"/>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ES" sz="2400" b="1" u="sng" dirty="0" smtClean="0"/>
              <a:t>Ejercicio # 2:</a:t>
            </a:r>
            <a:r>
              <a:rPr lang="es-ES" sz="2400" b="1" dirty="0" smtClean="0"/>
              <a:t> </a:t>
            </a:r>
            <a:r>
              <a:rPr lang="es-ES" sz="2400" dirty="0" smtClean="0"/>
              <a:t>En un Campo Electrostático se estudian el comportamiento de tres cargas eléctricas (electrón y protón, separados según la figura) en reposo con respecto a una carga de prueba puntual colocada en un punto (P) con respecto a la distribución. Determine el modulo, el sentido y la dirección de los vectores </a:t>
            </a:r>
            <a:r>
              <a:rPr lang="es-ES" sz="2400" b="1" dirty="0" smtClean="0"/>
              <a:t>Fuerza </a:t>
            </a:r>
            <a:r>
              <a:rPr lang="es-ES" sz="2400" dirty="0" smtClean="0"/>
              <a:t>e</a:t>
            </a:r>
            <a:r>
              <a:rPr lang="es-ES" sz="2400" b="1" dirty="0" smtClean="0"/>
              <a:t> Intensidad del Campo Electrostático</a:t>
            </a:r>
            <a:r>
              <a:rPr lang="es-ES" sz="2400" dirty="0" smtClean="0"/>
              <a:t> en el punto (P). </a:t>
            </a:r>
          </a:p>
        </p:txBody>
      </p:sp>
      <p:sp>
        <p:nvSpPr>
          <p:cNvPr id="25" name="24 Rectángulo"/>
          <p:cNvSpPr/>
          <p:nvPr/>
        </p:nvSpPr>
        <p:spPr>
          <a:xfrm>
            <a:off x="179511" y="4725144"/>
            <a:ext cx="8784975"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dirty="0"/>
              <a:t>a) Si </a:t>
            </a:r>
            <a:r>
              <a:rPr lang="es-ES" sz="2400" dirty="0" smtClean="0"/>
              <a:t>aumentáramos 4 </a:t>
            </a:r>
            <a:r>
              <a:rPr lang="es-ES" sz="2400" dirty="0"/>
              <a:t>veces </a:t>
            </a:r>
            <a:r>
              <a:rPr lang="es-ES" sz="2400" dirty="0" smtClean="0"/>
              <a:t>el valor del producto entre las cargas que existen en el campo, manteniendo el resto de los parámetros constantes ¿que </a:t>
            </a:r>
            <a:r>
              <a:rPr lang="es-ES" sz="2400" dirty="0"/>
              <a:t>le sucederá al modulo, el sentido y la dirección de los vectores </a:t>
            </a:r>
            <a:r>
              <a:rPr lang="es-ES" sz="2400" b="1" dirty="0"/>
              <a:t>Fuerza </a:t>
            </a:r>
            <a:r>
              <a:rPr lang="es-ES" sz="2400" dirty="0"/>
              <a:t>e</a:t>
            </a:r>
            <a:r>
              <a:rPr lang="es-ES" sz="2400" b="1" dirty="0"/>
              <a:t> Intensidad del Campo </a:t>
            </a:r>
            <a:r>
              <a:rPr lang="es-ES" sz="2400" b="1" dirty="0" smtClean="0"/>
              <a:t>Electrostático determinados para el punto (P)? Explique Físicamente su respuesta.</a:t>
            </a:r>
            <a:r>
              <a:rPr lang="es-ES" sz="2400" dirty="0" smtClean="0"/>
              <a:t> </a:t>
            </a:r>
            <a:endParaRPr lang="es-ES" sz="2400" dirty="0"/>
          </a:p>
        </p:txBody>
      </p:sp>
    </p:spTree>
    <p:extLst>
      <p:ext uri="{BB962C8B-B14F-4D97-AF65-F5344CB8AC3E}">
        <p14:creationId xmlns:p14="http://schemas.microsoft.com/office/powerpoint/2010/main" val="3157708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7504" y="235527"/>
            <a:ext cx="8928991"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b="1" dirty="0" smtClean="0"/>
              <a:t>Ejercicio # 3: </a:t>
            </a:r>
            <a:r>
              <a:rPr lang="es-ES" sz="2400" dirty="0" smtClean="0"/>
              <a:t>Un </a:t>
            </a:r>
            <a:r>
              <a:rPr lang="es-ES" sz="2400" dirty="0"/>
              <a:t>sistema fijo, formado por dos </a:t>
            </a:r>
            <a:r>
              <a:rPr lang="es-ES" sz="2400" dirty="0" smtClean="0"/>
              <a:t>esferas </a:t>
            </a:r>
            <a:r>
              <a:rPr lang="es-ES" sz="2400" dirty="0"/>
              <a:t>puntuales cargadas eléctricamente con carga de naturaleza diferente, está situado en el vacío </a:t>
            </a:r>
            <a:r>
              <a:rPr lang="es-ES" sz="2400" dirty="0" smtClean="0"/>
              <a:t>a 6m una de otra como </a:t>
            </a:r>
            <a:r>
              <a:rPr lang="es-ES" sz="2400" dirty="0"/>
              <a:t>se ha representado en la figura. El punto A equidista de cada una de las esferas y se conoce que el potencial electrostático resultante en el punto es -</a:t>
            </a:r>
            <a:r>
              <a:rPr lang="es-ES" sz="2400" b="1" dirty="0"/>
              <a:t>4 V</a:t>
            </a:r>
            <a:r>
              <a:rPr lang="es-ES" sz="2400" dirty="0"/>
              <a:t>.</a:t>
            </a:r>
          </a:p>
        </p:txBody>
      </p:sp>
      <p:grpSp>
        <p:nvGrpSpPr>
          <p:cNvPr id="11" name="10 Grupo"/>
          <p:cNvGrpSpPr/>
          <p:nvPr/>
        </p:nvGrpSpPr>
        <p:grpSpPr>
          <a:xfrm>
            <a:off x="1522413" y="2132855"/>
            <a:ext cx="4849787" cy="813568"/>
            <a:chOff x="1522413" y="3401794"/>
            <a:chExt cx="5353843" cy="1035318"/>
          </a:xfrm>
        </p:grpSpPr>
        <p:cxnSp>
          <p:nvCxnSpPr>
            <p:cNvPr id="4" name="3 Conector recto"/>
            <p:cNvCxnSpPr/>
            <p:nvPr/>
          </p:nvCxnSpPr>
          <p:spPr>
            <a:xfrm>
              <a:off x="2411760" y="4189842"/>
              <a:ext cx="4248472"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 name="4 Elipse"/>
            <p:cNvSpPr/>
            <p:nvPr/>
          </p:nvSpPr>
          <p:spPr>
            <a:xfrm>
              <a:off x="2195736" y="3933056"/>
              <a:ext cx="432048" cy="50405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ES"/>
            </a:p>
          </p:txBody>
        </p:sp>
        <p:sp>
          <p:nvSpPr>
            <p:cNvPr id="8" name="7 Elipse"/>
            <p:cNvSpPr/>
            <p:nvPr/>
          </p:nvSpPr>
          <p:spPr>
            <a:xfrm>
              <a:off x="6444208" y="3930905"/>
              <a:ext cx="432048" cy="50405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s-ES"/>
            </a:p>
          </p:txBody>
        </p:sp>
        <p:sp>
          <p:nvSpPr>
            <p:cNvPr id="9" name="8 Elipse"/>
            <p:cNvSpPr/>
            <p:nvPr/>
          </p:nvSpPr>
          <p:spPr>
            <a:xfrm>
              <a:off x="4427984" y="4005064"/>
              <a:ext cx="279648" cy="351656"/>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7" name="6 CuadroTexto"/>
            <p:cNvSpPr txBox="1"/>
            <p:nvPr/>
          </p:nvSpPr>
          <p:spPr>
            <a:xfrm>
              <a:off x="4355976" y="3401794"/>
              <a:ext cx="576063" cy="584775"/>
            </a:xfrm>
            <a:prstGeom prst="rect">
              <a:avLst/>
            </a:prstGeom>
            <a:noFill/>
          </p:spPr>
          <p:txBody>
            <a:bodyPr wrap="square" rtlCol="0">
              <a:spAutoFit/>
            </a:bodyPr>
            <a:lstStyle/>
            <a:p>
              <a:r>
                <a:rPr lang="es-ES" sz="3200" b="1" dirty="0" smtClean="0"/>
                <a:t>A</a:t>
              </a:r>
              <a:endParaRPr lang="es-ES" b="1" dirty="0"/>
            </a:p>
          </p:txBody>
        </p:sp>
        <p:graphicFrame>
          <p:nvGraphicFramePr>
            <p:cNvPr id="12" name="11 Objeto"/>
            <p:cNvGraphicFramePr>
              <a:graphicFrameLocks noChangeAspect="1"/>
            </p:cNvGraphicFramePr>
            <p:nvPr>
              <p:extLst>
                <p:ext uri="{D42A27DB-BD31-4B8C-83A1-F6EECF244321}">
                  <p14:modId xmlns:p14="http://schemas.microsoft.com/office/powerpoint/2010/main" val="4018794040"/>
                </p:ext>
              </p:extLst>
            </p:nvPr>
          </p:nvGraphicFramePr>
          <p:xfrm>
            <a:off x="1522413" y="3528814"/>
            <a:ext cx="1936750" cy="476250"/>
          </p:xfrm>
          <a:graphic>
            <a:graphicData uri="http://schemas.openxmlformats.org/presentationml/2006/ole">
              <mc:AlternateContent xmlns:mc="http://schemas.openxmlformats.org/markup-compatibility/2006">
                <mc:Choice xmlns:v="urn:schemas-microsoft-com:vml" Requires="v">
                  <p:oleObj spid="_x0000_s3136" name="Ecuación" r:id="rId3" imgW="927000" imgH="228600" progId="Equation.3">
                    <p:embed/>
                  </p:oleObj>
                </mc:Choice>
                <mc:Fallback>
                  <p:oleObj name="Ecuación" r:id="rId3" imgW="927000" imgH="228600" progId="Equation.3">
                    <p:embed/>
                    <p:pic>
                      <p:nvPicPr>
                        <p:cNvPr id="0" name=""/>
                        <p:cNvPicPr/>
                        <p:nvPr/>
                      </p:nvPicPr>
                      <p:blipFill>
                        <a:blip r:embed="rId4"/>
                        <a:stretch>
                          <a:fillRect/>
                        </a:stretch>
                      </p:blipFill>
                      <p:spPr>
                        <a:xfrm>
                          <a:off x="1522413" y="3528814"/>
                          <a:ext cx="1936750" cy="476250"/>
                        </a:xfrm>
                        <a:prstGeom prst="rect">
                          <a:avLst/>
                        </a:prstGeom>
                      </p:spPr>
                    </p:pic>
                  </p:oleObj>
                </mc:Fallback>
              </mc:AlternateContent>
            </a:graphicData>
          </a:graphic>
        </p:graphicFrame>
      </p:grpSp>
      <p:sp>
        <p:nvSpPr>
          <p:cNvPr id="13" name="12 Rectángulo"/>
          <p:cNvSpPr/>
          <p:nvPr/>
        </p:nvSpPr>
        <p:spPr>
          <a:xfrm>
            <a:off x="107504" y="2946424"/>
            <a:ext cx="8928991" cy="415498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dirty="0"/>
              <a:t>a) Determina el valor de la carga eléctrica de la segunda esfera.</a:t>
            </a:r>
          </a:p>
          <a:p>
            <a:pPr algn="just"/>
            <a:r>
              <a:rPr lang="es-ES" sz="2400" dirty="0"/>
              <a:t>b) Representa en el punto A el vector intensidad del campo eléctrico resultante y determina su valor.</a:t>
            </a:r>
          </a:p>
          <a:p>
            <a:pPr algn="just"/>
            <a:r>
              <a:rPr lang="es-ES" sz="2400" dirty="0"/>
              <a:t>c) Si en el punto A se coloca una tercera esfera </a:t>
            </a:r>
            <a:r>
              <a:rPr lang="es-ES" sz="2400" dirty="0" smtClean="0"/>
              <a:t>y en ella una carga de prueba, </a:t>
            </a:r>
            <a:r>
              <a:rPr lang="es-ES" sz="2400" dirty="0"/>
              <a:t>determina la fuerza eléctrica resultante que actúa sobre la </a:t>
            </a:r>
            <a:r>
              <a:rPr lang="es-ES" sz="2400" dirty="0" smtClean="0"/>
              <a:t>esfera en A.</a:t>
            </a:r>
            <a:endParaRPr lang="es-ES" sz="2400" dirty="0"/>
          </a:p>
          <a:p>
            <a:pPr algn="just"/>
            <a:r>
              <a:rPr lang="es-ES" sz="2400" dirty="0"/>
              <a:t>d) Determina el trabajo que realiza el campo eléctrico inherente a las esferas, cuando la esfera colocada en el punto A se traslada a un punto ubicado en el infinito.</a:t>
            </a:r>
          </a:p>
          <a:p>
            <a:pPr algn="just"/>
            <a:r>
              <a:rPr lang="es-ES" sz="2400" dirty="0"/>
              <a:t>e) ¿En cuánto varía la energía potencial electrostática del sistema? ¿En cuánto varía la energía cinética de la tercera esfera?</a:t>
            </a:r>
          </a:p>
        </p:txBody>
      </p:sp>
    </p:spTree>
    <p:extLst>
      <p:ext uri="{BB962C8B-B14F-4D97-AF65-F5344CB8AC3E}">
        <p14:creationId xmlns:p14="http://schemas.microsoft.com/office/powerpoint/2010/main" val="4267350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Rectángulo"/>
          <p:cNvSpPr/>
          <p:nvPr/>
        </p:nvSpPr>
        <p:spPr>
          <a:xfrm>
            <a:off x="251520" y="133112"/>
            <a:ext cx="8640960" cy="409342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000" b="1" dirty="0">
                <a:latin typeface="Arial" pitchFamily="34" charset="0"/>
                <a:cs typeface="Arial" pitchFamily="34" charset="0"/>
              </a:rPr>
              <a:t>Ejercicio # </a:t>
            </a:r>
            <a:r>
              <a:rPr lang="es-ES" sz="2000" b="1" dirty="0" smtClean="0">
                <a:latin typeface="Arial" pitchFamily="34" charset="0"/>
                <a:cs typeface="Arial" pitchFamily="34" charset="0"/>
              </a:rPr>
              <a:t>4:</a:t>
            </a:r>
            <a:r>
              <a:rPr lang="es-ES" sz="2000" dirty="0" smtClean="0">
                <a:solidFill>
                  <a:schemeClr val="tx1"/>
                </a:solidFill>
                <a:latin typeface="Arial" panose="020B0604020202020204" pitchFamily="34" charset="0"/>
                <a:cs typeface="Arial" panose="020B0604020202020204" pitchFamily="34" charset="0"/>
              </a:rPr>
              <a:t> </a:t>
            </a:r>
            <a:r>
              <a:rPr lang="es-ES" sz="2000" dirty="0" smtClean="0">
                <a:solidFill>
                  <a:schemeClr val="tx1"/>
                </a:solidFill>
                <a:latin typeface="Calibri" panose="020F0502020204030204" pitchFamily="34" charset="0"/>
                <a:cs typeface="Calibri" panose="020F0502020204030204" pitchFamily="34" charset="0"/>
              </a:rPr>
              <a:t>Se lanza un electrón con rapidez inicial v0 = 5 1.60 3 106 m/s hacia el interior de un campo uniforme entre las placas paralelas </a:t>
            </a:r>
            <a:r>
              <a:rPr lang="es-ES" sz="2000" dirty="0">
                <a:solidFill>
                  <a:schemeClr val="tx1"/>
                </a:solidFill>
                <a:latin typeface="Calibri" panose="020F0502020204030204" pitchFamily="34" charset="0"/>
                <a:cs typeface="Calibri" panose="020F0502020204030204" pitchFamily="34" charset="0"/>
              </a:rPr>
              <a:t>de la figura. Su ponga que el campo entre las placas es </a:t>
            </a:r>
            <a:r>
              <a:rPr lang="es-ES" sz="2000" dirty="0" smtClean="0">
                <a:solidFill>
                  <a:schemeClr val="tx1"/>
                </a:solidFill>
                <a:latin typeface="Calibri" panose="020F0502020204030204" pitchFamily="34" charset="0"/>
                <a:cs typeface="Calibri" panose="020F0502020204030204" pitchFamily="34" charset="0"/>
              </a:rPr>
              <a:t>uniforme y está dirigido verticalmente hacia abajo, y que el campo fuera de las placas es </a:t>
            </a:r>
            <a:r>
              <a:rPr lang="es-ES" sz="2000" dirty="0">
                <a:solidFill>
                  <a:schemeClr val="tx1"/>
                </a:solidFill>
                <a:latin typeface="Calibri" panose="020F0502020204030204" pitchFamily="34" charset="0"/>
                <a:cs typeface="Calibri" panose="020F0502020204030204" pitchFamily="34" charset="0"/>
              </a:rPr>
              <a:t>igual a cero. El </a:t>
            </a:r>
            <a:r>
              <a:rPr lang="es-ES" sz="2000" dirty="0" smtClean="0">
                <a:solidFill>
                  <a:schemeClr val="tx1"/>
                </a:solidFill>
                <a:latin typeface="Calibri" panose="020F0502020204030204" pitchFamily="34" charset="0"/>
                <a:cs typeface="Calibri" panose="020F0502020204030204" pitchFamily="34" charset="0"/>
              </a:rPr>
              <a:t>electrón </a:t>
            </a:r>
            <a:r>
              <a:rPr lang="es-ES" sz="2000" dirty="0">
                <a:solidFill>
                  <a:schemeClr val="tx1"/>
                </a:solidFill>
                <a:latin typeface="Calibri" panose="020F0502020204030204" pitchFamily="34" charset="0"/>
                <a:cs typeface="Calibri" panose="020F0502020204030204" pitchFamily="34" charset="0"/>
              </a:rPr>
              <a:t>ingresa al campo en un punto equidistante entre las </a:t>
            </a:r>
            <a:r>
              <a:rPr lang="es-ES" sz="2000" dirty="0" smtClean="0">
                <a:solidFill>
                  <a:schemeClr val="tx1"/>
                </a:solidFill>
                <a:latin typeface="Calibri" panose="020F0502020204030204" pitchFamily="34" charset="0"/>
                <a:cs typeface="Calibri" panose="020F0502020204030204" pitchFamily="34" charset="0"/>
              </a:rPr>
              <a:t>dos </a:t>
            </a:r>
            <a:r>
              <a:rPr lang="es-ES" sz="2000" dirty="0">
                <a:solidFill>
                  <a:schemeClr val="tx1"/>
                </a:solidFill>
                <a:latin typeface="Calibri" panose="020F0502020204030204" pitchFamily="34" charset="0"/>
                <a:cs typeface="Calibri" panose="020F0502020204030204" pitchFamily="34" charset="0"/>
              </a:rPr>
              <a:t>placas. a) Si el electrón apenas libra la placa superior al salir del campo, encuentre la magnitud del campo eléctrico. b) Su ponga que el electrón es sustituido por un protón con la misma rapidez inicial v0  ¿Golpearía el protón alguna de las placas? Si el protón no golpea ninguna de las placas, ¿cuáles serían la magnitud y la dirección de su desplazamiento vertical, a medida que sale de la región entre las placas? c) Compare las trayecto </a:t>
            </a:r>
            <a:r>
              <a:rPr lang="es-ES" sz="2000" dirty="0" err="1">
                <a:solidFill>
                  <a:schemeClr val="tx1"/>
                </a:solidFill>
                <a:latin typeface="Calibri" panose="020F0502020204030204" pitchFamily="34" charset="0"/>
                <a:cs typeface="Calibri" panose="020F0502020204030204" pitchFamily="34" charset="0"/>
              </a:rPr>
              <a:t>rias</a:t>
            </a:r>
            <a:r>
              <a:rPr lang="es-ES" sz="2000" dirty="0">
                <a:solidFill>
                  <a:schemeClr val="tx1"/>
                </a:solidFill>
                <a:latin typeface="Calibri" panose="020F0502020204030204" pitchFamily="34" charset="0"/>
                <a:cs typeface="Calibri" panose="020F0502020204030204" pitchFamily="34" charset="0"/>
              </a:rPr>
              <a:t> que recorren el electrón y el protón, y explique las diferencias. d) Analice si es razonable ignorar los efectos de la gravedad en cada partícula.</a:t>
            </a:r>
            <a:endParaRPr lang="en-US" sz="2000" dirty="0">
              <a:solidFill>
                <a:schemeClr val="tx1"/>
              </a:solidFill>
              <a:latin typeface="Calibri" panose="020F0502020204030204" pitchFamily="34" charset="0"/>
              <a:cs typeface="Calibri" panose="020F0502020204030204" pitchFamily="34" charset="0"/>
            </a:endParaRPr>
          </a:p>
        </p:txBody>
      </p:sp>
      <p:pic>
        <p:nvPicPr>
          <p:cNvPr id="6" name="Imagen 5"/>
          <p:cNvPicPr>
            <a:picLocks noChangeAspect="1"/>
          </p:cNvPicPr>
          <p:nvPr/>
        </p:nvPicPr>
        <p:blipFill>
          <a:blip r:embed="rId2"/>
          <a:stretch>
            <a:fillRect/>
          </a:stretch>
        </p:blipFill>
        <p:spPr>
          <a:xfrm>
            <a:off x="2915816" y="4869160"/>
            <a:ext cx="3888432" cy="1656184"/>
          </a:xfrm>
          <a:prstGeom prst="rect">
            <a:avLst/>
          </a:prstGeom>
        </p:spPr>
      </p:pic>
    </p:spTree>
    <p:extLst>
      <p:ext uri="{BB962C8B-B14F-4D97-AF65-F5344CB8AC3E}">
        <p14:creationId xmlns:p14="http://schemas.microsoft.com/office/powerpoint/2010/main" val="3981401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133112"/>
            <a:ext cx="8640960" cy="440120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000" b="1" dirty="0">
                <a:latin typeface="Arial" pitchFamily="34" charset="0"/>
                <a:cs typeface="Arial" pitchFamily="34" charset="0"/>
              </a:rPr>
              <a:t>Ejercicio # </a:t>
            </a:r>
            <a:r>
              <a:rPr lang="es-ES" sz="2000" b="1" dirty="0" smtClean="0">
                <a:latin typeface="Arial" pitchFamily="34" charset="0"/>
                <a:cs typeface="Arial" pitchFamily="34" charset="0"/>
              </a:rPr>
              <a:t>5:  </a:t>
            </a:r>
            <a:r>
              <a:rPr lang="es-ES" sz="2000" dirty="0">
                <a:latin typeface="Arial" pitchFamily="34" charset="0"/>
                <a:cs typeface="Arial" pitchFamily="34" charset="0"/>
              </a:rPr>
              <a:t>Un casquete </a:t>
            </a:r>
            <a:r>
              <a:rPr lang="es-ES" sz="2000" dirty="0" smtClean="0">
                <a:latin typeface="Arial" pitchFamily="34" charset="0"/>
                <a:cs typeface="Arial" pitchFamily="34" charset="0"/>
              </a:rPr>
              <a:t>metálico </a:t>
            </a:r>
            <a:r>
              <a:rPr lang="es-ES" sz="2000" dirty="0">
                <a:latin typeface="Arial" pitchFamily="34" charset="0"/>
                <a:cs typeface="Arial" pitchFamily="34" charset="0"/>
              </a:rPr>
              <a:t>esférico con radio interior </a:t>
            </a:r>
            <a:r>
              <a:rPr lang="es-ES" sz="2000" b="1" dirty="0">
                <a:latin typeface="Arial" pitchFamily="34" charset="0"/>
                <a:cs typeface="Arial" pitchFamily="34" charset="0"/>
              </a:rPr>
              <a:t>a</a:t>
            </a:r>
            <a:r>
              <a:rPr lang="es-ES" sz="2000" dirty="0">
                <a:latin typeface="Arial" pitchFamily="34" charset="0"/>
                <a:cs typeface="Arial" pitchFamily="34" charset="0"/>
              </a:rPr>
              <a:t> y radio exterior </a:t>
            </a:r>
            <a:r>
              <a:rPr lang="es-ES" sz="2000" b="1" dirty="0">
                <a:latin typeface="Arial" pitchFamily="34" charset="0"/>
                <a:cs typeface="Arial" pitchFamily="34" charset="0"/>
              </a:rPr>
              <a:t>b</a:t>
            </a:r>
            <a:r>
              <a:rPr lang="es-ES" sz="2000" dirty="0">
                <a:latin typeface="Arial" pitchFamily="34" charset="0"/>
                <a:cs typeface="Arial" pitchFamily="34" charset="0"/>
              </a:rPr>
              <a:t> tiene una carga puntual positiva </a:t>
            </a:r>
            <a:r>
              <a:rPr lang="es-ES" sz="2000" b="1" dirty="0">
                <a:latin typeface="Arial" pitchFamily="34" charset="0"/>
                <a:cs typeface="Arial" pitchFamily="34" charset="0"/>
              </a:rPr>
              <a:t>Q</a:t>
            </a:r>
            <a:r>
              <a:rPr lang="es-ES" sz="2000" dirty="0">
                <a:latin typeface="Arial" pitchFamily="34" charset="0"/>
                <a:cs typeface="Arial" pitchFamily="34" charset="0"/>
              </a:rPr>
              <a:t> en su centro. La carga total sobre el casquete es de </a:t>
            </a:r>
            <a:r>
              <a:rPr lang="es-ES" sz="2000" b="1" dirty="0">
                <a:latin typeface="Arial" pitchFamily="34" charset="0"/>
                <a:cs typeface="Arial" pitchFamily="34" charset="0"/>
              </a:rPr>
              <a:t>– </a:t>
            </a:r>
            <a:r>
              <a:rPr lang="es-ES" sz="2000" b="1" dirty="0" smtClean="0">
                <a:latin typeface="Arial" pitchFamily="34" charset="0"/>
                <a:cs typeface="Arial" pitchFamily="34" charset="0"/>
              </a:rPr>
              <a:t>4Q </a:t>
            </a:r>
            <a:r>
              <a:rPr lang="es-ES" sz="2000" dirty="0">
                <a:latin typeface="Arial" pitchFamily="34" charset="0"/>
                <a:cs typeface="Arial" pitchFamily="34" charset="0"/>
              </a:rPr>
              <a:t>y está aislada en sus </a:t>
            </a:r>
            <a:r>
              <a:rPr lang="es-ES" sz="2000" dirty="0" smtClean="0">
                <a:latin typeface="Arial" pitchFamily="34" charset="0"/>
                <a:cs typeface="Arial" pitchFamily="34" charset="0"/>
              </a:rPr>
              <a:t>alrededores.</a:t>
            </a:r>
          </a:p>
          <a:p>
            <a:pPr marL="342900" indent="-342900" algn="just">
              <a:buAutoNum type="alphaLcParenR"/>
            </a:pPr>
            <a:r>
              <a:rPr lang="es-ES" sz="2000" dirty="0" smtClean="0">
                <a:latin typeface="Arial" pitchFamily="34" charset="0"/>
                <a:cs typeface="Arial" pitchFamily="34" charset="0"/>
              </a:rPr>
              <a:t>Obtenga </a:t>
            </a:r>
            <a:r>
              <a:rPr lang="es-ES" sz="2000" dirty="0">
                <a:latin typeface="Arial" pitchFamily="34" charset="0"/>
                <a:cs typeface="Arial" pitchFamily="34" charset="0"/>
              </a:rPr>
              <a:t>las expresiones para la magnitud del campo eléctrico en </a:t>
            </a:r>
            <a:r>
              <a:rPr lang="es-ES" sz="2000" dirty="0" err="1" smtClean="0">
                <a:latin typeface="Arial" pitchFamily="34" charset="0"/>
                <a:cs typeface="Arial" pitchFamily="34" charset="0"/>
              </a:rPr>
              <a:t>términ</a:t>
            </a:r>
            <a:r>
              <a:rPr lang="es-ES" sz="2000" dirty="0">
                <a:solidFill>
                  <a:schemeClr val="tx1"/>
                </a:solidFill>
              </a:rPr>
              <a:t> v</a:t>
            </a:r>
            <a:r>
              <a:rPr lang="es-ES" sz="1400" dirty="0">
                <a:solidFill>
                  <a:schemeClr val="tx1"/>
                </a:solidFill>
              </a:rPr>
              <a:t>0 </a:t>
            </a:r>
            <a:r>
              <a:rPr lang="es-ES" sz="2000" dirty="0" smtClean="0">
                <a:latin typeface="Arial" pitchFamily="34" charset="0"/>
                <a:cs typeface="Arial" pitchFamily="34" charset="0"/>
              </a:rPr>
              <a:t>os </a:t>
            </a:r>
            <a:r>
              <a:rPr lang="es-ES" sz="2000" dirty="0">
                <a:latin typeface="Arial" pitchFamily="34" charset="0"/>
                <a:cs typeface="Arial" pitchFamily="34" charset="0"/>
              </a:rPr>
              <a:t>de la distancia </a:t>
            </a:r>
            <a:r>
              <a:rPr lang="es-ES" sz="2000" b="1" dirty="0">
                <a:latin typeface="Arial" pitchFamily="34" charset="0"/>
                <a:cs typeface="Arial" pitchFamily="34" charset="0"/>
              </a:rPr>
              <a:t>r</a:t>
            </a:r>
            <a:r>
              <a:rPr lang="es-ES" sz="2000" dirty="0">
                <a:latin typeface="Arial" pitchFamily="34" charset="0"/>
                <a:cs typeface="Arial" pitchFamily="34" charset="0"/>
              </a:rPr>
              <a:t> desde el centro para las regiones </a:t>
            </a:r>
            <a:r>
              <a:rPr lang="es-ES" sz="2000" b="1" dirty="0">
                <a:latin typeface="Arial" pitchFamily="34" charset="0"/>
                <a:cs typeface="Arial" pitchFamily="34" charset="0"/>
              </a:rPr>
              <a:t>r &lt; a</a:t>
            </a:r>
            <a:r>
              <a:rPr lang="es-ES" sz="2000" dirty="0">
                <a:latin typeface="Arial" pitchFamily="34" charset="0"/>
                <a:cs typeface="Arial" pitchFamily="34" charset="0"/>
              </a:rPr>
              <a:t>, </a:t>
            </a:r>
            <a:r>
              <a:rPr lang="es-ES" sz="2000" b="1" dirty="0">
                <a:latin typeface="Arial" pitchFamily="34" charset="0"/>
                <a:cs typeface="Arial" pitchFamily="34" charset="0"/>
              </a:rPr>
              <a:t>a &lt; r &lt;</a:t>
            </a:r>
            <a:r>
              <a:rPr lang="es-ES" sz="2000" dirty="0">
                <a:latin typeface="Arial" pitchFamily="34" charset="0"/>
                <a:cs typeface="Arial" pitchFamily="34" charset="0"/>
              </a:rPr>
              <a:t> </a:t>
            </a:r>
            <a:r>
              <a:rPr lang="es-ES" sz="2000" b="1" dirty="0">
                <a:latin typeface="Arial" pitchFamily="34" charset="0"/>
                <a:cs typeface="Arial" pitchFamily="34" charset="0"/>
              </a:rPr>
              <a:t>b</a:t>
            </a:r>
            <a:r>
              <a:rPr lang="es-ES" sz="2000" dirty="0">
                <a:latin typeface="Arial" pitchFamily="34" charset="0"/>
                <a:cs typeface="Arial" pitchFamily="34" charset="0"/>
              </a:rPr>
              <a:t> y </a:t>
            </a:r>
            <a:r>
              <a:rPr lang="es-ES" sz="2000" b="1" dirty="0">
                <a:latin typeface="Arial" pitchFamily="34" charset="0"/>
                <a:cs typeface="Arial" pitchFamily="34" charset="0"/>
              </a:rPr>
              <a:t>r &gt; b</a:t>
            </a:r>
            <a:r>
              <a:rPr lang="es-ES" sz="2000" dirty="0">
                <a:latin typeface="Arial" pitchFamily="34" charset="0"/>
                <a:cs typeface="Arial" pitchFamily="34" charset="0"/>
              </a:rPr>
              <a:t>. </a:t>
            </a:r>
            <a:endParaRPr lang="es-ES" sz="2000" dirty="0" smtClean="0">
              <a:latin typeface="Arial" pitchFamily="34" charset="0"/>
              <a:cs typeface="Arial" pitchFamily="34" charset="0"/>
            </a:endParaRPr>
          </a:p>
          <a:p>
            <a:pPr marL="342900" indent="-342900" algn="just">
              <a:buAutoNum type="alphaLcParenR"/>
            </a:pPr>
            <a:r>
              <a:rPr lang="es-ES" sz="2000" dirty="0" smtClean="0">
                <a:latin typeface="Arial" pitchFamily="34" charset="0"/>
                <a:cs typeface="Arial" pitchFamily="34" charset="0"/>
              </a:rPr>
              <a:t>¿</a:t>
            </a:r>
            <a:r>
              <a:rPr lang="es-ES" sz="2000" dirty="0">
                <a:latin typeface="Arial" pitchFamily="34" charset="0"/>
                <a:cs typeface="Arial" pitchFamily="34" charset="0"/>
              </a:rPr>
              <a:t>Cuál es la densidad de carga superficial sobre la superficie interior del casquete conductor? </a:t>
            </a:r>
            <a:endParaRPr lang="es-ES" sz="2000" dirty="0" smtClean="0">
              <a:latin typeface="Arial" pitchFamily="34" charset="0"/>
              <a:cs typeface="Arial" pitchFamily="34" charset="0"/>
            </a:endParaRPr>
          </a:p>
          <a:p>
            <a:pPr marL="342900" indent="-342900" algn="just">
              <a:buAutoNum type="alphaLcParenR"/>
            </a:pPr>
            <a:r>
              <a:rPr lang="es-ES" sz="2000" dirty="0" smtClean="0">
                <a:latin typeface="Arial" pitchFamily="34" charset="0"/>
                <a:cs typeface="Arial" pitchFamily="34" charset="0"/>
              </a:rPr>
              <a:t>¿</a:t>
            </a:r>
            <a:r>
              <a:rPr lang="es-ES" sz="2000" dirty="0">
                <a:latin typeface="Arial" pitchFamily="34" charset="0"/>
                <a:cs typeface="Arial" pitchFamily="34" charset="0"/>
              </a:rPr>
              <a:t>Cuál es la densidad de carga superficial sobre la superficie exterior del casquete conductor? </a:t>
            </a:r>
            <a:endParaRPr lang="es-ES" sz="2000" dirty="0" smtClean="0">
              <a:latin typeface="Arial" pitchFamily="34" charset="0"/>
              <a:cs typeface="Arial" pitchFamily="34" charset="0"/>
            </a:endParaRPr>
          </a:p>
          <a:p>
            <a:pPr marL="342900" indent="-342900" algn="just">
              <a:buAutoNum type="alphaLcParenR"/>
            </a:pPr>
            <a:r>
              <a:rPr lang="es-ES" sz="2000" dirty="0" smtClean="0">
                <a:latin typeface="Arial" pitchFamily="34" charset="0"/>
                <a:cs typeface="Arial" pitchFamily="34" charset="0"/>
              </a:rPr>
              <a:t>Dibuje </a:t>
            </a:r>
            <a:r>
              <a:rPr lang="es-ES" sz="2000" dirty="0">
                <a:latin typeface="Arial" pitchFamily="34" charset="0"/>
                <a:cs typeface="Arial" pitchFamily="34" charset="0"/>
              </a:rPr>
              <a:t>las líneas de campo eléctrico y la localización de todas las cargas. </a:t>
            </a:r>
            <a:endParaRPr lang="es-ES" sz="2000" dirty="0" smtClean="0">
              <a:latin typeface="Arial" pitchFamily="34" charset="0"/>
              <a:cs typeface="Arial" pitchFamily="34" charset="0"/>
            </a:endParaRPr>
          </a:p>
          <a:p>
            <a:pPr marL="342900" indent="-342900" algn="just">
              <a:buAutoNum type="alphaLcParenR"/>
            </a:pPr>
            <a:r>
              <a:rPr lang="es-ES" sz="2000" dirty="0" smtClean="0">
                <a:latin typeface="Arial" pitchFamily="34" charset="0"/>
                <a:cs typeface="Arial" pitchFamily="34" charset="0"/>
              </a:rPr>
              <a:t>Dibuje </a:t>
            </a:r>
            <a:r>
              <a:rPr lang="es-ES" sz="2000" dirty="0">
                <a:latin typeface="Arial" pitchFamily="34" charset="0"/>
                <a:cs typeface="Arial" pitchFamily="34" charset="0"/>
              </a:rPr>
              <a:t>una gráfica de la magnitud del campo del campo eléctrico en función de </a:t>
            </a:r>
            <a:r>
              <a:rPr lang="es-ES" sz="2000" b="1" dirty="0">
                <a:latin typeface="Arial" pitchFamily="34" charset="0"/>
                <a:cs typeface="Arial" pitchFamily="34" charset="0"/>
              </a:rPr>
              <a:t>r</a:t>
            </a:r>
            <a:r>
              <a:rPr lang="es-ES" sz="2000" dirty="0">
                <a:latin typeface="Arial" pitchFamily="34" charset="0"/>
                <a:cs typeface="Arial" pitchFamily="34" charset="0"/>
              </a:rPr>
              <a:t>.</a:t>
            </a:r>
          </a:p>
        </p:txBody>
      </p:sp>
      <p:grpSp>
        <p:nvGrpSpPr>
          <p:cNvPr id="16" name="15 Grupo"/>
          <p:cNvGrpSpPr/>
          <p:nvPr/>
        </p:nvGrpSpPr>
        <p:grpSpPr>
          <a:xfrm>
            <a:off x="3779912" y="4653136"/>
            <a:ext cx="2079526" cy="1985852"/>
            <a:chOff x="5012754" y="3881995"/>
            <a:chExt cx="2079526" cy="1985852"/>
          </a:xfrm>
        </p:grpSpPr>
        <p:sp>
          <p:nvSpPr>
            <p:cNvPr id="7" name="6 Elipse"/>
            <p:cNvSpPr/>
            <p:nvPr/>
          </p:nvSpPr>
          <p:spPr>
            <a:xfrm>
              <a:off x="5840846" y="4667884"/>
              <a:ext cx="288032" cy="36004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sp>
          <p:nvSpPr>
            <p:cNvPr id="8" name="7 CuadroTexto"/>
            <p:cNvSpPr txBox="1"/>
            <p:nvPr/>
          </p:nvSpPr>
          <p:spPr>
            <a:xfrm>
              <a:off x="5762330" y="4448435"/>
              <a:ext cx="792088" cy="769441"/>
            </a:xfrm>
            <a:prstGeom prst="rect">
              <a:avLst/>
            </a:prstGeom>
            <a:noFill/>
          </p:spPr>
          <p:txBody>
            <a:bodyPr wrap="square" rtlCol="0">
              <a:spAutoFit/>
            </a:bodyPr>
            <a:lstStyle/>
            <a:p>
              <a:r>
                <a:rPr lang="es-ES" sz="4400" dirty="0"/>
                <a:t>+</a:t>
              </a:r>
            </a:p>
          </p:txBody>
        </p:sp>
        <p:sp>
          <p:nvSpPr>
            <p:cNvPr id="9" name="8 Anillo"/>
            <p:cNvSpPr/>
            <p:nvPr/>
          </p:nvSpPr>
          <p:spPr>
            <a:xfrm>
              <a:off x="5012754" y="3881995"/>
              <a:ext cx="1944216" cy="1985852"/>
            </a:xfrm>
            <a:prstGeom prst="donut">
              <a:avLst>
                <a:gd name="adj" fmla="val 15863"/>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solidFill>
                  <a:schemeClr val="tx1"/>
                </a:solidFill>
              </a:endParaRPr>
            </a:p>
          </p:txBody>
        </p:sp>
        <p:cxnSp>
          <p:nvCxnSpPr>
            <p:cNvPr id="11" name="10 Conector recto de flecha"/>
            <p:cNvCxnSpPr/>
            <p:nvPr/>
          </p:nvCxnSpPr>
          <p:spPr>
            <a:xfrm flipV="1">
              <a:off x="5984862" y="4221088"/>
              <a:ext cx="0" cy="446796"/>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6137262" y="4849780"/>
              <a:ext cx="819708" cy="0"/>
            </a:xfrm>
            <a:prstGeom prst="straightConnector1">
              <a:avLst/>
            </a:prstGeom>
            <a:ln w="2540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5652120" y="4140369"/>
              <a:ext cx="936104" cy="584775"/>
            </a:xfrm>
            <a:prstGeom prst="rect">
              <a:avLst/>
            </a:prstGeom>
            <a:noFill/>
          </p:spPr>
          <p:txBody>
            <a:bodyPr wrap="square" rtlCol="0">
              <a:spAutoFit/>
            </a:bodyPr>
            <a:lstStyle/>
            <a:p>
              <a:r>
                <a:rPr lang="es-ES" sz="3200" b="1" dirty="0" smtClean="0"/>
                <a:t>a</a:t>
              </a:r>
              <a:endParaRPr lang="es-ES" sz="3200" b="1" dirty="0"/>
            </a:p>
          </p:txBody>
        </p:sp>
        <p:sp>
          <p:nvSpPr>
            <p:cNvPr id="15" name="14 CuadroTexto"/>
            <p:cNvSpPr txBox="1"/>
            <p:nvPr/>
          </p:nvSpPr>
          <p:spPr>
            <a:xfrm>
              <a:off x="6156176" y="4725144"/>
              <a:ext cx="936104" cy="584775"/>
            </a:xfrm>
            <a:prstGeom prst="rect">
              <a:avLst/>
            </a:prstGeom>
            <a:noFill/>
          </p:spPr>
          <p:txBody>
            <a:bodyPr wrap="square" rtlCol="0">
              <a:spAutoFit/>
            </a:bodyPr>
            <a:lstStyle/>
            <a:p>
              <a:r>
                <a:rPr lang="es-ES" sz="3200" b="1" dirty="0"/>
                <a:t>b</a:t>
              </a:r>
            </a:p>
          </p:txBody>
        </p:sp>
      </p:grpSp>
    </p:spTree>
    <p:extLst>
      <p:ext uri="{BB962C8B-B14F-4D97-AF65-F5344CB8AC3E}">
        <p14:creationId xmlns:p14="http://schemas.microsoft.com/office/powerpoint/2010/main" val="17476702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467544" y="332656"/>
            <a:ext cx="8064896" cy="200054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800" b="1" u="sng" dirty="0" smtClean="0"/>
              <a:t>Ejercicio #6</a:t>
            </a:r>
            <a:r>
              <a:rPr lang="es-ES" sz="2800" b="1" dirty="0" smtClean="0"/>
              <a:t> </a:t>
            </a:r>
            <a:r>
              <a:rPr lang="es-ES" sz="2400" dirty="0"/>
              <a:t>Se tiene dos cascarones </a:t>
            </a:r>
            <a:r>
              <a:rPr lang="es-ES" sz="2400" dirty="0" smtClean="0"/>
              <a:t>metálicos concéntricos </a:t>
            </a:r>
            <a:r>
              <a:rPr lang="es-ES" sz="2400" dirty="0"/>
              <a:t>de radios </a:t>
            </a:r>
            <a:r>
              <a:rPr lang="es-ES" sz="2400" dirty="0" smtClean="0"/>
              <a:t>R y 2R para R= 4mm, cargados </a:t>
            </a:r>
            <a:r>
              <a:rPr lang="es-ES" sz="2400" dirty="0"/>
              <a:t>por densidades de </a:t>
            </a:r>
            <a:r>
              <a:rPr lang="es-ES" sz="2400" dirty="0" smtClean="0"/>
              <a:t>cargas diferentes respectivamente una con relación a la otra. </a:t>
            </a:r>
            <a:r>
              <a:rPr lang="es-ES" sz="2400" dirty="0"/>
              <a:t>Halle </a:t>
            </a:r>
            <a:r>
              <a:rPr lang="es-ES" sz="2400" dirty="0" smtClean="0"/>
              <a:t>la expresión para determinar el </a:t>
            </a:r>
            <a:r>
              <a:rPr lang="es-ES" sz="2400" dirty="0"/>
              <a:t>módulo del vector intensidad del campo eléctrico </a:t>
            </a:r>
            <a:r>
              <a:rPr lang="es-ES" sz="2400" dirty="0" smtClean="0"/>
              <a:t>en los casos:</a:t>
            </a:r>
            <a:endParaRPr lang="es-ES" sz="2400" dirty="0"/>
          </a:p>
        </p:txBody>
      </p:sp>
      <p:sp>
        <p:nvSpPr>
          <p:cNvPr id="6"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aphicFrame>
        <p:nvGraphicFramePr>
          <p:cNvPr id="9" name="8 Objeto"/>
          <p:cNvGraphicFramePr>
            <a:graphicFrameLocks noChangeAspect="1"/>
          </p:cNvGraphicFramePr>
          <p:nvPr>
            <p:extLst>
              <p:ext uri="{D42A27DB-BD31-4B8C-83A1-F6EECF244321}">
                <p14:modId xmlns:p14="http://schemas.microsoft.com/office/powerpoint/2010/main" val="3295353136"/>
              </p:ext>
            </p:extLst>
          </p:nvPr>
        </p:nvGraphicFramePr>
        <p:xfrm>
          <a:off x="539552" y="3047666"/>
          <a:ext cx="2592288" cy="1965510"/>
        </p:xfrm>
        <a:graphic>
          <a:graphicData uri="http://schemas.openxmlformats.org/presentationml/2006/ole">
            <mc:AlternateContent xmlns:mc="http://schemas.openxmlformats.org/markup-compatibility/2006">
              <mc:Choice xmlns:v="urn:schemas-microsoft-com:vml" Requires="v">
                <p:oleObj spid="_x0000_s4565" name="Ecuación" r:id="rId3" imgW="901440" imgH="685800" progId="Equation.3">
                  <p:embed/>
                </p:oleObj>
              </mc:Choice>
              <mc:Fallback>
                <p:oleObj name="Ecuación" r:id="rId3" imgW="901440" imgH="685800" progId="Equation.3">
                  <p:embed/>
                  <p:pic>
                    <p:nvPicPr>
                      <p:cNvPr id="0" name=""/>
                      <p:cNvPicPr/>
                      <p:nvPr/>
                    </p:nvPicPr>
                    <p:blipFill>
                      <a:blip r:embed="rId4"/>
                      <a:stretch>
                        <a:fillRect/>
                      </a:stretch>
                    </p:blipFill>
                    <p:spPr>
                      <a:xfrm>
                        <a:off x="539552" y="3047666"/>
                        <a:ext cx="2592288" cy="1965510"/>
                      </a:xfrm>
                      <a:prstGeom prst="rect">
                        <a:avLst/>
                      </a:prstGeom>
                    </p:spPr>
                  </p:pic>
                </p:oleObj>
              </mc:Fallback>
            </mc:AlternateContent>
          </a:graphicData>
        </a:graphic>
      </p:graphicFrame>
      <p:sp>
        <p:nvSpPr>
          <p:cNvPr id="19"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2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40"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grpSp>
        <p:nvGrpSpPr>
          <p:cNvPr id="44" name="43 Grupo"/>
          <p:cNvGrpSpPr/>
          <p:nvPr/>
        </p:nvGrpSpPr>
        <p:grpSpPr>
          <a:xfrm>
            <a:off x="5508104" y="3284984"/>
            <a:ext cx="3312368" cy="3024336"/>
            <a:chOff x="5508104" y="3284984"/>
            <a:chExt cx="3312368" cy="3024336"/>
          </a:xfrm>
        </p:grpSpPr>
        <p:grpSp>
          <p:nvGrpSpPr>
            <p:cNvPr id="24" name="23 Grupo"/>
            <p:cNvGrpSpPr/>
            <p:nvPr/>
          </p:nvGrpSpPr>
          <p:grpSpPr>
            <a:xfrm>
              <a:off x="5580112" y="3284984"/>
              <a:ext cx="3240360" cy="3024336"/>
              <a:chOff x="3995936" y="3284984"/>
              <a:chExt cx="3240360" cy="3024336"/>
            </a:xfrm>
          </p:grpSpPr>
          <p:sp>
            <p:nvSpPr>
              <p:cNvPr id="8" name="7 Anillo"/>
              <p:cNvSpPr/>
              <p:nvPr/>
            </p:nvSpPr>
            <p:spPr>
              <a:xfrm>
                <a:off x="3995936" y="3284984"/>
                <a:ext cx="3240360" cy="3024336"/>
              </a:xfrm>
              <a:prstGeom prst="donut">
                <a:avLst>
                  <a:gd name="adj" fmla="val 3304"/>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solidFill>
                    <a:schemeClr val="tx1"/>
                  </a:solidFill>
                </a:endParaRPr>
              </a:p>
            </p:txBody>
          </p:sp>
          <p:sp>
            <p:nvSpPr>
              <p:cNvPr id="11" name="10 Anillo"/>
              <p:cNvSpPr/>
              <p:nvPr/>
            </p:nvSpPr>
            <p:spPr>
              <a:xfrm>
                <a:off x="4819836" y="4005064"/>
                <a:ext cx="1624372" cy="1692188"/>
              </a:xfrm>
              <a:prstGeom prst="donut">
                <a:avLst>
                  <a:gd name="adj" fmla="val 3304"/>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solidFill>
                    <a:schemeClr val="tx1"/>
                  </a:solidFill>
                </a:endParaRPr>
              </a:p>
            </p:txBody>
          </p:sp>
          <p:cxnSp>
            <p:nvCxnSpPr>
              <p:cNvPr id="12" name="11 Conector recto de flecha"/>
              <p:cNvCxnSpPr/>
              <p:nvPr/>
            </p:nvCxnSpPr>
            <p:spPr>
              <a:xfrm flipV="1">
                <a:off x="5616116" y="4083580"/>
                <a:ext cx="0" cy="756084"/>
              </a:xfrm>
              <a:prstGeom prst="straightConnector1">
                <a:avLst/>
              </a:prstGeom>
              <a:ln w="28575">
                <a:solidFill>
                  <a:schemeClr val="accent1">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5616116" y="4839664"/>
                <a:ext cx="1476164" cy="0"/>
              </a:xfrm>
              <a:prstGeom prst="straightConnector1">
                <a:avLst/>
              </a:prstGeom>
              <a:ln w="28575">
                <a:solidFill>
                  <a:schemeClr val="accent6">
                    <a:lumMod val="75000"/>
                  </a:schemeClr>
                </a:solidFill>
                <a:tailEnd type="stealth"/>
              </a:ln>
            </p:spPr>
            <p:style>
              <a:lnRef idx="1">
                <a:schemeClr val="accent1"/>
              </a:lnRef>
              <a:fillRef idx="0">
                <a:schemeClr val="accent1"/>
              </a:fillRef>
              <a:effectRef idx="0">
                <a:schemeClr val="accent1"/>
              </a:effectRef>
              <a:fontRef idx="minor">
                <a:schemeClr val="tx1"/>
              </a:fontRef>
            </p:style>
          </p:cxnSp>
          <p:graphicFrame>
            <p:nvGraphicFramePr>
              <p:cNvPr id="18" name="17 Objeto"/>
              <p:cNvGraphicFramePr>
                <a:graphicFrameLocks noChangeAspect="1"/>
              </p:cNvGraphicFramePr>
              <p:nvPr>
                <p:extLst>
                  <p:ext uri="{D42A27DB-BD31-4B8C-83A1-F6EECF244321}">
                    <p14:modId xmlns:p14="http://schemas.microsoft.com/office/powerpoint/2010/main" val="1997457148"/>
                  </p:ext>
                </p:extLst>
              </p:nvPr>
            </p:nvGraphicFramePr>
            <p:xfrm>
              <a:off x="5568677" y="4274294"/>
              <a:ext cx="371475" cy="450850"/>
            </p:xfrm>
            <a:graphic>
              <a:graphicData uri="http://schemas.openxmlformats.org/presentationml/2006/ole">
                <mc:AlternateContent xmlns:mc="http://schemas.openxmlformats.org/markup-compatibility/2006">
                  <mc:Choice xmlns:v="urn:schemas-microsoft-com:vml" Requires="v">
                    <p:oleObj spid="_x0000_s4566" name="Ecuación" r:id="rId5" imgW="177480" imgH="215640" progId="Equation.3">
                      <p:embed/>
                    </p:oleObj>
                  </mc:Choice>
                  <mc:Fallback>
                    <p:oleObj name="Ecuación" r:id="rId5" imgW="177480" imgH="215640" progId="Equation.3">
                      <p:embed/>
                      <p:pic>
                        <p:nvPicPr>
                          <p:cNvPr id="0" name=""/>
                          <p:cNvPicPr/>
                          <p:nvPr/>
                        </p:nvPicPr>
                        <p:blipFill>
                          <a:blip r:embed="rId6"/>
                          <a:stretch>
                            <a:fillRect/>
                          </a:stretch>
                        </p:blipFill>
                        <p:spPr>
                          <a:xfrm>
                            <a:off x="5568677" y="4274294"/>
                            <a:ext cx="371475" cy="450850"/>
                          </a:xfrm>
                          <a:prstGeom prst="rect">
                            <a:avLst/>
                          </a:prstGeom>
                        </p:spPr>
                      </p:pic>
                    </p:oleObj>
                  </mc:Fallback>
                </mc:AlternateContent>
              </a:graphicData>
            </a:graphic>
          </p:graphicFrame>
          <p:graphicFrame>
            <p:nvGraphicFramePr>
              <p:cNvPr id="17" name="16 Objeto"/>
              <p:cNvGraphicFramePr>
                <a:graphicFrameLocks noChangeAspect="1"/>
              </p:cNvGraphicFramePr>
              <p:nvPr>
                <p:extLst>
                  <p:ext uri="{D42A27DB-BD31-4B8C-83A1-F6EECF244321}">
                    <p14:modId xmlns:p14="http://schemas.microsoft.com/office/powerpoint/2010/main" val="1038976750"/>
                  </p:ext>
                </p:extLst>
              </p:nvPr>
            </p:nvGraphicFramePr>
            <p:xfrm>
              <a:off x="6621810" y="4374066"/>
              <a:ext cx="398462" cy="450850"/>
            </p:xfrm>
            <a:graphic>
              <a:graphicData uri="http://schemas.openxmlformats.org/presentationml/2006/ole">
                <mc:AlternateContent xmlns:mc="http://schemas.openxmlformats.org/markup-compatibility/2006">
                  <mc:Choice xmlns:v="urn:schemas-microsoft-com:vml" Requires="v">
                    <p:oleObj spid="_x0000_s4567" name="Ecuación" r:id="rId7" imgW="190440" imgH="215640" progId="Equation.3">
                      <p:embed/>
                    </p:oleObj>
                  </mc:Choice>
                  <mc:Fallback>
                    <p:oleObj name="Ecuación" r:id="rId7" imgW="190440" imgH="215640" progId="Equation.3">
                      <p:embed/>
                      <p:pic>
                        <p:nvPicPr>
                          <p:cNvPr id="0" name="17 Objeto"/>
                          <p:cNvPicPr>
                            <a:picLocks noChangeAspect="1" noChangeArrowheads="1"/>
                          </p:cNvPicPr>
                          <p:nvPr/>
                        </p:nvPicPr>
                        <p:blipFill>
                          <a:blip r:embed="rId8"/>
                          <a:srcRect/>
                          <a:stretch>
                            <a:fillRect/>
                          </a:stretch>
                        </p:blipFill>
                        <p:spPr bwMode="auto">
                          <a:xfrm>
                            <a:off x="6621810" y="4374066"/>
                            <a:ext cx="398462"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19 Objeto"/>
              <p:cNvGraphicFramePr>
                <a:graphicFrameLocks noChangeAspect="1"/>
              </p:cNvGraphicFramePr>
              <p:nvPr>
                <p:extLst>
                  <p:ext uri="{D42A27DB-BD31-4B8C-83A1-F6EECF244321}">
                    <p14:modId xmlns:p14="http://schemas.microsoft.com/office/powerpoint/2010/main" val="3191172970"/>
                  </p:ext>
                </p:extLst>
              </p:nvPr>
            </p:nvGraphicFramePr>
            <p:xfrm>
              <a:off x="5918273" y="3933056"/>
              <a:ext cx="597943" cy="620941"/>
            </p:xfrm>
            <a:graphic>
              <a:graphicData uri="http://schemas.openxmlformats.org/presentationml/2006/ole">
                <mc:AlternateContent xmlns:mc="http://schemas.openxmlformats.org/markup-compatibility/2006">
                  <mc:Choice xmlns:v="urn:schemas-microsoft-com:vml" Requires="v">
                    <p:oleObj spid="_x0000_s4568" name="Ecuación" r:id="rId9" imgW="215806" imgH="228501" progId="Equation.3">
                      <p:embed/>
                    </p:oleObj>
                  </mc:Choice>
                  <mc:Fallback>
                    <p:oleObj name="Ecuación" r:id="rId9" imgW="215806" imgH="228501"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18273" y="3933056"/>
                            <a:ext cx="597943" cy="620941"/>
                          </a:xfrm>
                          <a:prstGeom prst="rect">
                            <a:avLst/>
                          </a:prstGeom>
                          <a:noFill/>
                        </p:spPr>
                      </p:pic>
                    </p:oleObj>
                  </mc:Fallback>
                </mc:AlternateContent>
              </a:graphicData>
            </a:graphic>
          </p:graphicFrame>
          <p:graphicFrame>
            <p:nvGraphicFramePr>
              <p:cNvPr id="22" name="21 Objeto"/>
              <p:cNvGraphicFramePr>
                <a:graphicFrameLocks noChangeAspect="1"/>
              </p:cNvGraphicFramePr>
              <p:nvPr>
                <p:extLst>
                  <p:ext uri="{D42A27DB-BD31-4B8C-83A1-F6EECF244321}">
                    <p14:modId xmlns:p14="http://schemas.microsoft.com/office/powerpoint/2010/main" val="1485087189"/>
                  </p:ext>
                </p:extLst>
              </p:nvPr>
            </p:nvGraphicFramePr>
            <p:xfrm>
              <a:off x="6588224" y="3470459"/>
              <a:ext cx="504056" cy="534605"/>
            </p:xfrm>
            <a:graphic>
              <a:graphicData uri="http://schemas.openxmlformats.org/presentationml/2006/ole">
                <mc:AlternateContent xmlns:mc="http://schemas.openxmlformats.org/markup-compatibility/2006">
                  <mc:Choice xmlns:v="urn:schemas-microsoft-com:vml" Requires="v">
                    <p:oleObj spid="_x0000_s4569" name="Ecuación" r:id="rId11" imgW="215806" imgH="228501" progId="Equation.3">
                      <p:embed/>
                    </p:oleObj>
                  </mc:Choice>
                  <mc:Fallback>
                    <p:oleObj name="Ecuación" r:id="rId11" imgW="215806" imgH="228501"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88224" y="3470459"/>
                            <a:ext cx="504056" cy="534605"/>
                          </a:xfrm>
                          <a:prstGeom prst="rect">
                            <a:avLst/>
                          </a:prstGeom>
                          <a:noFill/>
                        </p:spPr>
                      </p:pic>
                    </p:oleObj>
                  </mc:Fallback>
                </mc:AlternateContent>
              </a:graphicData>
            </a:graphic>
          </p:graphicFrame>
        </p:grpSp>
        <p:sp>
          <p:nvSpPr>
            <p:cNvPr id="26" name="25 Elipse"/>
            <p:cNvSpPr/>
            <p:nvPr/>
          </p:nvSpPr>
          <p:spPr>
            <a:xfrm>
              <a:off x="6660232" y="4851158"/>
              <a:ext cx="144016" cy="21602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cxnSp>
          <p:nvCxnSpPr>
            <p:cNvPr id="28" name="27 Conector recto de flecha"/>
            <p:cNvCxnSpPr>
              <a:endCxn id="26" idx="6"/>
            </p:cNvCxnSpPr>
            <p:nvPr/>
          </p:nvCxnSpPr>
          <p:spPr>
            <a:xfrm flipH="1">
              <a:off x="6804248" y="4839664"/>
              <a:ext cx="396044" cy="119506"/>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30" name="29 Elipse"/>
            <p:cNvSpPr/>
            <p:nvPr/>
          </p:nvSpPr>
          <p:spPr>
            <a:xfrm>
              <a:off x="7236296" y="5877272"/>
              <a:ext cx="144016" cy="21602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sp>
          <p:nvSpPr>
            <p:cNvPr id="31" name="30 Elipse"/>
            <p:cNvSpPr/>
            <p:nvPr/>
          </p:nvSpPr>
          <p:spPr>
            <a:xfrm>
              <a:off x="5508104" y="3284984"/>
              <a:ext cx="144016" cy="21602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s-ES"/>
            </a:p>
          </p:txBody>
        </p:sp>
        <p:cxnSp>
          <p:nvCxnSpPr>
            <p:cNvPr id="32" name="31 Conector recto de flecha"/>
            <p:cNvCxnSpPr/>
            <p:nvPr/>
          </p:nvCxnSpPr>
          <p:spPr>
            <a:xfrm>
              <a:off x="7180768" y="4839664"/>
              <a:ext cx="122925" cy="1039748"/>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p:nvPr/>
          </p:nvCxnSpPr>
          <p:spPr>
            <a:xfrm flipH="1" flipV="1">
              <a:off x="5652120" y="3501008"/>
              <a:ext cx="1528648" cy="1338656"/>
            </a:xfrm>
            <a:prstGeom prst="straightConnector1">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graphicFrame>
          <p:nvGraphicFramePr>
            <p:cNvPr id="41" name="40 Objeto"/>
            <p:cNvGraphicFramePr>
              <a:graphicFrameLocks noChangeAspect="1"/>
            </p:cNvGraphicFramePr>
            <p:nvPr>
              <p:extLst>
                <p:ext uri="{D42A27DB-BD31-4B8C-83A1-F6EECF244321}">
                  <p14:modId xmlns:p14="http://schemas.microsoft.com/office/powerpoint/2010/main" val="599608879"/>
                </p:ext>
              </p:extLst>
            </p:nvPr>
          </p:nvGraphicFramePr>
          <p:xfrm>
            <a:off x="6804248" y="4861045"/>
            <a:ext cx="360040" cy="378124"/>
          </p:xfrm>
          <a:graphic>
            <a:graphicData uri="http://schemas.openxmlformats.org/presentationml/2006/ole">
              <mc:AlternateContent xmlns:mc="http://schemas.openxmlformats.org/markup-compatibility/2006">
                <mc:Choice xmlns:v="urn:schemas-microsoft-com:vml" Requires="v">
                  <p:oleObj spid="_x0000_s4570" name="Ecuación" r:id="rId13" imgW="126780" imgH="215526" progId="Equation.3">
                    <p:embed/>
                  </p:oleObj>
                </mc:Choice>
                <mc:Fallback>
                  <p:oleObj name="Ecuación" r:id="rId13" imgW="126780" imgH="215526" progId="Equation.3">
                    <p:embed/>
                    <p:pic>
                      <p:nvPicPr>
                        <p:cNvPr id="0" name="Object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04248" y="4861045"/>
                          <a:ext cx="360040" cy="378124"/>
                        </a:xfrm>
                        <a:prstGeom prst="rect">
                          <a:avLst/>
                        </a:prstGeom>
                        <a:noFill/>
                      </p:spPr>
                    </p:pic>
                  </p:oleObj>
                </mc:Fallback>
              </mc:AlternateContent>
            </a:graphicData>
          </a:graphic>
        </p:graphicFrame>
        <p:graphicFrame>
          <p:nvGraphicFramePr>
            <p:cNvPr id="42" name="41 Objeto"/>
            <p:cNvGraphicFramePr>
              <a:graphicFrameLocks noChangeAspect="1"/>
            </p:cNvGraphicFramePr>
            <p:nvPr>
              <p:extLst>
                <p:ext uri="{D42A27DB-BD31-4B8C-83A1-F6EECF244321}">
                  <p14:modId xmlns:p14="http://schemas.microsoft.com/office/powerpoint/2010/main" val="1276827320"/>
                </p:ext>
              </p:extLst>
            </p:nvPr>
          </p:nvGraphicFramePr>
          <p:xfrm>
            <a:off x="7236296" y="5157192"/>
            <a:ext cx="396875" cy="377825"/>
          </p:xfrm>
          <a:graphic>
            <a:graphicData uri="http://schemas.openxmlformats.org/presentationml/2006/ole">
              <mc:AlternateContent xmlns:mc="http://schemas.openxmlformats.org/markup-compatibility/2006">
                <mc:Choice xmlns:v="urn:schemas-microsoft-com:vml" Requires="v">
                  <p:oleObj spid="_x0000_s4571" name="Ecuación" r:id="rId15" imgW="139680" imgH="215640" progId="Equation.3">
                    <p:embed/>
                  </p:oleObj>
                </mc:Choice>
                <mc:Fallback>
                  <p:oleObj name="Ecuación" r:id="rId15" imgW="139680" imgH="215640" progId="Equation.3">
                    <p:embed/>
                    <p:pic>
                      <p:nvPicPr>
                        <p:cNvPr id="0" name="40 Objeto"/>
                        <p:cNvPicPr>
                          <a:picLocks noChangeAspect="1" noChangeArrowheads="1"/>
                        </p:cNvPicPr>
                        <p:nvPr/>
                      </p:nvPicPr>
                      <p:blipFill>
                        <a:blip r:embed="rId16"/>
                        <a:srcRect/>
                        <a:stretch>
                          <a:fillRect/>
                        </a:stretch>
                      </p:blipFill>
                      <p:spPr bwMode="auto">
                        <a:xfrm>
                          <a:off x="7236296" y="5157192"/>
                          <a:ext cx="39687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 name="42 Objeto"/>
            <p:cNvGraphicFramePr>
              <a:graphicFrameLocks noChangeAspect="1"/>
            </p:cNvGraphicFramePr>
            <p:nvPr>
              <p:extLst>
                <p:ext uri="{D42A27DB-BD31-4B8C-83A1-F6EECF244321}">
                  <p14:modId xmlns:p14="http://schemas.microsoft.com/office/powerpoint/2010/main" val="352329131"/>
                </p:ext>
              </p:extLst>
            </p:nvPr>
          </p:nvGraphicFramePr>
          <p:xfrm>
            <a:off x="5580112" y="3501008"/>
            <a:ext cx="396875" cy="400050"/>
          </p:xfrm>
          <a:graphic>
            <a:graphicData uri="http://schemas.openxmlformats.org/presentationml/2006/ole">
              <mc:AlternateContent xmlns:mc="http://schemas.openxmlformats.org/markup-compatibility/2006">
                <mc:Choice xmlns:v="urn:schemas-microsoft-com:vml" Requires="v">
                  <p:oleObj spid="_x0000_s4572" name="Ecuación" r:id="rId17" imgW="139680" imgH="228600" progId="Equation.3">
                    <p:embed/>
                  </p:oleObj>
                </mc:Choice>
                <mc:Fallback>
                  <p:oleObj name="Ecuación" r:id="rId17" imgW="139680" imgH="228600" progId="Equation.3">
                    <p:embed/>
                    <p:pic>
                      <p:nvPicPr>
                        <p:cNvPr id="0" name="41 Objeto"/>
                        <p:cNvPicPr>
                          <a:picLocks noChangeAspect="1" noChangeArrowheads="1"/>
                        </p:cNvPicPr>
                        <p:nvPr/>
                      </p:nvPicPr>
                      <p:blipFill>
                        <a:blip r:embed="rId18"/>
                        <a:srcRect/>
                        <a:stretch>
                          <a:fillRect/>
                        </a:stretch>
                      </p:blipFill>
                      <p:spPr bwMode="auto">
                        <a:xfrm>
                          <a:off x="5580112" y="3501008"/>
                          <a:ext cx="3968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45" name="44 CuadroTexto"/>
          <p:cNvSpPr txBox="1"/>
          <p:nvPr/>
        </p:nvSpPr>
        <p:spPr>
          <a:xfrm>
            <a:off x="179512" y="5229200"/>
            <a:ext cx="5400600" cy="156966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just"/>
            <a:r>
              <a:rPr lang="es-ES" sz="2400" b="1" i="1" dirty="0" smtClean="0"/>
              <a:t>Nota: Fundamente físicamente la solución de este ejercicio y  argumente las propiedades de la ley física que te permite la dar una solución correcta.</a:t>
            </a:r>
            <a:endParaRPr lang="es-ES" sz="2400" b="1" i="1" dirty="0"/>
          </a:p>
        </p:txBody>
      </p:sp>
    </p:spTree>
    <p:extLst>
      <p:ext uri="{BB962C8B-B14F-4D97-AF65-F5344CB8AC3E}">
        <p14:creationId xmlns:p14="http://schemas.microsoft.com/office/powerpoint/2010/main" val="550180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43 Rectángulo"/>
          <p:cNvSpPr/>
          <p:nvPr/>
        </p:nvSpPr>
        <p:spPr>
          <a:xfrm>
            <a:off x="395536" y="260648"/>
            <a:ext cx="8280920" cy="169277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800" b="1" dirty="0"/>
              <a:t>Ejercicio # 6: </a:t>
            </a:r>
            <a:r>
              <a:rPr lang="es-ES" sz="2400" dirty="0"/>
              <a:t>En cilindro </a:t>
            </a:r>
            <a:r>
              <a:rPr lang="es-ES" sz="2400" dirty="0" smtClean="0"/>
              <a:t>de goma (infinito </a:t>
            </a:r>
            <a:r>
              <a:rPr lang="es-ES" sz="2400" dirty="0"/>
              <a:t>y </a:t>
            </a:r>
            <a:r>
              <a:rPr lang="es-ES" sz="2400" dirty="0" smtClean="0"/>
              <a:t>macizo) de radio (R) está cargado uniformemente con </a:t>
            </a:r>
            <a:r>
              <a:rPr lang="es-ES" sz="2400" dirty="0"/>
              <a:t>una densidad de carga </a:t>
            </a:r>
            <a:r>
              <a:rPr lang="es-ES" sz="2400" dirty="0" smtClean="0"/>
              <a:t>negativa. </a:t>
            </a:r>
            <a:r>
              <a:rPr lang="es-ES" sz="2400" dirty="0"/>
              <a:t>Determine la expresión para el cálculo del campo eléctrico en</a:t>
            </a:r>
            <a:r>
              <a:rPr lang="es-ES" sz="2800" dirty="0" smtClean="0"/>
              <a:t>:</a:t>
            </a:r>
            <a:endParaRPr lang="es-ES" sz="2800" dirty="0"/>
          </a:p>
        </p:txBody>
      </p:sp>
      <p:graphicFrame>
        <p:nvGraphicFramePr>
          <p:cNvPr id="45" name="44 Objeto"/>
          <p:cNvGraphicFramePr>
            <a:graphicFrameLocks noChangeAspect="1"/>
          </p:cNvGraphicFramePr>
          <p:nvPr>
            <p:extLst>
              <p:ext uri="{D42A27DB-BD31-4B8C-83A1-F6EECF244321}">
                <p14:modId xmlns:p14="http://schemas.microsoft.com/office/powerpoint/2010/main" val="3542621995"/>
              </p:ext>
            </p:extLst>
          </p:nvPr>
        </p:nvGraphicFramePr>
        <p:xfrm>
          <a:off x="696690" y="2326184"/>
          <a:ext cx="1643062" cy="1966912"/>
        </p:xfrm>
        <a:graphic>
          <a:graphicData uri="http://schemas.openxmlformats.org/presentationml/2006/ole">
            <mc:AlternateContent xmlns:mc="http://schemas.openxmlformats.org/markup-compatibility/2006">
              <mc:Choice xmlns:v="urn:schemas-microsoft-com:vml" Requires="v">
                <p:oleObj spid="_x0000_s6267" name="Ecuación" r:id="rId3" imgW="571320" imgH="685800" progId="Equation.3">
                  <p:embed/>
                </p:oleObj>
              </mc:Choice>
              <mc:Fallback>
                <p:oleObj name="Ecuación" r:id="rId3" imgW="571320" imgH="685800" progId="Equation.3">
                  <p:embed/>
                  <p:pic>
                    <p:nvPicPr>
                      <p:cNvPr id="0" name="8 Objeto"/>
                      <p:cNvPicPr>
                        <a:picLocks noChangeAspect="1" noChangeArrowheads="1"/>
                      </p:cNvPicPr>
                      <p:nvPr/>
                    </p:nvPicPr>
                    <p:blipFill>
                      <a:blip r:embed="rId4"/>
                      <a:srcRect/>
                      <a:stretch>
                        <a:fillRect/>
                      </a:stretch>
                    </p:blipFill>
                    <p:spPr bwMode="auto">
                      <a:xfrm>
                        <a:off x="696690" y="2326184"/>
                        <a:ext cx="1643062" cy="196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87" name="86 Grupo"/>
          <p:cNvGrpSpPr/>
          <p:nvPr/>
        </p:nvGrpSpPr>
        <p:grpSpPr>
          <a:xfrm>
            <a:off x="5004048" y="2204864"/>
            <a:ext cx="3816424" cy="3215706"/>
            <a:chOff x="4067944" y="2564904"/>
            <a:chExt cx="3816424" cy="3215706"/>
          </a:xfrm>
        </p:grpSpPr>
        <p:sp>
          <p:nvSpPr>
            <p:cNvPr id="71" name="70 Cilindro"/>
            <p:cNvSpPr/>
            <p:nvPr/>
          </p:nvSpPr>
          <p:spPr>
            <a:xfrm rot="16200000">
              <a:off x="4921657" y="3135587"/>
              <a:ext cx="2304256" cy="2808312"/>
            </a:xfrm>
            <a:prstGeom prst="can">
              <a:avLst>
                <a:gd name="adj" fmla="val 1091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sp>
          <p:nvSpPr>
            <p:cNvPr id="72" name="71 Elipse"/>
            <p:cNvSpPr/>
            <p:nvPr/>
          </p:nvSpPr>
          <p:spPr>
            <a:xfrm rot="16200000">
              <a:off x="6186183" y="4402662"/>
              <a:ext cx="2326389" cy="252027"/>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es-ES"/>
            </a:p>
          </p:txBody>
        </p:sp>
        <p:cxnSp>
          <p:nvCxnSpPr>
            <p:cNvPr id="76" name="75 Conector recto"/>
            <p:cNvCxnSpPr/>
            <p:nvPr/>
          </p:nvCxnSpPr>
          <p:spPr>
            <a:xfrm>
              <a:off x="4067944" y="4581128"/>
              <a:ext cx="3816424"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80" name="79 Conector recto"/>
            <p:cNvCxnSpPr/>
            <p:nvPr/>
          </p:nvCxnSpPr>
          <p:spPr>
            <a:xfrm flipH="1" flipV="1">
              <a:off x="4788024" y="3387614"/>
              <a:ext cx="36004" cy="1193515"/>
            </a:xfrm>
            <a:prstGeom prst="line">
              <a:avLst/>
            </a:prstGeom>
            <a:ln w="22225">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83" name="82 Elipse"/>
            <p:cNvSpPr/>
            <p:nvPr/>
          </p:nvSpPr>
          <p:spPr>
            <a:xfrm>
              <a:off x="5709380" y="3782523"/>
              <a:ext cx="144016" cy="216024"/>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85" name="84 Elipse"/>
            <p:cNvSpPr/>
            <p:nvPr/>
          </p:nvSpPr>
          <p:spPr>
            <a:xfrm>
              <a:off x="6156176" y="5564586"/>
              <a:ext cx="144016" cy="21602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s-ES"/>
            </a:p>
          </p:txBody>
        </p:sp>
        <p:sp>
          <p:nvSpPr>
            <p:cNvPr id="86" name="85 Elipse"/>
            <p:cNvSpPr/>
            <p:nvPr/>
          </p:nvSpPr>
          <p:spPr>
            <a:xfrm>
              <a:off x="6480212" y="2708920"/>
              <a:ext cx="144016" cy="216024"/>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sp>
          <p:nvSpPr>
            <p:cNvPr id="84" name="83 CuadroTexto"/>
            <p:cNvSpPr txBox="1"/>
            <p:nvPr/>
          </p:nvSpPr>
          <p:spPr>
            <a:xfrm>
              <a:off x="5436096" y="3596130"/>
              <a:ext cx="648072" cy="400110"/>
            </a:xfrm>
            <a:prstGeom prst="rect">
              <a:avLst/>
            </a:prstGeom>
            <a:noFill/>
          </p:spPr>
          <p:txBody>
            <a:bodyPr wrap="square" rtlCol="0">
              <a:spAutoFit/>
            </a:bodyPr>
            <a:lstStyle/>
            <a:p>
              <a:r>
                <a:rPr lang="es-ES" sz="2000" b="1" dirty="0" smtClean="0"/>
                <a:t>A</a:t>
              </a:r>
              <a:endParaRPr lang="es-ES" b="1" dirty="0"/>
            </a:p>
          </p:txBody>
        </p:sp>
        <p:sp>
          <p:nvSpPr>
            <p:cNvPr id="88" name="87 CuadroTexto"/>
            <p:cNvSpPr txBox="1"/>
            <p:nvPr/>
          </p:nvSpPr>
          <p:spPr>
            <a:xfrm>
              <a:off x="6588224" y="2564904"/>
              <a:ext cx="648072" cy="400110"/>
            </a:xfrm>
            <a:prstGeom prst="rect">
              <a:avLst/>
            </a:prstGeom>
            <a:noFill/>
          </p:spPr>
          <p:txBody>
            <a:bodyPr wrap="square" rtlCol="0">
              <a:spAutoFit/>
            </a:bodyPr>
            <a:lstStyle/>
            <a:p>
              <a:r>
                <a:rPr lang="es-ES" sz="2000" b="1" dirty="0"/>
                <a:t>B</a:t>
              </a:r>
              <a:endParaRPr lang="es-ES" b="1" dirty="0"/>
            </a:p>
          </p:txBody>
        </p:sp>
        <p:sp>
          <p:nvSpPr>
            <p:cNvPr id="89" name="88 CuadroTexto"/>
            <p:cNvSpPr txBox="1"/>
            <p:nvPr/>
          </p:nvSpPr>
          <p:spPr>
            <a:xfrm>
              <a:off x="6228184" y="5333146"/>
              <a:ext cx="648072" cy="400110"/>
            </a:xfrm>
            <a:prstGeom prst="rect">
              <a:avLst/>
            </a:prstGeom>
            <a:noFill/>
          </p:spPr>
          <p:txBody>
            <a:bodyPr wrap="square" rtlCol="0">
              <a:spAutoFit/>
            </a:bodyPr>
            <a:lstStyle/>
            <a:p>
              <a:r>
                <a:rPr lang="es-ES" sz="2000" b="1" dirty="0"/>
                <a:t>C</a:t>
              </a:r>
              <a:endParaRPr lang="es-ES" b="1" dirty="0"/>
            </a:p>
          </p:txBody>
        </p:sp>
        <p:sp>
          <p:nvSpPr>
            <p:cNvPr id="90" name="89 CuadroTexto"/>
            <p:cNvSpPr txBox="1"/>
            <p:nvPr/>
          </p:nvSpPr>
          <p:spPr>
            <a:xfrm>
              <a:off x="4427984" y="3748530"/>
              <a:ext cx="648072" cy="523220"/>
            </a:xfrm>
            <a:prstGeom prst="rect">
              <a:avLst/>
            </a:prstGeom>
            <a:noFill/>
          </p:spPr>
          <p:txBody>
            <a:bodyPr wrap="square" rtlCol="0">
              <a:spAutoFit/>
            </a:bodyPr>
            <a:lstStyle/>
            <a:p>
              <a:r>
                <a:rPr lang="es-ES" sz="2800" b="1" dirty="0"/>
                <a:t>R</a:t>
              </a:r>
              <a:endParaRPr lang="es-ES" sz="2400" b="1" dirty="0"/>
            </a:p>
          </p:txBody>
        </p:sp>
      </p:grpSp>
      <p:sp>
        <p:nvSpPr>
          <p:cNvPr id="91" name="90 CuadroTexto"/>
          <p:cNvSpPr txBox="1"/>
          <p:nvPr/>
        </p:nvSpPr>
        <p:spPr>
          <a:xfrm>
            <a:off x="251520" y="4725144"/>
            <a:ext cx="4284476"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s-ES" sz="2400" dirty="0" smtClean="0"/>
              <a:t>Explique en cual de los tres puntos la intensidad del Campo será mayor.  </a:t>
            </a:r>
            <a:endParaRPr lang="es-ES" sz="2400" dirty="0"/>
          </a:p>
        </p:txBody>
      </p:sp>
    </p:spTree>
    <p:extLst>
      <p:ext uri="{BB962C8B-B14F-4D97-AF65-F5344CB8AC3E}">
        <p14:creationId xmlns:p14="http://schemas.microsoft.com/office/powerpoint/2010/main" val="3951568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2205</TotalTime>
  <Words>1706</Words>
  <Application>Microsoft Office PowerPoint</Application>
  <PresentationFormat>Presentación en pantalla (4:3)</PresentationFormat>
  <Paragraphs>109</Paragraphs>
  <Slides>17</Slides>
  <Notes>1</Notes>
  <HiddenSlides>0</HiddenSlides>
  <MMClips>0</MMClips>
  <ScaleCrop>false</ScaleCrop>
  <HeadingPairs>
    <vt:vector size="8" baseType="variant">
      <vt:variant>
        <vt:lpstr>Fuentes usadas</vt:lpstr>
      </vt:variant>
      <vt:variant>
        <vt:i4>6</vt:i4>
      </vt:variant>
      <vt:variant>
        <vt:lpstr>Tema</vt:lpstr>
      </vt:variant>
      <vt:variant>
        <vt:i4>1</vt:i4>
      </vt:variant>
      <vt:variant>
        <vt:lpstr>Servidores OLE incrustados</vt:lpstr>
      </vt:variant>
      <vt:variant>
        <vt:i4>1</vt:i4>
      </vt:variant>
      <vt:variant>
        <vt:lpstr>Títulos de diapositiva</vt:lpstr>
      </vt:variant>
      <vt:variant>
        <vt:i4>17</vt:i4>
      </vt:variant>
    </vt:vector>
  </HeadingPairs>
  <TitlesOfParts>
    <vt:vector size="25" baseType="lpstr">
      <vt:lpstr>Arial</vt:lpstr>
      <vt:lpstr>Calibri</vt:lpstr>
      <vt:lpstr>Cambria Math</vt:lpstr>
      <vt:lpstr>Monotype Corsiva</vt:lpstr>
      <vt:lpstr>Times New Roman</vt:lpstr>
      <vt:lpstr>Wingdings</vt:lpstr>
      <vt:lpstr>Tema de Office</vt:lpstr>
      <vt:lpstr>Ecuación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Junco</dc:creator>
  <cp:lastModifiedBy>María</cp:lastModifiedBy>
  <cp:revision>91</cp:revision>
  <dcterms:created xsi:type="dcterms:W3CDTF">2021-04-08T08:58:56Z</dcterms:created>
  <dcterms:modified xsi:type="dcterms:W3CDTF">2026-03-04T12:52:00Z</dcterms:modified>
</cp:coreProperties>
</file>