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1"/>
  </p:notesMasterIdLst>
  <p:sldIdLst>
    <p:sldId id="256" r:id="rId2"/>
    <p:sldId id="257" r:id="rId3"/>
    <p:sldId id="258" r:id="rId4"/>
    <p:sldId id="271" r:id="rId5"/>
    <p:sldId id="259" r:id="rId6"/>
    <p:sldId id="260" r:id="rId7"/>
    <p:sldId id="261" r:id="rId8"/>
    <p:sldId id="262" r:id="rId9"/>
    <p:sldId id="263" r:id="rId10"/>
    <p:sldId id="272" r:id="rId11"/>
    <p:sldId id="264" r:id="rId12"/>
    <p:sldId id="266" r:id="rId13"/>
    <p:sldId id="265" r:id="rId14"/>
    <p:sldId id="267" r:id="rId15"/>
    <p:sldId id="268" r:id="rId16"/>
    <p:sldId id="270" r:id="rId17"/>
    <p:sldId id="269" r:id="rId18"/>
    <p:sldId id="273" r:id="rId19"/>
    <p:sldId id="274" r:id="rId20"/>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6441" autoAdjust="0"/>
  </p:normalViewPr>
  <p:slideViewPr>
    <p:cSldViewPr>
      <p:cViewPr varScale="1">
        <p:scale>
          <a:sx n="71" d="100"/>
          <a:sy n="71" d="100"/>
        </p:scale>
        <p:origin x="-135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0B4DA20-B739-4D4D-814E-FD4910CC8CB5}" type="datetimeFigureOut">
              <a:rPr lang="es-ES" smtClean="0"/>
              <a:t>07/02/2026</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6095AEF-79BE-457C-BA8F-AD12145F2C3E}" type="slidenum">
              <a:rPr lang="es-ES" smtClean="0"/>
              <a:t>‹Nº›</a:t>
            </a:fld>
            <a:endParaRPr lang="es-ES"/>
          </a:p>
        </p:txBody>
      </p:sp>
    </p:spTree>
    <p:extLst>
      <p:ext uri="{BB962C8B-B14F-4D97-AF65-F5344CB8AC3E}">
        <p14:creationId xmlns:p14="http://schemas.microsoft.com/office/powerpoint/2010/main" val="20395369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16095AEF-79BE-457C-BA8F-AD12145F2C3E}" type="slidenum">
              <a:rPr lang="es-ES" smtClean="0"/>
              <a:t>7</a:t>
            </a:fld>
            <a:endParaRPr lang="es-ES"/>
          </a:p>
        </p:txBody>
      </p:sp>
    </p:spTree>
    <p:extLst>
      <p:ext uri="{BB962C8B-B14F-4D97-AF65-F5344CB8AC3E}">
        <p14:creationId xmlns:p14="http://schemas.microsoft.com/office/powerpoint/2010/main" val="33758915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660671BC-03E2-4B3E-9ED5-E017027FA02D}" type="datetimeFigureOut">
              <a:rPr lang="es-ES" smtClean="0"/>
              <a:t>07/02/2026</a:t>
            </a:fld>
            <a:endParaRPr lang="es-ES"/>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s-ES"/>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2BB39171-E4CC-4F7F-93F6-310E1A1846B0}" type="slidenum">
              <a:rPr lang="es-ES" smtClean="0"/>
              <a:t>‹Nº›</a:t>
            </a:fld>
            <a:endParaRPr lang="es-ES"/>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660671BC-03E2-4B3E-9ED5-E017027FA02D}" type="datetimeFigureOut">
              <a:rPr lang="es-ES" smtClean="0"/>
              <a:t>07/02/2026</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2BB39171-E4CC-4F7F-93F6-310E1A1846B0}" type="slidenum">
              <a:rPr lang="es-ES" smtClean="0"/>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660671BC-03E2-4B3E-9ED5-E017027FA02D}" type="datetimeFigureOut">
              <a:rPr lang="es-ES" smtClean="0"/>
              <a:t>07/02/2026</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2BB39171-E4CC-4F7F-93F6-310E1A1846B0}" type="slidenum">
              <a:rPr lang="es-ES" smtClean="0"/>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660671BC-03E2-4B3E-9ED5-E017027FA02D}" type="datetimeFigureOut">
              <a:rPr lang="es-ES" smtClean="0"/>
              <a:t>07/02/2026</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2BB39171-E4CC-4F7F-93F6-310E1A1846B0}" type="slidenum">
              <a:rPr lang="es-ES" smtClean="0"/>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660671BC-03E2-4B3E-9ED5-E017027FA02D}" type="datetimeFigureOut">
              <a:rPr lang="es-ES" smtClean="0"/>
              <a:t>07/02/2026</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2BB39171-E4CC-4F7F-93F6-310E1A1846B0}" type="slidenum">
              <a:rPr lang="es-ES" smtClean="0"/>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5" name="Date Placeholder 4"/>
          <p:cNvSpPr>
            <a:spLocks noGrp="1"/>
          </p:cNvSpPr>
          <p:nvPr>
            <p:ph type="dt" sz="half" idx="10"/>
          </p:nvPr>
        </p:nvSpPr>
        <p:spPr/>
        <p:txBody>
          <a:bodyPr/>
          <a:lstStyle/>
          <a:p>
            <a:fld id="{660671BC-03E2-4B3E-9ED5-E017027FA02D}" type="datetimeFigureOut">
              <a:rPr lang="es-ES" smtClean="0"/>
              <a:t>07/02/2026</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2BB39171-E4CC-4F7F-93F6-310E1A1846B0}" type="slidenum">
              <a:rPr lang="es-ES" smtClean="0"/>
              <a:t>‹Nº›</a:t>
            </a:fld>
            <a:endParaRPr lang="es-ES"/>
          </a:p>
        </p:txBody>
      </p:sp>
      <p:sp>
        <p:nvSpPr>
          <p:cNvPr id="9" name="Content Placeholder 8"/>
          <p:cNvSpPr>
            <a:spLocks noGrp="1"/>
          </p:cNvSpPr>
          <p:nvPr>
            <p:ph sz="quarter" idx="13"/>
          </p:nvPr>
        </p:nvSpPr>
        <p:spPr>
          <a:xfrm>
            <a:off x="1042416" y="2313432"/>
            <a:ext cx="3419856" cy="349300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660671BC-03E2-4B3E-9ED5-E017027FA02D}" type="datetimeFigureOut">
              <a:rPr lang="es-ES" smtClean="0"/>
              <a:t>07/02/2026</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2BB39171-E4CC-4F7F-93F6-310E1A1846B0}" type="slidenum">
              <a:rPr lang="es-ES" smtClean="0"/>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Date Placeholder 2"/>
          <p:cNvSpPr>
            <a:spLocks noGrp="1"/>
          </p:cNvSpPr>
          <p:nvPr>
            <p:ph type="dt" sz="half" idx="10"/>
          </p:nvPr>
        </p:nvSpPr>
        <p:spPr/>
        <p:txBody>
          <a:bodyPr/>
          <a:lstStyle/>
          <a:p>
            <a:fld id="{660671BC-03E2-4B3E-9ED5-E017027FA02D}" type="datetimeFigureOut">
              <a:rPr lang="es-ES" smtClean="0"/>
              <a:t>07/02/2026</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2BB39171-E4CC-4F7F-93F6-310E1A1846B0}" type="slidenum">
              <a:rPr lang="es-ES" smtClean="0"/>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0671BC-03E2-4B3E-9ED5-E017027FA02D}" type="datetimeFigureOut">
              <a:rPr lang="es-ES" smtClean="0"/>
              <a:t>07/02/2026</a:t>
            </a:fld>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2BB39171-E4CC-4F7F-93F6-310E1A1846B0}" type="slidenum">
              <a:rPr lang="es-ES" smtClean="0"/>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660671BC-03E2-4B3E-9ED5-E017027FA02D}" type="datetimeFigureOut">
              <a:rPr lang="es-ES" smtClean="0"/>
              <a:t>07/02/2026</a:t>
            </a:fld>
            <a:endParaRPr lang="es-ES"/>
          </a:p>
        </p:txBody>
      </p:sp>
      <p:sp>
        <p:nvSpPr>
          <p:cNvPr id="7" name="Slide Number Placeholder 6"/>
          <p:cNvSpPr>
            <a:spLocks noGrp="1"/>
          </p:cNvSpPr>
          <p:nvPr>
            <p:ph type="sldNum" sz="quarter" idx="12"/>
          </p:nvPr>
        </p:nvSpPr>
        <p:spPr/>
        <p:txBody>
          <a:bodyPr/>
          <a:lstStyle/>
          <a:p>
            <a:fld id="{2BB39171-E4CC-4F7F-93F6-310E1A1846B0}" type="slidenum">
              <a:rPr lang="es-ES" smtClean="0"/>
              <a:t>‹Nº›</a:t>
            </a:fld>
            <a:endParaRPr lang="es-ES"/>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s-ES"/>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s-ES" smtClean="0"/>
              <a:t>Haga clic para modificar el estilo de título del patrón</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s-ES" smtClean="0"/>
              <a:t>Haga clic para modificar el estilo de título del patrón</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660671BC-03E2-4B3E-9ED5-E017027FA02D}" type="datetimeFigureOut">
              <a:rPr lang="es-ES" smtClean="0"/>
              <a:t>07/02/2026</a:t>
            </a:fld>
            <a:endParaRPr lang="es-E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s-ES"/>
          </a:p>
        </p:txBody>
      </p:sp>
      <p:sp>
        <p:nvSpPr>
          <p:cNvPr id="7" name="Slide Number Placeholder 6"/>
          <p:cNvSpPr>
            <a:spLocks noGrp="1"/>
          </p:cNvSpPr>
          <p:nvPr>
            <p:ph type="sldNum" sz="quarter" idx="12"/>
          </p:nvPr>
        </p:nvSpPr>
        <p:spPr/>
        <p:txBody>
          <a:bodyPr/>
          <a:lstStyle/>
          <a:p>
            <a:fld id="{2BB39171-E4CC-4F7F-93F6-310E1A1846B0}" type="slidenum">
              <a:rPr lang="es-ES" smtClean="0"/>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660671BC-03E2-4B3E-9ED5-E017027FA02D}" type="datetimeFigureOut">
              <a:rPr lang="es-ES" smtClean="0"/>
              <a:t>07/02/2026</a:t>
            </a:fld>
            <a:endParaRPr lang="es-ES"/>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s-ES"/>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2BB39171-E4CC-4F7F-93F6-310E1A1846B0}" type="slidenum">
              <a:rPr lang="es-ES" smtClean="0"/>
              <a:t>‹Nº›</a:t>
            </a:fld>
            <a:endParaRPr lang="es-E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4788024" y="2420888"/>
            <a:ext cx="3313355" cy="3384376"/>
          </a:xfrm>
        </p:spPr>
        <p:txBody>
          <a:bodyPr>
            <a:normAutofit fontScale="90000"/>
          </a:bodyPr>
          <a:lstStyle/>
          <a:p>
            <a:pPr algn="ctr"/>
            <a:r>
              <a:rPr lang="es-ES" b="1" dirty="0"/>
              <a:t>Tema 1: </a:t>
            </a:r>
            <a:r>
              <a:rPr lang="es-ES" b="1" dirty="0" smtClean="0"/>
              <a:t/>
            </a:r>
            <a:br>
              <a:rPr lang="es-ES" b="1" dirty="0" smtClean="0"/>
            </a:br>
            <a:r>
              <a:rPr lang="es-ES" sz="3100" dirty="0" smtClean="0"/>
              <a:t>La </a:t>
            </a:r>
            <a:r>
              <a:rPr lang="es-ES" sz="3100" dirty="0"/>
              <a:t>Economía Política como ciencia social. Su carácter clasista. La teoría marxista del valor.</a:t>
            </a:r>
          </a:p>
        </p:txBody>
      </p:sp>
      <p:sp>
        <p:nvSpPr>
          <p:cNvPr id="4" name="3 CuadroTexto"/>
          <p:cNvSpPr txBox="1"/>
          <p:nvPr/>
        </p:nvSpPr>
        <p:spPr>
          <a:xfrm>
            <a:off x="611560" y="604067"/>
            <a:ext cx="3096344" cy="1077218"/>
          </a:xfrm>
          <a:prstGeom prst="rect">
            <a:avLst/>
          </a:prstGeom>
          <a:noFill/>
        </p:spPr>
        <p:txBody>
          <a:bodyPr wrap="square" rtlCol="0">
            <a:spAutoFit/>
          </a:bodyPr>
          <a:lstStyle/>
          <a:p>
            <a:pPr algn="ctr"/>
            <a:r>
              <a:rPr lang="es-ES" sz="3200" b="1" dirty="0" smtClean="0"/>
              <a:t>Clase l. Tema I</a:t>
            </a:r>
          </a:p>
          <a:p>
            <a:pPr algn="ctr"/>
            <a:endParaRPr lang="es-ES" sz="3200" b="1" dirty="0"/>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5105" y="2080221"/>
            <a:ext cx="3127421" cy="31402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947294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627784" y="980728"/>
            <a:ext cx="6264696" cy="4144757"/>
          </a:xfrm>
        </p:spPr>
        <p:txBody>
          <a:bodyPr>
            <a:noAutofit/>
          </a:bodyPr>
          <a:lstStyle/>
          <a:p>
            <a:pPr algn="ctr"/>
            <a:r>
              <a:rPr lang="es-ES" sz="4800" b="1" dirty="0" smtClean="0">
                <a:solidFill>
                  <a:schemeClr val="tx1"/>
                </a:solidFill>
              </a:rPr>
              <a:t>¿Qué entendemos por </a:t>
            </a:r>
            <a:br>
              <a:rPr lang="es-ES" sz="4800" b="1" dirty="0" smtClean="0">
                <a:solidFill>
                  <a:schemeClr val="tx1"/>
                </a:solidFill>
              </a:rPr>
            </a:br>
            <a:r>
              <a:rPr lang="es-ES" sz="4800" b="1" dirty="0" smtClean="0">
                <a:solidFill>
                  <a:schemeClr val="accent3"/>
                </a:solidFill>
              </a:rPr>
              <a:t>Economía Política</a:t>
            </a:r>
            <a:r>
              <a:rPr lang="es-ES" sz="4800" b="1" dirty="0" smtClean="0">
                <a:solidFill>
                  <a:schemeClr val="tx1"/>
                </a:solidFill>
              </a:rPr>
              <a:t>?                  (EP)</a:t>
            </a:r>
            <a:endParaRPr lang="es-ES" sz="4800" b="1" dirty="0">
              <a:solidFill>
                <a:schemeClr val="tx1"/>
              </a:solidFill>
            </a:endParaRPr>
          </a:p>
        </p:txBody>
      </p:sp>
      <p:pic>
        <p:nvPicPr>
          <p:cNvPr id="3" name="Picture 6" descr="H:\Cosas de Didáctica de las Ciencias Sociales\didáctica de la pregunta.jpg"/>
          <p:cNvPicPr>
            <a:picLocks noChangeAspect="1" noChangeArrowheads="1"/>
          </p:cNvPicPr>
          <p:nvPr/>
        </p:nvPicPr>
        <p:blipFill>
          <a:blip r:embed="rId2"/>
          <a:srcRect/>
          <a:stretch>
            <a:fillRect/>
          </a:stretch>
        </p:blipFill>
        <p:spPr bwMode="auto">
          <a:xfrm>
            <a:off x="107504" y="736939"/>
            <a:ext cx="2952328" cy="5400600"/>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3926404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11560" y="836712"/>
            <a:ext cx="7416824" cy="3447256"/>
          </a:xfrm>
        </p:spPr>
        <p:txBody>
          <a:bodyPr>
            <a:normAutofit fontScale="90000"/>
          </a:bodyPr>
          <a:lstStyle/>
          <a:p>
            <a:pPr algn="just"/>
            <a:r>
              <a:rPr lang="es-ES" b="1" dirty="0" smtClean="0">
                <a:solidFill>
                  <a:schemeClr val="tx1"/>
                </a:solidFill>
              </a:rPr>
              <a:t>Concepto de </a:t>
            </a:r>
            <a:r>
              <a:rPr lang="es-ES" b="1" dirty="0" smtClean="0">
                <a:solidFill>
                  <a:srgbClr val="FF0000"/>
                </a:solidFill>
              </a:rPr>
              <a:t>Economía </a:t>
            </a:r>
            <a:r>
              <a:rPr lang="es-ES" b="1" dirty="0">
                <a:solidFill>
                  <a:srgbClr val="FF0000"/>
                </a:solidFill>
              </a:rPr>
              <a:t>Política</a:t>
            </a:r>
            <a:r>
              <a:rPr lang="es-ES" b="1" dirty="0"/>
              <a:t> </a:t>
            </a:r>
            <a:r>
              <a:rPr lang="es-ES" b="1" dirty="0">
                <a:solidFill>
                  <a:schemeClr val="tx1"/>
                </a:solidFill>
              </a:rPr>
              <a:t>desde </a:t>
            </a:r>
            <a:r>
              <a:rPr lang="es-ES" b="1" dirty="0" smtClean="0">
                <a:solidFill>
                  <a:schemeClr val="tx1"/>
                </a:solidFill>
              </a:rPr>
              <a:t>dos </a:t>
            </a:r>
            <a:r>
              <a:rPr lang="es-ES" b="1" dirty="0">
                <a:solidFill>
                  <a:schemeClr val="tx1"/>
                </a:solidFill>
              </a:rPr>
              <a:t>miradas </a:t>
            </a:r>
            <a:r>
              <a:rPr lang="es-ES" b="1" dirty="0" smtClean="0">
                <a:solidFill>
                  <a:schemeClr val="tx1"/>
                </a:solidFill>
              </a:rPr>
              <a:t>claves </a:t>
            </a:r>
            <a:r>
              <a:rPr lang="es-ES" b="1" dirty="0">
                <a:solidFill>
                  <a:schemeClr val="tx1"/>
                </a:solidFill>
              </a:rPr>
              <a:t>y </a:t>
            </a:r>
            <a:r>
              <a:rPr lang="es-ES" b="1" dirty="0" smtClean="0">
                <a:solidFill>
                  <a:schemeClr val="tx1"/>
                </a:solidFill>
              </a:rPr>
              <a:t>la </a:t>
            </a:r>
            <a:r>
              <a:rPr lang="es-ES" b="1" dirty="0">
                <a:solidFill>
                  <a:schemeClr val="tx1"/>
                </a:solidFill>
              </a:rPr>
              <a:t>postura </a:t>
            </a:r>
            <a:r>
              <a:rPr lang="es-ES" b="1" dirty="0" smtClean="0">
                <a:solidFill>
                  <a:schemeClr val="tx1"/>
                </a:solidFill>
              </a:rPr>
              <a:t>que asume el </a:t>
            </a:r>
            <a:r>
              <a:rPr lang="es-ES" b="1" dirty="0">
                <a:solidFill>
                  <a:schemeClr val="tx1"/>
                </a:solidFill>
              </a:rPr>
              <a:t>modelo de enseñanza cubano actual.</a:t>
            </a:r>
            <a:br>
              <a:rPr lang="es-ES" b="1" dirty="0">
                <a:solidFill>
                  <a:schemeClr val="tx1"/>
                </a:solidFill>
              </a:rPr>
            </a:br>
            <a:endParaRPr lang="es-ES" b="1" dirty="0">
              <a:solidFill>
                <a:schemeClr val="tx1"/>
              </a:solidFill>
            </a:endParaRPr>
          </a:p>
        </p:txBody>
      </p:sp>
      <p:sp>
        <p:nvSpPr>
          <p:cNvPr id="3" name="AutoShape 2" descr="https://th.bing.com/th/id/OIP.rEiDap2b4Zqa5UTRL043zgHaFj?w=108&amp;h=108&amp;c=1&amp;bgcl=fade17&amp;r=0&amp;o=7&amp;pid=ImgRC&amp;rm=3"/>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sp>
        <p:nvSpPr>
          <p:cNvPr id="4" name="AutoShape 4" descr="https://th.bing.com/th/id/OIP.rEiDap2b4Zqa5UTRL043zgHaFj?w=108&amp;h=108&amp;c=1&amp;bgcl=fade17&amp;r=0&amp;o=7&amp;pid=ImgRC&amp;rm=3"/>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spTree>
    <p:extLst>
      <p:ext uri="{BB962C8B-B14F-4D97-AF65-F5344CB8AC3E}">
        <p14:creationId xmlns:p14="http://schemas.microsoft.com/office/powerpoint/2010/main" val="1388564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476672"/>
            <a:ext cx="8208912" cy="3879304"/>
          </a:xfrm>
        </p:spPr>
        <p:txBody>
          <a:bodyPr>
            <a:noAutofit/>
          </a:bodyPr>
          <a:lstStyle/>
          <a:p>
            <a:r>
              <a:rPr lang="es-ES" sz="2400" b="1" dirty="0">
                <a:solidFill>
                  <a:schemeClr val="tx1"/>
                </a:solidFill>
              </a:rPr>
              <a:t>Ernesto "Che" Guevara</a:t>
            </a:r>
            <a:br>
              <a:rPr lang="es-ES" sz="2400" b="1" dirty="0">
                <a:solidFill>
                  <a:schemeClr val="tx1"/>
                </a:solidFill>
              </a:rPr>
            </a:br>
            <a:r>
              <a:rPr lang="es-ES" sz="2400" dirty="0">
                <a:solidFill>
                  <a:schemeClr val="bg2">
                    <a:lumMod val="50000"/>
                  </a:schemeClr>
                </a:solidFill>
              </a:rPr>
              <a:t> </a:t>
            </a:r>
            <a:br>
              <a:rPr lang="es-ES" sz="2400" dirty="0">
                <a:solidFill>
                  <a:schemeClr val="bg2">
                    <a:lumMod val="50000"/>
                  </a:schemeClr>
                </a:solidFill>
              </a:rPr>
            </a:br>
            <a:r>
              <a:rPr lang="es-ES" sz="2400" b="1" dirty="0">
                <a:solidFill>
                  <a:schemeClr val="tx1"/>
                </a:solidFill>
              </a:rPr>
              <a:t>Para el Che, la </a:t>
            </a:r>
            <a:r>
              <a:rPr lang="es-ES" sz="2400" b="1" dirty="0">
                <a:solidFill>
                  <a:schemeClr val="accent3"/>
                </a:solidFill>
              </a:rPr>
              <a:t>Economía Política </a:t>
            </a:r>
            <a:r>
              <a:rPr lang="es-ES" sz="2400" b="1" dirty="0">
                <a:solidFill>
                  <a:schemeClr val="tx1"/>
                </a:solidFill>
              </a:rPr>
              <a:t>es la herramienta teórica para la construcción consciente de la nueva sociedad socialista, donde la planificación central y la conciencia del "Hombre Nuevo" deben superar las categorías mercantiles y la ley del valor del capitalismo.</a:t>
            </a:r>
            <a:br>
              <a:rPr lang="es-ES" sz="2400" b="1" dirty="0">
                <a:solidFill>
                  <a:schemeClr val="tx1"/>
                </a:solidFill>
              </a:rPr>
            </a:br>
            <a:endParaRPr lang="es-ES" sz="2400" b="1" dirty="0">
              <a:solidFill>
                <a:schemeClr val="tx1"/>
              </a:solidFill>
            </a:endParaRPr>
          </a:p>
        </p:txBody>
      </p:sp>
      <p:sp>
        <p:nvSpPr>
          <p:cNvPr id="3" name="AutoShape 2" descr="C:\Users\YANELYS\Downloads\ep 3.webp"/>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sp>
        <p:nvSpPr>
          <p:cNvPr id="5" name="AutoShape 4" descr="C:\Users\YANELYS\Downloads\ep 3.webp"/>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pic>
        <p:nvPicPr>
          <p:cNvPr id="6"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92080" y="3789040"/>
            <a:ext cx="3384376" cy="26642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112292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332656"/>
            <a:ext cx="8136904" cy="4167336"/>
          </a:xfrm>
        </p:spPr>
        <p:txBody>
          <a:bodyPr>
            <a:noAutofit/>
          </a:bodyPr>
          <a:lstStyle/>
          <a:p>
            <a:r>
              <a:rPr lang="es-ES" sz="2800" b="1" dirty="0">
                <a:solidFill>
                  <a:schemeClr val="tx1"/>
                </a:solidFill>
              </a:rPr>
              <a:t>Fidel Castro Ruz</a:t>
            </a:r>
            <a:br>
              <a:rPr lang="es-ES" sz="2800" b="1" dirty="0">
                <a:solidFill>
                  <a:schemeClr val="tx1"/>
                </a:solidFill>
              </a:rPr>
            </a:br>
            <a:r>
              <a:rPr lang="es-ES" sz="2800" dirty="0"/>
              <a:t> </a:t>
            </a:r>
            <a:br>
              <a:rPr lang="es-ES" sz="2800" dirty="0"/>
            </a:br>
            <a:r>
              <a:rPr lang="es-ES" sz="2800" b="1" dirty="0">
                <a:solidFill>
                  <a:schemeClr val="tx1"/>
                </a:solidFill>
              </a:rPr>
              <a:t>Para Fidel, la </a:t>
            </a:r>
            <a:r>
              <a:rPr lang="es-ES" sz="2800" b="1" dirty="0">
                <a:solidFill>
                  <a:schemeClr val="accent3"/>
                </a:solidFill>
              </a:rPr>
              <a:t>Economía Política </a:t>
            </a:r>
            <a:r>
              <a:rPr lang="es-ES" sz="2800" b="1" dirty="0">
                <a:solidFill>
                  <a:schemeClr val="tx1"/>
                </a:solidFill>
              </a:rPr>
              <a:t>es el campo de batalla teórico y práctico por la soberanía nacional, la justicia social y la supervivencia de la Revolución Socialista frente al imperialismo.</a:t>
            </a:r>
            <a:br>
              <a:rPr lang="es-ES" sz="2800" b="1" dirty="0">
                <a:solidFill>
                  <a:schemeClr val="tx1"/>
                </a:solidFill>
              </a:rPr>
            </a:br>
            <a:endParaRPr lang="es-ES" sz="2800" b="1" dirty="0">
              <a:solidFill>
                <a:schemeClr val="tx1"/>
              </a:solidFill>
            </a:endParaRPr>
          </a:p>
        </p:txBody>
      </p:sp>
      <p:sp>
        <p:nvSpPr>
          <p:cNvPr id="3" name="AutoShape 2" descr="C:\Users\YANELYS\Downloads\ep 3.webp"/>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sp>
        <p:nvSpPr>
          <p:cNvPr id="4" name="AutoShape 4" descr="C:\Users\YANELYS\Downloads\che.webp"/>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pic>
        <p:nvPicPr>
          <p:cNvPr id="3078"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48064" y="3717032"/>
            <a:ext cx="3096369" cy="27363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180170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34934" y="908720"/>
            <a:ext cx="8208912" cy="3528392"/>
          </a:xfrm>
        </p:spPr>
        <p:txBody>
          <a:bodyPr>
            <a:noAutofit/>
          </a:bodyPr>
          <a:lstStyle/>
          <a:p>
            <a:r>
              <a:rPr lang="es-ES" sz="2400" b="1" dirty="0">
                <a:solidFill>
                  <a:schemeClr val="accent3"/>
                </a:solidFill>
              </a:rPr>
              <a:t>Postura que asume el Modelo de Enseñanza Cubano Actual sobre qué es la Economía Política</a:t>
            </a:r>
            <a:br>
              <a:rPr lang="es-ES" sz="2400" b="1" dirty="0">
                <a:solidFill>
                  <a:schemeClr val="accent3"/>
                </a:solidFill>
              </a:rPr>
            </a:br>
            <a:r>
              <a:rPr lang="es-ES" sz="2000" dirty="0"/>
              <a:t/>
            </a:r>
            <a:br>
              <a:rPr lang="es-ES" sz="2000" dirty="0"/>
            </a:br>
            <a:r>
              <a:rPr lang="es-ES" sz="2400" b="1" dirty="0">
                <a:solidFill>
                  <a:schemeClr val="tx1"/>
                </a:solidFill>
              </a:rPr>
              <a:t>El modelo de enseñanza cubano actual define la </a:t>
            </a:r>
            <a:r>
              <a:rPr lang="es-ES" sz="2400" b="1" dirty="0">
                <a:solidFill>
                  <a:schemeClr val="accent3"/>
                </a:solidFill>
              </a:rPr>
              <a:t>Economía Política </a:t>
            </a:r>
            <a:r>
              <a:rPr lang="es-ES" sz="2400" b="1" dirty="0">
                <a:solidFill>
                  <a:schemeClr val="tx1"/>
                </a:solidFill>
              </a:rPr>
              <a:t>desde una perspectiva ortodoxa marxista-leninista, actualizada con el pensamiento de Fidel Castro (Fidelismo) y los documentos programáticos del Partido Comunista de Cuba (PCC).</a:t>
            </a:r>
            <a:br>
              <a:rPr lang="es-ES" sz="2400" b="1" dirty="0">
                <a:solidFill>
                  <a:schemeClr val="tx1"/>
                </a:solidFill>
              </a:rPr>
            </a:br>
            <a:r>
              <a:rPr lang="es-ES" sz="2400" dirty="0"/>
              <a:t/>
            </a:r>
            <a:br>
              <a:rPr lang="es-ES" sz="2400" dirty="0"/>
            </a:br>
            <a:endParaRPr lang="es-ES" sz="1600"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20072" y="3927344"/>
            <a:ext cx="3419872" cy="2525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100961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1196752"/>
            <a:ext cx="3672408" cy="1440160"/>
          </a:xfrm>
        </p:spPr>
        <p:txBody>
          <a:bodyPr>
            <a:normAutofit fontScale="90000"/>
          </a:bodyPr>
          <a:lstStyle/>
          <a:p>
            <a:r>
              <a:rPr lang="es-ES" sz="3200" b="1" dirty="0"/>
              <a:t>Definición </a:t>
            </a:r>
            <a:r>
              <a:rPr lang="es-ES" sz="3200" b="1" dirty="0" smtClean="0"/>
              <a:t>Clásica</a:t>
            </a:r>
            <a:br>
              <a:rPr lang="es-ES" sz="3200" b="1" dirty="0" smtClean="0"/>
            </a:br>
            <a:r>
              <a:rPr lang="es-ES" sz="3200" b="1" dirty="0" smtClean="0"/>
              <a:t>de </a:t>
            </a:r>
            <a:r>
              <a:rPr lang="es-ES" sz="3200" b="1" dirty="0" smtClean="0">
                <a:solidFill>
                  <a:schemeClr val="accent3"/>
                </a:solidFill>
              </a:rPr>
              <a:t>Economía </a:t>
            </a:r>
            <a:br>
              <a:rPr lang="es-ES" sz="3200" b="1" dirty="0" smtClean="0">
                <a:solidFill>
                  <a:schemeClr val="accent3"/>
                </a:solidFill>
              </a:rPr>
            </a:br>
            <a:r>
              <a:rPr lang="es-ES" sz="3200" b="1" dirty="0" smtClean="0">
                <a:solidFill>
                  <a:schemeClr val="accent3"/>
                </a:solidFill>
              </a:rPr>
              <a:t>Política  </a:t>
            </a:r>
            <a:r>
              <a:rPr lang="es-ES" sz="3200" b="1" dirty="0"/>
              <a:t>(Origen y Núcleo)</a:t>
            </a:r>
            <a:br>
              <a:rPr lang="es-ES" sz="3200" b="1" dirty="0"/>
            </a:br>
            <a:endParaRPr lang="es-ES" sz="3200" b="1" dirty="0"/>
          </a:p>
        </p:txBody>
      </p:sp>
      <p:sp>
        <p:nvSpPr>
          <p:cNvPr id="3" name="1 Título"/>
          <p:cNvSpPr txBox="1">
            <a:spLocks/>
          </p:cNvSpPr>
          <p:nvPr/>
        </p:nvSpPr>
        <p:spPr>
          <a:xfrm>
            <a:off x="673875" y="2780928"/>
            <a:ext cx="7808796" cy="2448272"/>
          </a:xfrm>
          <a:prstGeom prst="rect">
            <a:avLst/>
          </a:prstGeom>
        </p:spPr>
        <p:txBody>
          <a:bodyPr vert="horz" lIns="91440" tIns="45720" rIns="91440" bIns="45720" rtlCol="0" anchor="b">
            <a:normAutofit fontScale="97500"/>
          </a:bodyPr>
          <a:lst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s-ES" sz="3300" b="1" dirty="0">
                <a:solidFill>
                  <a:schemeClr val="tx1"/>
                </a:solidFill>
              </a:rPr>
              <a:t>"</a:t>
            </a:r>
            <a:r>
              <a:rPr lang="es-ES" sz="2900" b="1" dirty="0">
                <a:solidFill>
                  <a:schemeClr val="tx1"/>
                </a:solidFill>
              </a:rPr>
              <a:t>Ciencia que investiga las leyes que gobiernan la producción y acumulación de la riqueza de las naciones, y su distribución entre las clases sociales (terratenientes, capitalistas y trabajadores)."</a:t>
            </a:r>
          </a:p>
        </p:txBody>
      </p:sp>
      <p:pic>
        <p:nvPicPr>
          <p:cNvPr id="5122" name="Picture 2" descr="C:\Users\YANELYS\Downloads\Captura de pantalla_7-2-2026_201015_www.bing.com.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63724" y="723038"/>
            <a:ext cx="3221475" cy="2088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354525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347864" y="692696"/>
            <a:ext cx="5328592" cy="5688632"/>
          </a:xfrm>
        </p:spPr>
        <p:txBody>
          <a:bodyPr>
            <a:noAutofit/>
          </a:bodyPr>
          <a:lstStyle/>
          <a:p>
            <a:pPr algn="just"/>
            <a:r>
              <a:rPr lang="es-ES" sz="2800" dirty="0">
                <a:solidFill>
                  <a:schemeClr val="tx1"/>
                </a:solidFill>
              </a:rPr>
              <a:t>"</a:t>
            </a:r>
            <a:r>
              <a:rPr lang="es-ES" sz="2800" b="1" dirty="0">
                <a:solidFill>
                  <a:schemeClr val="tx1"/>
                </a:solidFill>
              </a:rPr>
              <a:t>La</a:t>
            </a:r>
            <a:r>
              <a:rPr lang="es-ES" sz="2800" dirty="0">
                <a:solidFill>
                  <a:schemeClr val="tx1"/>
                </a:solidFill>
              </a:rPr>
              <a:t> </a:t>
            </a:r>
            <a:r>
              <a:rPr lang="es-ES" sz="2800" b="1" dirty="0">
                <a:solidFill>
                  <a:schemeClr val="accent3"/>
                </a:solidFill>
              </a:rPr>
              <a:t>Economía Polític</a:t>
            </a:r>
            <a:r>
              <a:rPr lang="es-ES" sz="2800" dirty="0"/>
              <a:t>a </a:t>
            </a:r>
            <a:r>
              <a:rPr lang="es-ES" sz="2800" b="1" dirty="0">
                <a:solidFill>
                  <a:schemeClr val="tx1"/>
                </a:solidFill>
              </a:rPr>
              <a:t>es la rama del conocimiento que, desde una perspectiva filosófico-social, investiga las relaciones sistémicas entre la estructura económica y la superestructura político-ideológica, interrogándose tanto por el funcionamiento real como por la legitimidad ética de dichas relaciones."</a:t>
            </a:r>
            <a:r>
              <a:rPr lang="es-ES" sz="2800" dirty="0"/>
              <a:t/>
            </a:r>
            <a:br>
              <a:rPr lang="es-ES" sz="2800" dirty="0"/>
            </a:br>
            <a:endParaRPr lang="es-ES" sz="2800" dirty="0"/>
          </a:p>
        </p:txBody>
      </p:sp>
      <p:pic>
        <p:nvPicPr>
          <p:cNvPr id="6146" name="Picture 2" descr="C:\Users\YANELYS\Downloads\Captura de pantalla_7-2-2026_201035_www.bing.com.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476672"/>
            <a:ext cx="2952328" cy="56886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720944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115616" y="1127423"/>
            <a:ext cx="4032448" cy="1503040"/>
          </a:xfrm>
        </p:spPr>
        <p:txBody>
          <a:bodyPr>
            <a:noAutofit/>
          </a:bodyPr>
          <a:lstStyle/>
          <a:p>
            <a:r>
              <a:rPr lang="es-ES" sz="2800" dirty="0"/>
              <a:t> </a:t>
            </a:r>
            <a:r>
              <a:rPr lang="es-ES" sz="2800" dirty="0" smtClean="0"/>
              <a:t>  </a:t>
            </a:r>
            <a:r>
              <a:rPr lang="es-ES" sz="2800" b="1" dirty="0" smtClean="0"/>
              <a:t>Definición </a:t>
            </a:r>
            <a:r>
              <a:rPr lang="es-ES" sz="2800" b="1" dirty="0"/>
              <a:t>Marxista (Perspectiva Crítica)</a:t>
            </a:r>
            <a:br>
              <a:rPr lang="es-ES" sz="2800" b="1" dirty="0"/>
            </a:br>
            <a:endParaRPr lang="es-ES" sz="2800" b="1" dirty="0"/>
          </a:p>
        </p:txBody>
      </p:sp>
      <p:sp>
        <p:nvSpPr>
          <p:cNvPr id="3" name="1 Título"/>
          <p:cNvSpPr txBox="1">
            <a:spLocks/>
          </p:cNvSpPr>
          <p:nvPr/>
        </p:nvSpPr>
        <p:spPr>
          <a:xfrm>
            <a:off x="614553" y="2679896"/>
            <a:ext cx="7975051" cy="3087216"/>
          </a:xfrm>
          <a:prstGeom prst="rect">
            <a:avLst/>
          </a:prstGeom>
        </p:spPr>
        <p:txBody>
          <a:bodyPr vert="horz" lIns="91440" tIns="45720" rIns="91440" bIns="45720" rtlCol="0" anchor="b">
            <a:noAutofit/>
          </a:bodyPr>
          <a:lst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s-ES" sz="2400" b="1" dirty="0">
                <a:solidFill>
                  <a:schemeClr val="tx1"/>
                </a:solidFill>
              </a:rPr>
              <a:t>"Ciencia que estudia las relaciones sociales de producción —es decir, las relaciones que los hombres establecen independientemente de su voluntad en el proceso de producción, cambio y distribución de los bienes materiales— y las leyes que rigen el desarrollo de dichas relaciones. Su objeto no son las cosas, sino las relaciones entre los hombres mediadas por cosas."</a:t>
            </a:r>
          </a:p>
        </p:txBody>
      </p:sp>
      <p:pic>
        <p:nvPicPr>
          <p:cNvPr id="7170" name="Picture 2" descr="C:\Users\YANELYS\Downloads\km.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91559" y="620688"/>
            <a:ext cx="1809750" cy="20097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184935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11560" y="836712"/>
            <a:ext cx="8208912" cy="5688632"/>
          </a:xfrm>
        </p:spPr>
        <p:txBody>
          <a:bodyPr>
            <a:normAutofit fontScale="90000"/>
          </a:bodyPr>
          <a:lstStyle/>
          <a:p>
            <a:pPr algn="ctr"/>
            <a:r>
              <a:rPr lang="es-ES" b="1" dirty="0" smtClean="0">
                <a:solidFill>
                  <a:schemeClr val="tx1"/>
                </a:solidFill>
              </a:rPr>
              <a:t>Estudio Independiente 1. </a:t>
            </a:r>
            <a:br>
              <a:rPr lang="es-ES" b="1" dirty="0" smtClean="0">
                <a:solidFill>
                  <a:schemeClr val="tx1"/>
                </a:solidFill>
              </a:rPr>
            </a:br>
            <a:r>
              <a:rPr lang="es-ES" b="1" dirty="0" smtClean="0">
                <a:solidFill>
                  <a:schemeClr val="tx1"/>
                </a:solidFill>
              </a:rPr>
              <a:t/>
            </a:r>
            <a:br>
              <a:rPr lang="es-ES" b="1" dirty="0" smtClean="0">
                <a:solidFill>
                  <a:schemeClr val="tx1"/>
                </a:solidFill>
              </a:rPr>
            </a:br>
            <a:r>
              <a:rPr lang="es-ES" dirty="0" smtClean="0">
                <a:solidFill>
                  <a:schemeClr val="tx1"/>
                </a:solidFill>
              </a:rPr>
              <a:t>Investigue: </a:t>
            </a:r>
            <a:br>
              <a:rPr lang="es-ES" dirty="0" smtClean="0">
                <a:solidFill>
                  <a:schemeClr val="tx1"/>
                </a:solidFill>
              </a:rPr>
            </a:br>
            <a:r>
              <a:rPr lang="es-ES" dirty="0" smtClean="0">
                <a:solidFill>
                  <a:schemeClr val="tx1"/>
                </a:solidFill>
              </a:rPr>
              <a:t>Objeto </a:t>
            </a:r>
            <a:r>
              <a:rPr lang="es-ES" dirty="0">
                <a:solidFill>
                  <a:schemeClr val="tx1"/>
                </a:solidFill>
              </a:rPr>
              <a:t>de estudio y carácter clasista de la EPML.</a:t>
            </a:r>
            <a:br>
              <a:rPr lang="es-ES" dirty="0">
                <a:solidFill>
                  <a:schemeClr val="tx1"/>
                </a:solidFill>
              </a:rPr>
            </a:br>
            <a:r>
              <a:rPr lang="es-ES" b="1" dirty="0" smtClean="0">
                <a:solidFill>
                  <a:schemeClr val="accent3"/>
                </a:solidFill>
              </a:rPr>
              <a:t>Economía Política Marxista Leninista</a:t>
            </a:r>
            <a:br>
              <a:rPr lang="es-ES" b="1" dirty="0" smtClean="0">
                <a:solidFill>
                  <a:schemeClr val="accent3"/>
                </a:solidFill>
              </a:rPr>
            </a:br>
            <a:r>
              <a:rPr lang="es-ES" b="1" dirty="0" smtClean="0">
                <a:solidFill>
                  <a:schemeClr val="accent3"/>
                </a:solidFill>
              </a:rPr>
              <a:t/>
            </a:r>
            <a:br>
              <a:rPr lang="es-ES" b="1" dirty="0" smtClean="0">
                <a:solidFill>
                  <a:schemeClr val="accent3"/>
                </a:solidFill>
              </a:rPr>
            </a:br>
            <a:r>
              <a:rPr lang="es-ES" sz="3600" dirty="0" smtClean="0">
                <a:solidFill>
                  <a:schemeClr val="tx1"/>
                </a:solidFill>
              </a:rPr>
              <a:t/>
            </a:r>
            <a:br>
              <a:rPr lang="es-ES" sz="3600" dirty="0" smtClean="0">
                <a:solidFill>
                  <a:schemeClr val="tx1"/>
                </a:solidFill>
              </a:rPr>
            </a:br>
            <a:r>
              <a:rPr lang="es-ES" sz="3600" dirty="0">
                <a:solidFill>
                  <a:schemeClr val="tx1"/>
                </a:solidFill>
              </a:rPr>
              <a:t/>
            </a:r>
            <a:br>
              <a:rPr lang="es-ES" sz="3600" dirty="0">
                <a:solidFill>
                  <a:schemeClr val="tx1"/>
                </a:solidFill>
              </a:rPr>
            </a:br>
            <a:endParaRPr lang="es-ES" sz="3600" b="1" dirty="0">
              <a:solidFill>
                <a:schemeClr val="tx1"/>
              </a:solidFill>
            </a:endParaRPr>
          </a:p>
        </p:txBody>
      </p:sp>
    </p:spTree>
    <p:extLst>
      <p:ext uri="{BB962C8B-B14F-4D97-AF65-F5344CB8AC3E}">
        <p14:creationId xmlns:p14="http://schemas.microsoft.com/office/powerpoint/2010/main" val="37641639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1196752"/>
            <a:ext cx="8208912" cy="2007096"/>
          </a:xfrm>
        </p:spPr>
        <p:txBody>
          <a:bodyPr>
            <a:normAutofit fontScale="90000"/>
          </a:bodyPr>
          <a:lstStyle/>
          <a:p>
            <a:pPr algn="ctr"/>
            <a:r>
              <a:rPr lang="es-ES" b="1" dirty="0">
                <a:solidFill>
                  <a:schemeClr val="tx1"/>
                </a:solidFill>
              </a:rPr>
              <a:t>Estudio Independiente </a:t>
            </a:r>
            <a:r>
              <a:rPr lang="es-ES" b="1" dirty="0" smtClean="0">
                <a:solidFill>
                  <a:schemeClr val="tx1"/>
                </a:solidFill>
              </a:rPr>
              <a:t>2. </a:t>
            </a:r>
            <a:br>
              <a:rPr lang="es-ES" b="1" dirty="0" smtClean="0">
                <a:solidFill>
                  <a:schemeClr val="tx1"/>
                </a:solidFill>
              </a:rPr>
            </a:br>
            <a:r>
              <a:rPr lang="es-ES" b="1" dirty="0" smtClean="0">
                <a:solidFill>
                  <a:schemeClr val="tx1"/>
                </a:solidFill>
              </a:rPr>
              <a:t/>
            </a:r>
            <a:br>
              <a:rPr lang="es-ES" b="1" dirty="0" smtClean="0">
                <a:solidFill>
                  <a:schemeClr val="tx1"/>
                </a:solidFill>
              </a:rPr>
            </a:br>
            <a:r>
              <a:rPr lang="es-ES" sz="3100" dirty="0" smtClean="0">
                <a:solidFill>
                  <a:schemeClr val="tx1"/>
                </a:solidFill>
              </a:rPr>
              <a:t>Carlos </a:t>
            </a:r>
            <a:r>
              <a:rPr lang="es-ES" sz="3100" dirty="0">
                <a:solidFill>
                  <a:schemeClr val="tx1"/>
                </a:solidFill>
              </a:rPr>
              <a:t>Marx y Federico Engels. Importancia y vigencia del marxismo.</a:t>
            </a:r>
            <a:r>
              <a:rPr lang="es-ES" sz="3100" b="1" dirty="0">
                <a:solidFill>
                  <a:schemeClr val="tx1"/>
                </a:solidFill>
              </a:rPr>
              <a:t/>
            </a:r>
            <a:br>
              <a:rPr lang="es-ES" sz="3100" b="1" dirty="0">
                <a:solidFill>
                  <a:schemeClr val="tx1"/>
                </a:solidFill>
              </a:rPr>
            </a:br>
            <a:endParaRPr lang="es-ES" dirty="0">
              <a:solidFill>
                <a:schemeClr val="tx1"/>
              </a:solidFill>
            </a:endParaRPr>
          </a:p>
        </p:txBody>
      </p:sp>
      <p:sp>
        <p:nvSpPr>
          <p:cNvPr id="3" name="2 Rectángulo"/>
          <p:cNvSpPr/>
          <p:nvPr/>
        </p:nvSpPr>
        <p:spPr>
          <a:xfrm>
            <a:off x="539552" y="3244334"/>
            <a:ext cx="7992888" cy="2185214"/>
          </a:xfrm>
          <a:prstGeom prst="rect">
            <a:avLst/>
          </a:prstGeom>
        </p:spPr>
        <p:txBody>
          <a:bodyPr wrap="square">
            <a:spAutoFit/>
          </a:bodyPr>
          <a:lstStyle/>
          <a:p>
            <a:pPr algn="ctr"/>
            <a:r>
              <a:rPr lang="es-ES" sz="3600" b="1" dirty="0"/>
              <a:t>Estudio Independiente </a:t>
            </a:r>
            <a:r>
              <a:rPr lang="es-ES" sz="3600" b="1" dirty="0" smtClean="0"/>
              <a:t>3. </a:t>
            </a:r>
          </a:p>
          <a:p>
            <a:pPr algn="ctr"/>
            <a:endParaRPr lang="es-ES" sz="3600" b="1" dirty="0" smtClean="0"/>
          </a:p>
          <a:p>
            <a:pPr algn="ctr"/>
            <a:r>
              <a:rPr lang="es-ES" sz="3200" dirty="0" smtClean="0"/>
              <a:t>Investigue el significado de la palabra epistemología </a:t>
            </a:r>
            <a:endParaRPr lang="es-ES" sz="3200" dirty="0"/>
          </a:p>
        </p:txBody>
      </p:sp>
    </p:spTree>
    <p:extLst>
      <p:ext uri="{BB962C8B-B14F-4D97-AF65-F5344CB8AC3E}">
        <p14:creationId xmlns:p14="http://schemas.microsoft.com/office/powerpoint/2010/main" val="31246792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332656"/>
            <a:ext cx="3528392" cy="792088"/>
          </a:xfrm>
        </p:spPr>
        <p:txBody>
          <a:bodyPr>
            <a:normAutofit/>
          </a:bodyPr>
          <a:lstStyle/>
          <a:p>
            <a:r>
              <a:rPr lang="es-ES" b="1" dirty="0" smtClean="0">
                <a:solidFill>
                  <a:schemeClr val="tx1"/>
                </a:solidFill>
              </a:rPr>
              <a:t>CONTENIDOS  </a:t>
            </a:r>
            <a:endParaRPr lang="es-ES" b="1" dirty="0">
              <a:solidFill>
                <a:schemeClr val="tx1"/>
              </a:solidFill>
            </a:endParaRPr>
          </a:p>
        </p:txBody>
      </p:sp>
      <p:sp>
        <p:nvSpPr>
          <p:cNvPr id="3" name="2 Marcador de contenido"/>
          <p:cNvSpPr>
            <a:spLocks noGrp="1"/>
          </p:cNvSpPr>
          <p:nvPr>
            <p:ph idx="1"/>
          </p:nvPr>
        </p:nvSpPr>
        <p:spPr>
          <a:xfrm>
            <a:off x="467544" y="1484784"/>
            <a:ext cx="8208912" cy="4536504"/>
          </a:xfrm>
        </p:spPr>
        <p:txBody>
          <a:bodyPr>
            <a:noAutofit/>
          </a:bodyPr>
          <a:lstStyle/>
          <a:p>
            <a:r>
              <a:rPr lang="es-ES" dirty="0" smtClean="0"/>
              <a:t>-</a:t>
            </a:r>
            <a:r>
              <a:rPr lang="es-ES" dirty="0"/>
              <a:t>Presentación y diagnóstico</a:t>
            </a:r>
          </a:p>
          <a:p>
            <a:r>
              <a:rPr lang="es-ES" dirty="0"/>
              <a:t>-Caracterización del programa y la asignatura (objetivos, contenido, vocabulario técnico, formas de organización docente, métodos, habilidades, valores, bibliografía y sistemas de evaluación.</a:t>
            </a:r>
          </a:p>
          <a:p>
            <a:r>
              <a:rPr lang="es-ES" dirty="0"/>
              <a:t>Objeto de estudio y carácter clasista de la EPML.</a:t>
            </a:r>
          </a:p>
          <a:p>
            <a:r>
              <a:rPr lang="es-ES" dirty="0"/>
              <a:t>-Carlos Marx y Federico Engels. Importancia y vigencia del marxismo</a:t>
            </a:r>
            <a:r>
              <a:rPr lang="es-ES" dirty="0" smtClean="0"/>
              <a:t>.</a:t>
            </a:r>
          </a:p>
          <a:p>
            <a:r>
              <a:rPr lang="es-ES" dirty="0"/>
              <a:t>Importancia de la teoría marxista del valor como fundamento de la lucha de clases. </a:t>
            </a:r>
          </a:p>
          <a:p>
            <a:endParaRPr lang="es-ES" dirty="0"/>
          </a:p>
        </p:txBody>
      </p:sp>
    </p:spTree>
    <p:extLst>
      <p:ext uri="{BB962C8B-B14F-4D97-AF65-F5344CB8AC3E}">
        <p14:creationId xmlns:p14="http://schemas.microsoft.com/office/powerpoint/2010/main" val="33366027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332656"/>
            <a:ext cx="4032448" cy="1296144"/>
          </a:xfrm>
        </p:spPr>
        <p:txBody>
          <a:bodyPr>
            <a:noAutofit/>
          </a:bodyPr>
          <a:lstStyle/>
          <a:p>
            <a:pPr algn="ctr"/>
            <a:r>
              <a:rPr lang="es-ES" sz="2800" b="1" dirty="0" smtClean="0">
                <a:solidFill>
                  <a:schemeClr val="tx1"/>
                </a:solidFill>
              </a:rPr>
              <a:t>Aspectos claves de la asignatura </a:t>
            </a:r>
            <a:br>
              <a:rPr lang="es-ES" sz="2800" b="1" dirty="0" smtClean="0">
                <a:solidFill>
                  <a:schemeClr val="tx1"/>
                </a:solidFill>
              </a:rPr>
            </a:br>
            <a:r>
              <a:rPr lang="es-ES" sz="2800" b="1" dirty="0" smtClean="0">
                <a:solidFill>
                  <a:schemeClr val="tx1"/>
                </a:solidFill>
              </a:rPr>
              <a:t>Economía Política </a:t>
            </a:r>
            <a:endParaRPr lang="es-ES" sz="2800" b="1" dirty="0">
              <a:solidFill>
                <a:schemeClr val="tx1"/>
              </a:solidFill>
            </a:endParaRPr>
          </a:p>
        </p:txBody>
      </p:sp>
      <p:sp>
        <p:nvSpPr>
          <p:cNvPr id="3" name="1 Título"/>
          <p:cNvSpPr txBox="1">
            <a:spLocks/>
          </p:cNvSpPr>
          <p:nvPr/>
        </p:nvSpPr>
        <p:spPr>
          <a:xfrm>
            <a:off x="600797" y="1700808"/>
            <a:ext cx="7624464" cy="1296144"/>
          </a:xfrm>
          <a:prstGeom prst="rect">
            <a:avLst/>
          </a:prstGeom>
        </p:spPr>
        <p:txBody>
          <a:bodyPr vert="horz" lIns="91440" tIns="45720" rIns="91440" bIns="45720" rtlCol="0" anchor="b">
            <a:noAutofit/>
          </a:bodyPr>
          <a:lst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endParaRPr lang="es-ES" sz="2800" b="1" dirty="0">
              <a:solidFill>
                <a:schemeClr val="tx1"/>
              </a:solidFill>
            </a:endParaRPr>
          </a:p>
        </p:txBody>
      </p:sp>
      <p:sp>
        <p:nvSpPr>
          <p:cNvPr id="4" name="3 Rectángulo"/>
          <p:cNvSpPr/>
          <p:nvPr/>
        </p:nvSpPr>
        <p:spPr>
          <a:xfrm>
            <a:off x="467544" y="1916832"/>
            <a:ext cx="8208912" cy="3416320"/>
          </a:xfrm>
          <a:prstGeom prst="rect">
            <a:avLst/>
          </a:prstGeom>
        </p:spPr>
        <p:txBody>
          <a:bodyPr wrap="square">
            <a:spAutoFit/>
          </a:bodyPr>
          <a:lstStyle/>
          <a:p>
            <a:r>
              <a:rPr lang="es-ES" sz="2400" b="1" dirty="0"/>
              <a:t>Tema 1: </a:t>
            </a:r>
            <a:r>
              <a:rPr lang="es-ES" sz="2400" dirty="0"/>
              <a:t>La Economía Política como ciencia social. Su carácter clasista. La teoría marxista del valor</a:t>
            </a:r>
            <a:r>
              <a:rPr lang="es-ES" sz="2400" dirty="0" smtClean="0"/>
              <a:t>.</a:t>
            </a:r>
          </a:p>
          <a:p>
            <a:r>
              <a:rPr lang="es-ES" sz="2400" b="1" dirty="0"/>
              <a:t>Tema 2: </a:t>
            </a:r>
            <a:r>
              <a:rPr lang="es-ES" sz="2400" dirty="0"/>
              <a:t>El Capitalismo como sistema socioeconómico mundial. Su esencia explotadora</a:t>
            </a:r>
            <a:r>
              <a:rPr lang="es-ES" sz="2400" dirty="0" smtClean="0"/>
              <a:t>.</a:t>
            </a:r>
          </a:p>
          <a:p>
            <a:r>
              <a:rPr lang="es-ES" sz="2400" b="1" dirty="0"/>
              <a:t>Tema 3</a:t>
            </a:r>
            <a:r>
              <a:rPr lang="es-ES" sz="2400" b="1" dirty="0" smtClean="0"/>
              <a:t>:.</a:t>
            </a:r>
            <a:r>
              <a:rPr lang="es-ES" sz="2400" dirty="0" smtClean="0"/>
              <a:t> El Imperialismo, fase superior del sistema capitalist</a:t>
            </a:r>
            <a:r>
              <a:rPr lang="es-ES" sz="2400" b="1" dirty="0" smtClean="0"/>
              <a:t>a</a:t>
            </a:r>
            <a:endParaRPr lang="es-ES" sz="2400" dirty="0"/>
          </a:p>
          <a:p>
            <a:r>
              <a:rPr lang="es-ES" sz="2400" b="1" dirty="0"/>
              <a:t>Tema 4: </a:t>
            </a:r>
            <a:r>
              <a:rPr lang="es-ES" sz="2400" dirty="0"/>
              <a:t>La construcción del socialismo.</a:t>
            </a:r>
          </a:p>
          <a:p>
            <a:endParaRPr lang="es-ES" sz="2400" dirty="0"/>
          </a:p>
          <a:p>
            <a:r>
              <a:rPr lang="es-ES" sz="2400" dirty="0" smtClean="0"/>
              <a:t>Total de horas clases : </a:t>
            </a:r>
            <a:r>
              <a:rPr lang="es-MX" sz="2400" b="1" dirty="0"/>
              <a:t>24 h/c </a:t>
            </a:r>
            <a:r>
              <a:rPr lang="es-MX" sz="2400" b="1" dirty="0" smtClean="0"/>
              <a:t>SEGUNDO </a:t>
            </a:r>
            <a:r>
              <a:rPr lang="es-MX" sz="2400" b="1" dirty="0"/>
              <a:t>PERIODO </a:t>
            </a:r>
            <a:endParaRPr lang="es-ES" sz="2400" dirty="0"/>
          </a:p>
        </p:txBody>
      </p:sp>
    </p:spTree>
    <p:extLst>
      <p:ext uri="{BB962C8B-B14F-4D97-AF65-F5344CB8AC3E}">
        <p14:creationId xmlns:p14="http://schemas.microsoft.com/office/powerpoint/2010/main" val="25683148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836712"/>
            <a:ext cx="3240478" cy="936104"/>
          </a:xfrm>
        </p:spPr>
        <p:txBody>
          <a:bodyPr>
            <a:noAutofit/>
          </a:bodyPr>
          <a:lstStyle/>
          <a:p>
            <a:pPr algn="ctr"/>
            <a:r>
              <a:rPr lang="es-CO" sz="2800" b="1" dirty="0"/>
              <a:t>OBJETIVOS DE LA ASIGNATURA</a:t>
            </a:r>
            <a:r>
              <a:rPr lang="es-ES" sz="2800" dirty="0"/>
              <a:t/>
            </a:r>
            <a:br>
              <a:rPr lang="es-ES" sz="2800" dirty="0"/>
            </a:br>
            <a:endParaRPr lang="es-ES" sz="2800" dirty="0"/>
          </a:p>
        </p:txBody>
      </p:sp>
      <p:sp>
        <p:nvSpPr>
          <p:cNvPr id="3" name="1 Título"/>
          <p:cNvSpPr txBox="1">
            <a:spLocks/>
          </p:cNvSpPr>
          <p:nvPr/>
        </p:nvSpPr>
        <p:spPr>
          <a:xfrm>
            <a:off x="634643" y="1925216"/>
            <a:ext cx="3240478" cy="936104"/>
          </a:xfrm>
          <a:prstGeom prst="rect">
            <a:avLst/>
          </a:prstGeom>
        </p:spPr>
        <p:txBody>
          <a:bodyPr vert="horz" lIns="91440" tIns="45720" rIns="91440" bIns="45720" rtlCol="0" anchor="b">
            <a:noAutofit/>
          </a:bodyPr>
          <a:lst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endParaRPr lang="es-ES" sz="2800" dirty="0"/>
          </a:p>
        </p:txBody>
      </p:sp>
      <p:sp>
        <p:nvSpPr>
          <p:cNvPr id="4" name="3 Rectángulo"/>
          <p:cNvSpPr/>
          <p:nvPr/>
        </p:nvSpPr>
        <p:spPr>
          <a:xfrm>
            <a:off x="489665" y="1340768"/>
            <a:ext cx="8208912" cy="4708981"/>
          </a:xfrm>
          <a:prstGeom prst="rect">
            <a:avLst/>
          </a:prstGeom>
        </p:spPr>
        <p:txBody>
          <a:bodyPr wrap="square">
            <a:spAutoFit/>
          </a:bodyPr>
          <a:lstStyle/>
          <a:p>
            <a:r>
              <a:rPr lang="es-ES" sz="2000" dirty="0"/>
              <a:t>•	</a:t>
            </a:r>
            <a:r>
              <a:rPr lang="es-ES" sz="2000" b="1" dirty="0"/>
              <a:t>Argumentar</a:t>
            </a:r>
            <a:r>
              <a:rPr lang="es-ES" sz="2000" dirty="0"/>
              <a:t> los fundamentos de la EP como ciencia social para la comprensión de las contradicciones, tendencias, y particularidades del mundo contemporáneo.</a:t>
            </a:r>
          </a:p>
          <a:p>
            <a:r>
              <a:rPr lang="es-ES" sz="2000" dirty="0"/>
              <a:t>•	</a:t>
            </a:r>
            <a:r>
              <a:rPr lang="es-ES" sz="2000" b="1" dirty="0"/>
              <a:t>Demostrar</a:t>
            </a:r>
            <a:r>
              <a:rPr lang="es-ES" sz="2000" dirty="0"/>
              <a:t> la naturaleza inhumana y explotadora del capitalismo, los graves problemas que ha causado a la humanidad, así como su incapacidad para solucionarlos.</a:t>
            </a:r>
          </a:p>
          <a:p>
            <a:r>
              <a:rPr lang="es-ES" sz="2000" dirty="0"/>
              <a:t>•	</a:t>
            </a:r>
            <a:r>
              <a:rPr lang="es-ES" sz="2000" b="1" dirty="0"/>
              <a:t>Fundamentar</a:t>
            </a:r>
            <a:r>
              <a:rPr lang="es-ES" sz="2000" dirty="0"/>
              <a:t> la necesidad histórica de la transición del capitalismo al socialismo, así como las tareas que deben cumplirse para construir el Socialismo. </a:t>
            </a:r>
          </a:p>
          <a:p>
            <a:r>
              <a:rPr lang="es-ES" sz="2000" dirty="0"/>
              <a:t>•	</a:t>
            </a:r>
            <a:r>
              <a:rPr lang="es-ES" sz="2000" b="1" dirty="0"/>
              <a:t>Contribuir</a:t>
            </a:r>
            <a:r>
              <a:rPr lang="es-ES" sz="2000" dirty="0"/>
              <a:t> a formar una conciencia económica y política en el futuro profesional, que permita su participación activa en el desarrollo de nuestro proyecto social.</a:t>
            </a:r>
          </a:p>
          <a:p>
            <a:r>
              <a:rPr lang="es-ES" sz="2000" dirty="0"/>
              <a:t>•	</a:t>
            </a:r>
            <a:r>
              <a:rPr lang="es-ES" sz="2000" b="1" dirty="0"/>
              <a:t>Valorar</a:t>
            </a:r>
            <a:r>
              <a:rPr lang="es-ES" sz="2000" dirty="0"/>
              <a:t> la aplicación de la dinámica ciencia-tecnología-sociedad en su vínculo con el objeto de la carrera elegida para su formación profesional.</a:t>
            </a:r>
          </a:p>
        </p:txBody>
      </p:sp>
    </p:spTree>
    <p:extLst>
      <p:ext uri="{BB962C8B-B14F-4D97-AF65-F5344CB8AC3E}">
        <p14:creationId xmlns:p14="http://schemas.microsoft.com/office/powerpoint/2010/main" val="11098473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84347" y="3356992"/>
            <a:ext cx="6264696" cy="2088232"/>
          </a:xfrm>
        </p:spPr>
        <p:txBody>
          <a:bodyPr>
            <a:noAutofit/>
          </a:bodyPr>
          <a:lstStyle/>
          <a:p>
            <a:pPr algn="ctr"/>
            <a:r>
              <a:rPr lang="es-ES" sz="4800" dirty="0" smtClean="0"/>
              <a:t/>
            </a:r>
            <a:br>
              <a:rPr lang="es-ES" sz="4800" dirty="0" smtClean="0"/>
            </a:br>
            <a:r>
              <a:rPr lang="es-ES" sz="4800" b="1" dirty="0" smtClean="0">
                <a:solidFill>
                  <a:schemeClr val="tx1"/>
                </a:solidFill>
              </a:rPr>
              <a:t>Interrogantes para formular debate: </a:t>
            </a:r>
            <a:r>
              <a:rPr lang="es-ES" sz="4400" dirty="0" smtClean="0"/>
              <a:t>Estrategia </a:t>
            </a:r>
            <a:r>
              <a:rPr lang="es-ES" sz="4400" dirty="0"/>
              <a:t>de Apertura </a:t>
            </a:r>
            <a:r>
              <a:rPr lang="es-ES" sz="4800" b="1" dirty="0" smtClean="0">
                <a:solidFill>
                  <a:schemeClr val="tx1"/>
                </a:solidFill>
              </a:rPr>
              <a:t> </a:t>
            </a:r>
            <a:endParaRPr lang="es-ES" sz="4800" b="1" dirty="0">
              <a:solidFill>
                <a:schemeClr val="tx1"/>
              </a:solidFill>
            </a:endParaRPr>
          </a:p>
        </p:txBody>
      </p:sp>
      <p:sp>
        <p:nvSpPr>
          <p:cNvPr id="3" name="1 Título"/>
          <p:cNvSpPr txBox="1">
            <a:spLocks/>
          </p:cNvSpPr>
          <p:nvPr/>
        </p:nvSpPr>
        <p:spPr>
          <a:xfrm>
            <a:off x="611560" y="1844824"/>
            <a:ext cx="3960440" cy="432048"/>
          </a:xfrm>
          <a:prstGeom prst="rect">
            <a:avLst/>
          </a:prstGeom>
        </p:spPr>
        <p:txBody>
          <a:bodyPr vert="horz" lIns="91440" tIns="45720" rIns="91440" bIns="45720" rtlCol="0" anchor="b">
            <a:normAutofit fontScale="45000" lnSpcReduction="20000"/>
          </a:bodyPr>
          <a:lst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s-ES" sz="2800" dirty="0" smtClean="0"/>
              <a:t/>
            </a:r>
            <a:br>
              <a:rPr lang="es-ES" sz="2800" dirty="0" smtClean="0"/>
            </a:br>
            <a:endParaRPr lang="es-ES" sz="2800" b="1" dirty="0">
              <a:solidFill>
                <a:schemeClr val="tx1"/>
              </a:solidFill>
            </a:endParaRPr>
          </a:p>
        </p:txBody>
      </p:sp>
      <p:sp>
        <p:nvSpPr>
          <p:cNvPr id="4" name="1 Título"/>
          <p:cNvSpPr txBox="1">
            <a:spLocks/>
          </p:cNvSpPr>
          <p:nvPr/>
        </p:nvSpPr>
        <p:spPr>
          <a:xfrm>
            <a:off x="581294" y="1124744"/>
            <a:ext cx="7776864" cy="5472608"/>
          </a:xfrm>
          <a:prstGeom prst="rect">
            <a:avLst/>
          </a:prstGeom>
        </p:spPr>
        <p:txBody>
          <a:bodyPr vert="horz" lIns="91440" tIns="45720" rIns="91440" bIns="45720" rtlCol="0" anchor="b">
            <a:normAutofit/>
          </a:bodyPr>
          <a:lst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s-ES" sz="2200" dirty="0" smtClean="0"/>
              <a:t>  </a:t>
            </a:r>
            <a:endParaRPr lang="es-ES" sz="2000" dirty="0"/>
          </a:p>
        </p:txBody>
      </p:sp>
      <p:pic>
        <p:nvPicPr>
          <p:cNvPr id="5" name="Picture 6" descr="H:\Cosas de Didáctica de las Ciencias Sociales\didáctica de la pregunta.jpg"/>
          <p:cNvPicPr>
            <a:picLocks noChangeAspect="1" noChangeArrowheads="1"/>
          </p:cNvPicPr>
          <p:nvPr/>
        </p:nvPicPr>
        <p:blipFill>
          <a:blip r:embed="rId2"/>
          <a:srcRect/>
          <a:stretch>
            <a:fillRect/>
          </a:stretch>
        </p:blipFill>
        <p:spPr bwMode="auto">
          <a:xfrm>
            <a:off x="6012160" y="2060848"/>
            <a:ext cx="3295815" cy="3824503"/>
          </a:xfrm>
          <a:prstGeom prst="rect">
            <a:avLst/>
          </a:prstGeom>
          <a:ln>
            <a:noFill/>
          </a:ln>
          <a:effectLst>
            <a:outerShdw blurRad="292100" dist="139700" dir="2700000" algn="tl" rotWithShape="0">
              <a:srgbClr val="333333">
                <a:alpha val="65000"/>
              </a:srgbClr>
            </a:outerShdw>
          </a:effectLst>
        </p:spPr>
      </p:pic>
      <p:pic>
        <p:nvPicPr>
          <p:cNvPr id="6"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1840" y="87951"/>
            <a:ext cx="3632088" cy="19728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362584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980728"/>
            <a:ext cx="8208912" cy="5760640"/>
          </a:xfrm>
        </p:spPr>
        <p:txBody>
          <a:bodyPr>
            <a:noAutofit/>
          </a:bodyPr>
          <a:lstStyle/>
          <a:p>
            <a:r>
              <a:rPr lang="es-ES" sz="1800" dirty="0" smtClean="0">
                <a:solidFill>
                  <a:schemeClr val="tx1"/>
                </a:solidFill>
                <a:latin typeface="Arial" pitchFamily="34" charset="0"/>
                <a:cs typeface="Arial" pitchFamily="34" charset="0"/>
              </a:rPr>
              <a:t/>
            </a:r>
            <a:br>
              <a:rPr lang="es-ES" sz="1800" dirty="0" smtClean="0">
                <a:solidFill>
                  <a:schemeClr val="tx1"/>
                </a:solidFill>
                <a:latin typeface="Arial" pitchFamily="34" charset="0"/>
                <a:cs typeface="Arial" pitchFamily="34" charset="0"/>
              </a:rPr>
            </a:br>
            <a:r>
              <a:rPr lang="es-ES" sz="1800" dirty="0">
                <a:solidFill>
                  <a:schemeClr val="tx1"/>
                </a:solidFill>
                <a:latin typeface="Arial" pitchFamily="34" charset="0"/>
                <a:cs typeface="Arial" pitchFamily="34" charset="0"/>
              </a:rPr>
              <a:t/>
            </a:r>
            <a:br>
              <a:rPr lang="es-ES" sz="1800" dirty="0">
                <a:solidFill>
                  <a:schemeClr val="tx1"/>
                </a:solidFill>
                <a:latin typeface="Arial" pitchFamily="34" charset="0"/>
                <a:cs typeface="Arial" pitchFamily="34" charset="0"/>
              </a:rPr>
            </a:br>
            <a:r>
              <a:rPr lang="es-ES" sz="2400" b="1" dirty="0" smtClean="0">
                <a:solidFill>
                  <a:schemeClr val="tx1"/>
                </a:solidFill>
                <a:latin typeface="Arial" pitchFamily="34" charset="0"/>
                <a:cs typeface="Arial" pitchFamily="34" charset="0"/>
              </a:rPr>
              <a:t>Para </a:t>
            </a:r>
            <a:r>
              <a:rPr lang="es-ES" sz="2400" b="1" dirty="0">
                <a:solidFill>
                  <a:schemeClr val="tx1"/>
                </a:solidFill>
                <a:latin typeface="Arial" pitchFamily="34" charset="0"/>
                <a:cs typeface="Arial" pitchFamily="34" charset="0"/>
              </a:rPr>
              <a:t>conectar con la realidad cotidiana (El "enganche</a:t>
            </a:r>
            <a:r>
              <a:rPr lang="es-ES" sz="2400" b="1" dirty="0" smtClean="0">
                <a:solidFill>
                  <a:schemeClr val="tx1"/>
                </a:solidFill>
                <a:latin typeface="Arial" pitchFamily="34" charset="0"/>
                <a:cs typeface="Arial" pitchFamily="34" charset="0"/>
              </a:rPr>
              <a:t>")</a:t>
            </a:r>
            <a:br>
              <a:rPr lang="es-ES" sz="2400" b="1" dirty="0" smtClean="0">
                <a:solidFill>
                  <a:schemeClr val="tx1"/>
                </a:solidFill>
                <a:latin typeface="Arial" pitchFamily="34" charset="0"/>
                <a:cs typeface="Arial" pitchFamily="34" charset="0"/>
              </a:rPr>
            </a:br>
            <a:r>
              <a:rPr lang="es-ES" sz="2400" b="1" dirty="0">
                <a:solidFill>
                  <a:schemeClr val="tx1"/>
                </a:solidFill>
                <a:latin typeface="Arial" pitchFamily="34" charset="0"/>
                <a:cs typeface="Arial" pitchFamily="34" charset="0"/>
              </a:rPr>
              <a:t/>
            </a:r>
            <a:br>
              <a:rPr lang="es-ES" sz="2400" b="1" dirty="0">
                <a:solidFill>
                  <a:schemeClr val="tx1"/>
                </a:solidFill>
                <a:latin typeface="Arial" pitchFamily="34" charset="0"/>
                <a:cs typeface="Arial" pitchFamily="34" charset="0"/>
              </a:rPr>
            </a:br>
            <a:r>
              <a:rPr lang="es-ES" sz="1800" dirty="0">
                <a:solidFill>
                  <a:schemeClr val="tx1"/>
                </a:solidFill>
                <a:latin typeface="Arial" pitchFamily="34" charset="0"/>
                <a:cs typeface="Arial" pitchFamily="34" charset="0"/>
              </a:rPr>
              <a:t> 1• "¿Por qué, si hay comida suficiente para todos en el mundo, millones de personas pasan hambre?"</a:t>
            </a:r>
            <a:br>
              <a:rPr lang="es-ES" sz="1800" dirty="0">
                <a:solidFill>
                  <a:schemeClr val="tx1"/>
                </a:solidFill>
                <a:latin typeface="Arial" pitchFamily="34" charset="0"/>
                <a:cs typeface="Arial" pitchFamily="34" charset="0"/>
              </a:rPr>
            </a:br>
            <a:r>
              <a:rPr lang="es-ES" sz="1800" dirty="0">
                <a:solidFill>
                  <a:schemeClr val="tx1"/>
                </a:solidFill>
                <a:latin typeface="Arial" pitchFamily="34" charset="0"/>
                <a:cs typeface="Arial" pitchFamily="34" charset="0"/>
              </a:rPr>
              <a:t> (Aborda directamente el núcleo: no es un problema técnico de producción, sino de distribución, poder y sistema</a:t>
            </a:r>
            <a:r>
              <a:rPr lang="es-ES" sz="1800" dirty="0" smtClean="0">
                <a:solidFill>
                  <a:schemeClr val="tx1"/>
                </a:solidFill>
                <a:latin typeface="Arial" pitchFamily="34" charset="0"/>
                <a:cs typeface="Arial" pitchFamily="34" charset="0"/>
              </a:rPr>
              <a:t>).</a:t>
            </a:r>
            <a:br>
              <a:rPr lang="es-ES" sz="1800" dirty="0" smtClean="0">
                <a:solidFill>
                  <a:schemeClr val="tx1"/>
                </a:solidFill>
                <a:latin typeface="Arial" pitchFamily="34" charset="0"/>
                <a:cs typeface="Arial" pitchFamily="34" charset="0"/>
              </a:rPr>
            </a:br>
            <a:r>
              <a:rPr lang="es-ES" sz="1800" dirty="0">
                <a:solidFill>
                  <a:schemeClr val="tx1"/>
                </a:solidFill>
                <a:latin typeface="Arial" pitchFamily="34" charset="0"/>
                <a:cs typeface="Arial" pitchFamily="34" charset="0"/>
              </a:rPr>
              <a:t/>
            </a:r>
            <a:br>
              <a:rPr lang="es-ES" sz="1800" dirty="0">
                <a:solidFill>
                  <a:schemeClr val="tx1"/>
                </a:solidFill>
                <a:latin typeface="Arial" pitchFamily="34" charset="0"/>
                <a:cs typeface="Arial" pitchFamily="34" charset="0"/>
              </a:rPr>
            </a:br>
            <a:r>
              <a:rPr lang="es-ES" sz="1800" dirty="0">
                <a:solidFill>
                  <a:schemeClr val="tx1"/>
                </a:solidFill>
                <a:latin typeface="Arial" pitchFamily="34" charset="0"/>
                <a:cs typeface="Arial" pitchFamily="34" charset="0"/>
              </a:rPr>
              <a:t>2• "Imaginemos que se descubre una vacuna gratuita y 100% efectiva contra el cáncer. ¿Qué creen que pasaría en los mercados bursátiles, con los hospitales privados, con la política de salud? ¿Todos estarían felices?"</a:t>
            </a:r>
            <a:br>
              <a:rPr lang="es-ES" sz="1800" dirty="0">
                <a:solidFill>
                  <a:schemeClr val="tx1"/>
                </a:solidFill>
                <a:latin typeface="Arial" pitchFamily="34" charset="0"/>
                <a:cs typeface="Arial" pitchFamily="34" charset="0"/>
              </a:rPr>
            </a:br>
            <a:r>
              <a:rPr lang="es-ES" sz="1800" dirty="0">
                <a:solidFill>
                  <a:schemeClr val="tx1"/>
                </a:solidFill>
                <a:latin typeface="Arial" pitchFamily="34" charset="0"/>
                <a:cs typeface="Arial" pitchFamily="34" charset="0"/>
              </a:rPr>
              <a:t>(Introduce la idea de que el "progreso" económico no es neutral; genera ganadores y perdedores, y conflictos de interés</a:t>
            </a:r>
            <a:r>
              <a:rPr lang="es-ES" sz="1800" dirty="0" smtClean="0">
                <a:solidFill>
                  <a:schemeClr val="tx1"/>
                </a:solidFill>
                <a:latin typeface="Arial" pitchFamily="34" charset="0"/>
                <a:cs typeface="Arial" pitchFamily="34" charset="0"/>
              </a:rPr>
              <a:t>).</a:t>
            </a:r>
            <a:br>
              <a:rPr lang="es-ES" sz="1800" dirty="0" smtClean="0">
                <a:solidFill>
                  <a:schemeClr val="tx1"/>
                </a:solidFill>
                <a:latin typeface="Arial" pitchFamily="34" charset="0"/>
                <a:cs typeface="Arial" pitchFamily="34" charset="0"/>
              </a:rPr>
            </a:br>
            <a:r>
              <a:rPr lang="es-ES" sz="1800" dirty="0">
                <a:solidFill>
                  <a:schemeClr val="tx1"/>
                </a:solidFill>
                <a:latin typeface="Arial" pitchFamily="34" charset="0"/>
                <a:cs typeface="Arial" pitchFamily="34" charset="0"/>
              </a:rPr>
              <a:t/>
            </a:r>
            <a:br>
              <a:rPr lang="es-ES" sz="1800" dirty="0">
                <a:solidFill>
                  <a:schemeClr val="tx1"/>
                </a:solidFill>
                <a:latin typeface="Arial" pitchFamily="34" charset="0"/>
                <a:cs typeface="Arial" pitchFamily="34" charset="0"/>
              </a:rPr>
            </a:br>
            <a:r>
              <a:rPr lang="es-ES" sz="1800" dirty="0" smtClean="0">
                <a:solidFill>
                  <a:schemeClr val="tx1"/>
                </a:solidFill>
                <a:latin typeface="Arial" pitchFamily="34" charset="0"/>
                <a:cs typeface="Arial" pitchFamily="34" charset="0"/>
              </a:rPr>
              <a:t>3• "Cuando compran una camiseta barata, ¿qué están pagando realmente? ¿Solo la tela y la confección, o también las condiciones laborales del que la hizo?"</a:t>
            </a:r>
            <a:br>
              <a:rPr lang="es-ES" sz="1800" dirty="0" smtClean="0">
                <a:solidFill>
                  <a:schemeClr val="tx1"/>
                </a:solidFill>
                <a:latin typeface="Arial" pitchFamily="34" charset="0"/>
                <a:cs typeface="Arial" pitchFamily="34" charset="0"/>
              </a:rPr>
            </a:br>
            <a:r>
              <a:rPr lang="es-ES" sz="1800" dirty="0" smtClean="0">
                <a:solidFill>
                  <a:schemeClr val="tx1"/>
                </a:solidFill>
                <a:latin typeface="Arial" pitchFamily="34" charset="0"/>
                <a:cs typeface="Arial" pitchFamily="34" charset="0"/>
              </a:rPr>
              <a:t> (Lleva a pensar en las cadenas globales de valor, la explotación y cómo nuestras decisiones de consumo están insertas en un sistema político-económico).</a:t>
            </a:r>
            <a:br>
              <a:rPr lang="es-ES" sz="1800" dirty="0" smtClean="0">
                <a:solidFill>
                  <a:schemeClr val="tx1"/>
                </a:solidFill>
                <a:latin typeface="Arial" pitchFamily="34" charset="0"/>
                <a:cs typeface="Arial" pitchFamily="34" charset="0"/>
              </a:rPr>
            </a:br>
            <a:r>
              <a:rPr lang="es-ES" sz="1800" dirty="0" smtClean="0">
                <a:solidFill>
                  <a:schemeClr val="tx1"/>
                </a:solidFill>
                <a:latin typeface="Arial" pitchFamily="34" charset="0"/>
                <a:cs typeface="Arial" pitchFamily="34" charset="0"/>
              </a:rPr>
              <a:t/>
            </a:r>
            <a:br>
              <a:rPr lang="es-ES" sz="1800" dirty="0" smtClean="0">
                <a:solidFill>
                  <a:schemeClr val="tx1"/>
                </a:solidFill>
                <a:latin typeface="Arial" pitchFamily="34" charset="0"/>
                <a:cs typeface="Arial" pitchFamily="34" charset="0"/>
              </a:rPr>
            </a:br>
            <a:endParaRPr lang="es-ES" sz="1600" dirty="0"/>
          </a:p>
        </p:txBody>
      </p:sp>
      <p:sp>
        <p:nvSpPr>
          <p:cNvPr id="3" name="2 CuadroTexto"/>
          <p:cNvSpPr txBox="1"/>
          <p:nvPr/>
        </p:nvSpPr>
        <p:spPr>
          <a:xfrm>
            <a:off x="539552" y="476672"/>
            <a:ext cx="3456384" cy="369332"/>
          </a:xfrm>
          <a:prstGeom prst="rect">
            <a:avLst/>
          </a:prstGeom>
          <a:noFill/>
        </p:spPr>
        <p:txBody>
          <a:bodyPr wrap="square" rtlCol="0">
            <a:spAutoFit/>
          </a:bodyPr>
          <a:lstStyle/>
          <a:p>
            <a:endParaRPr lang="es-ES"/>
          </a:p>
        </p:txBody>
      </p:sp>
    </p:spTree>
    <p:extLst>
      <p:ext uri="{BB962C8B-B14F-4D97-AF65-F5344CB8AC3E}">
        <p14:creationId xmlns:p14="http://schemas.microsoft.com/office/powerpoint/2010/main" val="7589289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467544" y="74236"/>
            <a:ext cx="8280920" cy="6771084"/>
          </a:xfrm>
          <a:prstGeom prst="rect">
            <a:avLst/>
          </a:prstGeom>
        </p:spPr>
        <p:txBody>
          <a:bodyPr wrap="square">
            <a:spAutoFit/>
          </a:bodyPr>
          <a:lstStyle/>
          <a:p>
            <a:endParaRPr lang="es-ES" dirty="0" smtClean="0">
              <a:solidFill>
                <a:schemeClr val="tx1"/>
              </a:solidFill>
              <a:latin typeface="Arial" pitchFamily="34" charset="0"/>
              <a:cs typeface="Arial" pitchFamily="34" charset="0"/>
            </a:endParaRPr>
          </a:p>
          <a:p>
            <a:endParaRPr lang="es-ES" dirty="0">
              <a:latin typeface="Arial" pitchFamily="34" charset="0"/>
              <a:cs typeface="Arial" pitchFamily="34" charset="0"/>
            </a:endParaRPr>
          </a:p>
          <a:p>
            <a:endParaRPr lang="es-ES" dirty="0" smtClean="0">
              <a:solidFill>
                <a:schemeClr val="tx1"/>
              </a:solidFill>
              <a:latin typeface="Arial" pitchFamily="34" charset="0"/>
              <a:cs typeface="Arial" pitchFamily="34" charset="0"/>
            </a:endParaRPr>
          </a:p>
          <a:p>
            <a:r>
              <a:rPr lang="es-ES" sz="2400" b="1" dirty="0" smtClean="0">
                <a:solidFill>
                  <a:schemeClr val="tx1"/>
                </a:solidFill>
                <a:latin typeface="Arial" pitchFamily="34" charset="0"/>
                <a:cs typeface="Arial" pitchFamily="34" charset="0"/>
              </a:rPr>
              <a:t>Para cuestionar </a:t>
            </a:r>
            <a:r>
              <a:rPr lang="es-ES" sz="2400" b="1" dirty="0" smtClean="0">
                <a:solidFill>
                  <a:schemeClr val="tx1"/>
                </a:solidFill>
                <a:latin typeface="Arial" pitchFamily="34" charset="0"/>
                <a:cs typeface="Arial" pitchFamily="34" charset="0"/>
              </a:rPr>
              <a:t>la </a:t>
            </a:r>
            <a:r>
              <a:rPr lang="es-ES" sz="2400" b="1" dirty="0" smtClean="0">
                <a:solidFill>
                  <a:schemeClr val="tx1"/>
                </a:solidFill>
                <a:latin typeface="Arial" pitchFamily="34" charset="0"/>
                <a:cs typeface="Arial" pitchFamily="34" charset="0"/>
              </a:rPr>
              <a:t>"naturalidad" del sistema económico</a:t>
            </a:r>
            <a:br>
              <a:rPr lang="es-ES" sz="2400" b="1" dirty="0" smtClean="0">
                <a:solidFill>
                  <a:schemeClr val="tx1"/>
                </a:solidFill>
                <a:latin typeface="Arial" pitchFamily="34" charset="0"/>
                <a:cs typeface="Arial" pitchFamily="34" charset="0"/>
              </a:rPr>
            </a:br>
            <a:r>
              <a:rPr lang="es-ES" sz="2400" b="1" dirty="0" smtClean="0">
                <a:solidFill>
                  <a:schemeClr val="tx1"/>
                </a:solidFill>
                <a:latin typeface="Arial" pitchFamily="34" charset="0"/>
                <a:cs typeface="Arial" pitchFamily="34" charset="0"/>
              </a:rPr>
              <a:t/>
            </a:r>
            <a:br>
              <a:rPr lang="es-ES" sz="2400" b="1" dirty="0" smtClean="0">
                <a:solidFill>
                  <a:schemeClr val="tx1"/>
                </a:solidFill>
                <a:latin typeface="Arial" pitchFamily="34" charset="0"/>
                <a:cs typeface="Arial" pitchFamily="34" charset="0"/>
              </a:rPr>
            </a:br>
            <a:r>
              <a:rPr lang="es-ES" sz="2000" b="1" dirty="0" smtClean="0">
                <a:solidFill>
                  <a:schemeClr val="tx1"/>
                </a:solidFill>
                <a:latin typeface="Arial" pitchFamily="34" charset="0"/>
                <a:cs typeface="Arial" pitchFamily="34" charset="0"/>
              </a:rPr>
              <a:t>1</a:t>
            </a:r>
            <a:r>
              <a:rPr lang="es-ES" sz="2000" dirty="0" smtClean="0">
                <a:solidFill>
                  <a:schemeClr val="tx1"/>
                </a:solidFill>
                <a:latin typeface="Arial" pitchFamily="34" charset="0"/>
                <a:cs typeface="Arial" pitchFamily="34" charset="0"/>
              </a:rPr>
              <a:t>• "¿El desempleo es un 'error' del sistema o una característica 'funcional' de ciertos modelos económicos?"</a:t>
            </a:r>
            <a:br>
              <a:rPr lang="es-ES" sz="2000" dirty="0" smtClean="0">
                <a:solidFill>
                  <a:schemeClr val="tx1"/>
                </a:solidFill>
                <a:latin typeface="Arial" pitchFamily="34" charset="0"/>
                <a:cs typeface="Arial" pitchFamily="34" charset="0"/>
              </a:rPr>
            </a:br>
            <a:r>
              <a:rPr lang="es-ES" sz="2000" dirty="0" smtClean="0">
                <a:solidFill>
                  <a:schemeClr val="tx1"/>
                </a:solidFill>
                <a:latin typeface="Arial" pitchFamily="34" charset="0"/>
                <a:cs typeface="Arial" pitchFamily="34" charset="0"/>
              </a:rPr>
              <a:t> (Desafía la idea de que la economía actual es un fenómeno natural como la gravedad. Fue diseñada con reglas).</a:t>
            </a:r>
          </a:p>
          <a:p>
            <a:r>
              <a:rPr lang="es-ES" sz="2000" dirty="0" smtClean="0">
                <a:solidFill>
                  <a:schemeClr val="tx1"/>
                </a:solidFill>
                <a:latin typeface="Arial" pitchFamily="34" charset="0"/>
                <a:cs typeface="Arial" pitchFamily="34" charset="0"/>
              </a:rPr>
              <a:t/>
            </a:r>
            <a:br>
              <a:rPr lang="es-ES" sz="2000" dirty="0" smtClean="0">
                <a:solidFill>
                  <a:schemeClr val="tx1"/>
                </a:solidFill>
                <a:latin typeface="Arial" pitchFamily="34" charset="0"/>
                <a:cs typeface="Arial" pitchFamily="34" charset="0"/>
              </a:rPr>
            </a:br>
            <a:r>
              <a:rPr lang="es-ES" sz="2000" dirty="0" smtClean="0">
                <a:solidFill>
                  <a:schemeClr val="tx1"/>
                </a:solidFill>
                <a:latin typeface="Arial" pitchFamily="34" charset="0"/>
                <a:cs typeface="Arial" pitchFamily="34" charset="0"/>
              </a:rPr>
              <a:t>2• "¿Quién 'decide' cuánto vale tu trabajo? ¿Tú, tu jefe, el mercado, el Estado?"</a:t>
            </a:r>
            <a:br>
              <a:rPr lang="es-ES" sz="2000" dirty="0" smtClean="0">
                <a:solidFill>
                  <a:schemeClr val="tx1"/>
                </a:solidFill>
                <a:latin typeface="Arial" pitchFamily="34" charset="0"/>
                <a:cs typeface="Arial" pitchFamily="34" charset="0"/>
              </a:rPr>
            </a:br>
            <a:r>
              <a:rPr lang="es-ES" sz="2000" dirty="0" smtClean="0">
                <a:solidFill>
                  <a:schemeClr val="tx1"/>
                </a:solidFill>
                <a:latin typeface="Arial" pitchFamily="34" charset="0"/>
                <a:cs typeface="Arial" pitchFamily="34" charset="0"/>
              </a:rPr>
              <a:t> (Introduce conceptos clave: poder de negociación, salario mínimo, sindicatos, oferta y demanda).</a:t>
            </a:r>
          </a:p>
          <a:p>
            <a:r>
              <a:rPr lang="es-ES" sz="2000" dirty="0" smtClean="0">
                <a:solidFill>
                  <a:schemeClr val="tx1"/>
                </a:solidFill>
                <a:latin typeface="Arial" pitchFamily="34" charset="0"/>
                <a:cs typeface="Arial" pitchFamily="34" charset="0"/>
              </a:rPr>
              <a:t/>
            </a:r>
            <a:br>
              <a:rPr lang="es-ES" sz="2000" dirty="0" smtClean="0">
                <a:solidFill>
                  <a:schemeClr val="tx1"/>
                </a:solidFill>
                <a:latin typeface="Arial" pitchFamily="34" charset="0"/>
                <a:cs typeface="Arial" pitchFamily="34" charset="0"/>
              </a:rPr>
            </a:br>
            <a:r>
              <a:rPr lang="es-ES" sz="2000" dirty="0" smtClean="0">
                <a:solidFill>
                  <a:schemeClr val="tx1"/>
                </a:solidFill>
                <a:latin typeface="Arial" pitchFamily="34" charset="0"/>
                <a:cs typeface="Arial" pitchFamily="34" charset="0"/>
              </a:rPr>
              <a:t>3 "¿Es la inflación siempre un 'mal' económico? ¿A quién perjudica más y a quién menos?"</a:t>
            </a:r>
            <a:br>
              <a:rPr lang="es-ES" sz="2000" dirty="0" smtClean="0">
                <a:solidFill>
                  <a:schemeClr val="tx1"/>
                </a:solidFill>
                <a:latin typeface="Arial" pitchFamily="34" charset="0"/>
                <a:cs typeface="Arial" pitchFamily="34" charset="0"/>
              </a:rPr>
            </a:br>
            <a:r>
              <a:rPr lang="es-ES" sz="2000" dirty="0" smtClean="0">
                <a:solidFill>
                  <a:schemeClr val="tx1"/>
                </a:solidFill>
                <a:latin typeface="Arial" pitchFamily="34" charset="0"/>
                <a:cs typeface="Arial" pitchFamily="34" charset="0"/>
              </a:rPr>
              <a:t>  • (Muestra que los fenómenos económicos tienen impactos diferenciados según la clase social, y por tanto son políticos).</a:t>
            </a:r>
            <a:br>
              <a:rPr lang="es-ES" sz="2000" dirty="0" smtClean="0">
                <a:solidFill>
                  <a:schemeClr val="tx1"/>
                </a:solidFill>
                <a:latin typeface="Arial" pitchFamily="34" charset="0"/>
                <a:cs typeface="Arial" pitchFamily="34" charset="0"/>
              </a:rPr>
            </a:br>
            <a:r>
              <a:rPr lang="es-ES" dirty="0" smtClean="0">
                <a:solidFill>
                  <a:schemeClr val="tx1"/>
                </a:solidFill>
                <a:latin typeface="Arial" pitchFamily="34" charset="0"/>
                <a:cs typeface="Arial" pitchFamily="34" charset="0"/>
              </a:rPr>
              <a:t/>
            </a:r>
            <a:br>
              <a:rPr lang="es-ES" dirty="0" smtClean="0">
                <a:solidFill>
                  <a:schemeClr val="tx1"/>
                </a:solidFill>
                <a:latin typeface="Arial" pitchFamily="34" charset="0"/>
                <a:cs typeface="Arial" pitchFamily="34" charset="0"/>
              </a:rPr>
            </a:br>
            <a:r>
              <a:rPr lang="es-ES" sz="1600" dirty="0" smtClean="0"/>
              <a:t/>
            </a:r>
            <a:br>
              <a:rPr lang="es-ES" sz="1600" dirty="0" smtClean="0"/>
            </a:br>
            <a:endParaRPr lang="es-ES" dirty="0"/>
          </a:p>
        </p:txBody>
      </p:sp>
    </p:spTree>
    <p:extLst>
      <p:ext uri="{BB962C8B-B14F-4D97-AF65-F5344CB8AC3E}">
        <p14:creationId xmlns:p14="http://schemas.microsoft.com/office/powerpoint/2010/main" val="22682140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459516" y="764704"/>
            <a:ext cx="8208912" cy="5386090"/>
          </a:xfrm>
          <a:prstGeom prst="rect">
            <a:avLst/>
          </a:prstGeom>
        </p:spPr>
        <p:txBody>
          <a:bodyPr wrap="square">
            <a:spAutoFit/>
          </a:bodyPr>
          <a:lstStyle/>
          <a:p>
            <a:r>
              <a:rPr lang="es-ES" sz="2000" b="1" dirty="0" smtClean="0"/>
              <a:t>Para </a:t>
            </a:r>
            <a:r>
              <a:rPr lang="es-ES" sz="2000" b="1" dirty="0" smtClean="0"/>
              <a:t>introducir el concepto de "Poder" y "Decisiones Colectivas"</a:t>
            </a:r>
          </a:p>
          <a:p>
            <a:endParaRPr lang="es-ES" dirty="0" smtClean="0"/>
          </a:p>
          <a:p>
            <a:r>
              <a:rPr lang="es-ES" dirty="0" smtClean="0"/>
              <a:t>1• "¿Qué tiene más impacto en tu vida económica diaria: una nueva ley aprobada en el congreso o un cambio en los intereses del banco central?"</a:t>
            </a:r>
          </a:p>
          <a:p>
            <a:r>
              <a:rPr lang="es-ES" dirty="0" smtClean="0"/>
              <a:t> (Ayuda a ver que el "poder económico" no solo está en los políticos elegidos, sino en instituciones no electas).</a:t>
            </a:r>
          </a:p>
          <a:p>
            <a:endParaRPr lang="es-ES" dirty="0" smtClean="0"/>
          </a:p>
          <a:p>
            <a:r>
              <a:rPr lang="es-ES" dirty="0" smtClean="0"/>
              <a:t>2• "Si un gobierno elige bajar impuestos a las grandes empresas en lugar de aumentar el presupuesto para escuelas, ¿es una decisión técnica 'económica' o una decisión 'política' sobre qué priorizar como sociedad?"</a:t>
            </a:r>
          </a:p>
          <a:p>
            <a:r>
              <a:rPr lang="es-ES" dirty="0" smtClean="0"/>
              <a:t>(Desdibuja la falsa línea entre economía y política. Toda decisión económica es política).</a:t>
            </a:r>
          </a:p>
          <a:p>
            <a:endParaRPr lang="es-ES" dirty="0" smtClean="0"/>
          </a:p>
          <a:p>
            <a:r>
              <a:rPr lang="es-ES" dirty="0"/>
              <a:t>3</a:t>
            </a:r>
            <a:r>
              <a:rPr lang="es-ES" dirty="0" smtClean="0"/>
              <a:t> "Cuando hablamos de 'el mercado', ¿a quiénes nos estamos refiriendo realmente? ¿Son personas con igualdad de condiciones?"</a:t>
            </a:r>
          </a:p>
          <a:p>
            <a:r>
              <a:rPr lang="es-ES" dirty="0" smtClean="0"/>
              <a:t>(Desmitifica "el mercado" como un ente abstracto, y lo presenta como un espacio de actores con poder muy desigual).</a:t>
            </a:r>
            <a:endParaRPr lang="es-ES" dirty="0"/>
          </a:p>
        </p:txBody>
      </p:sp>
    </p:spTree>
    <p:extLst>
      <p:ext uri="{BB962C8B-B14F-4D97-AF65-F5344CB8AC3E}">
        <p14:creationId xmlns:p14="http://schemas.microsoft.com/office/powerpoint/2010/main" val="14023442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75556" y="836712"/>
            <a:ext cx="7750287" cy="5607496"/>
          </a:xfrm>
        </p:spPr>
        <p:txBody>
          <a:bodyPr>
            <a:noAutofit/>
          </a:bodyPr>
          <a:lstStyle/>
          <a:p>
            <a:r>
              <a:rPr lang="es-ES" sz="2800" b="1" dirty="0" smtClean="0">
                <a:solidFill>
                  <a:schemeClr val="tx1"/>
                </a:solidFill>
              </a:rPr>
              <a:t>     RESUMEN: </a:t>
            </a:r>
            <a:br>
              <a:rPr lang="es-ES" sz="2800" b="1" dirty="0" smtClean="0">
                <a:solidFill>
                  <a:schemeClr val="tx1"/>
                </a:solidFill>
              </a:rPr>
            </a:br>
            <a:r>
              <a:rPr lang="es-ES" sz="2800" b="1" dirty="0" smtClean="0">
                <a:solidFill>
                  <a:schemeClr val="tx1"/>
                </a:solidFill>
              </a:rPr>
              <a:t/>
            </a:r>
            <a:br>
              <a:rPr lang="es-ES" sz="2800" b="1" dirty="0" smtClean="0">
                <a:solidFill>
                  <a:schemeClr val="tx1"/>
                </a:solidFill>
              </a:rPr>
            </a:br>
            <a:r>
              <a:rPr lang="es-ES" sz="1400" dirty="0" smtClean="0">
                <a:solidFill>
                  <a:schemeClr val="tx1"/>
                </a:solidFill>
              </a:rPr>
              <a:t/>
            </a:r>
            <a:br>
              <a:rPr lang="es-ES" sz="1400" dirty="0" smtClean="0">
                <a:solidFill>
                  <a:schemeClr val="tx1"/>
                </a:solidFill>
              </a:rPr>
            </a:br>
            <a:r>
              <a:rPr lang="es-ES" sz="1400" dirty="0" smtClean="0">
                <a:solidFill>
                  <a:schemeClr val="tx1"/>
                </a:solidFill>
              </a:rPr>
              <a:t>      </a:t>
            </a:r>
            <a:r>
              <a:rPr lang="es-ES" sz="2400" dirty="0" smtClean="0">
                <a:solidFill>
                  <a:schemeClr val="tx1"/>
                </a:solidFill>
                <a:latin typeface="Arial" pitchFamily="34" charset="0"/>
                <a:cs typeface="Arial" pitchFamily="34" charset="0"/>
              </a:rPr>
              <a:t>1-    los </a:t>
            </a:r>
            <a:r>
              <a:rPr lang="es-ES" sz="2400" dirty="0">
                <a:solidFill>
                  <a:schemeClr val="tx1"/>
                </a:solidFill>
                <a:latin typeface="Arial" pitchFamily="34" charset="0"/>
                <a:cs typeface="Arial" pitchFamily="34" charset="0"/>
              </a:rPr>
              <a:t>fenómenos económicos —el desempleo, los precios, la riqueza, la pobreza— no </a:t>
            </a:r>
            <a:r>
              <a:rPr lang="es-ES" sz="2400" dirty="0" smtClean="0">
                <a:solidFill>
                  <a:schemeClr val="tx1"/>
                </a:solidFill>
                <a:latin typeface="Arial" pitchFamily="34" charset="0"/>
                <a:cs typeface="Arial" pitchFamily="34" charset="0"/>
              </a:rPr>
              <a:t>     ocurren </a:t>
            </a:r>
            <a:r>
              <a:rPr lang="es-ES" sz="2400" dirty="0">
                <a:solidFill>
                  <a:schemeClr val="tx1"/>
                </a:solidFill>
                <a:latin typeface="Arial" pitchFamily="34" charset="0"/>
                <a:cs typeface="Arial" pitchFamily="34" charset="0"/>
              </a:rPr>
              <a:t>en un laboratorio aséptico. Ocurren en sociedades con historia, con conflictos, con grupos que tienen más poder que otros para definir las reglas del juego.</a:t>
            </a:r>
            <a:br>
              <a:rPr lang="es-ES" sz="2400" dirty="0">
                <a:solidFill>
                  <a:schemeClr val="tx1"/>
                </a:solidFill>
                <a:latin typeface="Arial" pitchFamily="34" charset="0"/>
                <a:cs typeface="Arial" pitchFamily="34" charset="0"/>
              </a:rPr>
            </a:br>
            <a:r>
              <a:rPr lang="es-ES" sz="2400" dirty="0">
                <a:solidFill>
                  <a:schemeClr val="tx1"/>
                </a:solidFill>
                <a:latin typeface="Arial" pitchFamily="34" charset="0"/>
                <a:cs typeface="Arial" pitchFamily="34" charset="0"/>
              </a:rPr>
              <a:t> </a:t>
            </a:r>
            <a:br>
              <a:rPr lang="es-ES" sz="2400" dirty="0">
                <a:solidFill>
                  <a:schemeClr val="tx1"/>
                </a:solidFill>
                <a:latin typeface="Arial" pitchFamily="34" charset="0"/>
                <a:cs typeface="Arial" pitchFamily="34" charset="0"/>
              </a:rPr>
            </a:br>
            <a:r>
              <a:rPr lang="es-ES" sz="2400" dirty="0" smtClean="0">
                <a:solidFill>
                  <a:schemeClr val="tx1"/>
                </a:solidFill>
                <a:latin typeface="Arial" pitchFamily="34" charset="0"/>
                <a:cs typeface="Arial" pitchFamily="34" charset="0"/>
              </a:rPr>
              <a:t>2- la </a:t>
            </a:r>
            <a:r>
              <a:rPr lang="es-ES" sz="2400" b="1" dirty="0">
                <a:solidFill>
                  <a:schemeClr val="accent3"/>
                </a:solidFill>
                <a:latin typeface="Arial" pitchFamily="34" charset="0"/>
                <a:cs typeface="Arial" pitchFamily="34" charset="0"/>
              </a:rPr>
              <a:t>Economía Política </a:t>
            </a:r>
            <a:r>
              <a:rPr lang="es-ES" sz="2400" dirty="0">
                <a:solidFill>
                  <a:schemeClr val="tx1"/>
                </a:solidFill>
                <a:latin typeface="Arial" pitchFamily="34" charset="0"/>
                <a:cs typeface="Arial" pitchFamily="34" charset="0"/>
              </a:rPr>
              <a:t>no estudia 'la economía' y 'la política' por separado. Estudia el poder para producir, distribuir y consumir. Es la ciencia social que nos ayuda a hacer las preguntas incómodas que están detrás de los números de los periódicos.</a:t>
            </a:r>
            <a:br>
              <a:rPr lang="es-ES" sz="2400" dirty="0">
                <a:solidFill>
                  <a:schemeClr val="tx1"/>
                </a:solidFill>
                <a:latin typeface="Arial" pitchFamily="34" charset="0"/>
                <a:cs typeface="Arial" pitchFamily="34" charset="0"/>
              </a:rPr>
            </a:br>
            <a:r>
              <a:rPr lang="es-ES" sz="2400" dirty="0" smtClean="0">
                <a:solidFill>
                  <a:schemeClr val="tx1"/>
                </a:solidFill>
                <a:latin typeface="Arial" pitchFamily="34" charset="0"/>
                <a:cs typeface="Arial" pitchFamily="34" charset="0"/>
              </a:rPr>
              <a:t/>
            </a:r>
            <a:br>
              <a:rPr lang="es-ES" sz="2400" dirty="0" smtClean="0">
                <a:solidFill>
                  <a:schemeClr val="tx1"/>
                </a:solidFill>
                <a:latin typeface="Arial" pitchFamily="34" charset="0"/>
                <a:cs typeface="Arial" pitchFamily="34" charset="0"/>
              </a:rPr>
            </a:br>
            <a:endParaRPr lang="es-ES" sz="2400" dirty="0">
              <a:solidFill>
                <a:schemeClr val="tx1"/>
              </a:solidFill>
              <a:latin typeface="Arial" pitchFamily="34" charset="0"/>
              <a:cs typeface="Arial" pitchFamily="34" charset="0"/>
            </a:endParaRPr>
          </a:p>
        </p:txBody>
      </p:sp>
      <p:sp>
        <p:nvSpPr>
          <p:cNvPr id="3" name="2 Flecha curvada hacia la derecha"/>
          <p:cNvSpPr/>
          <p:nvPr/>
        </p:nvSpPr>
        <p:spPr>
          <a:xfrm>
            <a:off x="179512" y="764704"/>
            <a:ext cx="792088" cy="1080120"/>
          </a:xfrm>
          <a:prstGeom prst="curved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solidFill>
                <a:srgbClr val="FF0000"/>
              </a:solidFill>
            </a:endParaRPr>
          </a:p>
        </p:txBody>
      </p:sp>
    </p:spTree>
    <p:extLst>
      <p:ext uri="{BB962C8B-B14F-4D97-AF65-F5344CB8AC3E}">
        <p14:creationId xmlns:p14="http://schemas.microsoft.com/office/powerpoint/2010/main" val="315886674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200</TotalTime>
  <Words>558</Words>
  <Application>Microsoft Office PowerPoint</Application>
  <PresentationFormat>Presentación en pantalla (4:3)</PresentationFormat>
  <Paragraphs>58</Paragraphs>
  <Slides>19</Slides>
  <Notes>1</Notes>
  <HiddenSlides>0</HiddenSlides>
  <MMClips>0</MMClips>
  <ScaleCrop>false</ScaleCrop>
  <HeadingPairs>
    <vt:vector size="4" baseType="variant">
      <vt:variant>
        <vt:lpstr>Tema</vt:lpstr>
      </vt:variant>
      <vt:variant>
        <vt:i4>1</vt:i4>
      </vt:variant>
      <vt:variant>
        <vt:lpstr>Títulos de diapositiva</vt:lpstr>
      </vt:variant>
      <vt:variant>
        <vt:i4>19</vt:i4>
      </vt:variant>
    </vt:vector>
  </HeadingPairs>
  <TitlesOfParts>
    <vt:vector size="20" baseType="lpstr">
      <vt:lpstr>Austin</vt:lpstr>
      <vt:lpstr>Tema 1:  La Economía Política como ciencia social. Su carácter clasista. La teoría marxista del valor.</vt:lpstr>
      <vt:lpstr>CONTENIDOS  </vt:lpstr>
      <vt:lpstr>Aspectos claves de la asignatura  Economía Política </vt:lpstr>
      <vt:lpstr>OBJETIVOS DE LA ASIGNATURA </vt:lpstr>
      <vt:lpstr> Interrogantes para formular debate: Estrategia de Apertura  </vt:lpstr>
      <vt:lpstr>  Para conectar con la realidad cotidiana (El "enganche")   1• "¿Por qué, si hay comida suficiente para todos en el mundo, millones de personas pasan hambre?"  (Aborda directamente el núcleo: no es un problema técnico de producción, sino de distribución, poder y sistema).  2• "Imaginemos que se descubre una vacuna gratuita y 100% efectiva contra el cáncer. ¿Qué creen que pasaría en los mercados bursátiles, con los hospitales privados, con la política de salud? ¿Todos estarían felices?" (Introduce la idea de que el "progreso" económico no es neutral; genera ganadores y perdedores, y conflictos de interés).  3• "Cuando compran una camiseta barata, ¿qué están pagando realmente? ¿Solo la tela y la confección, o también las condiciones laborales del que la hizo?"  (Lleva a pensar en las cadenas globales de valor, la explotación y cómo nuestras decisiones de consumo están insertas en un sistema político-económico).  </vt:lpstr>
      <vt:lpstr>Presentación de PowerPoint</vt:lpstr>
      <vt:lpstr>Presentación de PowerPoint</vt:lpstr>
      <vt:lpstr>     RESUMEN:          1-    los fenómenos económicos —el desempleo, los precios, la riqueza, la pobreza— no      ocurren en un laboratorio aséptico. Ocurren en sociedades con historia, con conflictos, con grupos que tienen más poder que otros para definir las reglas del juego.   2- la Economía Política no estudia 'la economía' y 'la política' por separado. Estudia el poder para producir, distribuir y consumir. Es la ciencia social que nos ayuda a hacer las preguntas incómodas que están detrás de los números de los periódicos.  </vt:lpstr>
      <vt:lpstr>¿Qué entendemos por  Economía Política?                  (EP)</vt:lpstr>
      <vt:lpstr>Concepto de Economía Política desde dos miradas claves y la postura que asume el modelo de enseñanza cubano actual. </vt:lpstr>
      <vt:lpstr>Ernesto "Che" Guevara   Para el Che, la Economía Política es la herramienta teórica para la construcción consciente de la nueva sociedad socialista, donde la planificación central y la conciencia del "Hombre Nuevo" deben superar las categorías mercantiles y la ley del valor del capitalismo. </vt:lpstr>
      <vt:lpstr>Fidel Castro Ruz   Para Fidel, la Economía Política es el campo de batalla teórico y práctico por la soberanía nacional, la justicia social y la supervivencia de la Revolución Socialista frente al imperialismo. </vt:lpstr>
      <vt:lpstr>Postura que asume el Modelo de Enseñanza Cubano Actual sobre qué es la Economía Política  El modelo de enseñanza cubano actual define la Economía Política desde una perspectiva ortodoxa marxista-leninista, actualizada con el pensamiento de Fidel Castro (Fidelismo) y los documentos programáticos del Partido Comunista de Cuba (PCC).  </vt:lpstr>
      <vt:lpstr>Definición Clásica de Economía  Política  (Origen y Núcleo) </vt:lpstr>
      <vt:lpstr>"La Economía Política es la rama del conocimiento que, desde una perspectiva filosófico-social, investiga las relaciones sistémicas entre la estructura económica y la superestructura político-ideológica, interrogándose tanto por el funcionamiento real como por la legitimidad ética de dichas relaciones." </vt:lpstr>
      <vt:lpstr>   Definición Marxista (Perspectiva Crítica) </vt:lpstr>
      <vt:lpstr>Estudio Independiente 1.   Investigue:  Objeto de estudio y carácter clasista de la EPML. Economía Política Marxista Leninista    </vt:lpstr>
      <vt:lpstr>Estudio Independiente 2.   Carlos Marx y Federico Engels. Importancia y vigencia del marxismo.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Tema 1:  La Economía Política como ciencia social. Su carácter clasista. La teoría marxista del valor.</dc:title>
  <dc:creator>YANELYS</dc:creator>
  <cp:lastModifiedBy>YANELYS</cp:lastModifiedBy>
  <cp:revision>16</cp:revision>
  <dcterms:created xsi:type="dcterms:W3CDTF">2026-02-07T19:56:58Z</dcterms:created>
  <dcterms:modified xsi:type="dcterms:W3CDTF">2026-02-08T01:27:46Z</dcterms:modified>
</cp:coreProperties>
</file>