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3" r:id="rId2"/>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48" d="100"/>
          <a:sy n="48" d="100"/>
        </p:scale>
        <p:origin x="67" y="7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1495AE-EA2C-B73C-B46B-2371BDD9D1F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D866847-8B08-7BD9-4155-04B9294A7B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4BA36A4-3FFD-BAD4-5B87-ADA905DA8D88}"/>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5" name="Marcador de pie de página 4">
            <a:extLst>
              <a:ext uri="{FF2B5EF4-FFF2-40B4-BE49-F238E27FC236}">
                <a16:creationId xmlns:a16="http://schemas.microsoft.com/office/drawing/2014/main" id="{0F025893-0778-1B82-2E15-9447A1E53AE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62A099-E7F4-9B07-666E-CED39227A353}"/>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3897762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0E0BC3-BC82-B433-1228-07CEF4B34FE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A5389B7-0F98-82CC-4BE5-5A600706111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36EAB69-3956-B0C2-F654-13B2F920EE29}"/>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5" name="Marcador de pie de página 4">
            <a:extLst>
              <a:ext uri="{FF2B5EF4-FFF2-40B4-BE49-F238E27FC236}">
                <a16:creationId xmlns:a16="http://schemas.microsoft.com/office/drawing/2014/main" id="{B4805DF4-D256-7705-00AB-F0EDF2959A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0B66701-A2B4-2C31-F10A-A3F75A3736D2}"/>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386574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A23FCA4-787D-C8BC-7DE4-D2B68DF90E0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FC2C206-77FE-D1C3-747C-93DDED4A7EB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435ECC-60A8-7BBA-5CFC-539409C75953}"/>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5" name="Marcador de pie de página 4">
            <a:extLst>
              <a:ext uri="{FF2B5EF4-FFF2-40B4-BE49-F238E27FC236}">
                <a16:creationId xmlns:a16="http://schemas.microsoft.com/office/drawing/2014/main" id="{874C0143-CE45-E49E-058B-0A3DB463E6E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921472F-7AC5-0526-7F9D-A604B854ABA3}"/>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2356738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8349AA-C30D-63D6-8806-D7AAF79B281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2964FD-1568-3307-43A5-D15298669D0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70D53C1-A958-0F52-CC19-882F4B59324A}"/>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5" name="Marcador de pie de página 4">
            <a:extLst>
              <a:ext uri="{FF2B5EF4-FFF2-40B4-BE49-F238E27FC236}">
                <a16:creationId xmlns:a16="http://schemas.microsoft.com/office/drawing/2014/main" id="{D401016C-B1C1-C457-48AA-3D839E6E01F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9832059-E7B3-6450-FA2F-EB73C69EAE53}"/>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681232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25A2DF-FB40-E91F-AA73-89EFC92840D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6F17B2C-AAB0-52EC-B43A-17B18D519C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2F4FB44-291F-F207-41B5-9A4B05E87106}"/>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5" name="Marcador de pie de página 4">
            <a:extLst>
              <a:ext uri="{FF2B5EF4-FFF2-40B4-BE49-F238E27FC236}">
                <a16:creationId xmlns:a16="http://schemas.microsoft.com/office/drawing/2014/main" id="{B83144D4-D30C-0A9B-3767-7C478A92EC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706FC0E-702B-CC16-E840-60A29A31BB10}"/>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257297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E2AC88-BE67-A0B4-36C5-5DF7486D28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D6D97E8-2C60-B815-0577-1AC84DFA769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D3292C3-EFC1-8BA3-F585-04AB30A2D2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C496C8E-C9FB-2F2B-825A-280F84B2BF56}"/>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6" name="Marcador de pie de página 5">
            <a:extLst>
              <a:ext uri="{FF2B5EF4-FFF2-40B4-BE49-F238E27FC236}">
                <a16:creationId xmlns:a16="http://schemas.microsoft.com/office/drawing/2014/main" id="{20DE75C9-B1E6-7129-7FD6-7D5715689FC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145CBA5-C204-3BBC-B33F-F76B1833E405}"/>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53884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79C468-60C8-2686-669F-118C88DC531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1EF1BD3-343A-4ED7-B091-5892B1E57E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E89A45-4D61-6999-0A1B-ED4542F2579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50A7647-34F2-2FA9-6BC7-144BB205ED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29A33D2-88CE-5A8D-4738-FA9F2140955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341815C-4A64-59D5-8A0A-602751B94D22}"/>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8" name="Marcador de pie de página 7">
            <a:extLst>
              <a:ext uri="{FF2B5EF4-FFF2-40B4-BE49-F238E27FC236}">
                <a16:creationId xmlns:a16="http://schemas.microsoft.com/office/drawing/2014/main" id="{4D319BAF-3AAD-E1D2-D5A3-DD1BD68877B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810B329-7A16-2AFC-792A-5FD3897DF90A}"/>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2950736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BF6CBE-2D76-14D6-CDE4-1C2F09068FD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801C4E2-2162-867C-079D-4564AE56751A}"/>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4" name="Marcador de pie de página 3">
            <a:extLst>
              <a:ext uri="{FF2B5EF4-FFF2-40B4-BE49-F238E27FC236}">
                <a16:creationId xmlns:a16="http://schemas.microsoft.com/office/drawing/2014/main" id="{F80715C2-553B-A95C-7F9D-2AD12A6F09A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74DD6D05-5D94-3A96-97BF-2C363791374D}"/>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333071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E03DEC6-A51C-9AF3-6B46-44E321159EE9}"/>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3" name="Marcador de pie de página 2">
            <a:extLst>
              <a:ext uri="{FF2B5EF4-FFF2-40B4-BE49-F238E27FC236}">
                <a16:creationId xmlns:a16="http://schemas.microsoft.com/office/drawing/2014/main" id="{8A366610-148C-8820-3A2A-F5A3864A422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AECE13D6-4CFF-B674-7C36-87E78D59CEA6}"/>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261356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D73ACF-4B4F-63CB-211B-A2308DF418E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29B656D-5D22-511F-443B-9B227EF8A7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1F5A362-E169-0615-B8A3-D662C5C9F9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7CC28E2-F3A2-032B-430A-CBC364EA9120}"/>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6" name="Marcador de pie de página 5">
            <a:extLst>
              <a:ext uri="{FF2B5EF4-FFF2-40B4-BE49-F238E27FC236}">
                <a16:creationId xmlns:a16="http://schemas.microsoft.com/office/drawing/2014/main" id="{37A282A9-D227-F18F-EFC5-1D9B8BD065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FA10393-F261-8A5F-70AD-13AA120A9CE5}"/>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3224813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4BFE54-D2E0-58EE-21C9-4EEC8ACC17B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B346AB-0EAD-77A4-0462-9AF940A40B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85934C0-5BF3-8300-818C-37E7A0797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3782B7A-EA54-EE01-2761-19587CAD9A20}"/>
              </a:ext>
            </a:extLst>
          </p:cNvPr>
          <p:cNvSpPr>
            <a:spLocks noGrp="1"/>
          </p:cNvSpPr>
          <p:nvPr>
            <p:ph type="dt" sz="half" idx="10"/>
          </p:nvPr>
        </p:nvSpPr>
        <p:spPr/>
        <p:txBody>
          <a:bodyPr/>
          <a:lstStyle/>
          <a:p>
            <a:fld id="{46758A9F-5F33-4E1D-8A66-F5B895ABDB1A}" type="datetimeFigureOut">
              <a:rPr lang="es-ES" smtClean="0"/>
              <a:t>06/04/2026</a:t>
            </a:fld>
            <a:endParaRPr lang="es-ES"/>
          </a:p>
        </p:txBody>
      </p:sp>
      <p:sp>
        <p:nvSpPr>
          <p:cNvPr id="6" name="Marcador de pie de página 5">
            <a:extLst>
              <a:ext uri="{FF2B5EF4-FFF2-40B4-BE49-F238E27FC236}">
                <a16:creationId xmlns:a16="http://schemas.microsoft.com/office/drawing/2014/main" id="{2BECAD08-4485-893B-9C60-12E10A90C76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B4976AD-11BD-F554-7000-C4ACABD7BA59}"/>
              </a:ext>
            </a:extLst>
          </p:cNvPr>
          <p:cNvSpPr>
            <a:spLocks noGrp="1"/>
          </p:cNvSpPr>
          <p:nvPr>
            <p:ph type="sldNum" sz="quarter" idx="12"/>
          </p:nvPr>
        </p:nvSpPr>
        <p:spPr/>
        <p:txBody>
          <a:bodyPr/>
          <a:lstStyle/>
          <a:p>
            <a:fld id="{4F4D90FE-CAEA-4B1C-9C5E-633A590020AA}" type="slidenum">
              <a:rPr lang="es-ES" smtClean="0"/>
              <a:t>‹Nº›</a:t>
            </a:fld>
            <a:endParaRPr lang="es-ES"/>
          </a:p>
        </p:txBody>
      </p:sp>
    </p:spTree>
    <p:extLst>
      <p:ext uri="{BB962C8B-B14F-4D97-AF65-F5344CB8AC3E}">
        <p14:creationId xmlns:p14="http://schemas.microsoft.com/office/powerpoint/2010/main" val="232336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039AC8F-2A67-6DF4-743F-C6D7D7552F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4866140-FF48-68FE-006C-55CA0489B8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FF1ADB8-1B1F-2BBA-512D-2674055A5D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758A9F-5F33-4E1D-8A66-F5B895ABDB1A}" type="datetimeFigureOut">
              <a:rPr lang="es-ES" smtClean="0"/>
              <a:t>06/04/2026</a:t>
            </a:fld>
            <a:endParaRPr lang="es-ES"/>
          </a:p>
        </p:txBody>
      </p:sp>
      <p:sp>
        <p:nvSpPr>
          <p:cNvPr id="5" name="Marcador de pie de página 4">
            <a:extLst>
              <a:ext uri="{FF2B5EF4-FFF2-40B4-BE49-F238E27FC236}">
                <a16:creationId xmlns:a16="http://schemas.microsoft.com/office/drawing/2014/main" id="{BB6BE39F-6598-6C61-5A87-E7405C904A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D8BB668F-A3AA-FE91-3AA3-41203D3FF9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4D90FE-CAEA-4B1C-9C5E-633A590020AA}" type="slidenum">
              <a:rPr lang="es-ES" smtClean="0"/>
              <a:t>‹Nº›</a:t>
            </a:fld>
            <a:endParaRPr lang="es-ES"/>
          </a:p>
        </p:txBody>
      </p:sp>
    </p:spTree>
    <p:extLst>
      <p:ext uri="{BB962C8B-B14F-4D97-AF65-F5344CB8AC3E}">
        <p14:creationId xmlns:p14="http://schemas.microsoft.com/office/powerpoint/2010/main" val="1372285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A8A61348-AE0F-EE90-055D-AD940963672A}"/>
              </a:ext>
            </a:extLst>
          </p:cNvPr>
          <p:cNvSpPr txBox="1">
            <a:spLocks noChangeArrowheads="1"/>
          </p:cNvSpPr>
          <p:nvPr/>
        </p:nvSpPr>
        <p:spPr bwMode="auto">
          <a:xfrm>
            <a:off x="3868342" y="1849041"/>
            <a:ext cx="4657725" cy="708422"/>
          </a:xfrm>
          <a:prstGeom prst="rect">
            <a:avLst/>
          </a:prstGeom>
          <a:noFill/>
          <a:ln>
            <a:noFill/>
          </a:ln>
        </p:spPr>
        <p:txBody>
          <a:bodyPr lIns="50625" tIns="25313" rIns="50625" bIns="25313"/>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Fundamentos del Control Médico de la actividad física</a:t>
            </a:r>
          </a:p>
          <a:p>
            <a:pPr algn="ct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2do año C.D</a:t>
            </a:r>
          </a:p>
        </p:txBody>
      </p:sp>
      <p:sp>
        <p:nvSpPr>
          <p:cNvPr id="4099" name="Text Box 2">
            <a:extLst>
              <a:ext uri="{FF2B5EF4-FFF2-40B4-BE49-F238E27FC236}">
                <a16:creationId xmlns:a16="http://schemas.microsoft.com/office/drawing/2014/main" id="{21CFA59E-4797-4971-3379-BB945CF57984}"/>
              </a:ext>
            </a:extLst>
          </p:cNvPr>
          <p:cNvSpPr txBox="1">
            <a:spLocks noChangeArrowheads="1"/>
          </p:cNvSpPr>
          <p:nvPr/>
        </p:nvSpPr>
        <p:spPr bwMode="auto">
          <a:xfrm>
            <a:off x="3827862" y="3429001"/>
            <a:ext cx="4536281" cy="608410"/>
          </a:xfrm>
          <a:prstGeom prst="rect">
            <a:avLst/>
          </a:prstGeom>
          <a:noFill/>
          <a:ln>
            <a:noFill/>
          </a:ln>
        </p:spPr>
        <p:txBody>
          <a:bodyPr lIns="50625" tIns="25313" rIns="50625" bIns="25313"/>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Tema 1. Control y medición de la Actividad Física.</a:t>
            </a:r>
          </a:p>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Clase 13</a:t>
            </a:r>
          </a:p>
          <a:p>
            <a:pPr eaLnBrk="1" hangingPunct="1">
              <a:lnSpc>
                <a:spcPct val="93000"/>
              </a:lnSpc>
              <a:buClr>
                <a:srgbClr val="000000"/>
              </a:buClr>
              <a:buSzPct val="100000"/>
              <a:buFont typeface="Times New Roman" panose="02020603050405020304" pitchFamily="18" charset="0"/>
              <a:buNone/>
              <a:defRPr/>
            </a:pPr>
            <a:endParaRPr lang="es-ES" altLang="en-US" sz="2800" b="1" dirty="0">
              <a:solidFill>
                <a:srgbClr val="0000FF"/>
              </a:solidFill>
              <a:effectLst>
                <a:outerShdw blurRad="38100" dist="38100" dir="2700000" algn="tl">
                  <a:srgbClr val="C0C0C0"/>
                </a:outerShdw>
              </a:effectLs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E863F81-5634-DF56-7DB9-8AF9F67D079B}"/>
              </a:ext>
            </a:extLst>
          </p:cNvPr>
          <p:cNvSpPr txBox="1"/>
          <p:nvPr/>
        </p:nvSpPr>
        <p:spPr>
          <a:xfrm>
            <a:off x="208547" y="-44865"/>
            <a:ext cx="11742821" cy="6220293"/>
          </a:xfrm>
          <a:prstGeom prst="rect">
            <a:avLst/>
          </a:prstGeom>
          <a:noFill/>
        </p:spPr>
        <p:txBody>
          <a:bodyPr wrap="square">
            <a:spAutoFit/>
          </a:bodyPr>
          <a:lstStyle/>
          <a:p>
            <a:pPr algn="just">
              <a:lnSpc>
                <a:spcPct val="150000"/>
              </a:lnSpc>
              <a:spcBef>
                <a:spcPts val="1800"/>
              </a:spcBef>
              <a:spcAft>
                <a:spcPts val="1350"/>
              </a:spcAft>
              <a:buNone/>
            </a:pPr>
            <a:r>
              <a:rPr lang="es-ES" b="1" i="0" dirty="0">
                <a:solidFill>
                  <a:schemeClr val="accent1"/>
                </a:solidFill>
                <a:effectLst/>
                <a:latin typeface="Muli"/>
              </a:rPr>
              <a:t>Especificidad</a:t>
            </a:r>
          </a:p>
          <a:p>
            <a:pPr algn="just">
              <a:lnSpc>
                <a:spcPct val="150000"/>
              </a:lnSpc>
              <a:spcAft>
                <a:spcPts val="2250"/>
              </a:spcAft>
              <a:buNone/>
            </a:pPr>
            <a:r>
              <a:rPr lang="es-ES" b="0" i="0" dirty="0">
                <a:solidFill>
                  <a:schemeClr val="accent1"/>
                </a:solidFill>
                <a:effectLst/>
                <a:latin typeface="Muli"/>
              </a:rPr>
              <a:t>Otro principio crítico es el de especificidad. Establece que la adaptación del cuerpo o el cambio en la forma física es específica al tipo de entrenamiento realizado. En otras palabras, las personas </a:t>
            </a:r>
            <a:r>
              <a:rPr lang="es-ES" b="1" i="0" dirty="0">
                <a:solidFill>
                  <a:schemeClr val="accent1"/>
                </a:solidFill>
                <a:effectLst/>
                <a:latin typeface="Muli"/>
              </a:rPr>
              <a:t>solo se vuelven más hábiles en lo que hacen y practican</a:t>
            </a:r>
            <a:r>
              <a:rPr lang="es-ES" b="0" i="0" dirty="0">
                <a:solidFill>
                  <a:schemeClr val="accent1"/>
                </a:solidFill>
                <a:effectLst/>
                <a:latin typeface="Muli"/>
              </a:rPr>
              <a:t>. En lo que respecta al entrenamiento de fuerza, se puede explicar a medida que las personas mejoran aquello para lo que entrenan.</a:t>
            </a:r>
          </a:p>
          <a:p>
            <a:pPr algn="just">
              <a:lnSpc>
                <a:spcPct val="150000"/>
              </a:lnSpc>
              <a:spcAft>
                <a:spcPts val="2250"/>
              </a:spcAft>
              <a:buNone/>
            </a:pPr>
            <a:r>
              <a:rPr lang="es-ES" b="0" i="0" dirty="0">
                <a:solidFill>
                  <a:schemeClr val="accent1"/>
                </a:solidFill>
                <a:effectLst/>
                <a:latin typeface="Muli"/>
              </a:rPr>
              <a:t>Es decir, se requiere considerar los objetivos específicos de cada persona. Por ejemplo, elegir los ejercicios específicos para fortalecer una zona muscular concreta, o planificar adecuadamente las cargas de entrenamiento para mejorar el rendimiento en una actividad o deporte concreto.</a:t>
            </a:r>
          </a:p>
          <a:p>
            <a:pPr algn="just">
              <a:lnSpc>
                <a:spcPct val="150000"/>
              </a:lnSpc>
              <a:spcAft>
                <a:spcPts val="2250"/>
              </a:spcAft>
            </a:pPr>
            <a:r>
              <a:rPr lang="es-ES" b="0" i="0" dirty="0">
                <a:solidFill>
                  <a:schemeClr val="accent1"/>
                </a:solidFill>
                <a:effectLst/>
                <a:latin typeface="Muli"/>
              </a:rPr>
              <a:t>La especificidad también se relaciona con la temporada deportiva de un atleta. A medida que avanza en la pretemporada, durante la temporada y la postemporada, cada forma de entrenamiento debe progresar de manera organizada, desde lo general hasta lo específico del deporte. Si bien la participación en un deporte en sí es la forma óptima de mejorar el rendimiento, la aplicación adecuada de un programa de entrenamiento de fuerza bien diseñado también contribuirá positivamente al rendimiento.</a:t>
            </a:r>
          </a:p>
        </p:txBody>
      </p:sp>
    </p:spTree>
    <p:extLst>
      <p:ext uri="{BB962C8B-B14F-4D97-AF65-F5344CB8AC3E}">
        <p14:creationId xmlns:p14="http://schemas.microsoft.com/office/powerpoint/2010/main" val="317587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B38B639-46A3-18FB-A04D-97AD73A81C5E}"/>
              </a:ext>
            </a:extLst>
          </p:cNvPr>
          <p:cNvSpPr txBox="1"/>
          <p:nvPr/>
        </p:nvSpPr>
        <p:spPr>
          <a:xfrm>
            <a:off x="256674" y="292939"/>
            <a:ext cx="11935326" cy="6429965"/>
          </a:xfrm>
          <a:prstGeom prst="rect">
            <a:avLst/>
          </a:prstGeom>
          <a:noFill/>
        </p:spPr>
        <p:txBody>
          <a:bodyPr wrap="square">
            <a:spAutoFit/>
          </a:bodyPr>
          <a:lstStyle/>
          <a:p>
            <a:pPr algn="l">
              <a:spcBef>
                <a:spcPts val="1800"/>
              </a:spcBef>
              <a:spcAft>
                <a:spcPts val="1350"/>
              </a:spcAft>
              <a:buNone/>
            </a:pPr>
            <a:r>
              <a:rPr lang="es-ES" sz="2000" b="1" i="0" dirty="0">
                <a:solidFill>
                  <a:schemeClr val="accent1"/>
                </a:solidFill>
                <a:effectLst/>
                <a:latin typeface="Muli"/>
              </a:rPr>
              <a:t>Efectos biológicos del trabajo de la fuerza</a:t>
            </a:r>
          </a:p>
          <a:p>
            <a:pPr algn="l">
              <a:spcAft>
                <a:spcPts val="2250"/>
              </a:spcAft>
              <a:buNone/>
            </a:pPr>
            <a:r>
              <a:rPr lang="es-ES" sz="2000" b="0" i="0" dirty="0">
                <a:solidFill>
                  <a:schemeClr val="accent1"/>
                </a:solidFill>
                <a:effectLst/>
                <a:latin typeface="Muli"/>
              </a:rPr>
              <a:t>El entrenamiento de la fuerza provocará unos cambios en el organismo que pueden llegar a ser muy espectaculares en el aparato locomotor. No obstante, estos cambios pueden tener efectos tanto positivos como negativos. </a:t>
            </a:r>
          </a:p>
          <a:p>
            <a:pPr algn="l">
              <a:spcAft>
                <a:spcPts val="2250"/>
              </a:spcAft>
              <a:buNone/>
            </a:pPr>
            <a:r>
              <a:rPr lang="es-ES" sz="2000" b="1" i="0" dirty="0">
                <a:solidFill>
                  <a:schemeClr val="accent1"/>
                </a:solidFill>
                <a:effectLst/>
                <a:latin typeface="Muli"/>
              </a:rPr>
              <a:t>Efectos positivos</a:t>
            </a:r>
            <a:endParaRPr lang="es-ES" sz="2000" b="0" i="0" dirty="0">
              <a:solidFill>
                <a:schemeClr val="accent1"/>
              </a:solidFill>
              <a:effectLst/>
              <a:latin typeface="Muli"/>
            </a:endParaRPr>
          </a:p>
          <a:p>
            <a:pPr algn="l">
              <a:spcAft>
                <a:spcPts val="750"/>
              </a:spcAft>
              <a:buFont typeface="Arial" panose="020B0604020202020204" pitchFamily="34" charset="0"/>
              <a:buChar char="•"/>
            </a:pPr>
            <a:r>
              <a:rPr lang="es-ES" sz="2000" b="0" i="0" dirty="0">
                <a:solidFill>
                  <a:schemeClr val="accent1"/>
                </a:solidFill>
                <a:effectLst/>
                <a:latin typeface="Muli"/>
              </a:rPr>
              <a:t>Incrementa la </a:t>
            </a:r>
            <a:r>
              <a:rPr lang="es-ES" sz="2000" b="1" i="0" dirty="0">
                <a:solidFill>
                  <a:schemeClr val="accent1"/>
                </a:solidFill>
                <a:effectLst/>
                <a:latin typeface="Muli"/>
              </a:rPr>
              <a:t>irrigación</a:t>
            </a:r>
            <a:r>
              <a:rPr lang="es-ES" sz="2000" b="0" i="0" dirty="0">
                <a:solidFill>
                  <a:schemeClr val="accent1"/>
                </a:solidFill>
                <a:effectLst/>
                <a:latin typeface="Muli"/>
              </a:rPr>
              <a:t>.</a:t>
            </a:r>
          </a:p>
          <a:p>
            <a:pPr algn="l">
              <a:spcAft>
                <a:spcPts val="750"/>
              </a:spcAft>
              <a:buFont typeface="Arial" panose="020B0604020202020204" pitchFamily="34" charset="0"/>
              <a:buChar char="•"/>
            </a:pPr>
            <a:r>
              <a:rPr lang="es-ES" sz="2000" b="1" i="0" dirty="0">
                <a:solidFill>
                  <a:schemeClr val="accent1"/>
                </a:solidFill>
                <a:effectLst/>
                <a:latin typeface="Muli"/>
              </a:rPr>
              <a:t>Mejora el metabolismo</a:t>
            </a:r>
            <a:r>
              <a:rPr lang="es-ES" sz="2000" b="0" i="0" dirty="0">
                <a:solidFill>
                  <a:schemeClr val="accent1"/>
                </a:solidFill>
                <a:effectLst/>
                <a:latin typeface="Muli"/>
              </a:rPr>
              <a:t>. Aumentan la mioglobina y los depósitos de glucógeno.</a:t>
            </a:r>
          </a:p>
          <a:p>
            <a:pPr algn="l">
              <a:spcAft>
                <a:spcPts val="750"/>
              </a:spcAft>
              <a:buFont typeface="Arial" panose="020B0604020202020204" pitchFamily="34" charset="0"/>
              <a:buChar char="•"/>
            </a:pPr>
            <a:r>
              <a:rPr lang="es-ES" sz="2000" b="0" i="0" dirty="0">
                <a:solidFill>
                  <a:schemeClr val="accent1"/>
                </a:solidFill>
                <a:effectLst/>
                <a:latin typeface="Muli"/>
              </a:rPr>
              <a:t>Producen hipertrofia o </a:t>
            </a:r>
            <a:r>
              <a:rPr lang="es-ES" sz="2000" b="1" i="0" dirty="0">
                <a:solidFill>
                  <a:schemeClr val="accent1"/>
                </a:solidFill>
                <a:effectLst/>
                <a:latin typeface="Muli"/>
              </a:rPr>
              <a:t>aumento del diámetro de la fibra muscular.</a:t>
            </a:r>
            <a:endParaRPr lang="es-ES" sz="2000" b="0" i="0" dirty="0">
              <a:solidFill>
                <a:schemeClr val="accent1"/>
              </a:solidFill>
              <a:effectLst/>
              <a:latin typeface="Muli"/>
            </a:endParaRPr>
          </a:p>
          <a:p>
            <a:pPr algn="l">
              <a:spcAft>
                <a:spcPts val="750"/>
              </a:spcAft>
              <a:buFont typeface="Arial" panose="020B0604020202020204" pitchFamily="34" charset="0"/>
              <a:buChar char="•"/>
            </a:pPr>
            <a:r>
              <a:rPr lang="es-ES" sz="2000" b="0" i="0" dirty="0">
                <a:solidFill>
                  <a:schemeClr val="accent1"/>
                </a:solidFill>
                <a:effectLst/>
                <a:latin typeface="Muli"/>
              </a:rPr>
              <a:t>Pueden producir hiperplasia o fenómeno, no totalmente aceptado, que consiste en un aumento del número de fibras musculares.</a:t>
            </a:r>
          </a:p>
          <a:p>
            <a:pPr algn="l">
              <a:spcAft>
                <a:spcPts val="750"/>
              </a:spcAft>
              <a:buFont typeface="Arial" panose="020B0604020202020204" pitchFamily="34" charset="0"/>
              <a:buChar char="•"/>
            </a:pPr>
            <a:r>
              <a:rPr lang="es-ES" sz="2000" b="1" i="0" dirty="0">
                <a:solidFill>
                  <a:schemeClr val="accent1"/>
                </a:solidFill>
                <a:effectLst/>
                <a:latin typeface="Muli"/>
              </a:rPr>
              <a:t>Mejora la reacción del músculo ante el estímulo</a:t>
            </a:r>
            <a:r>
              <a:rPr lang="es-ES" sz="2000" b="0" i="0" dirty="0">
                <a:solidFill>
                  <a:schemeClr val="accent1"/>
                </a:solidFill>
                <a:effectLst/>
                <a:latin typeface="Muli"/>
              </a:rPr>
              <a:t>.</a:t>
            </a:r>
          </a:p>
          <a:p>
            <a:pPr algn="l">
              <a:spcAft>
                <a:spcPts val="2250"/>
              </a:spcAft>
              <a:buNone/>
            </a:pPr>
            <a:r>
              <a:rPr lang="es-ES" sz="2000" b="1" i="0" dirty="0">
                <a:solidFill>
                  <a:schemeClr val="accent1"/>
                </a:solidFill>
                <a:effectLst/>
                <a:latin typeface="Muli"/>
              </a:rPr>
              <a:t>Efectos negativos</a:t>
            </a:r>
            <a:endParaRPr lang="es-ES" sz="2000" b="0" i="0" dirty="0">
              <a:solidFill>
                <a:schemeClr val="accent1"/>
              </a:solidFill>
              <a:effectLst/>
              <a:latin typeface="Muli"/>
            </a:endParaRPr>
          </a:p>
          <a:p>
            <a:pPr algn="l">
              <a:spcAft>
                <a:spcPts val="750"/>
              </a:spcAft>
              <a:buFont typeface="Arial" panose="020B0604020202020204" pitchFamily="34" charset="0"/>
              <a:buChar char="•"/>
            </a:pPr>
            <a:r>
              <a:rPr lang="es-ES" sz="2000" b="1" i="0" dirty="0">
                <a:solidFill>
                  <a:schemeClr val="accent1"/>
                </a:solidFill>
                <a:effectLst/>
                <a:latin typeface="Muli"/>
              </a:rPr>
              <a:t>La hipertrofia puede hacer perder movilidad</a:t>
            </a:r>
            <a:r>
              <a:rPr lang="es-ES" sz="2000" b="0" i="0" dirty="0">
                <a:solidFill>
                  <a:schemeClr val="accent1"/>
                </a:solidFill>
                <a:effectLst/>
                <a:latin typeface="Muli"/>
              </a:rPr>
              <a:t>.</a:t>
            </a:r>
          </a:p>
          <a:p>
            <a:pPr algn="l">
              <a:spcAft>
                <a:spcPts val="750"/>
              </a:spcAft>
              <a:buFont typeface="Arial" panose="020B0604020202020204" pitchFamily="34" charset="0"/>
              <a:buChar char="•"/>
            </a:pPr>
            <a:r>
              <a:rPr lang="es-ES" sz="2000" b="0" i="0" dirty="0">
                <a:solidFill>
                  <a:schemeClr val="accent1"/>
                </a:solidFill>
                <a:effectLst/>
                <a:latin typeface="Muli"/>
              </a:rPr>
              <a:t>En los niños </a:t>
            </a:r>
            <a:r>
              <a:rPr lang="es-ES" sz="2000" b="1" i="0" dirty="0">
                <a:solidFill>
                  <a:schemeClr val="accent1"/>
                </a:solidFill>
                <a:effectLst/>
                <a:latin typeface="Muli"/>
              </a:rPr>
              <a:t>inhibe el crecimiento óseo</a:t>
            </a:r>
            <a:r>
              <a:rPr lang="es-ES" sz="2000" b="0" i="0" dirty="0">
                <a:solidFill>
                  <a:schemeClr val="accent1"/>
                </a:solidFill>
                <a:effectLst/>
                <a:latin typeface="Muli"/>
              </a:rPr>
              <a:t> en longitud.</a:t>
            </a:r>
          </a:p>
          <a:p>
            <a:pPr algn="l">
              <a:spcAft>
                <a:spcPts val="750"/>
              </a:spcAft>
              <a:buFont typeface="Arial" panose="020B0604020202020204" pitchFamily="34" charset="0"/>
              <a:buChar char="•"/>
            </a:pPr>
            <a:r>
              <a:rPr lang="es-ES" sz="2000" b="0" i="0" dirty="0">
                <a:solidFill>
                  <a:schemeClr val="accent1"/>
                </a:solidFill>
                <a:effectLst/>
                <a:latin typeface="Muli"/>
              </a:rPr>
              <a:t>Un trabajo equivocado </a:t>
            </a:r>
            <a:r>
              <a:rPr lang="es-ES" sz="2000" b="1" i="0" dirty="0">
                <a:solidFill>
                  <a:schemeClr val="accent1"/>
                </a:solidFill>
                <a:effectLst/>
                <a:latin typeface="Muli"/>
              </a:rPr>
              <a:t>puede producir lesiones en el periostio</a:t>
            </a:r>
            <a:r>
              <a:rPr lang="es-ES" sz="2000" b="0" i="0" dirty="0">
                <a:solidFill>
                  <a:schemeClr val="accent1"/>
                </a:solidFill>
                <a:effectLst/>
                <a:latin typeface="Muli"/>
              </a:rPr>
              <a:t>.</a:t>
            </a:r>
          </a:p>
        </p:txBody>
      </p:sp>
    </p:spTree>
    <p:extLst>
      <p:ext uri="{BB962C8B-B14F-4D97-AF65-F5344CB8AC3E}">
        <p14:creationId xmlns:p14="http://schemas.microsoft.com/office/powerpoint/2010/main" val="1675009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0A4BD31-0A5F-9BB3-A7D5-2689DC039A3E}"/>
              </a:ext>
            </a:extLst>
          </p:cNvPr>
          <p:cNvSpPr txBox="1"/>
          <p:nvPr/>
        </p:nvSpPr>
        <p:spPr>
          <a:xfrm>
            <a:off x="144379" y="-62819"/>
            <a:ext cx="11839074" cy="6649000"/>
          </a:xfrm>
          <a:prstGeom prst="rect">
            <a:avLst/>
          </a:prstGeom>
          <a:noFill/>
        </p:spPr>
        <p:txBody>
          <a:bodyPr wrap="square">
            <a:spAutoFit/>
          </a:bodyPr>
          <a:lstStyle/>
          <a:p>
            <a:pPr algn="just">
              <a:lnSpc>
                <a:spcPct val="150000"/>
              </a:lnSpc>
              <a:spcAft>
                <a:spcPts val="1350"/>
              </a:spcAft>
              <a:buNone/>
            </a:pPr>
            <a:r>
              <a:rPr lang="es-ES" sz="2000" b="1" i="0" dirty="0">
                <a:solidFill>
                  <a:schemeClr val="accent1"/>
                </a:solidFill>
                <a:effectLst/>
                <a:latin typeface="Muli"/>
              </a:rPr>
              <a:t>Evolución de la fuerza</a:t>
            </a:r>
          </a:p>
          <a:p>
            <a:pPr algn="just">
              <a:lnSpc>
                <a:spcPct val="150000"/>
              </a:lnSpc>
              <a:spcAft>
                <a:spcPts val="2250"/>
              </a:spcAft>
              <a:buNone/>
            </a:pPr>
            <a:r>
              <a:rPr lang="es-ES" sz="2000" b="0" i="0" dirty="0">
                <a:solidFill>
                  <a:schemeClr val="accent1"/>
                </a:solidFill>
                <a:effectLst/>
                <a:latin typeface="Muli"/>
              </a:rPr>
              <a:t>Además de por los factores antes descritos que formarían parte de la </a:t>
            </a:r>
            <a:r>
              <a:rPr lang="es-ES" sz="2000" b="1" i="0" dirty="0">
                <a:solidFill>
                  <a:schemeClr val="accent1"/>
                </a:solidFill>
                <a:effectLst/>
                <a:latin typeface="Muli"/>
              </a:rPr>
              <a:t>constitución física</a:t>
            </a:r>
            <a:r>
              <a:rPr lang="es-ES" sz="2000" b="0" i="0" dirty="0">
                <a:solidFill>
                  <a:schemeClr val="accent1"/>
                </a:solidFill>
                <a:effectLst/>
                <a:latin typeface="Muli"/>
              </a:rPr>
              <a:t> del individuo, se puede constatar que </a:t>
            </a:r>
            <a:r>
              <a:rPr lang="es-ES" sz="2000" b="1" i="0" dirty="0">
                <a:solidFill>
                  <a:schemeClr val="accent1"/>
                </a:solidFill>
                <a:effectLst/>
                <a:latin typeface="Muli"/>
              </a:rPr>
              <a:t>la fuerza viene condicionada por la alimentación, el entrenamiento, el sexo y la edad.</a:t>
            </a:r>
            <a:endParaRPr lang="es-ES" sz="2000" b="0" i="0" dirty="0">
              <a:solidFill>
                <a:schemeClr val="accent1"/>
              </a:solidFill>
              <a:effectLst/>
              <a:latin typeface="Muli"/>
            </a:endParaRPr>
          </a:p>
          <a:p>
            <a:pPr algn="just">
              <a:lnSpc>
                <a:spcPct val="150000"/>
              </a:lnSpc>
              <a:spcAft>
                <a:spcPts val="2250"/>
              </a:spcAft>
              <a:buNone/>
            </a:pPr>
            <a:r>
              <a:rPr lang="es-ES" sz="2000" b="0" i="0" dirty="0">
                <a:solidFill>
                  <a:schemeClr val="accent1"/>
                </a:solidFill>
                <a:effectLst/>
                <a:latin typeface="Muli"/>
              </a:rPr>
              <a:t>Se ha comprobado que, entre los 7 y 8 años, y los 12 y 13 no hay ganancia de fuerza, por lo que la actividad física de los niños comprendidos en esta franja de edad deberá considerar la coordinación y la velocidad mediante el juego. Sin embargo,</a:t>
            </a:r>
            <a:r>
              <a:rPr lang="es-ES" sz="2000" b="1" i="0" dirty="0">
                <a:solidFill>
                  <a:schemeClr val="accent1"/>
                </a:solidFill>
                <a:effectLst/>
                <a:latin typeface="Muli"/>
              </a:rPr>
              <a:t> a partir de los 14 años se produce un aumento importe de la fuerza</a:t>
            </a:r>
            <a:r>
              <a:rPr lang="es-ES" sz="2000" b="0" i="0" dirty="0">
                <a:solidFill>
                  <a:schemeClr val="accent1"/>
                </a:solidFill>
                <a:effectLst/>
                <a:latin typeface="Muli"/>
              </a:rPr>
              <a:t>. Los ejercicios seleccionados para trabajarla serán los que emplean exclusivamente como resistencia el peso del cuerpo, ya que, el uso de resistencias añadidas podría causar problemas en el cartílago del crecimiento.</a:t>
            </a:r>
          </a:p>
          <a:p>
            <a:pPr algn="just">
              <a:lnSpc>
                <a:spcPct val="150000"/>
              </a:lnSpc>
              <a:spcAft>
                <a:spcPts val="2250"/>
              </a:spcAft>
              <a:buNone/>
            </a:pPr>
            <a:r>
              <a:rPr lang="es-ES" sz="2000" b="1" i="0" dirty="0">
                <a:solidFill>
                  <a:schemeClr val="accent1"/>
                </a:solidFill>
                <a:effectLst/>
                <a:latin typeface="Muli"/>
              </a:rPr>
              <a:t>Entre los 17 y 20 años se completa el desarrollo de la masa muscular</a:t>
            </a:r>
            <a:r>
              <a:rPr lang="es-ES" sz="2000" b="0" i="0" dirty="0">
                <a:solidFill>
                  <a:schemeClr val="accent1"/>
                </a:solidFill>
                <a:effectLst/>
                <a:latin typeface="Muli"/>
              </a:rPr>
              <a:t>, de los 20 a los 28 años se mantiene y, </a:t>
            </a:r>
            <a:r>
              <a:rPr lang="es-ES" sz="2000" b="1" i="0" dirty="0">
                <a:solidFill>
                  <a:schemeClr val="accent1"/>
                </a:solidFill>
                <a:effectLst/>
                <a:latin typeface="Muli"/>
              </a:rPr>
              <a:t>a partir de los 28 años disminuye a razón de un 10-15% por década</a:t>
            </a:r>
            <a:r>
              <a:rPr lang="es-ES" sz="2000" b="0" i="0" dirty="0">
                <a:solidFill>
                  <a:schemeClr val="accent1"/>
                </a:solidFill>
                <a:effectLst/>
                <a:latin typeface="Muli"/>
              </a:rPr>
              <a:t>.</a:t>
            </a:r>
          </a:p>
          <a:p>
            <a:pPr algn="just">
              <a:lnSpc>
                <a:spcPct val="150000"/>
              </a:lnSpc>
              <a:spcAft>
                <a:spcPts val="2250"/>
              </a:spcAft>
            </a:pPr>
            <a:r>
              <a:rPr lang="es-ES" sz="2000" b="0" i="0" dirty="0">
                <a:solidFill>
                  <a:schemeClr val="accent1"/>
                </a:solidFill>
                <a:effectLst/>
                <a:latin typeface="Muli"/>
              </a:rPr>
              <a:t>Las mujeres alcanzan unos 2-3 años antes la fuerza máxima, pero solo llegan, como media, a un 60% de la del hombre.</a:t>
            </a:r>
          </a:p>
        </p:txBody>
      </p:sp>
    </p:spTree>
    <p:extLst>
      <p:ext uri="{BB962C8B-B14F-4D97-AF65-F5344CB8AC3E}">
        <p14:creationId xmlns:p14="http://schemas.microsoft.com/office/powerpoint/2010/main" val="958043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E6325F0-32D8-BBC6-F77E-5B6293F63181}"/>
              </a:ext>
            </a:extLst>
          </p:cNvPr>
          <p:cNvSpPr txBox="1"/>
          <p:nvPr/>
        </p:nvSpPr>
        <p:spPr>
          <a:xfrm>
            <a:off x="192505" y="208547"/>
            <a:ext cx="11614484" cy="4212435"/>
          </a:xfrm>
          <a:prstGeom prst="rect">
            <a:avLst/>
          </a:prstGeom>
          <a:noFill/>
        </p:spPr>
        <p:txBody>
          <a:bodyPr wrap="square">
            <a:spAutoFit/>
          </a:bodyPr>
          <a:lstStyle/>
          <a:p>
            <a:pPr algn="just">
              <a:lnSpc>
                <a:spcPct val="150000"/>
              </a:lnSpc>
              <a:spcBef>
                <a:spcPts val="1800"/>
              </a:spcBef>
              <a:spcAft>
                <a:spcPts val="1350"/>
              </a:spcAft>
              <a:buNone/>
            </a:pPr>
            <a:r>
              <a:rPr lang="es-ES" sz="2000" b="1" i="0" dirty="0">
                <a:solidFill>
                  <a:schemeClr val="accent1"/>
                </a:solidFill>
                <a:effectLst/>
                <a:latin typeface="Muli"/>
              </a:rPr>
              <a:t>Actividades de rehabilitación</a:t>
            </a:r>
          </a:p>
          <a:p>
            <a:pPr algn="just">
              <a:lnSpc>
                <a:spcPct val="150000"/>
              </a:lnSpc>
              <a:spcAft>
                <a:spcPts val="2250"/>
              </a:spcAft>
              <a:buNone/>
            </a:pPr>
            <a:r>
              <a:rPr lang="es-ES" sz="2000" b="0" i="0" dirty="0">
                <a:solidFill>
                  <a:schemeClr val="accent1"/>
                </a:solidFill>
                <a:effectLst/>
                <a:latin typeface="Muli"/>
              </a:rPr>
              <a:t>Entre las actividades que más realizan los atletas de resistencia están las actividades de fisioterapia y los masajes, debido a que este tipo de disciplina es una de las que más incidencia de lesiones tiene. A pesar de que este tipo de actividades no tengan nada de malo, hay muchos atletas que llegan a confundir estos servicios con el entrenamiento.</a:t>
            </a:r>
          </a:p>
          <a:p>
            <a:pPr algn="just">
              <a:lnSpc>
                <a:spcPct val="150000"/>
              </a:lnSpc>
            </a:pPr>
            <a:r>
              <a:rPr lang="es-ES" sz="2000" b="0" i="0" dirty="0">
                <a:solidFill>
                  <a:schemeClr val="accent1"/>
                </a:solidFill>
                <a:effectLst/>
                <a:latin typeface="Muli"/>
              </a:rPr>
              <a:t>Para que los ejercicios de rehabilitación sean efectivos, es necesario darles a los atletas tratamientos de movimiento que los lleven a realizar una actividad significativa. Por ese motivo, enfocar tanto tiempo en actividades de rehabilitación no siempre es lo más recomendado, sobre todo si no se ha sufrido una lesión.</a:t>
            </a:r>
          </a:p>
        </p:txBody>
      </p:sp>
    </p:spTree>
    <p:extLst>
      <p:ext uri="{BB962C8B-B14F-4D97-AF65-F5344CB8AC3E}">
        <p14:creationId xmlns:p14="http://schemas.microsoft.com/office/powerpoint/2010/main" val="2665966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69089AA-9D7D-EE55-2D15-5AB6AD17B8D8}"/>
              </a:ext>
            </a:extLst>
          </p:cNvPr>
          <p:cNvPicPr>
            <a:picLocks noChangeAspect="1"/>
          </p:cNvPicPr>
          <p:nvPr/>
        </p:nvPicPr>
        <p:blipFill>
          <a:blip r:embed="rId2"/>
          <a:stretch>
            <a:fillRect/>
          </a:stretch>
        </p:blipFill>
        <p:spPr>
          <a:xfrm>
            <a:off x="-22273" y="112024"/>
            <a:ext cx="4642399" cy="6248942"/>
          </a:xfrm>
          <a:prstGeom prst="rect">
            <a:avLst/>
          </a:prstGeom>
        </p:spPr>
      </p:pic>
      <p:pic>
        <p:nvPicPr>
          <p:cNvPr id="6" name="Imagen 5">
            <a:extLst>
              <a:ext uri="{FF2B5EF4-FFF2-40B4-BE49-F238E27FC236}">
                <a16:creationId xmlns:a16="http://schemas.microsoft.com/office/drawing/2014/main" id="{F611EF12-F4F7-854D-5234-A192740B0B48}"/>
              </a:ext>
            </a:extLst>
          </p:cNvPr>
          <p:cNvPicPr>
            <a:picLocks noChangeAspect="1"/>
          </p:cNvPicPr>
          <p:nvPr/>
        </p:nvPicPr>
        <p:blipFill>
          <a:blip r:embed="rId3"/>
          <a:srcRect l="53401"/>
          <a:stretch/>
        </p:blipFill>
        <p:spPr>
          <a:xfrm>
            <a:off x="5406189" y="304529"/>
            <a:ext cx="3561348" cy="6248942"/>
          </a:xfrm>
          <a:prstGeom prst="rect">
            <a:avLst/>
          </a:prstGeom>
        </p:spPr>
      </p:pic>
      <p:pic>
        <p:nvPicPr>
          <p:cNvPr id="8" name="Imagen 7">
            <a:extLst>
              <a:ext uri="{FF2B5EF4-FFF2-40B4-BE49-F238E27FC236}">
                <a16:creationId xmlns:a16="http://schemas.microsoft.com/office/drawing/2014/main" id="{69BC50AE-81F5-2004-0050-4FC0FB7F4EA7}"/>
              </a:ext>
            </a:extLst>
          </p:cNvPr>
          <p:cNvPicPr>
            <a:picLocks noChangeAspect="1"/>
          </p:cNvPicPr>
          <p:nvPr/>
        </p:nvPicPr>
        <p:blipFill>
          <a:blip r:embed="rId4"/>
          <a:stretch>
            <a:fillRect/>
          </a:stretch>
        </p:blipFill>
        <p:spPr>
          <a:xfrm>
            <a:off x="9130887" y="564344"/>
            <a:ext cx="2852565" cy="5796621"/>
          </a:xfrm>
          <a:prstGeom prst="rect">
            <a:avLst/>
          </a:prstGeom>
        </p:spPr>
      </p:pic>
      <p:pic>
        <p:nvPicPr>
          <p:cNvPr id="10" name="Imagen 9">
            <a:extLst>
              <a:ext uri="{FF2B5EF4-FFF2-40B4-BE49-F238E27FC236}">
                <a16:creationId xmlns:a16="http://schemas.microsoft.com/office/drawing/2014/main" id="{7370729B-FA48-0B57-7D21-F9550E45C22E}"/>
              </a:ext>
            </a:extLst>
          </p:cNvPr>
          <p:cNvPicPr>
            <a:picLocks noChangeAspect="1"/>
          </p:cNvPicPr>
          <p:nvPr/>
        </p:nvPicPr>
        <p:blipFill>
          <a:blip r:embed="rId5"/>
          <a:stretch>
            <a:fillRect/>
          </a:stretch>
        </p:blipFill>
        <p:spPr>
          <a:xfrm>
            <a:off x="7186863" y="132707"/>
            <a:ext cx="3233360" cy="343643"/>
          </a:xfrm>
          <a:prstGeom prst="rect">
            <a:avLst/>
          </a:prstGeom>
        </p:spPr>
      </p:pic>
    </p:spTree>
    <p:extLst>
      <p:ext uri="{BB962C8B-B14F-4D97-AF65-F5344CB8AC3E}">
        <p14:creationId xmlns:p14="http://schemas.microsoft.com/office/powerpoint/2010/main" val="2218915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4B27ED3-5870-4250-9361-9AAFA2A3F219}"/>
              </a:ext>
            </a:extLst>
          </p:cNvPr>
          <p:cNvPicPr>
            <a:picLocks noChangeAspect="1"/>
          </p:cNvPicPr>
          <p:nvPr/>
        </p:nvPicPr>
        <p:blipFill>
          <a:blip r:embed="rId2"/>
          <a:stretch>
            <a:fillRect/>
          </a:stretch>
        </p:blipFill>
        <p:spPr>
          <a:xfrm>
            <a:off x="170364" y="884631"/>
            <a:ext cx="2492625" cy="3430695"/>
          </a:xfrm>
          <a:prstGeom prst="rect">
            <a:avLst/>
          </a:prstGeom>
        </p:spPr>
      </p:pic>
      <p:pic>
        <p:nvPicPr>
          <p:cNvPr id="5" name="Imagen 4">
            <a:extLst>
              <a:ext uri="{FF2B5EF4-FFF2-40B4-BE49-F238E27FC236}">
                <a16:creationId xmlns:a16="http://schemas.microsoft.com/office/drawing/2014/main" id="{C228D7F1-0682-39B3-AF4F-254E7A7B0D68}"/>
              </a:ext>
            </a:extLst>
          </p:cNvPr>
          <p:cNvPicPr>
            <a:picLocks noChangeAspect="1"/>
          </p:cNvPicPr>
          <p:nvPr/>
        </p:nvPicPr>
        <p:blipFill>
          <a:blip r:embed="rId3"/>
          <a:stretch>
            <a:fillRect/>
          </a:stretch>
        </p:blipFill>
        <p:spPr>
          <a:xfrm>
            <a:off x="170364" y="317825"/>
            <a:ext cx="2888814" cy="323859"/>
          </a:xfrm>
          <a:prstGeom prst="rect">
            <a:avLst/>
          </a:prstGeom>
        </p:spPr>
      </p:pic>
      <p:pic>
        <p:nvPicPr>
          <p:cNvPr id="7" name="Imagen 6">
            <a:extLst>
              <a:ext uri="{FF2B5EF4-FFF2-40B4-BE49-F238E27FC236}">
                <a16:creationId xmlns:a16="http://schemas.microsoft.com/office/drawing/2014/main" id="{2AFFE91E-3BC8-6405-891F-D7D9B0C7EDDC}"/>
              </a:ext>
            </a:extLst>
          </p:cNvPr>
          <p:cNvPicPr>
            <a:picLocks noChangeAspect="1"/>
          </p:cNvPicPr>
          <p:nvPr/>
        </p:nvPicPr>
        <p:blipFill>
          <a:blip r:embed="rId4"/>
          <a:stretch>
            <a:fillRect/>
          </a:stretch>
        </p:blipFill>
        <p:spPr>
          <a:xfrm>
            <a:off x="3291729" y="475743"/>
            <a:ext cx="2362300" cy="5748594"/>
          </a:xfrm>
          <a:prstGeom prst="rect">
            <a:avLst/>
          </a:prstGeom>
        </p:spPr>
      </p:pic>
      <p:pic>
        <p:nvPicPr>
          <p:cNvPr id="9" name="Imagen 8">
            <a:extLst>
              <a:ext uri="{FF2B5EF4-FFF2-40B4-BE49-F238E27FC236}">
                <a16:creationId xmlns:a16="http://schemas.microsoft.com/office/drawing/2014/main" id="{7FA775D3-9E2E-A5B1-C659-9DF5E9E77FD7}"/>
              </a:ext>
            </a:extLst>
          </p:cNvPr>
          <p:cNvPicPr>
            <a:picLocks noChangeAspect="1"/>
          </p:cNvPicPr>
          <p:nvPr/>
        </p:nvPicPr>
        <p:blipFill>
          <a:blip r:embed="rId5"/>
          <a:stretch>
            <a:fillRect/>
          </a:stretch>
        </p:blipFill>
        <p:spPr>
          <a:xfrm>
            <a:off x="5566531" y="317825"/>
            <a:ext cx="2979866" cy="315838"/>
          </a:xfrm>
          <a:prstGeom prst="rect">
            <a:avLst/>
          </a:prstGeom>
        </p:spPr>
      </p:pic>
      <p:pic>
        <p:nvPicPr>
          <p:cNvPr id="11" name="Imagen 10">
            <a:extLst>
              <a:ext uri="{FF2B5EF4-FFF2-40B4-BE49-F238E27FC236}">
                <a16:creationId xmlns:a16="http://schemas.microsoft.com/office/drawing/2014/main" id="{E49A6DDF-AD67-078F-D1CA-A0F047D50686}"/>
              </a:ext>
            </a:extLst>
          </p:cNvPr>
          <p:cNvPicPr>
            <a:picLocks noChangeAspect="1"/>
          </p:cNvPicPr>
          <p:nvPr/>
        </p:nvPicPr>
        <p:blipFill>
          <a:blip r:embed="rId6"/>
          <a:stretch>
            <a:fillRect/>
          </a:stretch>
        </p:blipFill>
        <p:spPr>
          <a:xfrm>
            <a:off x="5694499" y="475743"/>
            <a:ext cx="2160299" cy="5748594"/>
          </a:xfrm>
          <a:prstGeom prst="rect">
            <a:avLst/>
          </a:prstGeom>
        </p:spPr>
      </p:pic>
      <p:pic>
        <p:nvPicPr>
          <p:cNvPr id="13" name="Imagen 12">
            <a:extLst>
              <a:ext uri="{FF2B5EF4-FFF2-40B4-BE49-F238E27FC236}">
                <a16:creationId xmlns:a16="http://schemas.microsoft.com/office/drawing/2014/main" id="{F743B323-4F32-9035-7AE8-DEEE5A153F94}"/>
              </a:ext>
            </a:extLst>
          </p:cNvPr>
          <p:cNvPicPr>
            <a:picLocks noChangeAspect="1"/>
          </p:cNvPicPr>
          <p:nvPr/>
        </p:nvPicPr>
        <p:blipFill>
          <a:blip r:embed="rId7"/>
          <a:stretch>
            <a:fillRect/>
          </a:stretch>
        </p:blipFill>
        <p:spPr>
          <a:xfrm>
            <a:off x="7977264" y="453132"/>
            <a:ext cx="2193433" cy="5951736"/>
          </a:xfrm>
          <a:prstGeom prst="rect">
            <a:avLst/>
          </a:prstGeom>
        </p:spPr>
      </p:pic>
      <p:pic>
        <p:nvPicPr>
          <p:cNvPr id="15" name="Imagen 14">
            <a:extLst>
              <a:ext uri="{FF2B5EF4-FFF2-40B4-BE49-F238E27FC236}">
                <a16:creationId xmlns:a16="http://schemas.microsoft.com/office/drawing/2014/main" id="{BEC80927-BBFF-AF64-8019-1FDD6D4DA8D0}"/>
              </a:ext>
            </a:extLst>
          </p:cNvPr>
          <p:cNvPicPr>
            <a:picLocks noChangeAspect="1"/>
          </p:cNvPicPr>
          <p:nvPr/>
        </p:nvPicPr>
        <p:blipFill>
          <a:blip r:embed="rId8"/>
          <a:stretch>
            <a:fillRect/>
          </a:stretch>
        </p:blipFill>
        <p:spPr>
          <a:xfrm>
            <a:off x="10170697" y="770446"/>
            <a:ext cx="1978691" cy="5159187"/>
          </a:xfrm>
          <a:prstGeom prst="rect">
            <a:avLst/>
          </a:prstGeom>
        </p:spPr>
      </p:pic>
    </p:spTree>
    <p:extLst>
      <p:ext uri="{BB962C8B-B14F-4D97-AF65-F5344CB8AC3E}">
        <p14:creationId xmlns:p14="http://schemas.microsoft.com/office/powerpoint/2010/main" val="3869571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F5CB611-ED06-B2DD-EFB7-C7ED4ACEF224}"/>
              </a:ext>
            </a:extLst>
          </p:cNvPr>
          <p:cNvSpPr txBox="1"/>
          <p:nvPr/>
        </p:nvSpPr>
        <p:spPr>
          <a:xfrm>
            <a:off x="240632" y="248470"/>
            <a:ext cx="6096000" cy="523220"/>
          </a:xfrm>
          <a:prstGeom prst="rect">
            <a:avLst/>
          </a:prstGeom>
          <a:noFill/>
        </p:spPr>
        <p:txBody>
          <a:bodyPr wrap="square">
            <a:spAutoFit/>
          </a:bodyPr>
          <a:lstStyle/>
          <a:p>
            <a:r>
              <a:rPr lang="es-ES" sz="2800" b="1" dirty="0">
                <a:solidFill>
                  <a:schemeClr val="accent1"/>
                </a:solidFill>
              </a:rPr>
              <a:t>Evaluación de la fuerza. </a:t>
            </a:r>
          </a:p>
        </p:txBody>
      </p:sp>
      <p:sp>
        <p:nvSpPr>
          <p:cNvPr id="5" name="CuadroTexto 4">
            <a:extLst>
              <a:ext uri="{FF2B5EF4-FFF2-40B4-BE49-F238E27FC236}">
                <a16:creationId xmlns:a16="http://schemas.microsoft.com/office/drawing/2014/main" id="{C4B2DE7B-98CD-DF6F-24D9-F7DF0FB39F09}"/>
              </a:ext>
            </a:extLst>
          </p:cNvPr>
          <p:cNvSpPr txBox="1"/>
          <p:nvPr/>
        </p:nvSpPr>
        <p:spPr>
          <a:xfrm>
            <a:off x="240632" y="771690"/>
            <a:ext cx="9368589" cy="1894621"/>
          </a:xfrm>
          <a:prstGeom prst="rect">
            <a:avLst/>
          </a:prstGeom>
          <a:noFill/>
        </p:spPr>
        <p:txBody>
          <a:bodyPr wrap="square">
            <a:spAutoFit/>
          </a:bodyPr>
          <a:lstStyle/>
          <a:p>
            <a:pPr algn="just">
              <a:lnSpc>
                <a:spcPct val="150000"/>
              </a:lnSpc>
            </a:pPr>
            <a:r>
              <a:rPr lang="es-ES" sz="2000" dirty="0"/>
              <a:t>Al comenzar un plan de entrenamiento (ya sea aeróbico, o de sobrecarga) es necesario conocer el valor máximo o el 100% de la capacidad que se desea mejorar. Para obtener este dato se debe realizar evaluaciones o test específicos. Este artículo se centrará en el test de fuerza de Una Repetición Máxima (1 RM).</a:t>
            </a:r>
          </a:p>
        </p:txBody>
      </p:sp>
      <p:pic>
        <p:nvPicPr>
          <p:cNvPr id="7" name="Imagen 6">
            <a:extLst>
              <a:ext uri="{FF2B5EF4-FFF2-40B4-BE49-F238E27FC236}">
                <a16:creationId xmlns:a16="http://schemas.microsoft.com/office/drawing/2014/main" id="{074F68F9-0E0F-3C40-E437-4AE9DC9E54B2}"/>
              </a:ext>
            </a:extLst>
          </p:cNvPr>
          <p:cNvPicPr>
            <a:picLocks noChangeAspect="1"/>
          </p:cNvPicPr>
          <p:nvPr/>
        </p:nvPicPr>
        <p:blipFill>
          <a:blip r:embed="rId2"/>
          <a:stretch>
            <a:fillRect/>
          </a:stretch>
        </p:blipFill>
        <p:spPr>
          <a:xfrm>
            <a:off x="376289" y="2835212"/>
            <a:ext cx="5012480" cy="3004114"/>
          </a:xfrm>
          <a:prstGeom prst="rect">
            <a:avLst/>
          </a:prstGeom>
        </p:spPr>
      </p:pic>
      <p:pic>
        <p:nvPicPr>
          <p:cNvPr id="9" name="Imagen 8">
            <a:extLst>
              <a:ext uri="{FF2B5EF4-FFF2-40B4-BE49-F238E27FC236}">
                <a16:creationId xmlns:a16="http://schemas.microsoft.com/office/drawing/2014/main" id="{1B300420-3AA4-22CD-8ABA-744D79FBC3F8}"/>
              </a:ext>
            </a:extLst>
          </p:cNvPr>
          <p:cNvPicPr>
            <a:picLocks noChangeAspect="1"/>
          </p:cNvPicPr>
          <p:nvPr/>
        </p:nvPicPr>
        <p:blipFill>
          <a:blip r:embed="rId3"/>
          <a:stretch>
            <a:fillRect/>
          </a:stretch>
        </p:blipFill>
        <p:spPr>
          <a:xfrm>
            <a:off x="5450788" y="2835212"/>
            <a:ext cx="4286772" cy="3251098"/>
          </a:xfrm>
          <a:prstGeom prst="rect">
            <a:avLst/>
          </a:prstGeom>
        </p:spPr>
      </p:pic>
      <p:pic>
        <p:nvPicPr>
          <p:cNvPr id="11" name="Imagen 10">
            <a:extLst>
              <a:ext uri="{FF2B5EF4-FFF2-40B4-BE49-F238E27FC236}">
                <a16:creationId xmlns:a16="http://schemas.microsoft.com/office/drawing/2014/main" id="{9B0CD953-8F38-7188-C0DC-B518136DABA2}"/>
              </a:ext>
            </a:extLst>
          </p:cNvPr>
          <p:cNvPicPr>
            <a:picLocks noChangeAspect="1"/>
          </p:cNvPicPr>
          <p:nvPr/>
        </p:nvPicPr>
        <p:blipFill>
          <a:blip r:embed="rId4"/>
          <a:stretch>
            <a:fillRect/>
          </a:stretch>
        </p:blipFill>
        <p:spPr>
          <a:xfrm>
            <a:off x="9834338" y="1283369"/>
            <a:ext cx="2357661" cy="4657010"/>
          </a:xfrm>
          <a:prstGeom prst="rect">
            <a:avLst/>
          </a:prstGeom>
        </p:spPr>
      </p:pic>
    </p:spTree>
    <p:extLst>
      <p:ext uri="{BB962C8B-B14F-4D97-AF65-F5344CB8AC3E}">
        <p14:creationId xmlns:p14="http://schemas.microsoft.com/office/powerpoint/2010/main" val="1300493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9B68373-EC4B-A6FF-8E64-8CB5786C47D6}"/>
              </a:ext>
            </a:extLst>
          </p:cNvPr>
          <p:cNvSpPr txBox="1"/>
          <p:nvPr/>
        </p:nvSpPr>
        <p:spPr>
          <a:xfrm>
            <a:off x="176462" y="0"/>
            <a:ext cx="11662611" cy="6687023"/>
          </a:xfrm>
          <a:prstGeom prst="rect">
            <a:avLst/>
          </a:prstGeom>
          <a:noFill/>
        </p:spPr>
        <p:txBody>
          <a:bodyPr wrap="square">
            <a:spAutoFit/>
          </a:bodyPr>
          <a:lstStyle/>
          <a:p>
            <a:pPr algn="just">
              <a:lnSpc>
                <a:spcPct val="150000"/>
              </a:lnSpc>
            </a:pPr>
            <a:r>
              <a:rPr lang="es-ES" sz="2400" b="1" dirty="0">
                <a:solidFill>
                  <a:schemeClr val="accent1"/>
                </a:solidFill>
              </a:rPr>
              <a:t>EJERCICIOS A EVALUAR </a:t>
            </a:r>
            <a:r>
              <a:rPr lang="es-ES" sz="2400" dirty="0">
                <a:solidFill>
                  <a:schemeClr val="accent1"/>
                </a:solidFill>
              </a:rPr>
              <a:t>Los ejercicios a evaluar dependerán del deporte en el que se quiere mejorar, pero existen ejercicios básicos que no pueden faltar en el plan de entrenamiento de fuerza. Estos ejercicios son: </a:t>
            </a:r>
          </a:p>
          <a:p>
            <a:pPr algn="just">
              <a:lnSpc>
                <a:spcPct val="150000"/>
              </a:lnSpc>
            </a:pPr>
            <a:r>
              <a:rPr lang="es-ES" sz="2400" dirty="0">
                <a:solidFill>
                  <a:schemeClr val="accent1"/>
                </a:solidFill>
              </a:rPr>
              <a:t>• PRESS DE BANCA </a:t>
            </a:r>
          </a:p>
          <a:p>
            <a:pPr algn="just">
              <a:lnSpc>
                <a:spcPct val="150000"/>
              </a:lnSpc>
            </a:pPr>
            <a:r>
              <a:rPr lang="es-ES" sz="2400" dirty="0">
                <a:solidFill>
                  <a:schemeClr val="accent1"/>
                </a:solidFill>
              </a:rPr>
              <a:t>• PRESS MILITAR </a:t>
            </a:r>
          </a:p>
          <a:p>
            <a:pPr algn="just">
              <a:lnSpc>
                <a:spcPct val="150000"/>
              </a:lnSpc>
            </a:pPr>
            <a:r>
              <a:rPr lang="es-ES" sz="2400" dirty="0">
                <a:solidFill>
                  <a:schemeClr val="accent1"/>
                </a:solidFill>
              </a:rPr>
              <a:t>• SENTADILLA </a:t>
            </a:r>
          </a:p>
          <a:p>
            <a:pPr algn="just">
              <a:lnSpc>
                <a:spcPct val="150000"/>
              </a:lnSpc>
            </a:pPr>
            <a:r>
              <a:rPr lang="es-ES" sz="2400" dirty="0">
                <a:solidFill>
                  <a:schemeClr val="accent1"/>
                </a:solidFill>
              </a:rPr>
              <a:t>• PESO MUERTO</a:t>
            </a:r>
          </a:p>
          <a:p>
            <a:pPr algn="just">
              <a:lnSpc>
                <a:spcPct val="150000"/>
              </a:lnSpc>
            </a:pPr>
            <a:endParaRPr lang="es-ES" sz="2400" dirty="0">
              <a:solidFill>
                <a:schemeClr val="accent1"/>
              </a:solidFill>
            </a:endParaRPr>
          </a:p>
          <a:p>
            <a:pPr algn="just">
              <a:lnSpc>
                <a:spcPct val="150000"/>
              </a:lnSpc>
            </a:pPr>
            <a:r>
              <a:rPr lang="es-ES" sz="2400" dirty="0">
                <a:solidFill>
                  <a:schemeClr val="accent1"/>
                </a:solidFill>
              </a:rPr>
              <a:t> Estos ejercicios son multiarticulares por lo tanto su ejecución involucra muchos grupos musculares. Si se mejora la fuerza en estos ejercicios se estará mejorando, en mayor o menor medida, el resto de los músculos, aunque no se los trabaje de manera aislada. </a:t>
            </a:r>
          </a:p>
        </p:txBody>
      </p:sp>
    </p:spTree>
    <p:extLst>
      <p:ext uri="{BB962C8B-B14F-4D97-AF65-F5344CB8AC3E}">
        <p14:creationId xmlns:p14="http://schemas.microsoft.com/office/powerpoint/2010/main" val="1853632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883707B-E41B-D7D3-5EAE-A384457008C6}"/>
              </a:ext>
            </a:extLst>
          </p:cNvPr>
          <p:cNvSpPr txBox="1"/>
          <p:nvPr/>
        </p:nvSpPr>
        <p:spPr>
          <a:xfrm>
            <a:off x="304800" y="401921"/>
            <a:ext cx="11341768" cy="5394362"/>
          </a:xfrm>
          <a:prstGeom prst="rect">
            <a:avLst/>
          </a:prstGeom>
          <a:noFill/>
        </p:spPr>
        <p:txBody>
          <a:bodyPr wrap="square">
            <a:spAutoFit/>
          </a:bodyPr>
          <a:lstStyle/>
          <a:p>
            <a:pPr algn="just">
              <a:lnSpc>
                <a:spcPct val="150000"/>
              </a:lnSpc>
            </a:pPr>
            <a:r>
              <a:rPr lang="es-ES" sz="4000" b="1" dirty="0">
                <a:effectLst>
                  <a:outerShdw blurRad="38100" dist="38100" dir="2700000" algn="tl">
                    <a:srgbClr val="000000">
                      <a:alpha val="43137"/>
                    </a:srgbClr>
                  </a:outerShdw>
                </a:effectLst>
              </a:rPr>
              <a:t>Estudio independiente</a:t>
            </a:r>
          </a:p>
          <a:p>
            <a:pPr algn="just">
              <a:lnSpc>
                <a:spcPct val="150000"/>
              </a:lnSpc>
            </a:pPr>
            <a:r>
              <a:rPr lang="es-ES" sz="2400" dirty="0"/>
              <a:t>Funda mente la importancia  de las  siguientes consideraciones a tener en cuenta en la evaluación de la fuerza:</a:t>
            </a:r>
          </a:p>
          <a:p>
            <a:pPr algn="just">
              <a:lnSpc>
                <a:spcPct val="150000"/>
              </a:lnSpc>
            </a:pPr>
            <a:r>
              <a:rPr lang="es-ES" sz="2400" dirty="0"/>
              <a:t>• Siempre debe ser realizado con la supervisión de un profesional.</a:t>
            </a:r>
          </a:p>
          <a:p>
            <a:pPr algn="just">
              <a:lnSpc>
                <a:spcPct val="150000"/>
              </a:lnSpc>
            </a:pPr>
            <a:r>
              <a:rPr lang="es-ES" sz="2400" dirty="0"/>
              <a:t>• En el método indirecto, mientras menos repeticiones con el mayor peso posible se ejecute, mayor será la precisión del test. • No se debe realizar el test dos veces en la misma semana.</a:t>
            </a:r>
          </a:p>
          <a:p>
            <a:pPr algn="just">
              <a:lnSpc>
                <a:spcPct val="150000"/>
              </a:lnSpc>
            </a:pPr>
            <a:r>
              <a:rPr lang="es-ES" sz="2400" dirty="0"/>
              <a:t>• Para utilizar el método directo es necesario entrenar, previamente, con bajas repeticiones y altas intensidades.</a:t>
            </a:r>
          </a:p>
        </p:txBody>
      </p:sp>
    </p:spTree>
    <p:extLst>
      <p:ext uri="{BB962C8B-B14F-4D97-AF65-F5344CB8AC3E}">
        <p14:creationId xmlns:p14="http://schemas.microsoft.com/office/powerpoint/2010/main" val="142230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BC558F1B-8254-6DFA-F5DF-11BFD9FFAEED}"/>
              </a:ext>
            </a:extLst>
          </p:cNvPr>
          <p:cNvSpPr txBox="1">
            <a:spLocks noChangeArrowheads="1"/>
          </p:cNvSpPr>
          <p:nvPr/>
        </p:nvSpPr>
        <p:spPr bwMode="auto">
          <a:xfrm>
            <a:off x="2207569" y="1646636"/>
            <a:ext cx="6095851" cy="3345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a:lnSpc>
                <a:spcPct val="150000"/>
              </a:lnSpc>
              <a:buClr>
                <a:srgbClr val="000000"/>
              </a:buClr>
              <a:buSzPct val="100000"/>
              <a:buFont typeface="Times New Roman" panose="02020603050405020304" pitchFamily="18" charset="0"/>
              <a:buNone/>
            </a:pPr>
            <a:r>
              <a:rPr lang="es-ES_tradnl" altLang="es-ES" sz="3200" b="1" dirty="0">
                <a:solidFill>
                  <a:srgbClr val="002060"/>
                </a:solidFill>
                <a:cs typeface="Times New Roman" panose="02020603050405020304" pitchFamily="18" charset="0"/>
              </a:rPr>
              <a:t>Sumario. </a:t>
            </a:r>
            <a:r>
              <a:rPr lang="es-ES" altLang="es-ES" sz="2000" dirty="0">
                <a:solidFill>
                  <a:srgbClr val="002060"/>
                </a:solidFill>
                <a:cs typeface="Calibri" panose="020F0502020204030204" pitchFamily="34" charset="0"/>
              </a:rPr>
              <a:t>Fundamentos teóricos del control y evaluación de la fuerza, manifestaciones de la fuerza. Pruebas generales para la evaluación de la fuerza en poblaciones entrenadas. Interpretación de sus resultados.</a:t>
            </a:r>
          </a:p>
          <a:p>
            <a:pPr eaLnBrk="1">
              <a:lnSpc>
                <a:spcPct val="150000"/>
              </a:lnSpc>
              <a:buClr>
                <a:srgbClr val="000000"/>
              </a:buClr>
              <a:buSzPct val="100000"/>
              <a:buFont typeface="Times New Roman" panose="02020603050405020304" pitchFamily="18" charset="0"/>
              <a:buNone/>
            </a:pPr>
            <a:endParaRPr lang="es-ES_tradnl" altLang="es-ES" sz="3200" b="1"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DAE6F3F-E6F2-0E09-2E5A-F1CD38288ACF}"/>
              </a:ext>
            </a:extLst>
          </p:cNvPr>
          <p:cNvSpPr txBox="1"/>
          <p:nvPr/>
        </p:nvSpPr>
        <p:spPr>
          <a:xfrm>
            <a:off x="216566" y="117260"/>
            <a:ext cx="11847615" cy="1938992"/>
          </a:xfrm>
          <a:prstGeom prst="rect">
            <a:avLst/>
          </a:prstGeom>
          <a:noFill/>
          <a:ln>
            <a:solidFill>
              <a:schemeClr val="accent1"/>
            </a:solidFill>
          </a:ln>
        </p:spPr>
        <p:txBody>
          <a:bodyPr wrap="square">
            <a:spAutoFit/>
          </a:bodyPr>
          <a:lstStyle/>
          <a:p>
            <a:pPr algn="just" fontAlgn="base">
              <a:spcBef>
                <a:spcPts val="2250"/>
              </a:spcBef>
              <a:buNone/>
            </a:pPr>
            <a:r>
              <a:rPr lang="es-ES" sz="2400" b="1" i="0" dirty="0">
                <a:solidFill>
                  <a:srgbClr val="333333"/>
                </a:solidFill>
                <a:effectLst/>
                <a:latin typeface="DM Sans" panose="020F0502020204030204" pitchFamily="2" charset="0"/>
              </a:rPr>
              <a:t>La fuerza y su clasificación.</a:t>
            </a:r>
          </a:p>
          <a:p>
            <a:pPr algn="just" fontAlgn="base">
              <a:spcAft>
                <a:spcPts val="2250"/>
              </a:spcAft>
            </a:pPr>
            <a:r>
              <a:rPr lang="es-ES" sz="2400" b="0" i="0" dirty="0">
                <a:solidFill>
                  <a:srgbClr val="666666"/>
                </a:solidFill>
                <a:effectLst/>
                <a:latin typeface="DM Sans" panose="020F0502020204030204" pitchFamily="2" charset="0"/>
              </a:rPr>
              <a:t>Una clasificación que encontramos con un excelente criterio es la realizada por el Dr. González-Badillo (2002) a través de sus publicaciones. En los múltiples trabajos realizados por este autor encontramos las siguientes manifestaciones de fuerza.</a:t>
            </a:r>
          </a:p>
        </p:txBody>
      </p:sp>
      <p:sp>
        <p:nvSpPr>
          <p:cNvPr id="5" name="CuadroTexto 4">
            <a:extLst>
              <a:ext uri="{FF2B5EF4-FFF2-40B4-BE49-F238E27FC236}">
                <a16:creationId xmlns:a16="http://schemas.microsoft.com/office/drawing/2014/main" id="{E7F67E5D-BCBB-FB1E-7F76-D6564FAF4CCA}"/>
              </a:ext>
            </a:extLst>
          </p:cNvPr>
          <p:cNvSpPr txBox="1"/>
          <p:nvPr/>
        </p:nvSpPr>
        <p:spPr>
          <a:xfrm>
            <a:off x="127819" y="2345955"/>
            <a:ext cx="11847615" cy="3793924"/>
          </a:xfrm>
          <a:prstGeom prst="rect">
            <a:avLst/>
          </a:prstGeom>
          <a:noFill/>
        </p:spPr>
        <p:txBody>
          <a:bodyPr wrap="square">
            <a:spAutoFit/>
          </a:bodyPr>
          <a:lstStyle/>
          <a:p>
            <a:pPr algn="l" fontAlgn="base">
              <a:lnSpc>
                <a:spcPct val="150000"/>
              </a:lnSpc>
              <a:buNone/>
            </a:pPr>
            <a:r>
              <a:rPr lang="es-ES" b="1" i="0" dirty="0">
                <a:solidFill>
                  <a:schemeClr val="accent1"/>
                </a:solidFill>
                <a:effectLst/>
                <a:latin typeface="DM Sans" pitchFamily="2" charset="0"/>
              </a:rPr>
              <a:t>Fuerza Absoluta</a:t>
            </a:r>
            <a:r>
              <a:rPr lang="es-ES" b="0" i="0" dirty="0">
                <a:solidFill>
                  <a:schemeClr val="accent1"/>
                </a:solidFill>
                <a:effectLst/>
                <a:latin typeface="DM Sans" pitchFamily="2" charset="0"/>
              </a:rPr>
              <a:t>: capacidad potencial teórica de fuerza dependiente de la constitución del músculo: sección transversal y tipo de fibra. Esta fuerza no se manifiesta de forma voluntaria, es decir, ni en entrenamiento ni en competición; solo en situaciones psicológicas extremas, con la ayuda de fármacos o por electroestimulación.</a:t>
            </a:r>
          </a:p>
          <a:p>
            <a:pPr algn="l" fontAlgn="base">
              <a:lnSpc>
                <a:spcPct val="150000"/>
              </a:lnSpc>
              <a:buNone/>
            </a:pPr>
            <a:r>
              <a:rPr lang="es-ES" b="1" i="0" dirty="0">
                <a:solidFill>
                  <a:schemeClr val="accent1"/>
                </a:solidFill>
                <a:effectLst/>
                <a:latin typeface="DM Sans" pitchFamily="2" charset="0"/>
              </a:rPr>
              <a:t>Fuerza isométrica máxima o fuerza estática máxima </a:t>
            </a:r>
            <a:r>
              <a:rPr lang="es-ES" b="0" i="0" dirty="0">
                <a:solidFill>
                  <a:schemeClr val="accent1"/>
                </a:solidFill>
                <a:effectLst/>
                <a:latin typeface="DM Sans" pitchFamily="2" charset="0"/>
              </a:rPr>
              <a:t>: máxima fuerza voluntaria que se aplica cuando la resistencia es insuperable. Se corresponde con el Pico máximo de fuerza (PMF).</a:t>
            </a:r>
          </a:p>
          <a:p>
            <a:pPr algn="l" fontAlgn="base">
              <a:lnSpc>
                <a:spcPct val="150000"/>
              </a:lnSpc>
              <a:buNone/>
            </a:pPr>
            <a:r>
              <a:rPr lang="es-ES" b="1" i="0" dirty="0">
                <a:solidFill>
                  <a:schemeClr val="accent1"/>
                </a:solidFill>
                <a:effectLst/>
                <a:latin typeface="DM Sans" pitchFamily="2" charset="0"/>
              </a:rPr>
              <a:t>Fuerza máxima excéntrica</a:t>
            </a:r>
            <a:r>
              <a:rPr lang="es-ES" b="0" i="0" dirty="0">
                <a:solidFill>
                  <a:schemeClr val="accent1"/>
                </a:solidFill>
                <a:effectLst/>
                <a:latin typeface="DM Sans" pitchFamily="2" charset="0"/>
              </a:rPr>
              <a:t>: se manifiesta cuando se opone la máxima capacidad de contracción muscular ante una resistencia que se desplaza en sentido opuesto al deseado por el sujeto, Este tipo de fuerza depende de la velocidad a la que se produce el estiramiento o la contracción excéntrica, por lo que siempre hay que indicar la velocidad o resistencia con la que se hace el movimiento.</a:t>
            </a:r>
          </a:p>
        </p:txBody>
      </p:sp>
    </p:spTree>
    <p:extLst>
      <p:ext uri="{BB962C8B-B14F-4D97-AF65-F5344CB8AC3E}">
        <p14:creationId xmlns:p14="http://schemas.microsoft.com/office/powerpoint/2010/main" val="600015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5FFCB32-03D9-9CC9-D912-62B0CBDA7840}"/>
              </a:ext>
            </a:extLst>
          </p:cNvPr>
          <p:cNvSpPr txBox="1"/>
          <p:nvPr/>
        </p:nvSpPr>
        <p:spPr>
          <a:xfrm>
            <a:off x="689810" y="467101"/>
            <a:ext cx="11138396" cy="4666855"/>
          </a:xfrm>
          <a:prstGeom prst="rect">
            <a:avLst/>
          </a:prstGeom>
          <a:noFill/>
        </p:spPr>
        <p:txBody>
          <a:bodyPr wrap="square">
            <a:spAutoFit/>
          </a:bodyPr>
          <a:lstStyle/>
          <a:p>
            <a:pPr algn="l" fontAlgn="base">
              <a:lnSpc>
                <a:spcPct val="150000"/>
              </a:lnSpc>
              <a:buNone/>
            </a:pPr>
            <a:r>
              <a:rPr lang="es-ES" sz="2000" b="1" i="0" dirty="0">
                <a:solidFill>
                  <a:schemeClr val="accent1"/>
                </a:solidFill>
                <a:effectLst/>
                <a:latin typeface="DM Sans" pitchFamily="2" charset="0"/>
              </a:rPr>
              <a:t>Fuerza dinámica máxima (FDM):</a:t>
            </a:r>
            <a:r>
              <a:rPr lang="es-ES" sz="2000" b="0" i="0" dirty="0">
                <a:solidFill>
                  <a:schemeClr val="accent1"/>
                </a:solidFill>
                <a:effectLst/>
                <a:latin typeface="DM Sans" pitchFamily="2" charset="0"/>
              </a:rPr>
              <a:t> expresión máxima de fuerza cuando la resistencia sólo se puede desplazar una vez o se desplaza ligeramente y/o transcurre a muy baja velocidad en una fase del movimiento.</a:t>
            </a:r>
          </a:p>
          <a:p>
            <a:pPr algn="l" fontAlgn="base">
              <a:lnSpc>
                <a:spcPct val="150000"/>
              </a:lnSpc>
              <a:buNone/>
            </a:pPr>
            <a:r>
              <a:rPr lang="es-ES" sz="2000" b="1" i="0" dirty="0">
                <a:solidFill>
                  <a:schemeClr val="accent1"/>
                </a:solidFill>
                <a:effectLst/>
                <a:latin typeface="DM Sans" pitchFamily="2" charset="0"/>
              </a:rPr>
              <a:t>Fuerza dinámica máxima relativa: </a:t>
            </a:r>
            <a:r>
              <a:rPr lang="es-ES" sz="2000" b="0" i="0" dirty="0">
                <a:solidFill>
                  <a:schemeClr val="accent1"/>
                </a:solidFill>
                <a:effectLst/>
                <a:latin typeface="DM Sans" pitchFamily="2" charset="0"/>
              </a:rPr>
              <a:t>máxima fuerza expresada ante resistencias inferiores a la necesaria para que se manifieste la FDM, o la capacidad muscular para imprimir velocidad a una resistencia inferior a aquella con la que se manifiesta la FDM.</a:t>
            </a:r>
          </a:p>
          <a:p>
            <a:pPr algn="l" fontAlgn="base">
              <a:lnSpc>
                <a:spcPct val="150000"/>
              </a:lnSpc>
              <a:buNone/>
            </a:pPr>
            <a:r>
              <a:rPr lang="es-ES" sz="2000" b="1" i="0" dirty="0">
                <a:solidFill>
                  <a:schemeClr val="accent1"/>
                </a:solidFill>
                <a:effectLst/>
                <a:latin typeface="DM Sans" pitchFamily="2" charset="0"/>
              </a:rPr>
              <a:t>Fuerza dinámica máxima relativa específica: </a:t>
            </a:r>
            <a:r>
              <a:rPr lang="es-ES" sz="2000" b="0" i="0" dirty="0">
                <a:solidFill>
                  <a:schemeClr val="accent1"/>
                </a:solidFill>
                <a:effectLst/>
                <a:latin typeface="DM Sans" pitchFamily="2" charset="0"/>
              </a:rPr>
              <a:t>fuerza útil o funcional: fuerza que aplica el deportista cuando realiza su gesto especifico de competición.</a:t>
            </a:r>
          </a:p>
          <a:p>
            <a:pPr algn="l" fontAlgn="base">
              <a:lnSpc>
                <a:spcPct val="150000"/>
              </a:lnSpc>
              <a:buNone/>
            </a:pPr>
            <a:r>
              <a:rPr lang="es-ES" sz="2000" b="1" i="0" dirty="0">
                <a:solidFill>
                  <a:schemeClr val="accent1"/>
                </a:solidFill>
                <a:effectLst/>
                <a:latin typeface="DM Sans" pitchFamily="2" charset="0"/>
              </a:rPr>
              <a:t>Fuerza explosiva(FE)</a:t>
            </a:r>
            <a:r>
              <a:rPr lang="es-ES" sz="2000" b="0" i="0" dirty="0">
                <a:solidFill>
                  <a:schemeClr val="accent1"/>
                </a:solidFill>
                <a:effectLst/>
                <a:latin typeface="DM Sans" pitchFamily="2" charset="0"/>
              </a:rPr>
              <a:t>: resultado de la relación entre la fuerza producida (manifestada o aplicada) y el tiempo necesario para ello.</a:t>
            </a:r>
          </a:p>
        </p:txBody>
      </p:sp>
    </p:spTree>
    <p:extLst>
      <p:ext uri="{BB962C8B-B14F-4D97-AF65-F5344CB8AC3E}">
        <p14:creationId xmlns:p14="http://schemas.microsoft.com/office/powerpoint/2010/main" val="1070499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D0E2572-EDFF-6C35-50AD-BF47950BE2AC}"/>
              </a:ext>
            </a:extLst>
          </p:cNvPr>
          <p:cNvSpPr txBox="1"/>
          <p:nvPr/>
        </p:nvSpPr>
        <p:spPr>
          <a:xfrm>
            <a:off x="383458" y="709585"/>
            <a:ext cx="11425084" cy="4205190"/>
          </a:xfrm>
          <a:prstGeom prst="rect">
            <a:avLst/>
          </a:prstGeom>
          <a:noFill/>
        </p:spPr>
        <p:txBody>
          <a:bodyPr wrap="square">
            <a:spAutoFit/>
          </a:bodyPr>
          <a:lstStyle/>
          <a:p>
            <a:pPr algn="l" fontAlgn="base">
              <a:lnSpc>
                <a:spcPct val="150000"/>
              </a:lnSpc>
              <a:buNone/>
            </a:pPr>
            <a:r>
              <a:rPr lang="es-ES" sz="2000" b="1" i="0" dirty="0">
                <a:solidFill>
                  <a:schemeClr val="accent1"/>
                </a:solidFill>
                <a:effectLst/>
                <a:latin typeface="DM Sans" pitchFamily="2" charset="0"/>
              </a:rPr>
              <a:t>Fuerza explosiva máxima</a:t>
            </a:r>
            <a:r>
              <a:rPr lang="es-ES" sz="2000" b="0" i="0" dirty="0">
                <a:solidFill>
                  <a:schemeClr val="accent1"/>
                </a:solidFill>
                <a:effectLst/>
                <a:latin typeface="DM Sans" pitchFamily="2" charset="0"/>
              </a:rPr>
              <a:t>: máxima producción de fuerza por unidad de tiempo en toda la producción de fuerza, que supone la mejor relación fuerza-tiempo de toda la curva.</a:t>
            </a:r>
          </a:p>
          <a:p>
            <a:pPr algn="l" fontAlgn="base">
              <a:lnSpc>
                <a:spcPct val="150000"/>
              </a:lnSpc>
              <a:buNone/>
            </a:pPr>
            <a:r>
              <a:rPr lang="es-ES" sz="2000" b="1" i="0" dirty="0">
                <a:solidFill>
                  <a:schemeClr val="accent1"/>
                </a:solidFill>
                <a:effectLst/>
                <a:latin typeface="DM Sans" pitchFamily="2" charset="0"/>
              </a:rPr>
              <a:t>Fuerza elástico-explosiva</a:t>
            </a:r>
            <a:r>
              <a:rPr lang="es-ES" sz="2000" b="0" i="0" dirty="0">
                <a:solidFill>
                  <a:schemeClr val="accent1"/>
                </a:solidFill>
                <a:effectLst/>
                <a:latin typeface="DM Sans" pitchFamily="2" charset="0"/>
              </a:rPr>
              <a:t>: se apoya en los mismos factores que la FE, uniendo a la misma el componente elástico, que actúa por efecto del estiramiento previo.</a:t>
            </a:r>
          </a:p>
          <a:p>
            <a:pPr algn="l" fontAlgn="base">
              <a:lnSpc>
                <a:spcPct val="150000"/>
              </a:lnSpc>
            </a:pPr>
            <a:r>
              <a:rPr lang="es-ES" sz="2000" b="1" i="0" dirty="0">
                <a:solidFill>
                  <a:schemeClr val="accent1"/>
                </a:solidFill>
                <a:effectLst/>
                <a:latin typeface="DM Sans" pitchFamily="2" charset="0"/>
              </a:rPr>
              <a:t>Fuerza elástico-explosivo-reactiva: </a:t>
            </a:r>
            <a:r>
              <a:rPr lang="es-ES" sz="2000" b="0" i="0" dirty="0">
                <a:solidFill>
                  <a:schemeClr val="accent1"/>
                </a:solidFill>
                <a:effectLst/>
                <a:latin typeface="DM Sans" pitchFamily="2" charset="0"/>
              </a:rPr>
              <a:t>añade a la anterior un componente de la facilitación neural, como el efecto del reflejo miotático (de estiramiento), que interviene debido al carácter del ciclo estiramiento acortamiento (CEA), mucho más rápido y con una fase de transición muy corta, por lo que el resultado dependerá en menor medida de los factores anteriores debido a la inclusión de este nuevo elemento.</a:t>
            </a:r>
          </a:p>
        </p:txBody>
      </p:sp>
    </p:spTree>
    <p:extLst>
      <p:ext uri="{BB962C8B-B14F-4D97-AF65-F5344CB8AC3E}">
        <p14:creationId xmlns:p14="http://schemas.microsoft.com/office/powerpoint/2010/main" val="408683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753F3F93-B737-ED1A-A191-DD81E82B6B38}"/>
              </a:ext>
            </a:extLst>
          </p:cNvPr>
          <p:cNvSpPr>
            <a:spLocks noChangeAspect="1" noChangeArrowheads="1"/>
          </p:cNvSpPr>
          <p:nvPr/>
        </p:nvSpPr>
        <p:spPr bwMode="auto">
          <a:xfrm>
            <a:off x="4138863" y="3276599"/>
            <a:ext cx="2109537" cy="210953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CuadroTexto 4">
            <a:extLst>
              <a:ext uri="{FF2B5EF4-FFF2-40B4-BE49-F238E27FC236}">
                <a16:creationId xmlns:a16="http://schemas.microsoft.com/office/drawing/2014/main" id="{C8243195-1EF3-F0DD-5E75-082B0A9B7CE8}"/>
              </a:ext>
            </a:extLst>
          </p:cNvPr>
          <p:cNvSpPr txBox="1"/>
          <p:nvPr/>
        </p:nvSpPr>
        <p:spPr>
          <a:xfrm>
            <a:off x="401571" y="251791"/>
            <a:ext cx="11357810" cy="4321696"/>
          </a:xfrm>
          <a:prstGeom prst="rect">
            <a:avLst/>
          </a:prstGeom>
          <a:noFill/>
        </p:spPr>
        <p:txBody>
          <a:bodyPr wrap="square">
            <a:spAutoFit/>
          </a:bodyPr>
          <a:lstStyle/>
          <a:p>
            <a:pPr algn="l">
              <a:spcBef>
                <a:spcPts val="1800"/>
              </a:spcBef>
              <a:spcAft>
                <a:spcPts val="1350"/>
              </a:spcAft>
              <a:buNone/>
            </a:pPr>
            <a:r>
              <a:rPr lang="es-ES" sz="2800" b="1" i="0" dirty="0">
                <a:solidFill>
                  <a:schemeClr val="accent1"/>
                </a:solidFill>
                <a:effectLst/>
                <a:latin typeface="Muli"/>
              </a:rPr>
              <a:t>Sobrecarga</a:t>
            </a:r>
            <a:endParaRPr lang="es-ES" sz="2400" b="1" i="0" dirty="0">
              <a:solidFill>
                <a:schemeClr val="accent1"/>
              </a:solidFill>
              <a:effectLst/>
              <a:latin typeface="Muli"/>
            </a:endParaRPr>
          </a:p>
          <a:p>
            <a:pPr algn="l">
              <a:spcAft>
                <a:spcPts val="2250"/>
              </a:spcAft>
              <a:buNone/>
            </a:pPr>
            <a:r>
              <a:rPr lang="es-ES" sz="2400" b="0" i="0" dirty="0">
                <a:solidFill>
                  <a:schemeClr val="accent1"/>
                </a:solidFill>
                <a:effectLst/>
                <a:latin typeface="Muli"/>
              </a:rPr>
              <a:t>Las personas que comienzan su entrenamiento de fuerza necesitan saber cuándo aumentar el tamaño del peso que usan y cómo progresar con el peso con el tiempo. Es importante que conozcan la importancia de la observación al hacer estas valoraciones.</a:t>
            </a:r>
          </a:p>
          <a:p>
            <a:pPr algn="l">
              <a:spcAft>
                <a:spcPts val="2250"/>
              </a:spcAft>
              <a:buNone/>
            </a:pPr>
            <a:r>
              <a:rPr lang="es-ES" sz="2400" b="0" i="0" dirty="0">
                <a:solidFill>
                  <a:schemeClr val="accent1"/>
                </a:solidFill>
                <a:effectLst/>
                <a:latin typeface="Muli"/>
              </a:rPr>
              <a:t>Por ejemplo, </a:t>
            </a:r>
            <a:r>
              <a:rPr lang="es-ES" sz="2400" b="1" i="0" dirty="0">
                <a:solidFill>
                  <a:schemeClr val="accent1"/>
                </a:solidFill>
                <a:effectLst/>
                <a:latin typeface="Muli"/>
              </a:rPr>
              <a:t>una persona debe aprender a valorar si no se siente fatigada</a:t>
            </a:r>
            <a:r>
              <a:rPr lang="es-ES" sz="2400" b="0" i="0" dirty="0">
                <a:solidFill>
                  <a:schemeClr val="accent1"/>
                </a:solidFill>
                <a:effectLst/>
                <a:latin typeface="Muli"/>
              </a:rPr>
              <a:t> al final de una serie de ejercicios con la forma adecuada (y puede hacer fácilmente 5 o 6 repeticiones más) o si no se siente desafiada por la rutina de ejercicios. Tienen que ser conscientes de que esta observación podría significar que no están empleando el tamaño de peso más apropiado e incorporar el principio de acondicionamiento físico de la sobrecarga progresiva en esta misma explicación.</a:t>
            </a:r>
          </a:p>
        </p:txBody>
      </p:sp>
    </p:spTree>
    <p:extLst>
      <p:ext uri="{BB962C8B-B14F-4D97-AF65-F5344CB8AC3E}">
        <p14:creationId xmlns:p14="http://schemas.microsoft.com/office/powerpoint/2010/main" val="608629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D925D46-6053-BC54-FC5D-B368EBF04574}"/>
              </a:ext>
            </a:extLst>
          </p:cNvPr>
          <p:cNvSpPr txBox="1"/>
          <p:nvPr/>
        </p:nvSpPr>
        <p:spPr>
          <a:xfrm>
            <a:off x="639614" y="538674"/>
            <a:ext cx="10578992" cy="5870005"/>
          </a:xfrm>
          <a:prstGeom prst="rect">
            <a:avLst/>
          </a:prstGeom>
          <a:noFill/>
        </p:spPr>
        <p:txBody>
          <a:bodyPr wrap="square">
            <a:spAutoFit/>
          </a:bodyPr>
          <a:lstStyle/>
          <a:p>
            <a:pPr algn="just">
              <a:lnSpc>
                <a:spcPct val="150000"/>
              </a:lnSpc>
              <a:spcAft>
                <a:spcPts val="2250"/>
              </a:spcAft>
              <a:buNone/>
            </a:pPr>
            <a:r>
              <a:rPr lang="es-ES" sz="2400" b="0" i="0" dirty="0">
                <a:solidFill>
                  <a:schemeClr val="accent1"/>
                </a:solidFill>
                <a:effectLst/>
                <a:latin typeface="Muli"/>
              </a:rPr>
              <a:t>El principio de acondicionamiento físico de la sobrecarga progresiva establece que </a:t>
            </a:r>
            <a:r>
              <a:rPr lang="es-ES" sz="2400" b="1" i="0" dirty="0">
                <a:solidFill>
                  <a:schemeClr val="accent1"/>
                </a:solidFill>
                <a:effectLst/>
                <a:latin typeface="Muli"/>
              </a:rPr>
              <a:t>necesitamos sobrecargar los sistemas neuromusculares</a:t>
            </a:r>
            <a:r>
              <a:rPr lang="es-ES" sz="2400" b="0" i="0" dirty="0">
                <a:solidFill>
                  <a:schemeClr val="accent1"/>
                </a:solidFill>
                <a:effectLst/>
                <a:latin typeface="Muli"/>
              </a:rPr>
              <a:t> con el tiempo para crear y mantener adaptaciones fisiológicas del entrenamiento de fuerza. En este sentido, es importante saber que cuando entrenamos fuerza, descomponemos las fibras musculares e intentamos sobrecargar este sistema para reconstruirlas más fuertes.</a:t>
            </a:r>
          </a:p>
          <a:p>
            <a:pPr algn="just">
              <a:lnSpc>
                <a:spcPct val="150000"/>
              </a:lnSpc>
              <a:spcAft>
                <a:spcPts val="2250"/>
              </a:spcAft>
              <a:buNone/>
            </a:pPr>
            <a:r>
              <a:rPr lang="es-ES" sz="2400" b="0" i="0" dirty="0">
                <a:solidFill>
                  <a:schemeClr val="accent1"/>
                </a:solidFill>
                <a:effectLst/>
                <a:latin typeface="Muli"/>
              </a:rPr>
              <a:t>Tener este objetivo en mente es el motivo por el que resulta  útil sentirse fatigado en la última repetición en un conjunto de ejercicios determinado (con la forma adecuada), poder mover menos peso y completar menos repeticiones al final de un entrenamiento.</a:t>
            </a:r>
          </a:p>
        </p:txBody>
      </p:sp>
    </p:spTree>
    <p:extLst>
      <p:ext uri="{BB962C8B-B14F-4D97-AF65-F5344CB8AC3E}">
        <p14:creationId xmlns:p14="http://schemas.microsoft.com/office/powerpoint/2010/main" val="318269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0A007C8-B5DA-2C3F-032B-2F28257227F4}"/>
              </a:ext>
            </a:extLst>
          </p:cNvPr>
          <p:cNvSpPr txBox="1"/>
          <p:nvPr/>
        </p:nvSpPr>
        <p:spPr>
          <a:xfrm>
            <a:off x="717754" y="367193"/>
            <a:ext cx="11021961" cy="5127045"/>
          </a:xfrm>
          <a:prstGeom prst="rect">
            <a:avLst/>
          </a:prstGeom>
          <a:noFill/>
        </p:spPr>
        <p:txBody>
          <a:bodyPr wrap="square">
            <a:spAutoFit/>
          </a:bodyPr>
          <a:lstStyle/>
          <a:p>
            <a:pPr algn="just">
              <a:spcAft>
                <a:spcPts val="2250"/>
              </a:spcAft>
              <a:buNone/>
            </a:pPr>
            <a:r>
              <a:rPr lang="es-ES" sz="2400" b="0" i="0" dirty="0">
                <a:solidFill>
                  <a:schemeClr val="accent1"/>
                </a:solidFill>
                <a:effectLst/>
                <a:latin typeface="Muli"/>
              </a:rPr>
              <a:t>En otras palabras, para progresar y mejorar nuestro estado físico, tenemos que someter a nuestro cuerpo a un estrés adicional. La aplicación del principio de sobrecarga provocará adaptaciones a largo plazo, lo que permitirá que nuestro cuerpo trabaje de manera más eficiente para hacer frente a este mayor nivel de rendimiento. La sobrecarga se puede lograr siguiendo el acrónimo FITT:</a:t>
            </a:r>
          </a:p>
          <a:p>
            <a:pPr algn="just">
              <a:spcAft>
                <a:spcPts val="750"/>
              </a:spcAft>
              <a:buFont typeface="Arial" panose="020B0604020202020204" pitchFamily="34" charset="0"/>
              <a:buChar char="•"/>
            </a:pPr>
            <a:r>
              <a:rPr lang="es-ES" sz="2400" b="0" i="0" dirty="0">
                <a:solidFill>
                  <a:schemeClr val="accent1"/>
                </a:solidFill>
                <a:effectLst/>
                <a:latin typeface="Muli"/>
              </a:rPr>
              <a:t>Frecuencia: aumentar la cantidad de veces que entrenas por semana.</a:t>
            </a:r>
          </a:p>
          <a:p>
            <a:pPr algn="just">
              <a:spcAft>
                <a:spcPts val="750"/>
              </a:spcAft>
              <a:buFont typeface="Arial" panose="020B0604020202020204" pitchFamily="34" charset="0"/>
              <a:buChar char="•"/>
            </a:pPr>
            <a:r>
              <a:rPr lang="es-ES" sz="2400" b="0" i="0" dirty="0">
                <a:solidFill>
                  <a:schemeClr val="accent1"/>
                </a:solidFill>
                <a:effectLst/>
                <a:latin typeface="Muli"/>
              </a:rPr>
              <a:t>Intensidad: aumentar la dificultad del ejercicio que haces. Por ejemplo, correr a 12 km/h en lugar de 10 o aumentar el peso con el que estás en cuclillas.</a:t>
            </a:r>
          </a:p>
          <a:p>
            <a:pPr algn="just">
              <a:spcAft>
                <a:spcPts val="750"/>
              </a:spcAft>
              <a:buFont typeface="Arial" panose="020B0604020202020204" pitchFamily="34" charset="0"/>
              <a:buChar char="•"/>
            </a:pPr>
            <a:r>
              <a:rPr lang="es-ES" sz="2400" b="0" i="0" dirty="0">
                <a:solidFill>
                  <a:schemeClr val="accent1"/>
                </a:solidFill>
                <a:effectLst/>
                <a:latin typeface="Muli"/>
              </a:rPr>
              <a:t>Tiempo: aumentar la cantidad de tiempo que está entrenando para cada sesión. Por ejemplo, andar en bicicleta durante 45 minutos en lugar de 30.</a:t>
            </a:r>
          </a:p>
          <a:p>
            <a:pPr algn="just">
              <a:spcAft>
                <a:spcPts val="750"/>
              </a:spcAft>
              <a:buFont typeface="Arial" panose="020B0604020202020204" pitchFamily="34" charset="0"/>
              <a:buChar char="•"/>
            </a:pPr>
            <a:r>
              <a:rPr lang="es-ES" sz="2400" b="0" i="0" dirty="0">
                <a:solidFill>
                  <a:schemeClr val="accent1"/>
                </a:solidFill>
                <a:effectLst/>
                <a:latin typeface="Muli"/>
              </a:rPr>
              <a:t>Tipo: aumentar la dificultad del entrenamiento que estás realizando. Por ejemplo, el progreso de caminar a correr.</a:t>
            </a:r>
          </a:p>
        </p:txBody>
      </p:sp>
    </p:spTree>
    <p:extLst>
      <p:ext uri="{BB962C8B-B14F-4D97-AF65-F5344CB8AC3E}">
        <p14:creationId xmlns:p14="http://schemas.microsoft.com/office/powerpoint/2010/main" val="2645098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C548A6E-1EE8-760C-CAA3-632BC81F5B19}"/>
              </a:ext>
            </a:extLst>
          </p:cNvPr>
          <p:cNvSpPr txBox="1"/>
          <p:nvPr/>
        </p:nvSpPr>
        <p:spPr>
          <a:xfrm>
            <a:off x="29496" y="18310"/>
            <a:ext cx="6666271" cy="6583854"/>
          </a:xfrm>
          <a:prstGeom prst="rect">
            <a:avLst/>
          </a:prstGeom>
          <a:noFill/>
          <a:ln>
            <a:solidFill>
              <a:schemeClr val="accent1"/>
            </a:solidFill>
          </a:ln>
        </p:spPr>
        <p:txBody>
          <a:bodyPr wrap="square">
            <a:spAutoFit/>
          </a:bodyPr>
          <a:lstStyle/>
          <a:p>
            <a:pPr algn="l">
              <a:spcAft>
                <a:spcPts val="1350"/>
              </a:spcAft>
              <a:buNone/>
            </a:pPr>
            <a:r>
              <a:rPr lang="es-ES" sz="2300" b="1" i="0" dirty="0">
                <a:solidFill>
                  <a:srgbClr val="424851"/>
                </a:solidFill>
                <a:effectLst/>
                <a:latin typeface="Muli"/>
              </a:rPr>
              <a:t>Progresión</a:t>
            </a:r>
          </a:p>
          <a:p>
            <a:pPr algn="l">
              <a:spcAft>
                <a:spcPts val="2250"/>
              </a:spcAft>
              <a:buNone/>
            </a:pPr>
            <a:r>
              <a:rPr lang="es-ES" sz="2300" b="0" i="0" dirty="0">
                <a:solidFill>
                  <a:srgbClr val="424851"/>
                </a:solidFill>
                <a:effectLst/>
                <a:latin typeface="Muli"/>
              </a:rPr>
              <a:t>Es crucial entender el principio de progresión, que establece que </a:t>
            </a:r>
            <a:r>
              <a:rPr lang="es-ES" sz="2300" b="1" i="0" dirty="0">
                <a:solidFill>
                  <a:srgbClr val="424851"/>
                </a:solidFill>
                <a:effectLst/>
                <a:latin typeface="Muli"/>
              </a:rPr>
              <a:t>uno no debe progresar más del 10 % cada semana en el tiempo de entrenamiento</a:t>
            </a:r>
            <a:r>
              <a:rPr lang="es-ES" sz="2300" b="0" i="0" dirty="0">
                <a:solidFill>
                  <a:srgbClr val="424851"/>
                </a:solidFill>
                <a:effectLst/>
                <a:latin typeface="Muli"/>
              </a:rPr>
              <a:t>, la distancia recorrida o el peso utilizado en un ejercicio o actividad determinada. Cumplir con la regla del 10 % permite adaptaciones corporales graduales y reduce la probabilidad de lesiones por uso excesivo.</a:t>
            </a:r>
          </a:p>
          <a:p>
            <a:pPr algn="l">
              <a:spcAft>
                <a:spcPts val="2250"/>
              </a:spcAft>
              <a:buNone/>
            </a:pPr>
            <a:r>
              <a:rPr lang="es-ES" sz="2300" b="0" i="0" dirty="0">
                <a:solidFill>
                  <a:srgbClr val="424851"/>
                </a:solidFill>
                <a:effectLst/>
                <a:latin typeface="Muli"/>
              </a:rPr>
              <a:t>Cuando recomiendes entrenar con esta regla del 10 % en mente, hazles saber que no deben tener miedo de levantar pesas más pesadas. Sin embargo, tienes que explicarles que es importante no sacrificar la forma adecuada de ejercicio por un aumento en el tamaño del peso. La forma es más importante que la velocidad o la carga. Es útil conocer que si no están seguros de si deben progresar un 10 %, deben comenzar con un aumento del 5 % y volver a evaluar a partir de ahí.</a:t>
            </a:r>
          </a:p>
        </p:txBody>
      </p:sp>
      <p:sp>
        <p:nvSpPr>
          <p:cNvPr id="5" name="CuadroTexto 4">
            <a:extLst>
              <a:ext uri="{FF2B5EF4-FFF2-40B4-BE49-F238E27FC236}">
                <a16:creationId xmlns:a16="http://schemas.microsoft.com/office/drawing/2014/main" id="{F1F11399-1FFD-CA72-33FB-5EA6085B9A1B}"/>
              </a:ext>
            </a:extLst>
          </p:cNvPr>
          <p:cNvSpPr txBox="1"/>
          <p:nvPr/>
        </p:nvSpPr>
        <p:spPr>
          <a:xfrm>
            <a:off x="6833419" y="77301"/>
            <a:ext cx="5198161" cy="6706964"/>
          </a:xfrm>
          <a:prstGeom prst="rect">
            <a:avLst/>
          </a:prstGeom>
          <a:noFill/>
          <a:ln>
            <a:solidFill>
              <a:schemeClr val="accent1"/>
            </a:solidFill>
          </a:ln>
        </p:spPr>
        <p:txBody>
          <a:bodyPr wrap="square">
            <a:spAutoFit/>
          </a:bodyPr>
          <a:lstStyle/>
          <a:p>
            <a:pPr algn="l">
              <a:spcAft>
                <a:spcPts val="2250"/>
              </a:spcAft>
              <a:buNone/>
            </a:pPr>
            <a:r>
              <a:rPr lang="es-ES" sz="2400" b="0" i="0" dirty="0">
                <a:solidFill>
                  <a:schemeClr val="accent1"/>
                </a:solidFill>
                <a:effectLst/>
                <a:latin typeface="Muli"/>
              </a:rPr>
              <a:t>Aunque es habitual concentrarse solo en la carga que se levanta, la intensidad del entrenamiento se puede aumentar progresivamente:</a:t>
            </a:r>
          </a:p>
          <a:p>
            <a:pPr algn="l">
              <a:spcAft>
                <a:spcPts val="750"/>
              </a:spcAft>
              <a:buFont typeface="Arial" panose="020B0604020202020204" pitchFamily="34" charset="0"/>
              <a:buChar char="•"/>
            </a:pPr>
            <a:r>
              <a:rPr lang="es-ES" sz="2400" b="0" i="0" dirty="0">
                <a:solidFill>
                  <a:schemeClr val="accent1"/>
                </a:solidFill>
                <a:effectLst/>
                <a:latin typeface="Muli"/>
              </a:rPr>
              <a:t>Aumentando el número de sesiones de entrenamiento semanales.</a:t>
            </a:r>
          </a:p>
          <a:p>
            <a:pPr algn="l">
              <a:spcAft>
                <a:spcPts val="750"/>
              </a:spcAft>
              <a:buFont typeface="Arial" panose="020B0604020202020204" pitchFamily="34" charset="0"/>
              <a:buChar char="•"/>
            </a:pPr>
            <a:r>
              <a:rPr lang="es-ES" sz="2400" b="0" i="0" dirty="0">
                <a:solidFill>
                  <a:schemeClr val="accent1"/>
                </a:solidFill>
                <a:effectLst/>
                <a:latin typeface="Muli"/>
              </a:rPr>
              <a:t>Agregando más ejercicios o ejercicios a cada sesión.</a:t>
            </a:r>
          </a:p>
          <a:p>
            <a:pPr algn="l">
              <a:spcAft>
                <a:spcPts val="750"/>
              </a:spcAft>
              <a:buFont typeface="Arial" panose="020B0604020202020204" pitchFamily="34" charset="0"/>
              <a:buChar char="•"/>
            </a:pPr>
            <a:r>
              <a:rPr lang="es-ES" sz="2400" b="0" i="0" dirty="0">
                <a:solidFill>
                  <a:schemeClr val="accent1"/>
                </a:solidFill>
                <a:effectLst/>
                <a:latin typeface="Muli"/>
              </a:rPr>
              <a:t>Cambiando el tipo o la dificultad de los ejercicios o ejercicios.</a:t>
            </a:r>
          </a:p>
          <a:p>
            <a:pPr algn="l">
              <a:spcAft>
                <a:spcPts val="750"/>
              </a:spcAft>
              <a:buFont typeface="Arial" panose="020B0604020202020204" pitchFamily="34" charset="0"/>
              <a:buChar char="•"/>
            </a:pPr>
            <a:r>
              <a:rPr lang="es-ES" sz="2400" b="0" i="0" dirty="0">
                <a:solidFill>
                  <a:schemeClr val="accent1"/>
                </a:solidFill>
                <a:effectLst/>
                <a:latin typeface="Muli"/>
              </a:rPr>
              <a:t>Aumentando el estímulo de entrenamiento.</a:t>
            </a:r>
          </a:p>
          <a:p>
            <a:pPr algn="l">
              <a:spcAft>
                <a:spcPts val="2250"/>
              </a:spcAft>
            </a:pPr>
            <a:r>
              <a:rPr lang="es-ES" sz="2400" b="0" i="0" dirty="0">
                <a:solidFill>
                  <a:schemeClr val="accent1"/>
                </a:solidFill>
                <a:effectLst/>
                <a:latin typeface="Muli"/>
              </a:rPr>
              <a:t>La progresión debe basarse en el estado de entrenamiento del atleta y se introduce de forma sistemática y gradual.</a:t>
            </a:r>
          </a:p>
        </p:txBody>
      </p:sp>
    </p:spTree>
    <p:extLst>
      <p:ext uri="{BB962C8B-B14F-4D97-AF65-F5344CB8AC3E}">
        <p14:creationId xmlns:p14="http://schemas.microsoft.com/office/powerpoint/2010/main" val="324910093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2062</Words>
  <Application>Microsoft Office PowerPoint</Application>
  <PresentationFormat>Panorámica</PresentationFormat>
  <Paragraphs>74</Paragraphs>
  <Slides>18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18</vt:i4>
      </vt:variant>
    </vt:vector>
  </HeadingPairs>
  <TitlesOfParts>
    <vt:vector size="26" baseType="lpstr">
      <vt:lpstr>Aptos</vt:lpstr>
      <vt:lpstr>Aptos Display</vt:lpstr>
      <vt:lpstr>Arial</vt:lpstr>
      <vt:lpstr>Calibri</vt:lpstr>
      <vt:lpstr>DM Sans</vt:lpstr>
      <vt:lpstr>Muli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Rosales Mora</dc:creator>
  <cp:lastModifiedBy>Robin Rosales Mora</cp:lastModifiedBy>
  <cp:revision>7</cp:revision>
  <dcterms:created xsi:type="dcterms:W3CDTF">2026-04-06T14:27:27Z</dcterms:created>
  <dcterms:modified xsi:type="dcterms:W3CDTF">2026-04-06T15:31:00Z</dcterms:modified>
</cp:coreProperties>
</file>