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50" r:id="rId11"/>
    <p:sldId id="382" r:id="rId12"/>
    <p:sldId id="383" r:id="rId13"/>
    <p:sldId id="384" r:id="rId14"/>
    <p:sldId id="357" r:id="rId15"/>
  </p:sldIdLst>
  <p:sldSz cx="12192000" cy="6858000"/>
  <p:notesSz cx="6858000" cy="9144000"/>
  <p:defaultTextStyle>
    <a:defPPr>
      <a:defRPr lang="es-C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60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E3E9B-BE2D-4818-AA78-DFA07A0802C2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U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98843-0B3E-451F-8EBE-C2CA665CA81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480012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E67A9-414B-4B6D-BC64-FFCEE1B09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92C34F-1B9F-42D5-A218-A6656D33F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8481D4-55F5-49A6-8ED7-39629960F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47C0-C3F4-4201-893F-7B3C108903E5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1435FD-AF09-4CD5-B9BC-0D403F641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9BFC31-3BDF-41B9-B78C-0C76570D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5468-2176-4857-A84F-7AD197E31A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83497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33A7D1-41FD-4B36-8790-07B5E932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AFFBDC-92C3-4A25-8F55-7BCDAA818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A7E7DB-F40D-46FD-A640-35443645A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47C0-C3F4-4201-893F-7B3C108903E5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C27E80-31F9-4DFA-A0ED-BD84F182B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0842A-07B6-4904-A1DB-7A7BE531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5468-2176-4857-A84F-7AD197E31A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415126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4F00CC-42F7-4130-8F0E-1D32955A3A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FFB2FA-6AF7-477A-BB99-ED902A98F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C83746-A98A-4979-A6DD-2873AFBF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47C0-C3F4-4201-893F-7B3C108903E5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8A4C6B-288D-445B-8950-EFBFEE02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CB2AF7-676D-4073-833A-E3C3B56F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5468-2176-4857-A84F-7AD197E31A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25013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0C28D-B205-45D1-8F95-650D84F3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A22519-E21E-4609-ABF5-1C248DF0F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5FFE12-43CD-4C62-98E6-9F06A893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47C0-C3F4-4201-893F-7B3C108903E5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A9198E-F395-4A44-95D9-0D69041F6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D60DFE-E304-4DCB-9138-459A597B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5468-2176-4857-A84F-7AD197E31A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78290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FAE3F-15EC-4756-BF0E-EC7B5C8C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788C6B-D789-4F9C-B4C2-912F5BCC2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D78D84-422B-45C9-908F-359A40EC8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47C0-C3F4-4201-893F-7B3C108903E5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4E09F0-BA41-46D2-A573-E8973E178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A3EC3-F6D9-4938-A3AA-87AE4BD7C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5468-2176-4857-A84F-7AD197E31A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8720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C9624-7291-4073-9947-7EF88F1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01ED39-E66E-4A42-B6D1-2DECB3D61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FBE676-DF27-4EFE-A931-E69D715C2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D1A6DA-4FE2-4BDC-BDE8-1C9AFD293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47C0-C3F4-4201-893F-7B3C108903E5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1C8305-C7D2-4F90-A430-6886C711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92B784-A303-484F-8AFF-175BC4638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5468-2176-4857-A84F-7AD197E31A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89987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AB6C67-0D78-4F13-B592-B943EC40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5E84DC-64F3-4335-AF40-7A434BADA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D88B2D-8505-47FA-8F93-C6009D2C3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5B6C4A-DEEA-405C-A15D-90A29C634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53BB6EC-81FB-4879-90BE-E4119BFA2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464297-3714-48C4-B330-0E0AACA2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47C0-C3F4-4201-893F-7B3C108903E5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7E4A8-06FB-46AF-92CE-4759B62D2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B365A06-1730-49F6-9605-7D891BF6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5468-2176-4857-A84F-7AD197E31A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83196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3F181-96CD-4C33-A7AF-5753A961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B951BB8-F9B6-4BD9-B35E-CB86D423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47C0-C3F4-4201-893F-7B3C108903E5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954CAF-B22A-4268-9B13-9677C4A57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363D29-71ED-4E01-96B0-F65BCAB7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5468-2176-4857-A84F-7AD197E31A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61611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D9B2B9-A85E-40FA-83EF-512517822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47C0-C3F4-4201-893F-7B3C108903E5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ABC658-D953-4E0B-BF75-951D26F60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E8CA1D-FC43-437E-AF1A-5653B939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5468-2176-4857-A84F-7AD197E31A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66169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9A82E-DF98-42C0-8762-7DB4A4226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7D0A5C-4806-4906-8DCF-22976F7F1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7566D7-00D3-41C7-B526-096D95493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E7ED18-BD26-4800-91CF-93B715771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47C0-C3F4-4201-893F-7B3C108903E5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CAE453-CC98-4F7C-B466-BC74A42B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E8CEF7-478C-4154-B391-2A3FCF6DC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5468-2176-4857-A84F-7AD197E31A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4538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24B4D-459D-45EF-9BC9-CE7507BD2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B3D2485-ED0A-417E-8445-EBC688AF0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FD51D2-228B-4E83-8EB2-83B03D36E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0672A3-47B9-44FA-B78D-68A8BFB8A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47C0-C3F4-4201-893F-7B3C108903E5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195250-588C-474C-B0C6-9FFFF782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6C86A7-B4AC-45D5-B05D-D18D1BC6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5468-2176-4857-A84F-7AD197E31A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67198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8C781D-D759-43A5-8683-57B578BC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6C90E9-EFB1-4097-A5A1-6AD20DC93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298A68-ECC6-4F32-9139-F14416B90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E47C0-C3F4-4201-893F-7B3C108903E5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6F6F5B-835C-4BC0-84EF-DD4D395AB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6E19E2-DA53-43EB-B381-A8268A06E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75468-2176-4857-A84F-7AD197E31A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12827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s.ntu.edu.sg/lib-copyright/" TargetMode="Externa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11156-FA37-4AF0-B2E1-EB31D08B4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5279" y="2117510"/>
            <a:ext cx="9144000" cy="1687574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 I</a:t>
            </a:r>
            <a:r>
              <a:rPr lang="es-E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Fundamentos Científicos de la Didáctica como una de las Ciencias Pedagógicas para la actividad profesional</a:t>
            </a:r>
            <a:r>
              <a:rPr lang="es-E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A65301-C5DC-478C-A108-0D22F5C42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3168" y="1185100"/>
            <a:ext cx="9144000" cy="1655762"/>
          </a:xfrm>
        </p:spPr>
        <p:txBody>
          <a:bodyPr>
            <a:normAutofit/>
          </a:bodyPr>
          <a:lstStyle/>
          <a:p>
            <a:r>
              <a:rPr lang="es-ES" sz="48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Didáctica </a:t>
            </a:r>
            <a:r>
              <a:rPr lang="es-ES" sz="4800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CU" sz="4800" b="1" dirty="0"/>
          </a:p>
        </p:txBody>
      </p:sp>
      <p:grpSp>
        <p:nvGrpSpPr>
          <p:cNvPr id="4" name="17 Grupo">
            <a:extLst>
              <a:ext uri="{FF2B5EF4-FFF2-40B4-BE49-F238E27FC236}">
                <a16:creationId xmlns:a16="http://schemas.microsoft.com/office/drawing/2014/main" id="{B658CEA9-EC5B-4805-9D01-12DBA7A08059}"/>
              </a:ext>
            </a:extLst>
          </p:cNvPr>
          <p:cNvGrpSpPr>
            <a:grpSpLocks/>
          </p:cNvGrpSpPr>
          <p:nvPr/>
        </p:nvGrpSpPr>
        <p:grpSpPr bwMode="auto">
          <a:xfrm>
            <a:off x="-4763" y="0"/>
            <a:ext cx="1984376" cy="6831013"/>
            <a:chOff x="858874" y="0"/>
            <a:chExt cx="1749720" cy="5578080"/>
          </a:xfrm>
        </p:grpSpPr>
        <p:sp>
          <p:nvSpPr>
            <p:cNvPr id="5" name="18 Rectángulo">
              <a:extLst>
                <a:ext uri="{FF2B5EF4-FFF2-40B4-BE49-F238E27FC236}">
                  <a16:creationId xmlns:a16="http://schemas.microsoft.com/office/drawing/2014/main" id="{0306EEAE-B35C-4AAA-9735-8D5E52434454}"/>
                </a:ext>
              </a:extLst>
            </p:cNvPr>
            <p:cNvSpPr/>
            <p:nvPr/>
          </p:nvSpPr>
          <p:spPr>
            <a:xfrm>
              <a:off x="1907306" y="0"/>
              <a:ext cx="697088" cy="697422"/>
            </a:xfrm>
            <a:prstGeom prst="rect">
              <a:avLst/>
            </a:prstGeom>
            <a:solidFill>
              <a:srgbClr val="D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6" name="19 Rectángulo">
              <a:extLst>
                <a:ext uri="{FF2B5EF4-FFF2-40B4-BE49-F238E27FC236}">
                  <a16:creationId xmlns:a16="http://schemas.microsoft.com/office/drawing/2014/main" id="{00258E70-5BA8-459B-9E07-37F42BD804E0}"/>
                </a:ext>
              </a:extLst>
            </p:cNvPr>
            <p:cNvSpPr/>
            <p:nvPr/>
          </p:nvSpPr>
          <p:spPr>
            <a:xfrm>
              <a:off x="1210218" y="697422"/>
              <a:ext cx="697088" cy="697422"/>
            </a:xfrm>
            <a:prstGeom prst="rect">
              <a:avLst/>
            </a:prstGeom>
            <a:solidFill>
              <a:srgbClr val="D6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7" name="20 Rectángulo">
              <a:extLst>
                <a:ext uri="{FF2B5EF4-FFF2-40B4-BE49-F238E27FC236}">
                  <a16:creationId xmlns:a16="http://schemas.microsoft.com/office/drawing/2014/main" id="{9E3BCCDC-BD55-49B7-80F4-4881E6F5014F}"/>
                </a:ext>
              </a:extLst>
            </p:cNvPr>
            <p:cNvSpPr/>
            <p:nvPr/>
          </p:nvSpPr>
          <p:spPr>
            <a:xfrm>
              <a:off x="1907306" y="697422"/>
              <a:ext cx="697088" cy="697422"/>
            </a:xfrm>
            <a:prstGeom prst="rect">
              <a:avLst/>
            </a:prstGeom>
            <a:solidFill>
              <a:srgbClr val="D6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8" name="22 Rectángulo">
              <a:extLst>
                <a:ext uri="{FF2B5EF4-FFF2-40B4-BE49-F238E27FC236}">
                  <a16:creationId xmlns:a16="http://schemas.microsoft.com/office/drawing/2014/main" id="{AB311301-4F02-4FE6-AF5F-48135078923A}"/>
                </a:ext>
              </a:extLst>
            </p:cNvPr>
            <p:cNvSpPr/>
            <p:nvPr/>
          </p:nvSpPr>
          <p:spPr>
            <a:xfrm>
              <a:off x="1210218" y="1394844"/>
              <a:ext cx="697088" cy="697422"/>
            </a:xfrm>
            <a:prstGeom prst="rect">
              <a:avLst/>
            </a:prstGeom>
            <a:solidFill>
              <a:srgbClr val="D6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9" name="23 Rectángulo">
              <a:extLst>
                <a:ext uri="{FF2B5EF4-FFF2-40B4-BE49-F238E27FC236}">
                  <a16:creationId xmlns:a16="http://schemas.microsoft.com/office/drawing/2014/main" id="{35D89EBB-58C6-422F-BE1C-CFC49D51EBBD}"/>
                </a:ext>
              </a:extLst>
            </p:cNvPr>
            <p:cNvSpPr/>
            <p:nvPr/>
          </p:nvSpPr>
          <p:spPr>
            <a:xfrm>
              <a:off x="858874" y="0"/>
              <a:ext cx="348544" cy="697422"/>
            </a:xfrm>
            <a:prstGeom prst="rect">
              <a:avLst/>
            </a:prstGeom>
            <a:solidFill>
              <a:srgbClr val="D6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0" name="24 Rectángulo">
              <a:extLst>
                <a:ext uri="{FF2B5EF4-FFF2-40B4-BE49-F238E27FC236}">
                  <a16:creationId xmlns:a16="http://schemas.microsoft.com/office/drawing/2014/main" id="{4CEA0A64-52E7-4FBA-88B1-9D3A89F17662}"/>
                </a:ext>
              </a:extLst>
            </p:cNvPr>
            <p:cNvSpPr/>
            <p:nvPr/>
          </p:nvSpPr>
          <p:spPr>
            <a:xfrm>
              <a:off x="861674" y="2092266"/>
              <a:ext cx="348544" cy="697422"/>
            </a:xfrm>
            <a:prstGeom prst="rect">
              <a:avLst/>
            </a:prstGeom>
            <a:solidFill>
              <a:srgbClr val="D6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1" name="25 Rectángulo">
              <a:extLst>
                <a:ext uri="{FF2B5EF4-FFF2-40B4-BE49-F238E27FC236}">
                  <a16:creationId xmlns:a16="http://schemas.microsoft.com/office/drawing/2014/main" id="{A0E5B49E-493A-46A7-AAA4-D53FFC9F0EB6}"/>
                </a:ext>
              </a:extLst>
            </p:cNvPr>
            <p:cNvSpPr/>
            <p:nvPr/>
          </p:nvSpPr>
          <p:spPr>
            <a:xfrm>
              <a:off x="1207418" y="2440977"/>
              <a:ext cx="348544" cy="348711"/>
            </a:xfrm>
            <a:prstGeom prst="rect">
              <a:avLst/>
            </a:prstGeom>
            <a:solidFill>
              <a:srgbClr val="D6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2" name="26 Rectángulo">
              <a:extLst>
                <a:ext uri="{FF2B5EF4-FFF2-40B4-BE49-F238E27FC236}">
                  <a16:creationId xmlns:a16="http://schemas.microsoft.com/office/drawing/2014/main" id="{AF81A362-A150-4621-BD0D-357B220BB3D1}"/>
                </a:ext>
              </a:extLst>
            </p:cNvPr>
            <p:cNvSpPr/>
            <p:nvPr/>
          </p:nvSpPr>
          <p:spPr>
            <a:xfrm>
              <a:off x="1555963" y="2789688"/>
              <a:ext cx="697088" cy="696126"/>
            </a:xfrm>
            <a:prstGeom prst="rect">
              <a:avLst/>
            </a:prstGeom>
            <a:solidFill>
              <a:srgbClr val="D6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3" name="27 Rectángulo">
              <a:extLst>
                <a:ext uri="{FF2B5EF4-FFF2-40B4-BE49-F238E27FC236}">
                  <a16:creationId xmlns:a16="http://schemas.microsoft.com/office/drawing/2014/main" id="{C32F0F48-7DDA-40A7-BCE8-BFAB52D907BF}"/>
                </a:ext>
              </a:extLst>
            </p:cNvPr>
            <p:cNvSpPr/>
            <p:nvPr/>
          </p:nvSpPr>
          <p:spPr>
            <a:xfrm>
              <a:off x="1210218" y="3485814"/>
              <a:ext cx="697088" cy="697422"/>
            </a:xfrm>
            <a:prstGeom prst="rect">
              <a:avLst/>
            </a:prstGeom>
            <a:solidFill>
              <a:srgbClr val="D6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4" name="28 Rectángulo">
              <a:extLst>
                <a:ext uri="{FF2B5EF4-FFF2-40B4-BE49-F238E27FC236}">
                  <a16:creationId xmlns:a16="http://schemas.microsoft.com/office/drawing/2014/main" id="{412EEBCC-86E1-4251-B4AA-5A5CCAA0A0ED}"/>
                </a:ext>
              </a:extLst>
            </p:cNvPr>
            <p:cNvSpPr/>
            <p:nvPr/>
          </p:nvSpPr>
          <p:spPr>
            <a:xfrm>
              <a:off x="1907306" y="4183236"/>
              <a:ext cx="697088" cy="697422"/>
            </a:xfrm>
            <a:prstGeom prst="rect">
              <a:avLst/>
            </a:prstGeom>
            <a:solidFill>
              <a:srgbClr val="D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5" name="30 Rectángulo">
              <a:extLst>
                <a:ext uri="{FF2B5EF4-FFF2-40B4-BE49-F238E27FC236}">
                  <a16:creationId xmlns:a16="http://schemas.microsoft.com/office/drawing/2014/main" id="{48F892E5-9076-40B8-B432-C98E17ABD4B8}"/>
                </a:ext>
              </a:extLst>
            </p:cNvPr>
            <p:cNvSpPr/>
            <p:nvPr/>
          </p:nvSpPr>
          <p:spPr>
            <a:xfrm>
              <a:off x="1911506" y="4880658"/>
              <a:ext cx="697088" cy="697422"/>
            </a:xfrm>
            <a:prstGeom prst="rect">
              <a:avLst/>
            </a:prstGeom>
            <a:solidFill>
              <a:srgbClr val="D6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6" name="31 Rectángulo">
              <a:extLst>
                <a:ext uri="{FF2B5EF4-FFF2-40B4-BE49-F238E27FC236}">
                  <a16:creationId xmlns:a16="http://schemas.microsoft.com/office/drawing/2014/main" id="{1C152E07-ACA1-4D4F-9051-598D400733B5}"/>
                </a:ext>
              </a:extLst>
            </p:cNvPr>
            <p:cNvSpPr/>
            <p:nvPr/>
          </p:nvSpPr>
          <p:spPr>
            <a:xfrm>
              <a:off x="861674" y="4183236"/>
              <a:ext cx="348544" cy="348711"/>
            </a:xfrm>
            <a:prstGeom prst="rect">
              <a:avLst/>
            </a:prstGeom>
            <a:solidFill>
              <a:srgbClr val="D6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7" name="3 Imagen">
            <a:extLst>
              <a:ext uri="{FF2B5EF4-FFF2-40B4-BE49-F238E27FC236}">
                <a16:creationId xmlns:a16="http://schemas.microsoft.com/office/drawing/2014/main" id="{90184924-940D-43A4-9D51-AC56286BD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41649724-598A-4709-8497-752FA0CEC5EF}"/>
              </a:ext>
            </a:extLst>
          </p:cNvPr>
          <p:cNvSpPr txBox="1"/>
          <p:nvPr/>
        </p:nvSpPr>
        <p:spPr>
          <a:xfrm>
            <a:off x="2309774" y="4752284"/>
            <a:ext cx="5905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Ing. </a:t>
            </a:r>
            <a:r>
              <a:rPr lang="es-ES" sz="3200" dirty="0" err="1" smtClean="0"/>
              <a:t>Dayanis</a:t>
            </a:r>
            <a:r>
              <a:rPr lang="es-ES" sz="3200" dirty="0" smtClean="0"/>
              <a:t> A. Quintana Torres</a:t>
            </a:r>
            <a:endParaRPr lang="es-ES" sz="3200" dirty="0"/>
          </a:p>
          <a:p>
            <a:pPr algn="ctr"/>
            <a:r>
              <a:rPr lang="es-ES" sz="3200" dirty="0" smtClean="0"/>
              <a:t>Enero/2026</a:t>
            </a:r>
            <a:endParaRPr lang="es-CU" sz="3200" dirty="0"/>
          </a:p>
        </p:txBody>
      </p:sp>
    </p:spTree>
    <p:extLst>
      <p:ext uri="{BB962C8B-B14F-4D97-AF65-F5344CB8AC3E}">
        <p14:creationId xmlns:p14="http://schemas.microsoft.com/office/powerpoint/2010/main" val="215626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Principios didácticos 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331076" y="1825625"/>
            <a:ext cx="3941379" cy="4351338"/>
          </a:xfrm>
        </p:spPr>
        <p:txBody>
          <a:bodyPr>
            <a:normAutofit/>
          </a:bodyPr>
          <a:lstStyle/>
          <a:p>
            <a:pPr lvl="0"/>
            <a:r>
              <a:rPr lang="es-ES" sz="3600" dirty="0" smtClean="0"/>
              <a:t>Carácter científico</a:t>
            </a:r>
          </a:p>
          <a:p>
            <a:pPr lvl="0"/>
            <a:r>
              <a:rPr lang="es-ES" sz="3600" dirty="0" smtClean="0"/>
              <a:t>Sistematicidad</a:t>
            </a:r>
          </a:p>
          <a:p>
            <a:pPr lvl="0"/>
            <a:r>
              <a:rPr lang="es-ES" sz="3600" dirty="0" smtClean="0"/>
              <a:t>Vinculación </a:t>
            </a:r>
            <a:r>
              <a:rPr lang="es-ES" sz="3600" dirty="0"/>
              <a:t>con la </a:t>
            </a:r>
            <a:r>
              <a:rPr lang="es-ES" sz="3600" dirty="0" smtClean="0"/>
              <a:t>práctica</a:t>
            </a:r>
            <a:endParaRPr lang="es-ES" sz="3600" dirty="0"/>
          </a:p>
        </p:txBody>
      </p:sp>
      <p:pic>
        <p:nvPicPr>
          <p:cNvPr id="10" name="Marcador de contenido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40469" y="2015659"/>
            <a:ext cx="7504385" cy="45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6F5B26B-ECE4-49D8-923C-BE219D15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Funciones de la Didáctica en el PEA </a:t>
            </a:r>
            <a:endParaRPr lang="es-CU" b="1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6841" y="1825625"/>
            <a:ext cx="11477297" cy="47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6F5B26B-ECE4-49D8-923C-BE219D15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Vinculación con Didácticas Particulares </a:t>
            </a:r>
            <a:endParaRPr lang="es-CU" b="1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6028" y="1486366"/>
            <a:ext cx="10421006" cy="521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6F5B26B-ECE4-49D8-923C-BE219D15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Conclusión</a:t>
            </a:r>
            <a:endParaRPr lang="es-CU" b="1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1089" y="1825625"/>
            <a:ext cx="96898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65949-CF6D-42D1-A9AC-CE078C32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/>
              <a:t>ESTUDIO INDEPENDIENTE</a:t>
            </a:r>
            <a:endParaRPr lang="es-CU" sz="4800" b="1" dirty="0"/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2215FBC-A07B-440F-B01B-6D56EF09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4721"/>
            <a:ext cx="854246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4000" dirty="0"/>
              <a:t>1.- Responda:</a:t>
            </a:r>
            <a:endParaRPr lang="en-US" sz="4000" dirty="0"/>
          </a:p>
          <a:p>
            <a:pPr marL="0" indent="0">
              <a:buNone/>
            </a:pPr>
            <a:r>
              <a:rPr lang="es-ES" sz="4000" dirty="0"/>
              <a:t>	a) La Didáctica como una de las ciencias de la Educación requiere de un 	sistema teórico y uno metodológico. Del primero determine: leyes, 	categorías y conceptos; profundice en cuanto a los principios didácticos.</a:t>
            </a:r>
            <a:endParaRPr lang="en-US" sz="4000" dirty="0"/>
          </a:p>
          <a:p>
            <a:pPr marL="0" indent="0">
              <a:buNone/>
            </a:pPr>
            <a:r>
              <a:rPr lang="es-ES" sz="4000" dirty="0"/>
              <a:t>	b) Determine las funciones didácticas y sus tareas en el proceso de enseñanza-aprendizaje. Valore cada una de ellas.</a:t>
            </a:r>
            <a:endParaRPr lang="en-US" sz="4000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B87EC29-EFE0-4B3E-ACF3-E577D1A2BE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148342" y="4270189"/>
            <a:ext cx="2547657" cy="25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0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Objetivo: </a:t>
            </a:r>
            <a:endParaRPr lang="es-CU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S" sz="4000" dirty="0" smtClean="0"/>
              <a:t>Analizar </a:t>
            </a:r>
            <a:r>
              <a:rPr lang="es-ES" sz="4000" dirty="0"/>
              <a:t>los fundamentos científicos de la Didáctica como una de las </a:t>
            </a:r>
            <a:r>
              <a:rPr lang="es-ES" sz="4000"/>
              <a:t>Ciencias </a:t>
            </a:r>
            <a:r>
              <a:rPr lang="es-ES" sz="4000" smtClean="0"/>
              <a:t>Pedagógicas.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90687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1241"/>
          </a:xfrm>
        </p:spPr>
        <p:txBody>
          <a:bodyPr/>
          <a:lstStyle/>
          <a:p>
            <a:r>
              <a:rPr lang="es-ES" dirty="0"/>
              <a:t>Importancia de la </a:t>
            </a:r>
            <a:r>
              <a:rPr lang="es-ES" dirty="0" smtClean="0"/>
              <a:t>Didáctica</a:t>
            </a:r>
            <a:endParaRPr lang="es-CU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90931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s-ES" sz="3200" dirty="0" smtClean="0"/>
              <a:t>No </a:t>
            </a:r>
            <a:r>
              <a:rPr lang="es-ES" sz="3200" dirty="0"/>
              <a:t>es solo teoría: base para diseñar clases efectivas en programación, redes, ciberseguridad.</a:t>
            </a:r>
          </a:p>
          <a:p>
            <a:pPr lvl="0"/>
            <a:r>
              <a:rPr lang="es-ES" sz="3200" dirty="0" smtClean="0"/>
              <a:t>Formar </a:t>
            </a:r>
            <a:r>
              <a:rPr lang="es-ES" sz="3200" dirty="0"/>
              <a:t>estudiantes competentes, reflexivos y capaces de enfrentar retos tecnológicos.</a:t>
            </a:r>
          </a:p>
          <a:p>
            <a:pPr marL="0" lvl="0" indent="0" algn="just">
              <a:buNone/>
            </a:pPr>
            <a:endParaRPr lang="es-ES" sz="4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14092"/>
            <a:ext cx="12296775" cy="274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Relación entre disciplinas </a:t>
            </a:r>
            <a:endParaRPr lang="es-CU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s-ES" dirty="0" smtClean="0"/>
              <a:t>Pedagogía</a:t>
            </a:r>
            <a:r>
              <a:rPr lang="es-ES" dirty="0"/>
              <a:t>: Marco amplio (educación como fenómeno social, políticas, valores).</a:t>
            </a:r>
          </a:p>
          <a:p>
            <a:pPr lvl="0"/>
            <a:r>
              <a:rPr lang="es-ES" dirty="0"/>
              <a:t>Didáctica General: Proceso de enseñanza-aprendizaje (PEA) como sistema organizado.</a:t>
            </a:r>
          </a:p>
          <a:p>
            <a:pPr lvl="0"/>
            <a:r>
              <a:rPr lang="es-ES" dirty="0"/>
              <a:t>Didácticas Particulares (ej. Didáctica de la Informática): Aplican principios generales a áreas específicas.</a:t>
            </a:r>
          </a:p>
          <a:p>
            <a:pPr lvl="0"/>
            <a:r>
              <a:rPr lang="es-ES" dirty="0"/>
              <a:t>Hoy: foco en Didáctica General como cimiento profesional</a:t>
            </a:r>
            <a:r>
              <a:rPr lang="es-ES" dirty="0" smtClean="0"/>
              <a:t>.</a:t>
            </a:r>
            <a:endParaRPr lang="es-ES" sz="4000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690688"/>
            <a:ext cx="5841288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Didáctica como ciencia </a:t>
            </a:r>
            <a:endParaRPr lang="es-CU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endParaRPr lang="es-ES" sz="4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8" y="1690688"/>
            <a:ext cx="1222057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Posición en el sistema de Ciencias Pedagógicas </a:t>
            </a:r>
            <a:endParaRPr lang="es-CU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s-ES" sz="4000" dirty="0"/>
              <a:t>Dialoga con:</a:t>
            </a:r>
            <a:endParaRPr lang="es-ES" sz="3600" dirty="0"/>
          </a:p>
          <a:p>
            <a:pPr lvl="1"/>
            <a:r>
              <a:rPr lang="es-ES" sz="3600" dirty="0"/>
              <a:t>Pedagogía: Educación en general (políticas, valores).</a:t>
            </a:r>
            <a:endParaRPr lang="es-ES" sz="3200" dirty="0"/>
          </a:p>
          <a:p>
            <a:pPr lvl="1"/>
            <a:r>
              <a:rPr lang="es-ES" sz="3600" dirty="0"/>
              <a:t>Didácticas Particulares: Aplicación específica (ej. Didáctica de la Informática → algoritmos, bases de datos).</a:t>
            </a:r>
            <a:endParaRPr lang="es-ES" sz="3200" dirty="0"/>
          </a:p>
          <a:p>
            <a:pPr lvl="0"/>
            <a:r>
              <a:rPr lang="es-ES" sz="4000" dirty="0"/>
              <a:t>Diferencia con Metodología: Técnicas concretas (usar software educativo) vs. marco teórico (cuándo y por qué usarlo</a:t>
            </a:r>
            <a:r>
              <a:rPr lang="es-ES" sz="4000" dirty="0" smtClean="0"/>
              <a:t>).</a:t>
            </a: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39037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U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483" y="583324"/>
            <a:ext cx="10783614" cy="59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50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U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655" y="365124"/>
            <a:ext cx="10846676" cy="609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2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U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139" y="236483"/>
            <a:ext cx="10610192" cy="630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227</Words>
  <Application>Microsoft Office PowerPoint</Application>
  <PresentationFormat>Panorámica</PresentationFormat>
  <Paragraphs>31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Tema de Office</vt:lpstr>
      <vt:lpstr>Tema I: Fundamentos Científicos de la Didáctica como una de las Ciencias Pedagógicas para la actividad profesional.</vt:lpstr>
      <vt:lpstr>Objetivo: </vt:lpstr>
      <vt:lpstr>Importancia de la Didáctica</vt:lpstr>
      <vt:lpstr>Relación entre disciplinas </vt:lpstr>
      <vt:lpstr>La Didáctica como ciencia </vt:lpstr>
      <vt:lpstr>Posición en el sistema de Ciencias Pedagógicas </vt:lpstr>
      <vt:lpstr>Presentación de PowerPoint</vt:lpstr>
      <vt:lpstr>Presentación de PowerPoint</vt:lpstr>
      <vt:lpstr>Presentación de PowerPoint</vt:lpstr>
      <vt:lpstr>Principios didácticos </vt:lpstr>
      <vt:lpstr>Funciones de la Didáctica en el PEA </vt:lpstr>
      <vt:lpstr>Vinculación con Didácticas Particulares </vt:lpstr>
      <vt:lpstr>Conclusión</vt:lpstr>
      <vt:lpstr>ESTUDIO INDEPENDIENTE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SOBRE CALENDARIO ESTADÍSTICO Y SIGENU</dc:title>
  <dc:creator>Joseph Michael Cordero Korolev</dc:creator>
  <cp:lastModifiedBy>Daya</cp:lastModifiedBy>
  <cp:revision>98</cp:revision>
  <dcterms:created xsi:type="dcterms:W3CDTF">2024-11-27T02:21:50Z</dcterms:created>
  <dcterms:modified xsi:type="dcterms:W3CDTF">2026-01-31T03:13:28Z</dcterms:modified>
</cp:coreProperties>
</file>