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85" r:id="rId5"/>
    <p:sldId id="416" r:id="rId6"/>
    <p:sldId id="417" r:id="rId7"/>
    <p:sldId id="418" r:id="rId8"/>
    <p:sldId id="258" r:id="rId9"/>
    <p:sldId id="259" r:id="rId10"/>
    <p:sldId id="260" r:id="rId11"/>
    <p:sldId id="261" r:id="rId12"/>
    <p:sldId id="263" r:id="rId13"/>
    <p:sldId id="264" r:id="rId14"/>
    <p:sldId id="265" r:id="rId15"/>
    <p:sldId id="271" r:id="rId16"/>
    <p:sldId id="272" r:id="rId17"/>
    <p:sldId id="273" r:id="rId18"/>
    <p:sldId id="266" r:id="rId19"/>
    <p:sldId id="267" r:id="rId20"/>
    <p:sldId id="268" r:id="rId21"/>
    <p:sldId id="269" r:id="rId22"/>
    <p:sldId id="270" r:id="rId23"/>
    <p:sldId id="278" r:id="rId24"/>
    <p:sldId id="279" r:id="rId25"/>
    <p:sldId id="280" r:id="rId26"/>
    <p:sldId id="274" r:id="rId27"/>
    <p:sldId id="281" r:id="rId28"/>
    <p:sldId id="276" r:id="rId29"/>
    <p:sldId id="277" r:id="rId30"/>
    <p:sldId id="282" r:id="rId31"/>
    <p:sldId id="283" r:id="rId32"/>
    <p:sldId id="419" r:id="rId33"/>
    <p:sldId id="284" r:id="rId34"/>
    <p:sldId id="420" r:id="rId35"/>
    <p:sldId id="421" r:id="rId3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8BEEFB-0070-4703-ACCD-C88050B4CEF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80F51A6-A80B-4257-B36A-E65DD09CA64F}">
      <dgm:prSet phldrT="[Texto]"/>
      <dgm:spPr/>
      <dgm:t>
        <a:bodyPr/>
        <a:lstStyle/>
        <a:p>
          <a:r>
            <a:rPr lang="es-ES" dirty="0"/>
            <a:t>Relativos al hardware</a:t>
          </a:r>
        </a:p>
      </dgm:t>
    </dgm:pt>
    <dgm:pt modelId="{AE095897-352C-4248-8006-CAD691F3C1AC}" type="parTrans" cxnId="{82F0E8BB-E88E-4F4B-8CFA-F723EC6A5BF9}">
      <dgm:prSet/>
      <dgm:spPr/>
      <dgm:t>
        <a:bodyPr/>
        <a:lstStyle/>
        <a:p>
          <a:endParaRPr lang="es-ES"/>
        </a:p>
      </dgm:t>
    </dgm:pt>
    <dgm:pt modelId="{D0D90D8A-AA84-41CB-91DE-B8FAFA402028}" type="sibTrans" cxnId="{82F0E8BB-E88E-4F4B-8CFA-F723EC6A5BF9}">
      <dgm:prSet/>
      <dgm:spPr/>
      <dgm:t>
        <a:bodyPr/>
        <a:lstStyle/>
        <a:p>
          <a:endParaRPr lang="es-ES"/>
        </a:p>
      </dgm:t>
    </dgm:pt>
    <dgm:pt modelId="{6AE89036-3A04-4DB3-9BFF-6F5A8C727C37}">
      <dgm:prSet phldrT="[Texto]"/>
      <dgm:spPr/>
      <dgm:t>
        <a:bodyPr/>
        <a:lstStyle/>
        <a:p>
          <a:r>
            <a:rPr lang="es-ES" dirty="0"/>
            <a:t>Computadoras</a:t>
          </a:r>
        </a:p>
      </dgm:t>
    </dgm:pt>
    <dgm:pt modelId="{919EF88B-3AA6-42C1-9E14-548E155AEA7B}" type="parTrans" cxnId="{D55D9B8A-D639-44EA-A675-C6D450503B00}">
      <dgm:prSet/>
      <dgm:spPr/>
      <dgm:t>
        <a:bodyPr/>
        <a:lstStyle/>
        <a:p>
          <a:endParaRPr lang="es-ES"/>
        </a:p>
      </dgm:t>
    </dgm:pt>
    <dgm:pt modelId="{47F1FDC4-36DA-4D3D-829A-BFBB2E656F87}" type="sibTrans" cxnId="{D55D9B8A-D639-44EA-A675-C6D450503B00}">
      <dgm:prSet/>
      <dgm:spPr/>
      <dgm:t>
        <a:bodyPr/>
        <a:lstStyle/>
        <a:p>
          <a:endParaRPr lang="es-ES"/>
        </a:p>
      </dgm:t>
    </dgm:pt>
    <dgm:pt modelId="{8793890E-D424-4D42-B227-4461D7356D24}">
      <dgm:prSet phldrT="[Texto]"/>
      <dgm:spPr/>
      <dgm:t>
        <a:bodyPr/>
        <a:lstStyle/>
        <a:p>
          <a:r>
            <a:rPr lang="es-ES" dirty="0"/>
            <a:t>Periféricos</a:t>
          </a:r>
        </a:p>
      </dgm:t>
    </dgm:pt>
    <dgm:pt modelId="{1417E3D5-D932-484B-8DF8-57A2FC1F025E}" type="parTrans" cxnId="{3B172F1E-5B63-424A-BD28-0F488A37D30D}">
      <dgm:prSet/>
      <dgm:spPr/>
      <dgm:t>
        <a:bodyPr/>
        <a:lstStyle/>
        <a:p>
          <a:endParaRPr lang="es-ES"/>
        </a:p>
      </dgm:t>
    </dgm:pt>
    <dgm:pt modelId="{6AF3EF20-301E-4CA9-B99F-E82DF85B42A4}" type="sibTrans" cxnId="{3B172F1E-5B63-424A-BD28-0F488A37D30D}">
      <dgm:prSet/>
      <dgm:spPr/>
      <dgm:t>
        <a:bodyPr/>
        <a:lstStyle/>
        <a:p>
          <a:endParaRPr lang="es-ES"/>
        </a:p>
      </dgm:t>
    </dgm:pt>
    <dgm:pt modelId="{3C00FDC8-7BEF-4437-AAF8-AEE8CD08845C}">
      <dgm:prSet phldrT="[Texto]"/>
      <dgm:spPr/>
      <dgm:t>
        <a:bodyPr/>
        <a:lstStyle/>
        <a:p>
          <a:r>
            <a:rPr lang="es-ES" dirty="0"/>
            <a:t>Relativos al software</a:t>
          </a:r>
        </a:p>
      </dgm:t>
    </dgm:pt>
    <dgm:pt modelId="{2C28CDA2-095B-4B08-A667-E5389C97218E}" type="parTrans" cxnId="{A4CE7F23-7826-4569-A7FC-3B01E183EC19}">
      <dgm:prSet/>
      <dgm:spPr/>
      <dgm:t>
        <a:bodyPr/>
        <a:lstStyle/>
        <a:p>
          <a:endParaRPr lang="es-ES"/>
        </a:p>
      </dgm:t>
    </dgm:pt>
    <dgm:pt modelId="{7BF86D2A-FCF7-4CAA-9FFF-FC7DEC79CC64}" type="sibTrans" cxnId="{A4CE7F23-7826-4569-A7FC-3B01E183EC19}">
      <dgm:prSet/>
      <dgm:spPr/>
      <dgm:t>
        <a:bodyPr/>
        <a:lstStyle/>
        <a:p>
          <a:endParaRPr lang="es-ES"/>
        </a:p>
      </dgm:t>
    </dgm:pt>
    <dgm:pt modelId="{4E979B72-1E35-4787-B61F-EE84AC9C14E3}">
      <dgm:prSet phldrT="[Texto]"/>
      <dgm:spPr/>
      <dgm:t>
        <a:bodyPr/>
        <a:lstStyle/>
        <a:p>
          <a:r>
            <a:rPr lang="es-ES" dirty="0"/>
            <a:t>Sistema operativo</a:t>
          </a:r>
        </a:p>
      </dgm:t>
    </dgm:pt>
    <dgm:pt modelId="{C1DD5C32-89EE-445D-B4BC-DEFCFFEB0884}" type="parTrans" cxnId="{86DB709E-62E6-4323-A603-CFB80077CBAA}">
      <dgm:prSet/>
      <dgm:spPr/>
      <dgm:t>
        <a:bodyPr/>
        <a:lstStyle/>
        <a:p>
          <a:endParaRPr lang="es-ES"/>
        </a:p>
      </dgm:t>
    </dgm:pt>
    <dgm:pt modelId="{E9D579BA-E78D-4ACF-89CC-BC30255FC597}" type="sibTrans" cxnId="{86DB709E-62E6-4323-A603-CFB80077CBAA}">
      <dgm:prSet/>
      <dgm:spPr/>
      <dgm:t>
        <a:bodyPr/>
        <a:lstStyle/>
        <a:p>
          <a:endParaRPr lang="es-ES"/>
        </a:p>
      </dgm:t>
    </dgm:pt>
    <dgm:pt modelId="{E0BCAC42-8AD5-479E-8745-5426132334B2}">
      <dgm:prSet phldrT="[Texto]"/>
      <dgm:spPr/>
      <dgm:t>
        <a:bodyPr/>
        <a:lstStyle/>
        <a:p>
          <a:r>
            <a:rPr lang="es-ES" dirty="0"/>
            <a:t>Lenguaje de </a:t>
          </a:r>
          <a:r>
            <a:rPr lang="es-ES" dirty="0" err="1"/>
            <a:t>prog</a:t>
          </a:r>
          <a:endParaRPr lang="es-ES" dirty="0"/>
        </a:p>
      </dgm:t>
    </dgm:pt>
    <dgm:pt modelId="{C58980DB-59F1-4900-BB52-CF1AB0BA7105}" type="parTrans" cxnId="{DFBFEACA-7F82-4B9F-A0D6-A5F378EDDC6F}">
      <dgm:prSet/>
      <dgm:spPr/>
      <dgm:t>
        <a:bodyPr/>
        <a:lstStyle/>
        <a:p>
          <a:endParaRPr lang="es-ES"/>
        </a:p>
      </dgm:t>
    </dgm:pt>
    <dgm:pt modelId="{45AB653D-5721-4941-97E7-333CDB3907DB}" type="sibTrans" cxnId="{DFBFEACA-7F82-4B9F-A0D6-A5F378EDDC6F}">
      <dgm:prSet/>
      <dgm:spPr/>
      <dgm:t>
        <a:bodyPr/>
        <a:lstStyle/>
        <a:p>
          <a:endParaRPr lang="es-ES"/>
        </a:p>
      </dgm:t>
    </dgm:pt>
    <dgm:pt modelId="{3CC6EC42-4421-4536-8264-C9BFCD344AD5}">
      <dgm:prSet phldrT="[Texto]"/>
      <dgm:spPr/>
      <dgm:t>
        <a:bodyPr/>
        <a:lstStyle/>
        <a:p>
          <a:r>
            <a:rPr lang="es-ES" dirty="0"/>
            <a:t>Memorias</a:t>
          </a:r>
        </a:p>
      </dgm:t>
    </dgm:pt>
    <dgm:pt modelId="{F947C79D-4996-4292-B3A3-65583059E5B1}" type="parTrans" cxnId="{A9204F0B-62CF-4D57-8978-91B2554C4614}">
      <dgm:prSet/>
      <dgm:spPr/>
      <dgm:t>
        <a:bodyPr/>
        <a:lstStyle/>
        <a:p>
          <a:endParaRPr lang="es-ES"/>
        </a:p>
      </dgm:t>
    </dgm:pt>
    <dgm:pt modelId="{E7238FF6-AE66-411B-80FB-6EE39F7D18A3}" type="sibTrans" cxnId="{A9204F0B-62CF-4D57-8978-91B2554C4614}">
      <dgm:prSet/>
      <dgm:spPr/>
      <dgm:t>
        <a:bodyPr/>
        <a:lstStyle/>
        <a:p>
          <a:endParaRPr lang="es-ES"/>
        </a:p>
      </dgm:t>
    </dgm:pt>
    <dgm:pt modelId="{0E8C15C6-EB93-4723-AE98-75D404AC5070}">
      <dgm:prSet phldrT="[Texto]"/>
      <dgm:spPr/>
      <dgm:t>
        <a:bodyPr/>
        <a:lstStyle/>
        <a:p>
          <a:r>
            <a:rPr lang="es-ES" dirty="0" err="1"/>
            <a:t>Sist</a:t>
          </a:r>
          <a:r>
            <a:rPr lang="es-ES" dirty="0"/>
            <a:t> de aplicación</a:t>
          </a:r>
        </a:p>
      </dgm:t>
    </dgm:pt>
    <dgm:pt modelId="{B21CE261-6DFA-43F5-99DB-A87A05F4A6C8}" type="parTrans" cxnId="{E293D69E-1DD9-4A47-85ED-72E853B0F65E}">
      <dgm:prSet/>
      <dgm:spPr/>
      <dgm:t>
        <a:bodyPr/>
        <a:lstStyle/>
        <a:p>
          <a:endParaRPr lang="es-ES"/>
        </a:p>
      </dgm:t>
    </dgm:pt>
    <dgm:pt modelId="{4479A8A4-E89D-450B-B1F2-06447569F9EE}" type="sibTrans" cxnId="{E293D69E-1DD9-4A47-85ED-72E853B0F65E}">
      <dgm:prSet/>
      <dgm:spPr/>
      <dgm:t>
        <a:bodyPr/>
        <a:lstStyle/>
        <a:p>
          <a:endParaRPr lang="es-ES"/>
        </a:p>
      </dgm:t>
    </dgm:pt>
    <dgm:pt modelId="{16821B11-8B78-40E7-A98A-F4B0A5A9C50B}" type="pres">
      <dgm:prSet presAssocID="{6E8BEEFB-0070-4703-ACCD-C88050B4CEFC}" presName="Name0" presStyleCnt="0">
        <dgm:presLayoutVars>
          <dgm:dir/>
          <dgm:animLvl val="lvl"/>
          <dgm:resizeHandles val="exact"/>
        </dgm:presLayoutVars>
      </dgm:prSet>
      <dgm:spPr/>
    </dgm:pt>
    <dgm:pt modelId="{0232FF88-8FAD-4524-BC88-ED97EF85A836}" type="pres">
      <dgm:prSet presAssocID="{680F51A6-A80B-4257-B36A-E65DD09CA64F}" presName="composite" presStyleCnt="0"/>
      <dgm:spPr/>
    </dgm:pt>
    <dgm:pt modelId="{7F501EA8-E939-4680-ACFE-E08AC978CA5D}" type="pres">
      <dgm:prSet presAssocID="{680F51A6-A80B-4257-B36A-E65DD09CA64F}" presName="parTx" presStyleLbl="alignNode1" presStyleIdx="0" presStyleCnt="2" custScaleX="116864">
        <dgm:presLayoutVars>
          <dgm:chMax val="0"/>
          <dgm:chPref val="0"/>
          <dgm:bulletEnabled val="1"/>
        </dgm:presLayoutVars>
      </dgm:prSet>
      <dgm:spPr/>
    </dgm:pt>
    <dgm:pt modelId="{62EA226C-AC7C-480D-A04C-36F67673FB7C}" type="pres">
      <dgm:prSet presAssocID="{680F51A6-A80B-4257-B36A-E65DD09CA64F}" presName="desTx" presStyleLbl="alignAccFollowNode1" presStyleIdx="0" presStyleCnt="2" custScaleX="104923">
        <dgm:presLayoutVars>
          <dgm:bulletEnabled val="1"/>
        </dgm:presLayoutVars>
      </dgm:prSet>
      <dgm:spPr/>
    </dgm:pt>
    <dgm:pt modelId="{AA21305B-0CC2-4A11-BFB5-BD63D8537888}" type="pres">
      <dgm:prSet presAssocID="{D0D90D8A-AA84-41CB-91DE-B8FAFA402028}" presName="space" presStyleCnt="0"/>
      <dgm:spPr/>
    </dgm:pt>
    <dgm:pt modelId="{86708891-9FF3-465E-9AAA-CDEF138F59A7}" type="pres">
      <dgm:prSet presAssocID="{3C00FDC8-7BEF-4437-AAF8-AEE8CD08845C}" presName="composite" presStyleCnt="0"/>
      <dgm:spPr/>
    </dgm:pt>
    <dgm:pt modelId="{6906A564-C895-4BF2-8E36-6B6C4B6C841A}" type="pres">
      <dgm:prSet presAssocID="{3C00FDC8-7BEF-4437-AAF8-AEE8CD08845C}" presName="parTx" presStyleLbl="alignNode1" presStyleIdx="1" presStyleCnt="2" custScaleX="121315" custLinFactNeighborX="-4133" custLinFactNeighborY="1905">
        <dgm:presLayoutVars>
          <dgm:chMax val="0"/>
          <dgm:chPref val="0"/>
          <dgm:bulletEnabled val="1"/>
        </dgm:presLayoutVars>
      </dgm:prSet>
      <dgm:spPr/>
    </dgm:pt>
    <dgm:pt modelId="{3E4C6768-86EE-4C38-ABBB-73314BF58FB4}" type="pres">
      <dgm:prSet presAssocID="{3C00FDC8-7BEF-4437-AAF8-AEE8CD08845C}" presName="desTx" presStyleLbl="alignAccFollowNode1" presStyleIdx="1" presStyleCnt="2" custScaleX="117925" custLinFactNeighborX="-2620" custLinFactNeighborY="1175">
        <dgm:presLayoutVars>
          <dgm:bulletEnabled val="1"/>
        </dgm:presLayoutVars>
      </dgm:prSet>
      <dgm:spPr/>
    </dgm:pt>
  </dgm:ptLst>
  <dgm:cxnLst>
    <dgm:cxn modelId="{A9204F0B-62CF-4D57-8978-91B2554C4614}" srcId="{680F51A6-A80B-4257-B36A-E65DD09CA64F}" destId="{3CC6EC42-4421-4536-8264-C9BFCD344AD5}" srcOrd="2" destOrd="0" parTransId="{F947C79D-4996-4292-B3A3-65583059E5B1}" sibTransId="{E7238FF6-AE66-411B-80FB-6EE39F7D18A3}"/>
    <dgm:cxn modelId="{B5228219-3C2F-45B8-9A91-3913D3689359}" type="presOf" srcId="{6AE89036-3A04-4DB3-9BFF-6F5A8C727C37}" destId="{62EA226C-AC7C-480D-A04C-36F67673FB7C}" srcOrd="0" destOrd="0" presId="urn:microsoft.com/office/officeart/2005/8/layout/hList1"/>
    <dgm:cxn modelId="{3B172F1E-5B63-424A-BD28-0F488A37D30D}" srcId="{680F51A6-A80B-4257-B36A-E65DD09CA64F}" destId="{8793890E-D424-4D42-B227-4461D7356D24}" srcOrd="1" destOrd="0" parTransId="{1417E3D5-D932-484B-8DF8-57A2FC1F025E}" sibTransId="{6AF3EF20-301E-4CA9-B99F-E82DF85B42A4}"/>
    <dgm:cxn modelId="{A4CE7F23-7826-4569-A7FC-3B01E183EC19}" srcId="{6E8BEEFB-0070-4703-ACCD-C88050B4CEFC}" destId="{3C00FDC8-7BEF-4437-AAF8-AEE8CD08845C}" srcOrd="1" destOrd="0" parTransId="{2C28CDA2-095B-4B08-A667-E5389C97218E}" sibTransId="{7BF86D2A-FCF7-4CAA-9FFF-FC7DEC79CC64}"/>
    <dgm:cxn modelId="{10348735-2C7A-49E9-A4B9-7B1FD2129831}" type="presOf" srcId="{680F51A6-A80B-4257-B36A-E65DD09CA64F}" destId="{7F501EA8-E939-4680-ACFE-E08AC978CA5D}" srcOrd="0" destOrd="0" presId="urn:microsoft.com/office/officeart/2005/8/layout/hList1"/>
    <dgm:cxn modelId="{EF40A15C-42D8-4C47-AC36-804331870098}" type="presOf" srcId="{0E8C15C6-EB93-4723-AE98-75D404AC5070}" destId="{3E4C6768-86EE-4C38-ABBB-73314BF58FB4}" srcOrd="0" destOrd="2" presId="urn:microsoft.com/office/officeart/2005/8/layout/hList1"/>
    <dgm:cxn modelId="{2BC9E262-7766-4787-A32B-924185F2FA46}" type="presOf" srcId="{6E8BEEFB-0070-4703-ACCD-C88050B4CEFC}" destId="{16821B11-8B78-40E7-A98A-F4B0A5A9C50B}" srcOrd="0" destOrd="0" presId="urn:microsoft.com/office/officeart/2005/8/layout/hList1"/>
    <dgm:cxn modelId="{87475378-CCD8-4CEC-B3A3-19C1AA6818A0}" type="presOf" srcId="{8793890E-D424-4D42-B227-4461D7356D24}" destId="{62EA226C-AC7C-480D-A04C-36F67673FB7C}" srcOrd="0" destOrd="1" presId="urn:microsoft.com/office/officeart/2005/8/layout/hList1"/>
    <dgm:cxn modelId="{A4677D81-BA1E-41E5-BB88-47520B6DD9B6}" type="presOf" srcId="{E0BCAC42-8AD5-479E-8745-5426132334B2}" destId="{3E4C6768-86EE-4C38-ABBB-73314BF58FB4}" srcOrd="0" destOrd="1" presId="urn:microsoft.com/office/officeart/2005/8/layout/hList1"/>
    <dgm:cxn modelId="{D55D9B8A-D639-44EA-A675-C6D450503B00}" srcId="{680F51A6-A80B-4257-B36A-E65DD09CA64F}" destId="{6AE89036-3A04-4DB3-9BFF-6F5A8C727C37}" srcOrd="0" destOrd="0" parTransId="{919EF88B-3AA6-42C1-9E14-548E155AEA7B}" sibTransId="{47F1FDC4-36DA-4D3D-829A-BFBB2E656F87}"/>
    <dgm:cxn modelId="{86DB709E-62E6-4323-A603-CFB80077CBAA}" srcId="{3C00FDC8-7BEF-4437-AAF8-AEE8CD08845C}" destId="{4E979B72-1E35-4787-B61F-EE84AC9C14E3}" srcOrd="0" destOrd="0" parTransId="{C1DD5C32-89EE-445D-B4BC-DEFCFFEB0884}" sibTransId="{E9D579BA-E78D-4ACF-89CC-BC30255FC597}"/>
    <dgm:cxn modelId="{E293D69E-1DD9-4A47-85ED-72E853B0F65E}" srcId="{3C00FDC8-7BEF-4437-AAF8-AEE8CD08845C}" destId="{0E8C15C6-EB93-4723-AE98-75D404AC5070}" srcOrd="2" destOrd="0" parTransId="{B21CE261-6DFA-43F5-99DB-A87A05F4A6C8}" sibTransId="{4479A8A4-E89D-450B-B1F2-06447569F9EE}"/>
    <dgm:cxn modelId="{314641A4-1992-4A00-97D9-108E6FDCFF29}" type="presOf" srcId="{3C00FDC8-7BEF-4437-AAF8-AEE8CD08845C}" destId="{6906A564-C895-4BF2-8E36-6B6C4B6C841A}" srcOrd="0" destOrd="0" presId="urn:microsoft.com/office/officeart/2005/8/layout/hList1"/>
    <dgm:cxn modelId="{82F0E8BB-E88E-4F4B-8CFA-F723EC6A5BF9}" srcId="{6E8BEEFB-0070-4703-ACCD-C88050B4CEFC}" destId="{680F51A6-A80B-4257-B36A-E65DD09CA64F}" srcOrd="0" destOrd="0" parTransId="{AE095897-352C-4248-8006-CAD691F3C1AC}" sibTransId="{D0D90D8A-AA84-41CB-91DE-B8FAFA402028}"/>
    <dgm:cxn modelId="{DFBFEACA-7F82-4B9F-A0D6-A5F378EDDC6F}" srcId="{3C00FDC8-7BEF-4437-AAF8-AEE8CD08845C}" destId="{E0BCAC42-8AD5-479E-8745-5426132334B2}" srcOrd="1" destOrd="0" parTransId="{C58980DB-59F1-4900-BB52-CF1AB0BA7105}" sibTransId="{45AB653D-5721-4941-97E7-333CDB3907DB}"/>
    <dgm:cxn modelId="{1720B1DC-E9FE-48DC-A2E9-CC4A78FD53B2}" type="presOf" srcId="{3CC6EC42-4421-4536-8264-C9BFCD344AD5}" destId="{62EA226C-AC7C-480D-A04C-36F67673FB7C}" srcOrd="0" destOrd="2" presId="urn:microsoft.com/office/officeart/2005/8/layout/hList1"/>
    <dgm:cxn modelId="{4E7B3CF8-2D0B-4A2B-B6BE-78D785928AB8}" type="presOf" srcId="{4E979B72-1E35-4787-B61F-EE84AC9C14E3}" destId="{3E4C6768-86EE-4C38-ABBB-73314BF58FB4}" srcOrd="0" destOrd="0" presId="urn:microsoft.com/office/officeart/2005/8/layout/hList1"/>
    <dgm:cxn modelId="{54C60E2B-7AEC-4D53-A3FF-F5E01F2EE4B4}" type="presParOf" srcId="{16821B11-8B78-40E7-A98A-F4B0A5A9C50B}" destId="{0232FF88-8FAD-4524-BC88-ED97EF85A836}" srcOrd="0" destOrd="0" presId="urn:microsoft.com/office/officeart/2005/8/layout/hList1"/>
    <dgm:cxn modelId="{E008B954-0FF8-487F-92EE-DC265DF7FA3C}" type="presParOf" srcId="{0232FF88-8FAD-4524-BC88-ED97EF85A836}" destId="{7F501EA8-E939-4680-ACFE-E08AC978CA5D}" srcOrd="0" destOrd="0" presId="urn:microsoft.com/office/officeart/2005/8/layout/hList1"/>
    <dgm:cxn modelId="{A3B74A8B-E2B9-4FB6-9DBF-60093B001381}" type="presParOf" srcId="{0232FF88-8FAD-4524-BC88-ED97EF85A836}" destId="{62EA226C-AC7C-480D-A04C-36F67673FB7C}" srcOrd="1" destOrd="0" presId="urn:microsoft.com/office/officeart/2005/8/layout/hList1"/>
    <dgm:cxn modelId="{43CAB825-AD32-4157-841D-857CC6373A9C}" type="presParOf" srcId="{16821B11-8B78-40E7-A98A-F4B0A5A9C50B}" destId="{AA21305B-0CC2-4A11-BFB5-BD63D8537888}" srcOrd="1" destOrd="0" presId="urn:microsoft.com/office/officeart/2005/8/layout/hList1"/>
    <dgm:cxn modelId="{2C3FA3D5-A3B7-4115-9268-7135526F2029}" type="presParOf" srcId="{16821B11-8B78-40E7-A98A-F4B0A5A9C50B}" destId="{86708891-9FF3-465E-9AAA-CDEF138F59A7}" srcOrd="2" destOrd="0" presId="urn:microsoft.com/office/officeart/2005/8/layout/hList1"/>
    <dgm:cxn modelId="{BCBEBA4E-9BFA-4CC1-9ACB-05315EDE70E4}" type="presParOf" srcId="{86708891-9FF3-465E-9AAA-CDEF138F59A7}" destId="{6906A564-C895-4BF2-8E36-6B6C4B6C841A}" srcOrd="0" destOrd="0" presId="urn:microsoft.com/office/officeart/2005/8/layout/hList1"/>
    <dgm:cxn modelId="{87703F9B-7462-4A00-A3CE-7456FEB1BA01}" type="presParOf" srcId="{86708891-9FF3-465E-9AAA-CDEF138F59A7}" destId="{3E4C6768-86EE-4C38-ABBB-73314BF58FB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6A2BA2-9E48-45EC-A497-16DE78A3D83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6756D0D-3252-4E0A-8430-290A80110025}">
      <dgm:prSet phldrT="[Texto]" custT="1"/>
      <dgm:spPr/>
      <dgm:t>
        <a:bodyPr/>
        <a:lstStyle/>
        <a:p>
          <a:r>
            <a:rPr lang="es-ES" sz="24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en los</a:t>
          </a:r>
          <a:r>
            <a:rPr lang="es-ES" sz="2400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</a:t>
          </a:r>
          <a:r>
            <a:rPr lang="es-ES" sz="24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procesadores de texto</a:t>
          </a:r>
          <a:endParaRPr lang="es-ES" sz="2400" dirty="0">
            <a:solidFill>
              <a:schemeClr val="bg1"/>
            </a:solidFill>
          </a:endParaRPr>
        </a:p>
      </dgm:t>
    </dgm:pt>
    <dgm:pt modelId="{7B4D1E64-9ACB-46FD-9F48-D1E6CC7C197A}" type="parTrans" cxnId="{A9D8DD30-2A4A-4396-9851-9BAAA980F57B}">
      <dgm:prSet/>
      <dgm:spPr/>
      <dgm:t>
        <a:bodyPr/>
        <a:lstStyle/>
        <a:p>
          <a:endParaRPr lang="es-ES"/>
        </a:p>
      </dgm:t>
    </dgm:pt>
    <dgm:pt modelId="{FEE0B2F0-64D2-4EA5-9337-A000B51BF8E7}" type="sibTrans" cxnId="{A9D8DD30-2A4A-4396-9851-9BAAA980F57B}">
      <dgm:prSet/>
      <dgm:spPr/>
      <dgm:t>
        <a:bodyPr/>
        <a:lstStyle/>
        <a:p>
          <a:endParaRPr lang="es-ES"/>
        </a:p>
      </dgm:t>
    </dgm:pt>
    <dgm:pt modelId="{234E800E-2323-4F9D-A0DA-73EA4DC86771}">
      <dgm:prSet phldrT="[Texto]" custT="1"/>
      <dgm:spPr/>
      <dgm:t>
        <a:bodyPr/>
        <a:lstStyle/>
        <a:p>
          <a:r>
            <a:rPr lang="es-ES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procesador de texto, </a:t>
          </a:r>
          <a:endParaRPr lang="es-ES" sz="2400" dirty="0">
            <a:solidFill>
              <a:schemeClr val="tx1"/>
            </a:solidFill>
          </a:endParaRPr>
        </a:p>
      </dgm:t>
    </dgm:pt>
    <dgm:pt modelId="{7CF1955F-A089-452B-82A0-095ED50328AC}" type="parTrans" cxnId="{CD0FB54D-FD45-4611-B724-94A1FB2A0C6A}">
      <dgm:prSet/>
      <dgm:spPr/>
      <dgm:t>
        <a:bodyPr/>
        <a:lstStyle/>
        <a:p>
          <a:endParaRPr lang="es-ES"/>
        </a:p>
      </dgm:t>
    </dgm:pt>
    <dgm:pt modelId="{11C5A204-2C5A-4596-B9C2-1CD6E9E2EAE3}" type="sibTrans" cxnId="{CD0FB54D-FD45-4611-B724-94A1FB2A0C6A}">
      <dgm:prSet/>
      <dgm:spPr/>
      <dgm:t>
        <a:bodyPr/>
        <a:lstStyle/>
        <a:p>
          <a:endParaRPr lang="es-ES"/>
        </a:p>
      </dgm:t>
    </dgm:pt>
    <dgm:pt modelId="{C2C7CD88-E8E1-46F1-A9C2-5BC838E859E8}">
      <dgm:prSet phldrT="[Texto]" custT="1"/>
      <dgm:spPr/>
      <dgm:t>
        <a:bodyPr/>
        <a:lstStyle/>
        <a:p>
          <a:r>
            <a:rPr lang="es-ES" sz="24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en las hojas digitales de cálculo</a:t>
          </a:r>
          <a:endParaRPr lang="es-ES" sz="2400" dirty="0">
            <a:solidFill>
              <a:schemeClr val="bg1"/>
            </a:solidFill>
          </a:endParaRPr>
        </a:p>
      </dgm:t>
    </dgm:pt>
    <dgm:pt modelId="{3B651AF3-8144-4CE3-8183-FDC6E12D8674}" type="parTrans" cxnId="{B37222F7-680A-47EC-97D1-F6B3B962BCB5}">
      <dgm:prSet/>
      <dgm:spPr/>
      <dgm:t>
        <a:bodyPr/>
        <a:lstStyle/>
        <a:p>
          <a:endParaRPr lang="es-ES"/>
        </a:p>
      </dgm:t>
    </dgm:pt>
    <dgm:pt modelId="{E572B177-D7CF-4F55-8F66-4E37370761C7}" type="sibTrans" cxnId="{B37222F7-680A-47EC-97D1-F6B3B962BCB5}">
      <dgm:prSet/>
      <dgm:spPr/>
      <dgm:t>
        <a:bodyPr/>
        <a:lstStyle/>
        <a:p>
          <a:endParaRPr lang="es-ES"/>
        </a:p>
      </dgm:t>
    </dgm:pt>
    <dgm:pt modelId="{9A7B6683-C2BF-417A-9423-D97DB922B6BE}">
      <dgm:prSet phldrT="[Texto]" custT="1"/>
      <dgm:spPr/>
      <dgm:t>
        <a:bodyPr/>
        <a:lstStyle/>
        <a:p>
          <a:r>
            <a:rPr lang="es-ES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fila, columna, celda, celda activa, hoja de cálculo, rango de celdas</a:t>
          </a:r>
          <a:endParaRPr lang="es-ES" sz="2400" dirty="0"/>
        </a:p>
      </dgm:t>
    </dgm:pt>
    <dgm:pt modelId="{5A366B9E-37D9-4F58-AED9-01B04CA0B0CF}" type="parTrans" cxnId="{3CCDB955-035E-43B7-876D-4CE5EA897B27}">
      <dgm:prSet/>
      <dgm:spPr/>
      <dgm:t>
        <a:bodyPr/>
        <a:lstStyle/>
        <a:p>
          <a:endParaRPr lang="es-ES"/>
        </a:p>
      </dgm:t>
    </dgm:pt>
    <dgm:pt modelId="{7EB614FF-F2E8-4510-85FC-E5C5DC9F3FC1}" type="sibTrans" cxnId="{3CCDB955-035E-43B7-876D-4CE5EA897B27}">
      <dgm:prSet/>
      <dgm:spPr/>
      <dgm:t>
        <a:bodyPr/>
        <a:lstStyle/>
        <a:p>
          <a:endParaRPr lang="es-ES"/>
        </a:p>
      </dgm:t>
    </dgm:pt>
    <dgm:pt modelId="{DF5B877D-5ADF-4AF6-B252-671C4E40B4B2}">
      <dgm:prSet phldrT="[Texto]" custT="1"/>
      <dgm:spPr/>
      <dgm:t>
        <a:bodyPr/>
        <a:lstStyle/>
        <a:p>
          <a:endParaRPr lang="es-ES" sz="2400" dirty="0">
            <a:solidFill>
              <a:schemeClr val="bg1"/>
            </a:solidFill>
          </a:endParaRPr>
        </a:p>
        <a:p>
          <a:endParaRPr lang="es-ES" sz="2400" dirty="0">
            <a:solidFill>
              <a:schemeClr val="bg1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r>
            <a:rPr lang="es-ES" sz="24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en los sistemas de gestión de bases de datos</a:t>
          </a:r>
          <a:endParaRPr lang="es-ES" sz="2400" dirty="0">
            <a:solidFill>
              <a:schemeClr val="bg1"/>
            </a:solidFill>
          </a:endParaRPr>
        </a:p>
        <a:p>
          <a:endParaRPr lang="es-ES" sz="4400" dirty="0">
            <a:solidFill>
              <a:schemeClr val="bg1"/>
            </a:solidFill>
          </a:endParaRPr>
        </a:p>
      </dgm:t>
    </dgm:pt>
    <dgm:pt modelId="{418E5263-EA9E-45DB-BCC6-E6AE70BA946C}" type="parTrans" cxnId="{FE60ACA1-949B-46EE-8DFE-DC5B69A36FD9}">
      <dgm:prSet/>
      <dgm:spPr/>
      <dgm:t>
        <a:bodyPr/>
        <a:lstStyle/>
        <a:p>
          <a:endParaRPr lang="es-ES"/>
        </a:p>
      </dgm:t>
    </dgm:pt>
    <dgm:pt modelId="{1C7597E1-2C87-4675-B61D-4C1F735A398E}" type="sibTrans" cxnId="{FE60ACA1-949B-46EE-8DFE-DC5B69A36FD9}">
      <dgm:prSet/>
      <dgm:spPr/>
      <dgm:t>
        <a:bodyPr/>
        <a:lstStyle/>
        <a:p>
          <a:endParaRPr lang="es-ES"/>
        </a:p>
      </dgm:t>
    </dgm:pt>
    <dgm:pt modelId="{E755A5EE-AC41-4FE9-BAE7-BA17B8ECA351}">
      <dgm:prSet phldrT="[Texto]" custT="1"/>
      <dgm:spPr/>
      <dgm:t>
        <a:bodyPr/>
        <a:lstStyle/>
        <a:p>
          <a:r>
            <a:rPr lang="es-ES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dato, base de datos, campo, registro, tabla, formulario, etc.</a:t>
          </a:r>
          <a:endParaRPr lang="es-ES" sz="2400" dirty="0"/>
        </a:p>
      </dgm:t>
    </dgm:pt>
    <dgm:pt modelId="{183EED78-2056-4999-8E20-0D758ECC8F04}" type="parTrans" cxnId="{6C8A26EB-0576-4BFD-AB1B-DEB3550C8DD6}">
      <dgm:prSet/>
      <dgm:spPr/>
      <dgm:t>
        <a:bodyPr/>
        <a:lstStyle/>
        <a:p>
          <a:endParaRPr lang="es-ES"/>
        </a:p>
      </dgm:t>
    </dgm:pt>
    <dgm:pt modelId="{5DD4D0DF-6983-42FE-A0BE-91FD9F6B6D09}" type="sibTrans" cxnId="{6C8A26EB-0576-4BFD-AB1B-DEB3550C8DD6}">
      <dgm:prSet/>
      <dgm:spPr/>
      <dgm:t>
        <a:bodyPr/>
        <a:lstStyle/>
        <a:p>
          <a:endParaRPr lang="es-ES"/>
        </a:p>
      </dgm:t>
    </dgm:pt>
    <dgm:pt modelId="{3358148B-C793-4940-B8E3-CD543CFA958C}">
      <dgm:prSet phldrT="[Texto]" custT="1"/>
      <dgm:spPr/>
      <dgm:t>
        <a:bodyPr/>
        <a:lstStyle/>
        <a:p>
          <a:r>
            <a:rPr lang="es-ES" sz="24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en la algoritmia</a:t>
          </a:r>
          <a:endParaRPr lang="es-ES" sz="2400" dirty="0">
            <a:solidFill>
              <a:schemeClr val="bg1"/>
            </a:solidFill>
          </a:endParaRPr>
        </a:p>
      </dgm:t>
    </dgm:pt>
    <dgm:pt modelId="{9484B209-0085-4AC3-A74A-929EEE7CBF20}" type="parTrans" cxnId="{1134A658-E91C-4BD9-89B1-4478746790B7}">
      <dgm:prSet/>
      <dgm:spPr/>
      <dgm:t>
        <a:bodyPr/>
        <a:lstStyle/>
        <a:p>
          <a:endParaRPr lang="es-ES"/>
        </a:p>
      </dgm:t>
    </dgm:pt>
    <dgm:pt modelId="{CB430176-3538-4CBF-805E-9F92CC6635CA}" type="sibTrans" cxnId="{1134A658-E91C-4BD9-89B1-4478746790B7}">
      <dgm:prSet/>
      <dgm:spPr/>
      <dgm:t>
        <a:bodyPr/>
        <a:lstStyle/>
        <a:p>
          <a:endParaRPr lang="es-ES"/>
        </a:p>
      </dgm:t>
    </dgm:pt>
    <dgm:pt modelId="{00391616-35BA-4B9A-A252-0732C6D73495}">
      <dgm:prSet custT="1"/>
      <dgm:spPr/>
      <dgm:t>
        <a:bodyPr/>
        <a:lstStyle/>
        <a:p>
          <a:r>
            <a:rPr lang="es-ES" sz="24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en un lenguaje de programación</a:t>
          </a:r>
          <a:r>
            <a:rPr lang="es-ES" sz="2400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</a:t>
          </a:r>
          <a:endParaRPr lang="es-ES" sz="2400" dirty="0">
            <a:solidFill>
              <a:schemeClr val="bg1"/>
            </a:solidFill>
          </a:endParaRPr>
        </a:p>
      </dgm:t>
    </dgm:pt>
    <dgm:pt modelId="{7B8D127D-40D6-4146-8804-DF9F2E2A36FA}" type="parTrans" cxnId="{6AECE1C5-E51B-4286-8754-0A106F036840}">
      <dgm:prSet/>
      <dgm:spPr/>
      <dgm:t>
        <a:bodyPr/>
        <a:lstStyle/>
        <a:p>
          <a:endParaRPr lang="es-ES"/>
        </a:p>
      </dgm:t>
    </dgm:pt>
    <dgm:pt modelId="{7D95D9FA-FE43-4AA1-B703-6F2FA553DBB6}" type="sibTrans" cxnId="{6AECE1C5-E51B-4286-8754-0A106F036840}">
      <dgm:prSet/>
      <dgm:spPr/>
      <dgm:t>
        <a:bodyPr/>
        <a:lstStyle/>
        <a:p>
          <a:endParaRPr lang="es-ES"/>
        </a:p>
      </dgm:t>
    </dgm:pt>
    <dgm:pt modelId="{6D7166CC-32C4-4969-A1A8-153007B15EE2}">
      <dgm:prSet custT="1"/>
      <dgm:spPr/>
      <dgm:t>
        <a:bodyPr/>
        <a:lstStyle/>
        <a:p>
          <a:r>
            <a:rPr lang="es-ES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dato, constante, variable, programa, operadores, funciones, expresiones, instrucciones, estructura de control, objeto, evento, etc. </a:t>
          </a:r>
          <a:endParaRPr lang="es-ES" sz="2400" dirty="0"/>
        </a:p>
      </dgm:t>
    </dgm:pt>
    <dgm:pt modelId="{30A92FA7-8ACD-4E15-8340-2401EC98B1AE}" type="parTrans" cxnId="{13B9033F-001B-411E-B9A2-14E5F7FA0922}">
      <dgm:prSet/>
      <dgm:spPr/>
      <dgm:t>
        <a:bodyPr/>
        <a:lstStyle/>
        <a:p>
          <a:endParaRPr lang="es-ES"/>
        </a:p>
      </dgm:t>
    </dgm:pt>
    <dgm:pt modelId="{E3A23F37-70DD-4E1D-83CA-81AF0AA36226}" type="sibTrans" cxnId="{13B9033F-001B-411E-B9A2-14E5F7FA0922}">
      <dgm:prSet/>
      <dgm:spPr/>
      <dgm:t>
        <a:bodyPr/>
        <a:lstStyle/>
        <a:p>
          <a:endParaRPr lang="es-ES"/>
        </a:p>
      </dgm:t>
    </dgm:pt>
    <dgm:pt modelId="{6C60E19B-9B49-4829-B365-D6EEF14C0D80}">
      <dgm:prSet custT="1"/>
      <dgm:spPr/>
      <dgm:t>
        <a:bodyPr/>
        <a:lstStyle/>
        <a:p>
          <a:r>
            <a:rPr lang="es-ES" sz="2400" dirty="0"/>
            <a:t>Algoritmo, tipos de datos, estructuras de control algorítmicas, algoritmos básicos, </a:t>
          </a:r>
          <a:r>
            <a:rPr lang="es-ES" sz="2400" dirty="0" err="1"/>
            <a:t>etc</a:t>
          </a:r>
          <a:endParaRPr lang="es-ES" sz="2400" dirty="0"/>
        </a:p>
      </dgm:t>
    </dgm:pt>
    <dgm:pt modelId="{D5826AD5-A76C-44F0-8290-0268EF089674}" type="parTrans" cxnId="{E638AEF2-0E89-4BE6-B03C-C3DCA96FC2D1}">
      <dgm:prSet/>
      <dgm:spPr/>
      <dgm:t>
        <a:bodyPr/>
        <a:lstStyle/>
        <a:p>
          <a:endParaRPr lang="es-ES"/>
        </a:p>
      </dgm:t>
    </dgm:pt>
    <dgm:pt modelId="{352BE85D-806D-472D-A867-5E9767C3C8E6}" type="sibTrans" cxnId="{E638AEF2-0E89-4BE6-B03C-C3DCA96FC2D1}">
      <dgm:prSet/>
      <dgm:spPr/>
      <dgm:t>
        <a:bodyPr/>
        <a:lstStyle/>
        <a:p>
          <a:endParaRPr lang="es-ES"/>
        </a:p>
      </dgm:t>
    </dgm:pt>
    <dgm:pt modelId="{D3A1C909-105C-4357-A30B-A27C0D839A2C}">
      <dgm:prSet phldrT="[Texto]" custT="1"/>
      <dgm:spPr/>
      <dgm:t>
        <a:bodyPr/>
        <a:lstStyle/>
        <a:p>
          <a:r>
            <a:rPr lang="es-ES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documento, bloque</a:t>
          </a:r>
          <a:endParaRPr lang="es-ES" sz="2400" dirty="0">
            <a:solidFill>
              <a:schemeClr val="tx1"/>
            </a:solidFill>
          </a:endParaRPr>
        </a:p>
      </dgm:t>
    </dgm:pt>
    <dgm:pt modelId="{561750FB-E698-4AD7-B4F4-E57FBAAA569E}" type="parTrans" cxnId="{CD392A2C-778E-4DCB-A80D-B3F4691748B2}">
      <dgm:prSet/>
      <dgm:spPr/>
      <dgm:t>
        <a:bodyPr/>
        <a:lstStyle/>
        <a:p>
          <a:endParaRPr lang="es-ES"/>
        </a:p>
      </dgm:t>
    </dgm:pt>
    <dgm:pt modelId="{CC64225D-F68E-46F4-A44F-CE51E7CCF5CF}" type="sibTrans" cxnId="{CD392A2C-778E-4DCB-A80D-B3F4691748B2}">
      <dgm:prSet/>
      <dgm:spPr/>
      <dgm:t>
        <a:bodyPr/>
        <a:lstStyle/>
        <a:p>
          <a:endParaRPr lang="es-ES"/>
        </a:p>
      </dgm:t>
    </dgm:pt>
    <dgm:pt modelId="{0118B639-77B6-438F-8264-9E2FC6A87549}">
      <dgm:prSet custT="1"/>
      <dgm:spPr/>
      <dgm:t>
        <a:bodyPr/>
        <a:lstStyle/>
        <a:p>
          <a:endParaRPr lang="es-ES" sz="2400" dirty="0"/>
        </a:p>
      </dgm:t>
    </dgm:pt>
    <dgm:pt modelId="{A8FDC120-21CB-46F1-BEEA-6FF901EB18E6}" type="parTrans" cxnId="{A4911F5D-49EC-48D7-81FC-CE5AA4B49FFF}">
      <dgm:prSet/>
      <dgm:spPr/>
      <dgm:t>
        <a:bodyPr/>
        <a:lstStyle/>
        <a:p>
          <a:endParaRPr lang="es-ES"/>
        </a:p>
      </dgm:t>
    </dgm:pt>
    <dgm:pt modelId="{895F4E06-49C9-467D-A414-D125507961D3}" type="sibTrans" cxnId="{A4911F5D-49EC-48D7-81FC-CE5AA4B49FFF}">
      <dgm:prSet/>
      <dgm:spPr/>
      <dgm:t>
        <a:bodyPr/>
        <a:lstStyle/>
        <a:p>
          <a:endParaRPr lang="es-ES"/>
        </a:p>
      </dgm:t>
    </dgm:pt>
    <dgm:pt modelId="{5ACD13CA-0777-45A3-90A6-3470D6A82E6C}">
      <dgm:prSet custT="1"/>
      <dgm:spPr/>
      <dgm:t>
        <a:bodyPr/>
        <a:lstStyle/>
        <a:p>
          <a:endParaRPr lang="es-ES" sz="2400" dirty="0"/>
        </a:p>
      </dgm:t>
    </dgm:pt>
    <dgm:pt modelId="{B1404B43-F940-4D84-8564-FD49114FF122}" type="parTrans" cxnId="{F65BCFE4-9CAD-4F21-BEE3-75CFC6A41038}">
      <dgm:prSet/>
      <dgm:spPr/>
      <dgm:t>
        <a:bodyPr/>
        <a:lstStyle/>
        <a:p>
          <a:endParaRPr lang="es-ES"/>
        </a:p>
      </dgm:t>
    </dgm:pt>
    <dgm:pt modelId="{34176180-D23F-4EBD-A9D6-34519ED69B3D}" type="sibTrans" cxnId="{F65BCFE4-9CAD-4F21-BEE3-75CFC6A41038}">
      <dgm:prSet/>
      <dgm:spPr/>
      <dgm:t>
        <a:bodyPr/>
        <a:lstStyle/>
        <a:p>
          <a:endParaRPr lang="es-ES"/>
        </a:p>
      </dgm:t>
    </dgm:pt>
    <dgm:pt modelId="{203529D1-26DF-4985-A274-BC167AE719D2}" type="pres">
      <dgm:prSet presAssocID="{D96A2BA2-9E48-45EC-A497-16DE78A3D831}" presName="Name0" presStyleCnt="0">
        <dgm:presLayoutVars>
          <dgm:dir/>
          <dgm:animLvl val="lvl"/>
          <dgm:resizeHandles val="exact"/>
        </dgm:presLayoutVars>
      </dgm:prSet>
      <dgm:spPr/>
    </dgm:pt>
    <dgm:pt modelId="{375D9FCD-851B-4C9C-9763-2A5AEB951F5E}" type="pres">
      <dgm:prSet presAssocID="{56756D0D-3252-4E0A-8430-290A80110025}" presName="linNode" presStyleCnt="0"/>
      <dgm:spPr/>
    </dgm:pt>
    <dgm:pt modelId="{B77D89E7-B8D1-4F03-8E72-88DDC0F961E0}" type="pres">
      <dgm:prSet presAssocID="{56756D0D-3252-4E0A-8430-290A80110025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E4566F35-F03F-48DE-803C-54846CB9FB14}" type="pres">
      <dgm:prSet presAssocID="{56756D0D-3252-4E0A-8430-290A80110025}" presName="descendantText" presStyleLbl="alignAccFollowNode1" presStyleIdx="0" presStyleCnt="5" custLinFactNeighborY="-2356">
        <dgm:presLayoutVars>
          <dgm:bulletEnabled val="1"/>
        </dgm:presLayoutVars>
      </dgm:prSet>
      <dgm:spPr/>
    </dgm:pt>
    <dgm:pt modelId="{BE408D82-C1C4-4356-8900-579CA571B736}" type="pres">
      <dgm:prSet presAssocID="{FEE0B2F0-64D2-4EA5-9337-A000B51BF8E7}" presName="sp" presStyleCnt="0"/>
      <dgm:spPr/>
    </dgm:pt>
    <dgm:pt modelId="{F4E3B18F-1F89-4BA7-B204-8307D9114FF7}" type="pres">
      <dgm:prSet presAssocID="{C2C7CD88-E8E1-46F1-A9C2-5BC838E859E8}" presName="linNode" presStyleCnt="0"/>
      <dgm:spPr/>
    </dgm:pt>
    <dgm:pt modelId="{6DC4027D-D829-4BA1-932A-0CE31A8F1E59}" type="pres">
      <dgm:prSet presAssocID="{C2C7CD88-E8E1-46F1-A9C2-5BC838E859E8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2BCA20A4-76D5-4A24-950C-16710CF226C0}" type="pres">
      <dgm:prSet presAssocID="{C2C7CD88-E8E1-46F1-A9C2-5BC838E859E8}" presName="descendantText" presStyleLbl="alignAccFollowNode1" presStyleIdx="1" presStyleCnt="5">
        <dgm:presLayoutVars>
          <dgm:bulletEnabled val="1"/>
        </dgm:presLayoutVars>
      </dgm:prSet>
      <dgm:spPr/>
    </dgm:pt>
    <dgm:pt modelId="{3F9D8939-6F4D-4F45-90FD-37730C74E59D}" type="pres">
      <dgm:prSet presAssocID="{E572B177-D7CF-4F55-8F66-4E37370761C7}" presName="sp" presStyleCnt="0"/>
      <dgm:spPr/>
    </dgm:pt>
    <dgm:pt modelId="{62433709-CEEC-4F26-AD69-FE77C2F19DC2}" type="pres">
      <dgm:prSet presAssocID="{DF5B877D-5ADF-4AF6-B252-671C4E40B4B2}" presName="linNode" presStyleCnt="0"/>
      <dgm:spPr/>
    </dgm:pt>
    <dgm:pt modelId="{C1E0F8AA-FA50-45B5-8F99-1B87302E4742}" type="pres">
      <dgm:prSet presAssocID="{DF5B877D-5ADF-4AF6-B252-671C4E40B4B2}" presName="parentText" presStyleLbl="node1" presStyleIdx="2" presStyleCnt="5" custLinFactNeighborY="0">
        <dgm:presLayoutVars>
          <dgm:chMax val="1"/>
          <dgm:bulletEnabled val="1"/>
        </dgm:presLayoutVars>
      </dgm:prSet>
      <dgm:spPr/>
    </dgm:pt>
    <dgm:pt modelId="{C8070A07-F516-4CEC-95D3-EFBAF89A73E7}" type="pres">
      <dgm:prSet presAssocID="{DF5B877D-5ADF-4AF6-B252-671C4E40B4B2}" presName="descendantText" presStyleLbl="alignAccFollowNode1" presStyleIdx="2" presStyleCnt="5" custScaleX="91902" custLinFactNeighborX="1464" custLinFactNeighborY="-3378">
        <dgm:presLayoutVars>
          <dgm:bulletEnabled val="1"/>
        </dgm:presLayoutVars>
      </dgm:prSet>
      <dgm:spPr/>
    </dgm:pt>
    <dgm:pt modelId="{282DF4A2-4D2A-483D-A575-221398323739}" type="pres">
      <dgm:prSet presAssocID="{1C7597E1-2C87-4675-B61D-4C1F735A398E}" presName="sp" presStyleCnt="0"/>
      <dgm:spPr/>
    </dgm:pt>
    <dgm:pt modelId="{B0E4B63C-5C22-4343-AC75-17493FA3FF50}" type="pres">
      <dgm:prSet presAssocID="{3358148B-C793-4940-B8E3-CD543CFA958C}" presName="linNode" presStyleCnt="0"/>
      <dgm:spPr/>
    </dgm:pt>
    <dgm:pt modelId="{D7D77E4D-0F33-4F09-B421-226238D4A9D3}" type="pres">
      <dgm:prSet presAssocID="{3358148B-C793-4940-B8E3-CD543CFA958C}" presName="parentText" presStyleLbl="node1" presStyleIdx="3" presStyleCnt="5" custLinFactNeighborY="1321">
        <dgm:presLayoutVars>
          <dgm:chMax val="1"/>
          <dgm:bulletEnabled val="1"/>
        </dgm:presLayoutVars>
      </dgm:prSet>
      <dgm:spPr/>
    </dgm:pt>
    <dgm:pt modelId="{8487D3AF-9BC6-4D4C-B59B-B4AA19966F75}" type="pres">
      <dgm:prSet presAssocID="{3358148B-C793-4940-B8E3-CD543CFA958C}" presName="descendantText" presStyleLbl="alignAccFollowNode1" presStyleIdx="3" presStyleCnt="5" custLinFactNeighborY="-11078">
        <dgm:presLayoutVars>
          <dgm:bulletEnabled val="1"/>
        </dgm:presLayoutVars>
      </dgm:prSet>
      <dgm:spPr/>
    </dgm:pt>
    <dgm:pt modelId="{CCC78FE8-57A2-4F73-9C08-0E10265E6C63}" type="pres">
      <dgm:prSet presAssocID="{CB430176-3538-4CBF-805E-9F92CC6635CA}" presName="sp" presStyleCnt="0"/>
      <dgm:spPr/>
    </dgm:pt>
    <dgm:pt modelId="{8FCBCA7D-ECB9-45EE-9275-B10A7D618CAC}" type="pres">
      <dgm:prSet presAssocID="{00391616-35BA-4B9A-A252-0732C6D73495}" presName="linNode" presStyleCnt="0"/>
      <dgm:spPr/>
    </dgm:pt>
    <dgm:pt modelId="{10825251-3FE2-4BC6-B5AA-D32F0541656C}" type="pres">
      <dgm:prSet presAssocID="{00391616-35BA-4B9A-A252-0732C6D73495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18F9BBD6-BD68-4C57-93B5-1DE25CB0C135}" type="pres">
      <dgm:prSet presAssocID="{00391616-35BA-4B9A-A252-0732C6D73495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9E03A300-1DB2-4319-8FD3-458CCA7B29C2}" type="presOf" srcId="{D3A1C909-105C-4357-A30B-A27C0D839A2C}" destId="{E4566F35-F03F-48DE-803C-54846CB9FB14}" srcOrd="0" destOrd="1" presId="urn:microsoft.com/office/officeart/2005/8/layout/vList5"/>
    <dgm:cxn modelId="{D1E0441D-877A-464E-97F5-AFC79A1D04E7}" type="presOf" srcId="{E755A5EE-AC41-4FE9-BAE7-BA17B8ECA351}" destId="{C8070A07-F516-4CEC-95D3-EFBAF89A73E7}" srcOrd="0" destOrd="0" presId="urn:microsoft.com/office/officeart/2005/8/layout/vList5"/>
    <dgm:cxn modelId="{CD392A2C-778E-4DCB-A80D-B3F4691748B2}" srcId="{56756D0D-3252-4E0A-8430-290A80110025}" destId="{D3A1C909-105C-4357-A30B-A27C0D839A2C}" srcOrd="1" destOrd="0" parTransId="{561750FB-E698-4AD7-B4F4-E57FBAAA569E}" sibTransId="{CC64225D-F68E-46F4-A44F-CE51E7CCF5CF}"/>
    <dgm:cxn modelId="{25D1812D-E091-4960-913C-D8D5F7F10849}" type="presOf" srcId="{56756D0D-3252-4E0A-8430-290A80110025}" destId="{B77D89E7-B8D1-4F03-8E72-88DDC0F961E0}" srcOrd="0" destOrd="0" presId="urn:microsoft.com/office/officeart/2005/8/layout/vList5"/>
    <dgm:cxn modelId="{A9D8DD30-2A4A-4396-9851-9BAAA980F57B}" srcId="{D96A2BA2-9E48-45EC-A497-16DE78A3D831}" destId="{56756D0D-3252-4E0A-8430-290A80110025}" srcOrd="0" destOrd="0" parTransId="{7B4D1E64-9ACB-46FD-9F48-D1E6CC7C197A}" sibTransId="{FEE0B2F0-64D2-4EA5-9337-A000B51BF8E7}"/>
    <dgm:cxn modelId="{A3FCA739-EC72-40E2-99D1-FE32BC7454E5}" type="presOf" srcId="{00391616-35BA-4B9A-A252-0732C6D73495}" destId="{10825251-3FE2-4BC6-B5AA-D32F0541656C}" srcOrd="0" destOrd="0" presId="urn:microsoft.com/office/officeart/2005/8/layout/vList5"/>
    <dgm:cxn modelId="{13B9033F-001B-411E-B9A2-14E5F7FA0922}" srcId="{00391616-35BA-4B9A-A252-0732C6D73495}" destId="{6D7166CC-32C4-4969-A1A8-153007B15EE2}" srcOrd="1" destOrd="0" parTransId="{30A92FA7-8ACD-4E15-8340-2401EC98B1AE}" sibTransId="{E3A23F37-70DD-4E1D-83CA-81AF0AA36226}"/>
    <dgm:cxn modelId="{95B41D40-7026-4ECF-9245-3EC18E9572B2}" type="presOf" srcId="{0118B639-77B6-438F-8264-9E2FC6A87549}" destId="{18F9BBD6-BD68-4C57-93B5-1DE25CB0C135}" srcOrd="0" destOrd="2" presId="urn:microsoft.com/office/officeart/2005/8/layout/vList5"/>
    <dgm:cxn modelId="{A4911F5D-49EC-48D7-81FC-CE5AA4B49FFF}" srcId="{00391616-35BA-4B9A-A252-0732C6D73495}" destId="{0118B639-77B6-438F-8264-9E2FC6A87549}" srcOrd="2" destOrd="0" parTransId="{A8FDC120-21CB-46F1-BEEA-6FF901EB18E6}" sibTransId="{895F4E06-49C9-467D-A414-D125507961D3}"/>
    <dgm:cxn modelId="{154B4466-081F-4C6C-BDB2-E78CD38821C4}" type="presOf" srcId="{3358148B-C793-4940-B8E3-CD543CFA958C}" destId="{D7D77E4D-0F33-4F09-B421-226238D4A9D3}" srcOrd="0" destOrd="0" presId="urn:microsoft.com/office/officeart/2005/8/layout/vList5"/>
    <dgm:cxn modelId="{CD0FB54D-FD45-4611-B724-94A1FB2A0C6A}" srcId="{56756D0D-3252-4E0A-8430-290A80110025}" destId="{234E800E-2323-4F9D-A0DA-73EA4DC86771}" srcOrd="0" destOrd="0" parTransId="{7CF1955F-A089-452B-82A0-095ED50328AC}" sibTransId="{11C5A204-2C5A-4596-B9C2-1CD6E9E2EAE3}"/>
    <dgm:cxn modelId="{3CCDB955-035E-43B7-876D-4CE5EA897B27}" srcId="{C2C7CD88-E8E1-46F1-A9C2-5BC838E859E8}" destId="{9A7B6683-C2BF-417A-9423-D97DB922B6BE}" srcOrd="0" destOrd="0" parTransId="{5A366B9E-37D9-4F58-AED9-01B04CA0B0CF}" sibTransId="{7EB614FF-F2E8-4510-85FC-E5C5DC9F3FC1}"/>
    <dgm:cxn modelId="{2FFD5957-3BAC-410E-B458-319220AF1DEF}" type="presOf" srcId="{D96A2BA2-9E48-45EC-A497-16DE78A3D831}" destId="{203529D1-26DF-4985-A274-BC167AE719D2}" srcOrd="0" destOrd="0" presId="urn:microsoft.com/office/officeart/2005/8/layout/vList5"/>
    <dgm:cxn modelId="{1134A658-E91C-4BD9-89B1-4478746790B7}" srcId="{D96A2BA2-9E48-45EC-A497-16DE78A3D831}" destId="{3358148B-C793-4940-B8E3-CD543CFA958C}" srcOrd="3" destOrd="0" parTransId="{9484B209-0085-4AC3-A74A-929EEE7CBF20}" sibTransId="{CB430176-3538-4CBF-805E-9F92CC6635CA}"/>
    <dgm:cxn modelId="{78D86D7D-737D-4CE3-839F-13811E4899AA}" type="presOf" srcId="{C2C7CD88-E8E1-46F1-A9C2-5BC838E859E8}" destId="{6DC4027D-D829-4BA1-932A-0CE31A8F1E59}" srcOrd="0" destOrd="0" presId="urn:microsoft.com/office/officeart/2005/8/layout/vList5"/>
    <dgm:cxn modelId="{FB6EBE82-5BF9-4B8E-B862-9D16782913CC}" type="presOf" srcId="{9A7B6683-C2BF-417A-9423-D97DB922B6BE}" destId="{2BCA20A4-76D5-4A24-950C-16710CF226C0}" srcOrd="0" destOrd="0" presId="urn:microsoft.com/office/officeart/2005/8/layout/vList5"/>
    <dgm:cxn modelId="{FE60ACA1-949B-46EE-8DFE-DC5B69A36FD9}" srcId="{D96A2BA2-9E48-45EC-A497-16DE78A3D831}" destId="{DF5B877D-5ADF-4AF6-B252-671C4E40B4B2}" srcOrd="2" destOrd="0" parTransId="{418E5263-EA9E-45DB-BCC6-E6AE70BA946C}" sibTransId="{1C7597E1-2C87-4675-B61D-4C1F735A398E}"/>
    <dgm:cxn modelId="{50D7B4A4-843C-4B7F-8CA6-39A951DD084D}" type="presOf" srcId="{234E800E-2323-4F9D-A0DA-73EA4DC86771}" destId="{E4566F35-F03F-48DE-803C-54846CB9FB14}" srcOrd="0" destOrd="0" presId="urn:microsoft.com/office/officeart/2005/8/layout/vList5"/>
    <dgm:cxn modelId="{6240C5AA-1D4A-472B-84D0-6130820C9C13}" type="presOf" srcId="{6D7166CC-32C4-4969-A1A8-153007B15EE2}" destId="{18F9BBD6-BD68-4C57-93B5-1DE25CB0C135}" srcOrd="0" destOrd="1" presId="urn:microsoft.com/office/officeart/2005/8/layout/vList5"/>
    <dgm:cxn modelId="{6AECE1C5-E51B-4286-8754-0A106F036840}" srcId="{D96A2BA2-9E48-45EC-A497-16DE78A3D831}" destId="{00391616-35BA-4B9A-A252-0732C6D73495}" srcOrd="4" destOrd="0" parTransId="{7B8D127D-40D6-4146-8804-DF9F2E2A36FA}" sibTransId="{7D95D9FA-FE43-4AA1-B703-6F2FA553DBB6}"/>
    <dgm:cxn modelId="{8F77B5D4-86B6-4DAF-B8DC-549293E02A83}" type="presOf" srcId="{6C60E19B-9B49-4829-B365-D6EEF14C0D80}" destId="{8487D3AF-9BC6-4D4C-B59B-B4AA19966F75}" srcOrd="0" destOrd="0" presId="urn:microsoft.com/office/officeart/2005/8/layout/vList5"/>
    <dgm:cxn modelId="{11DEE7DE-60E8-48AA-84B7-DA00DAE8453D}" type="presOf" srcId="{DF5B877D-5ADF-4AF6-B252-671C4E40B4B2}" destId="{C1E0F8AA-FA50-45B5-8F99-1B87302E4742}" srcOrd="0" destOrd="0" presId="urn:microsoft.com/office/officeart/2005/8/layout/vList5"/>
    <dgm:cxn modelId="{E8DB0CE0-39CF-4FB4-ABCB-AE09FBB3B2AD}" type="presOf" srcId="{5ACD13CA-0777-45A3-90A6-3470D6A82E6C}" destId="{18F9BBD6-BD68-4C57-93B5-1DE25CB0C135}" srcOrd="0" destOrd="0" presId="urn:microsoft.com/office/officeart/2005/8/layout/vList5"/>
    <dgm:cxn modelId="{F65BCFE4-9CAD-4F21-BEE3-75CFC6A41038}" srcId="{00391616-35BA-4B9A-A252-0732C6D73495}" destId="{5ACD13CA-0777-45A3-90A6-3470D6A82E6C}" srcOrd="0" destOrd="0" parTransId="{B1404B43-F940-4D84-8564-FD49114FF122}" sibTransId="{34176180-D23F-4EBD-A9D6-34519ED69B3D}"/>
    <dgm:cxn modelId="{6C8A26EB-0576-4BFD-AB1B-DEB3550C8DD6}" srcId="{DF5B877D-5ADF-4AF6-B252-671C4E40B4B2}" destId="{E755A5EE-AC41-4FE9-BAE7-BA17B8ECA351}" srcOrd="0" destOrd="0" parTransId="{183EED78-2056-4999-8E20-0D758ECC8F04}" sibTransId="{5DD4D0DF-6983-42FE-A0BE-91FD9F6B6D09}"/>
    <dgm:cxn modelId="{E638AEF2-0E89-4BE6-B03C-C3DCA96FC2D1}" srcId="{3358148B-C793-4940-B8E3-CD543CFA958C}" destId="{6C60E19B-9B49-4829-B365-D6EEF14C0D80}" srcOrd="0" destOrd="0" parTransId="{D5826AD5-A76C-44F0-8290-0268EF089674}" sibTransId="{352BE85D-806D-472D-A867-5E9767C3C8E6}"/>
    <dgm:cxn modelId="{B37222F7-680A-47EC-97D1-F6B3B962BCB5}" srcId="{D96A2BA2-9E48-45EC-A497-16DE78A3D831}" destId="{C2C7CD88-E8E1-46F1-A9C2-5BC838E859E8}" srcOrd="1" destOrd="0" parTransId="{3B651AF3-8144-4CE3-8183-FDC6E12D8674}" sibTransId="{E572B177-D7CF-4F55-8F66-4E37370761C7}"/>
    <dgm:cxn modelId="{CBB4D690-9B45-4B3F-839C-E5D3E18B054A}" type="presParOf" srcId="{203529D1-26DF-4985-A274-BC167AE719D2}" destId="{375D9FCD-851B-4C9C-9763-2A5AEB951F5E}" srcOrd="0" destOrd="0" presId="urn:microsoft.com/office/officeart/2005/8/layout/vList5"/>
    <dgm:cxn modelId="{8B4D5768-5BAF-4FAC-ADEA-B62A63D8FF26}" type="presParOf" srcId="{375D9FCD-851B-4C9C-9763-2A5AEB951F5E}" destId="{B77D89E7-B8D1-4F03-8E72-88DDC0F961E0}" srcOrd="0" destOrd="0" presId="urn:microsoft.com/office/officeart/2005/8/layout/vList5"/>
    <dgm:cxn modelId="{22915DE5-0764-48F6-8A8A-CC4E31A9210D}" type="presParOf" srcId="{375D9FCD-851B-4C9C-9763-2A5AEB951F5E}" destId="{E4566F35-F03F-48DE-803C-54846CB9FB14}" srcOrd="1" destOrd="0" presId="urn:microsoft.com/office/officeart/2005/8/layout/vList5"/>
    <dgm:cxn modelId="{D296A821-78BF-4ED5-A7E8-79C2EDFD5760}" type="presParOf" srcId="{203529D1-26DF-4985-A274-BC167AE719D2}" destId="{BE408D82-C1C4-4356-8900-579CA571B736}" srcOrd="1" destOrd="0" presId="urn:microsoft.com/office/officeart/2005/8/layout/vList5"/>
    <dgm:cxn modelId="{92EF9DAA-AE52-4C04-80B0-FFB9A35ED5C7}" type="presParOf" srcId="{203529D1-26DF-4985-A274-BC167AE719D2}" destId="{F4E3B18F-1F89-4BA7-B204-8307D9114FF7}" srcOrd="2" destOrd="0" presId="urn:microsoft.com/office/officeart/2005/8/layout/vList5"/>
    <dgm:cxn modelId="{DFC30990-56A3-452D-833E-63D35EC96BFC}" type="presParOf" srcId="{F4E3B18F-1F89-4BA7-B204-8307D9114FF7}" destId="{6DC4027D-D829-4BA1-932A-0CE31A8F1E59}" srcOrd="0" destOrd="0" presId="urn:microsoft.com/office/officeart/2005/8/layout/vList5"/>
    <dgm:cxn modelId="{29B2B30C-0F3D-42C9-9528-F7EEB9EF0BA9}" type="presParOf" srcId="{F4E3B18F-1F89-4BA7-B204-8307D9114FF7}" destId="{2BCA20A4-76D5-4A24-950C-16710CF226C0}" srcOrd="1" destOrd="0" presId="urn:microsoft.com/office/officeart/2005/8/layout/vList5"/>
    <dgm:cxn modelId="{A1291147-50F9-46C6-8266-D097F96DB37A}" type="presParOf" srcId="{203529D1-26DF-4985-A274-BC167AE719D2}" destId="{3F9D8939-6F4D-4F45-90FD-37730C74E59D}" srcOrd="3" destOrd="0" presId="urn:microsoft.com/office/officeart/2005/8/layout/vList5"/>
    <dgm:cxn modelId="{7554EC6B-198B-41D3-A465-C864B9B310E5}" type="presParOf" srcId="{203529D1-26DF-4985-A274-BC167AE719D2}" destId="{62433709-CEEC-4F26-AD69-FE77C2F19DC2}" srcOrd="4" destOrd="0" presId="urn:microsoft.com/office/officeart/2005/8/layout/vList5"/>
    <dgm:cxn modelId="{3AF6A5EE-CA84-4B2C-A65C-08F27B57AAE1}" type="presParOf" srcId="{62433709-CEEC-4F26-AD69-FE77C2F19DC2}" destId="{C1E0F8AA-FA50-45B5-8F99-1B87302E4742}" srcOrd="0" destOrd="0" presId="urn:microsoft.com/office/officeart/2005/8/layout/vList5"/>
    <dgm:cxn modelId="{4F018749-5471-4702-89E1-BCC92D18FE0C}" type="presParOf" srcId="{62433709-CEEC-4F26-AD69-FE77C2F19DC2}" destId="{C8070A07-F516-4CEC-95D3-EFBAF89A73E7}" srcOrd="1" destOrd="0" presId="urn:microsoft.com/office/officeart/2005/8/layout/vList5"/>
    <dgm:cxn modelId="{A7DC623A-C735-4C75-A3D9-18A715C6C2E5}" type="presParOf" srcId="{203529D1-26DF-4985-A274-BC167AE719D2}" destId="{282DF4A2-4D2A-483D-A575-221398323739}" srcOrd="5" destOrd="0" presId="urn:microsoft.com/office/officeart/2005/8/layout/vList5"/>
    <dgm:cxn modelId="{E3550A26-8A81-49E0-98DA-52CDBF231EA3}" type="presParOf" srcId="{203529D1-26DF-4985-A274-BC167AE719D2}" destId="{B0E4B63C-5C22-4343-AC75-17493FA3FF50}" srcOrd="6" destOrd="0" presId="urn:microsoft.com/office/officeart/2005/8/layout/vList5"/>
    <dgm:cxn modelId="{2320C400-45BD-460D-840D-327FBE2902BB}" type="presParOf" srcId="{B0E4B63C-5C22-4343-AC75-17493FA3FF50}" destId="{D7D77E4D-0F33-4F09-B421-226238D4A9D3}" srcOrd="0" destOrd="0" presId="urn:microsoft.com/office/officeart/2005/8/layout/vList5"/>
    <dgm:cxn modelId="{9AED80C6-A058-468F-B8DB-8F1E8E199969}" type="presParOf" srcId="{B0E4B63C-5C22-4343-AC75-17493FA3FF50}" destId="{8487D3AF-9BC6-4D4C-B59B-B4AA19966F75}" srcOrd="1" destOrd="0" presId="urn:microsoft.com/office/officeart/2005/8/layout/vList5"/>
    <dgm:cxn modelId="{CFD67B62-4606-49B5-88AA-BB2C2B98A092}" type="presParOf" srcId="{203529D1-26DF-4985-A274-BC167AE719D2}" destId="{CCC78FE8-57A2-4F73-9C08-0E10265E6C63}" srcOrd="7" destOrd="0" presId="urn:microsoft.com/office/officeart/2005/8/layout/vList5"/>
    <dgm:cxn modelId="{BEF16F5B-3741-4543-9AF5-66CDB550BB89}" type="presParOf" srcId="{203529D1-26DF-4985-A274-BC167AE719D2}" destId="{8FCBCA7D-ECB9-45EE-9275-B10A7D618CAC}" srcOrd="8" destOrd="0" presId="urn:microsoft.com/office/officeart/2005/8/layout/vList5"/>
    <dgm:cxn modelId="{FE369F88-6CEF-4C96-864E-8D52F992A659}" type="presParOf" srcId="{8FCBCA7D-ECB9-45EE-9275-B10A7D618CAC}" destId="{10825251-3FE2-4BC6-B5AA-D32F0541656C}" srcOrd="0" destOrd="0" presId="urn:microsoft.com/office/officeart/2005/8/layout/vList5"/>
    <dgm:cxn modelId="{365F4B65-081B-40CE-9AAB-75789D269C71}" type="presParOf" srcId="{8FCBCA7D-ECB9-45EE-9275-B10A7D618CAC}" destId="{18F9BBD6-BD68-4C57-93B5-1DE25CB0C13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501EA8-E939-4680-ACFE-E08AC978CA5D}">
      <dsp:nvSpPr>
        <dsp:cNvPr id="0" name=""/>
        <dsp:cNvSpPr/>
      </dsp:nvSpPr>
      <dsp:spPr>
        <a:xfrm>
          <a:off x="648" y="407039"/>
          <a:ext cx="4012333" cy="1118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kern="1200" dirty="0"/>
            <a:t>Relativos al hardware</a:t>
          </a:r>
        </a:p>
      </dsp:txBody>
      <dsp:txXfrm>
        <a:off x="648" y="407039"/>
        <a:ext cx="4012333" cy="1118050"/>
      </dsp:txXfrm>
    </dsp:sp>
    <dsp:sp modelId="{62EA226C-AC7C-480D-A04C-36F67673FB7C}">
      <dsp:nvSpPr>
        <dsp:cNvPr id="0" name=""/>
        <dsp:cNvSpPr/>
      </dsp:nvSpPr>
      <dsp:spPr>
        <a:xfrm>
          <a:off x="205635" y="1525089"/>
          <a:ext cx="3602358" cy="23878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54" tIns="165354" rIns="220472" bIns="248031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3100" kern="1200" dirty="0"/>
            <a:t>Computadoras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3100" kern="1200" dirty="0"/>
            <a:t>Periféricos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3100" kern="1200" dirty="0"/>
            <a:t>Memorias</a:t>
          </a:r>
        </a:p>
      </dsp:txBody>
      <dsp:txXfrm>
        <a:off x="205635" y="1525089"/>
        <a:ext cx="3602358" cy="2387899"/>
      </dsp:txXfrm>
    </dsp:sp>
    <dsp:sp modelId="{6906A564-C895-4BF2-8E36-6B6C4B6C841A}">
      <dsp:nvSpPr>
        <dsp:cNvPr id="0" name=""/>
        <dsp:cNvSpPr/>
      </dsp:nvSpPr>
      <dsp:spPr>
        <a:xfrm>
          <a:off x="4351748" y="428338"/>
          <a:ext cx="4165151" cy="1118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kern="1200" dirty="0"/>
            <a:t>Relativos al software</a:t>
          </a:r>
        </a:p>
      </dsp:txBody>
      <dsp:txXfrm>
        <a:off x="4351748" y="428338"/>
        <a:ext cx="4165151" cy="1118050"/>
      </dsp:txXfrm>
    </dsp:sp>
    <dsp:sp modelId="{3E4C6768-86EE-4C38-ABBB-73314BF58FB4}">
      <dsp:nvSpPr>
        <dsp:cNvPr id="0" name=""/>
        <dsp:cNvSpPr/>
      </dsp:nvSpPr>
      <dsp:spPr>
        <a:xfrm>
          <a:off x="4461890" y="1553147"/>
          <a:ext cx="4048761" cy="23878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54" tIns="165354" rIns="220472" bIns="248031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3100" kern="1200" dirty="0"/>
            <a:t>Sistema operativo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3100" kern="1200" dirty="0"/>
            <a:t>Lenguaje de </a:t>
          </a:r>
          <a:r>
            <a:rPr lang="es-ES" sz="3100" kern="1200" dirty="0" err="1"/>
            <a:t>prog</a:t>
          </a:r>
          <a:endParaRPr lang="es-E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3100" kern="1200" dirty="0" err="1"/>
            <a:t>Sist</a:t>
          </a:r>
          <a:r>
            <a:rPr lang="es-ES" sz="3100" kern="1200" dirty="0"/>
            <a:t> de aplicación</a:t>
          </a:r>
        </a:p>
      </dsp:txBody>
      <dsp:txXfrm>
        <a:off x="4461890" y="1553147"/>
        <a:ext cx="4048761" cy="23878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566F35-F03F-48DE-803C-54846CB9FB14}">
      <dsp:nvSpPr>
        <dsp:cNvPr id="0" name=""/>
        <dsp:cNvSpPr/>
      </dsp:nvSpPr>
      <dsp:spPr>
        <a:xfrm rot="5400000">
          <a:off x="7808023" y="-3367016"/>
          <a:ext cx="832908" cy="77406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procesador de texto, </a:t>
          </a:r>
          <a:endParaRPr lang="es-ES" sz="2400" kern="1200" dirty="0">
            <a:solidFill>
              <a:schemeClr val="tx1"/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documento, bloque</a:t>
          </a:r>
          <a:endParaRPr lang="es-ES" sz="2400" kern="1200" dirty="0">
            <a:solidFill>
              <a:schemeClr val="tx1"/>
            </a:solidFill>
          </a:endParaRPr>
        </a:p>
      </dsp:txBody>
      <dsp:txXfrm rot="-5400000">
        <a:off x="4354136" y="127530"/>
        <a:ext cx="7700025" cy="751590"/>
      </dsp:txXfrm>
    </dsp:sp>
    <dsp:sp modelId="{B77D89E7-B8D1-4F03-8E72-88DDC0F961E0}">
      <dsp:nvSpPr>
        <dsp:cNvPr id="0" name=""/>
        <dsp:cNvSpPr/>
      </dsp:nvSpPr>
      <dsp:spPr>
        <a:xfrm>
          <a:off x="0" y="2381"/>
          <a:ext cx="4354135" cy="10411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en los</a:t>
          </a:r>
          <a:r>
            <a:rPr lang="es-ES" sz="2400" b="1" kern="12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</a:t>
          </a:r>
          <a:r>
            <a:rPr lang="es-ES" sz="2400" kern="12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procesadores de texto</a:t>
          </a:r>
          <a:endParaRPr lang="es-ES" sz="2400" kern="1200" dirty="0">
            <a:solidFill>
              <a:schemeClr val="bg1"/>
            </a:solidFill>
          </a:endParaRPr>
        </a:p>
      </dsp:txBody>
      <dsp:txXfrm>
        <a:off x="50824" y="53205"/>
        <a:ext cx="4252487" cy="939487"/>
      </dsp:txXfrm>
    </dsp:sp>
    <dsp:sp modelId="{2BCA20A4-76D5-4A24-950C-16710CF226C0}">
      <dsp:nvSpPr>
        <dsp:cNvPr id="0" name=""/>
        <dsp:cNvSpPr/>
      </dsp:nvSpPr>
      <dsp:spPr>
        <a:xfrm rot="5400000">
          <a:off x="7808023" y="-2254201"/>
          <a:ext cx="832908" cy="77406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fila, columna, celda, celda activa, hoja de cálculo, rango de celdas</a:t>
          </a:r>
          <a:endParaRPr lang="es-ES" sz="2400" kern="1200" dirty="0"/>
        </a:p>
      </dsp:txBody>
      <dsp:txXfrm rot="-5400000">
        <a:off x="4354136" y="1240345"/>
        <a:ext cx="7700025" cy="751590"/>
      </dsp:txXfrm>
    </dsp:sp>
    <dsp:sp modelId="{6DC4027D-D829-4BA1-932A-0CE31A8F1E59}">
      <dsp:nvSpPr>
        <dsp:cNvPr id="0" name=""/>
        <dsp:cNvSpPr/>
      </dsp:nvSpPr>
      <dsp:spPr>
        <a:xfrm>
          <a:off x="0" y="1095573"/>
          <a:ext cx="4354135" cy="10411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en las hojas digitales de cálculo</a:t>
          </a:r>
          <a:endParaRPr lang="es-ES" sz="2400" kern="1200" dirty="0">
            <a:solidFill>
              <a:schemeClr val="bg1"/>
            </a:solidFill>
          </a:endParaRPr>
        </a:p>
      </dsp:txBody>
      <dsp:txXfrm>
        <a:off x="50824" y="1146397"/>
        <a:ext cx="4252487" cy="939487"/>
      </dsp:txXfrm>
    </dsp:sp>
    <dsp:sp modelId="{C8070A07-F516-4CEC-95D3-EFBAF89A73E7}">
      <dsp:nvSpPr>
        <dsp:cNvPr id="0" name=""/>
        <dsp:cNvSpPr/>
      </dsp:nvSpPr>
      <dsp:spPr>
        <a:xfrm rot="5400000">
          <a:off x="7558347" y="-875724"/>
          <a:ext cx="832908" cy="71138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dato, base de datos, campo, registro, tabla, formulario, etc.</a:t>
          </a:r>
          <a:endParaRPr lang="es-ES" sz="2400" kern="1200" dirty="0"/>
        </a:p>
      </dsp:txBody>
      <dsp:txXfrm rot="-5400000">
        <a:off x="4417880" y="2305402"/>
        <a:ext cx="7073185" cy="751590"/>
      </dsp:txXfrm>
    </dsp:sp>
    <dsp:sp modelId="{C1E0F8AA-FA50-45B5-8F99-1B87302E4742}">
      <dsp:nvSpPr>
        <dsp:cNvPr id="0" name=""/>
        <dsp:cNvSpPr/>
      </dsp:nvSpPr>
      <dsp:spPr>
        <a:xfrm>
          <a:off x="0" y="2188765"/>
          <a:ext cx="4354135" cy="10411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400" kern="1200" dirty="0">
            <a:solidFill>
              <a:schemeClr val="bg1"/>
            </a:solidFill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400" kern="1200" dirty="0">
            <a:solidFill>
              <a:schemeClr val="bg1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en los sistemas de gestión de bases de datos</a:t>
          </a:r>
          <a:endParaRPr lang="es-ES" sz="2400" kern="1200" dirty="0">
            <a:solidFill>
              <a:schemeClr val="bg1"/>
            </a:solidFill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4400" kern="1200" dirty="0">
            <a:solidFill>
              <a:schemeClr val="bg1"/>
            </a:solidFill>
          </a:endParaRPr>
        </a:p>
      </dsp:txBody>
      <dsp:txXfrm>
        <a:off x="50824" y="2239589"/>
        <a:ext cx="4252487" cy="939487"/>
      </dsp:txXfrm>
    </dsp:sp>
    <dsp:sp modelId="{8487D3AF-9BC6-4D4C-B59B-B4AA19966F75}">
      <dsp:nvSpPr>
        <dsp:cNvPr id="0" name=""/>
        <dsp:cNvSpPr/>
      </dsp:nvSpPr>
      <dsp:spPr>
        <a:xfrm rot="5400000">
          <a:off x="7808023" y="-160086"/>
          <a:ext cx="832908" cy="77406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/>
            <a:t>Algoritmo, tipos de datos, estructuras de control algorítmicas, algoritmos básicos, </a:t>
          </a:r>
          <a:r>
            <a:rPr lang="es-ES" sz="2400" kern="1200" dirty="0" err="1"/>
            <a:t>etc</a:t>
          </a:r>
          <a:endParaRPr lang="es-ES" sz="2400" kern="1200" dirty="0"/>
        </a:p>
      </dsp:txBody>
      <dsp:txXfrm rot="-5400000">
        <a:off x="4354136" y="3334460"/>
        <a:ext cx="7700025" cy="751590"/>
      </dsp:txXfrm>
    </dsp:sp>
    <dsp:sp modelId="{D7D77E4D-0F33-4F09-B421-226238D4A9D3}">
      <dsp:nvSpPr>
        <dsp:cNvPr id="0" name=""/>
        <dsp:cNvSpPr/>
      </dsp:nvSpPr>
      <dsp:spPr>
        <a:xfrm>
          <a:off x="0" y="3295711"/>
          <a:ext cx="4354135" cy="10411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en la algoritmia</a:t>
          </a:r>
          <a:endParaRPr lang="es-ES" sz="2400" kern="1200" dirty="0">
            <a:solidFill>
              <a:schemeClr val="bg1"/>
            </a:solidFill>
          </a:endParaRPr>
        </a:p>
      </dsp:txBody>
      <dsp:txXfrm>
        <a:off x="50824" y="3346535"/>
        <a:ext cx="4252487" cy="939487"/>
      </dsp:txXfrm>
    </dsp:sp>
    <dsp:sp modelId="{18F9BBD6-BD68-4C57-93B5-1DE25CB0C135}">
      <dsp:nvSpPr>
        <dsp:cNvPr id="0" name=""/>
        <dsp:cNvSpPr/>
      </dsp:nvSpPr>
      <dsp:spPr>
        <a:xfrm rot="5400000">
          <a:off x="7808023" y="1025375"/>
          <a:ext cx="832908" cy="77406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dato, constante, variable, programa, operadores, funciones, expresiones, instrucciones, estructura de control, objeto, evento, etc. </a:t>
          </a:r>
          <a:endParaRPr lang="es-E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2400" kern="1200" dirty="0"/>
        </a:p>
      </dsp:txBody>
      <dsp:txXfrm rot="-5400000">
        <a:off x="4354136" y="4519922"/>
        <a:ext cx="7700025" cy="751590"/>
      </dsp:txXfrm>
    </dsp:sp>
    <dsp:sp modelId="{10825251-3FE2-4BC6-B5AA-D32F0541656C}">
      <dsp:nvSpPr>
        <dsp:cNvPr id="0" name=""/>
        <dsp:cNvSpPr/>
      </dsp:nvSpPr>
      <dsp:spPr>
        <a:xfrm>
          <a:off x="0" y="4375150"/>
          <a:ext cx="4354135" cy="10411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en un lenguaje de programación</a:t>
          </a:r>
          <a:r>
            <a:rPr lang="es-ES" sz="2400" b="1" kern="12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</a:t>
          </a:r>
          <a:endParaRPr lang="es-ES" sz="2400" kern="1200" dirty="0">
            <a:solidFill>
              <a:schemeClr val="bg1"/>
            </a:solidFill>
          </a:endParaRPr>
        </a:p>
      </dsp:txBody>
      <dsp:txXfrm>
        <a:off x="50824" y="4425974"/>
        <a:ext cx="4252487" cy="9394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BA52F3-8D38-DFAC-E2A6-607F5DBD42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04F2B4-A45A-F5AE-62C4-055EF91F38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B2B4B5-6936-A43F-F60B-A2AD5F726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702-D9D2-495E-8FA1-3B1F53B6E671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341977-41D1-EEC2-DC67-8A52C9905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D9EC4C-F54C-20C0-2947-334E89DCF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6A6A2-F681-4016-AFE2-082B03CBD7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5900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58A821-BC80-E1A0-FF81-6254971B3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C4E5EF-1B98-7207-E10E-A00B882746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D5709C-EC86-7C2D-0247-64A22C3BF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702-D9D2-495E-8FA1-3B1F53B6E671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6C14B6-6684-6FF6-A561-09C9039C4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B5C739-63F2-C7E8-7A64-D268EAE57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6A6A2-F681-4016-AFE2-082B03CBD7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9484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98F7387-CD80-783B-61B2-F736425F00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F5A160B-121F-1470-0EC0-E12B629E0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1C6D15-1E2E-7E45-CAC0-78C03B8BE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702-D9D2-495E-8FA1-3B1F53B6E671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753AA6-9A47-9620-4405-7D5589809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968F27-4739-F249-4210-02F623A54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6A6A2-F681-4016-AFE2-082B03CBD7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27028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9062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9666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9776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0872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30870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35025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44128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0722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B4F88C-DC1E-2CCA-8EC0-2EFEAFC8C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DDAFC6-5549-2EDD-E721-055803AE1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A1BAA1-51C4-698D-E59C-49A78CDD1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702-D9D2-495E-8FA1-3B1F53B6E671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B2BE1C-A369-113F-5BCC-E449000A5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3D1129-F144-3317-40A0-6A0E9A15D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6A6A2-F681-4016-AFE2-082B03CBD7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12730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41153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06035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02077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29567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9279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74824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17316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51465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3405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1D2426-C2D3-4651-E0F9-527352F20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AE8CED-4E9E-81C2-A2C4-B2F16C3A0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2025A8-3DB8-8FFD-3E55-29C224827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702-D9D2-495E-8FA1-3B1F53B6E671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B0289D-E3E2-F0B0-AA7F-5C4F87608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EA70BD-9204-09BA-BE05-4CDB897B2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6A6A2-F681-4016-AFE2-082B03CBD7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8972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5BD7BF-84A8-F350-D042-BA9F7F4A6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9C4279-D942-C682-8823-EF50D3389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04A40A5-16A4-7A7F-A350-E91D11288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67556D8-336B-9223-438B-19ADFC46E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702-D9D2-495E-8FA1-3B1F53B6E671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3D9208-6C85-9080-76F8-5831F239B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1C678B-1DBF-45E2-C63B-117681F75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6A6A2-F681-4016-AFE2-082B03CBD7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08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6DD9AE-16C4-C5CA-05C7-C0B7ECE4E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B05A862-A052-CEEA-B3BA-C36977885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DF9AE1-8556-6D7C-8894-D02BCF32D6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5BEF61E-8214-59C0-938A-BE0C96F8BC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E297485-FDEE-D16E-EE5B-75528690F7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1F8C6CF-3583-1BF0-CD04-2D30A5853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702-D9D2-495E-8FA1-3B1F53B6E671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D9B9743-A3DC-05DB-07F9-AB756A6AD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1D85CC6-48D0-F202-8050-2D732E58D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6A6A2-F681-4016-AFE2-082B03CBD7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1587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6321D2-04F7-DA20-9FA1-59B57B60E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437C6C9-333A-FCB4-912F-FF70392F3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702-D9D2-495E-8FA1-3B1F53B6E671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F479435-5F00-6EFC-452E-C2AC8999B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A63C9FC-821B-CC8E-DE6D-DC571CA6C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6A6A2-F681-4016-AFE2-082B03CBD7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39404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CCE4CD0-78CE-FC7F-5F31-D6A2DB979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702-D9D2-495E-8FA1-3B1F53B6E671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3374229-5F6D-DBFD-737E-1DFF03F6F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6397BA8-D44E-AAA3-AC98-77D53C636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6A6A2-F681-4016-AFE2-082B03CBD7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8820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76C67B-EA2B-9E20-3572-67D1C6C7B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006DCE-E831-44F6-4764-7CADF5AC8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48470C-B475-A90E-AC84-36BAB46FA9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E77B2C8-9B0F-65E5-037A-44BC8DA43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702-D9D2-495E-8FA1-3B1F53B6E671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995193C-37A8-7B83-DF48-4FC68FE14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F520EA-C316-D4E0-8261-616ED0D2F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6A6A2-F681-4016-AFE2-082B03CBD7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56459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E4CEC5-50B6-A237-70A1-5ABDC9792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297A241-BA36-E41F-767E-98A01508A2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E1A8C0F-06FA-4B1C-2CD3-117A228AC9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115D49-A22F-D86B-83A8-9A4F227D4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702-D9D2-495E-8FA1-3B1F53B6E671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53EFBC2-1B1F-B428-DFBC-A15C440FD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DF5E8B7-E08E-453D-3D65-9C8414678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6A6A2-F681-4016-AFE2-082B03CBD7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85957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EADDC8E-6DCF-4E26-9AD5-C384F5909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E9D37F-E710-2EB1-1639-C6C20F1CD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E90513C-C9EA-0FB2-9B51-175F933843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5F702-D9D2-495E-8FA1-3B1F53B6E671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85EBE8-8468-D40A-1437-8C28080F47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DC2287-B411-FAD0-9A27-31F8BC7804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6A6A2-F681-4016-AFE2-082B03CBD7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301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E75ED83-F3ED-497A-8506-7AA565D05ECC}" type="datetimeFigureOut">
              <a:rPr lang="es-ES" smtClean="0"/>
              <a:t>21/04/2025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A0D08-9128-4346-A515-2CB98E6B13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23005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C0E34C-ED1A-BEFB-97F5-8B6C53213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08631"/>
            <a:ext cx="9902456" cy="2387600"/>
          </a:xfrm>
        </p:spPr>
        <p:txBody>
          <a:bodyPr>
            <a:normAutofit fontScale="9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es-ES" altLang="es-ES" sz="6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Didáctic</a:t>
            </a:r>
            <a:r>
              <a:rPr lang="es-ES" alt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de la Informática II</a:t>
            </a:r>
            <a:br>
              <a:rPr kumimoji="0" lang="es-ES" altLang="es-ES" sz="6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s-ES" altLang="es-ES" sz="6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Encuentro 2             II Período</a:t>
            </a:r>
            <a:br>
              <a:rPr kumimoji="0" lang="es-ES" altLang="es-ES" sz="6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s-ES" altLang="es-ES" sz="4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Asunto: Formas regulares de la enseñanza de la Informática</a:t>
            </a:r>
            <a:br>
              <a:rPr kumimoji="0" lang="es-ES" altLang="es-ES" sz="4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br>
              <a:rPr kumimoji="0" lang="es-ES" altLang="es-ES" sz="8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912E68-DF48-2F4A-DA6C-CB6CACFCFC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5544" y="3602038"/>
            <a:ext cx="10632558" cy="2692436"/>
          </a:xfrm>
        </p:spPr>
        <p:txBody>
          <a:bodyPr>
            <a:normAutofit fontScale="92500"/>
          </a:bodyPr>
          <a:lstStyle/>
          <a:p>
            <a:pPr algn="just"/>
            <a:r>
              <a:rPr kumimoji="0" lang="es-ES" altLang="es-E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Objetivo: Caracterizar las Formas regulares de la enseñanza de la Informática, la Estructuración metodológica de la formación de conceptos informáticos, la Estructuración metodológica de la elaboración de procedimientos algorítmicos y La resolución de problemas y ejercicios. </a:t>
            </a:r>
            <a:endParaRPr kumimoji="0" lang="es-ES" altLang="es-E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s-ES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C7A2C8F-685A-BAA9-E35B-485F6D6AD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6395"/>
            <a:ext cx="184731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700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C957D9-9F7C-27FE-ABAF-9C5B6799C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8968"/>
            <a:ext cx="10515600" cy="1325563"/>
          </a:xfrm>
        </p:spPr>
        <p:txBody>
          <a:bodyPr>
            <a:normAutofit/>
          </a:bodyPr>
          <a:lstStyle/>
          <a:p>
            <a:pPr marL="228600">
              <a:lnSpc>
                <a:spcPct val="150000"/>
              </a:lnSpc>
              <a:spcAft>
                <a:spcPts val="800"/>
              </a:spcAft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los conceptos informáticos </a:t>
            </a:r>
            <a:r>
              <a:rPr lang="es-ES" sz="24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generales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se tiene: </a:t>
            </a:r>
            <a:b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z="2400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753C190E-B234-4BB9-41BA-56885A6EEC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6551181"/>
              </p:ext>
            </p:extLst>
          </p:nvPr>
        </p:nvGraphicFramePr>
        <p:xfrm>
          <a:off x="1736577" y="1856936"/>
          <a:ext cx="8659448" cy="4320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87465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6652684F-27E0-872B-ABD1-6FC4B90928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0633621"/>
              </p:ext>
            </p:extLst>
          </p:nvPr>
        </p:nvGraphicFramePr>
        <p:xfrm>
          <a:off x="97180" y="1264867"/>
          <a:ext cx="1209482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>
            <a:extLst>
              <a:ext uri="{FF2B5EF4-FFF2-40B4-BE49-F238E27FC236}">
                <a16:creationId xmlns:a16="http://schemas.microsoft.com/office/drawing/2014/main" id="{17679685-46ED-14B6-2CCA-106733A86C91}"/>
              </a:ext>
            </a:extLst>
          </p:cNvPr>
          <p:cNvSpPr txBox="1">
            <a:spLocks/>
          </p:cNvSpPr>
          <p:nvPr/>
        </p:nvSpPr>
        <p:spPr>
          <a:xfrm>
            <a:off x="838200" y="-7745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Como conceptos informáticos </a:t>
            </a:r>
            <a:r>
              <a:rPr lang="es-ES" sz="2800" u="sng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específicos</a:t>
            </a:r>
            <a:r>
              <a:rPr lang="es-ES" sz="280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encuentran: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2205065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E1F09F-FB5D-EF0C-1D18-FE99D0FA9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089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Aspectos a considerar en la estructuración metodológica de la formación de un concepto informático </a:t>
            </a:r>
            <a:br>
              <a:rPr lang="es-E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D4298E-FE78-DBB3-73A1-83B5C55B8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5712"/>
            <a:ext cx="10515600" cy="435133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conocimiento transita por dos fases principales irrenunciables: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la </a:t>
            </a:r>
            <a:r>
              <a:rPr lang="es-E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formación del concepto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según la vía lógica de adquisición del conocimiento elegida </a:t>
            </a: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(inductiva, deductiva o analógica). 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la </a:t>
            </a:r>
            <a:r>
              <a:rPr lang="es-E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fijación del concepto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mediante actividades necesarias que </a:t>
            </a: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pueden realizarse de manera inmediata y mediata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  <p:sp>
        <p:nvSpPr>
          <p:cNvPr id="4" name="Diagrama de flujo: almacenamiento de acceso secuencial 3">
            <a:extLst>
              <a:ext uri="{FF2B5EF4-FFF2-40B4-BE49-F238E27FC236}">
                <a16:creationId xmlns:a16="http://schemas.microsoft.com/office/drawing/2014/main" id="{BBA6D2FA-895C-0FD6-C00D-0BA3649474DA}"/>
              </a:ext>
            </a:extLst>
          </p:cNvPr>
          <p:cNvSpPr/>
          <p:nvPr/>
        </p:nvSpPr>
        <p:spPr>
          <a:xfrm rot="957683">
            <a:off x="3063119" y="1850522"/>
            <a:ext cx="2100471" cy="1791343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lo particular a lo general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Diagrama de flujo: almacenamiento de acceso secuencial 4">
            <a:extLst>
              <a:ext uri="{FF2B5EF4-FFF2-40B4-BE49-F238E27FC236}">
                <a16:creationId xmlns:a16="http://schemas.microsoft.com/office/drawing/2014/main" id="{C09D4E7E-6729-2024-868F-B8981F59A36C}"/>
              </a:ext>
            </a:extLst>
          </p:cNvPr>
          <p:cNvSpPr/>
          <p:nvPr/>
        </p:nvSpPr>
        <p:spPr>
          <a:xfrm rot="3510050">
            <a:off x="4781263" y="992257"/>
            <a:ext cx="2518869" cy="2378542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lo general a lo particular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Diagrama de flujo: almacenamiento de acceso secuencial 6">
            <a:extLst>
              <a:ext uri="{FF2B5EF4-FFF2-40B4-BE49-F238E27FC236}">
                <a16:creationId xmlns:a16="http://schemas.microsoft.com/office/drawing/2014/main" id="{9975C27F-31E7-22F7-64E8-EF8709D48520}"/>
              </a:ext>
            </a:extLst>
          </p:cNvPr>
          <p:cNvSpPr/>
          <p:nvPr/>
        </p:nvSpPr>
        <p:spPr>
          <a:xfrm rot="3833402">
            <a:off x="7072538" y="252075"/>
            <a:ext cx="3030811" cy="3134043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utilización de semejanzas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56125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CCB021-BE19-AE83-29DE-7C5220D07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46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estructurar metodol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gicamente la formaci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de un concepto inform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tico resulta conveniente tener en cuenta lo siguiente:</a:t>
            </a:r>
            <a:br>
              <a:rPr kumimoji="0" lang="es-ES" altLang="es-E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es-E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A404CD8-3EF8-4854-DBF7-6519B773EE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68018" y="1893315"/>
            <a:ext cx="10515599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r>
              <a:rPr kumimoji="0" lang="es-ES" altLang="es-E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1.-Antes de la planificaci</a:t>
            </a:r>
            <a:r>
              <a:rPr kumimoji="0" lang="es-ES" altLang="es-E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 de la clase, reflexionar sobre los aspectos siguientes: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endParaRPr kumimoji="0" lang="es-ES" alt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>
                <a:tab pos="228600" algn="l"/>
              </a:tabLst>
            </a:pP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Importancia del concepto en el contexto de la Inform</a:t>
            </a: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tica: 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endParaRPr lang="es-ES" altLang="es-ES" dirty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endParaRPr lang="es-ES" altLang="es-ES" dirty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endParaRPr lang="es-ES" altLang="es-ES" dirty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endParaRPr lang="es-ES" altLang="es-ES" dirty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r>
              <a:rPr lang="es-ES" altLang="es-ES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b) </a:t>
            </a: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Decidir si el concepto inform</a:t>
            </a: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tico se va a formalizar mediante una definici</a:t>
            </a: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 o mediante una descripci</a:t>
            </a: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 de sus caracter</a:t>
            </a: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</a:t>
            </a: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sticas esenciales. </a:t>
            </a:r>
            <a:endParaRPr kumimoji="0" lang="es-ES" altLang="es-E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Bocadillo: ovalado 4">
            <a:extLst>
              <a:ext uri="{FF2B5EF4-FFF2-40B4-BE49-F238E27FC236}">
                <a16:creationId xmlns:a16="http://schemas.microsoft.com/office/drawing/2014/main" id="{ED09EDE1-1193-07F1-88F5-5573466518D7}"/>
              </a:ext>
            </a:extLst>
          </p:cNvPr>
          <p:cNvSpPr/>
          <p:nvPr/>
        </p:nvSpPr>
        <p:spPr>
          <a:xfrm>
            <a:off x="6864625" y="1"/>
            <a:ext cx="5327375" cy="2769704"/>
          </a:xfrm>
          <a:prstGeom prst="wedgeEllipseCallout">
            <a:avLst>
              <a:gd name="adj1" fmla="val -25820"/>
              <a:gd name="adj2" fmla="val 822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Se debe tener en cuenta si el concepto inform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tico es </a:t>
            </a:r>
            <a:r>
              <a:rPr kumimoji="0" lang="es-ES" altLang="es-ES" sz="2400" b="0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general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o </a:t>
            </a:r>
            <a:r>
              <a:rPr kumimoji="0" lang="es-ES" altLang="es-ES" sz="2400" b="0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espec</a:t>
            </a:r>
            <a:r>
              <a:rPr kumimoji="0" lang="es-ES" altLang="es-ES" sz="2400" b="0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</a:t>
            </a:r>
            <a:r>
              <a:rPr kumimoji="0" lang="es-ES" altLang="es-ES" sz="2400" b="0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fico</a:t>
            </a:r>
            <a:r>
              <a:rPr kumimoji="0" lang="es-ES" altLang="es-ES" sz="2400" b="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,  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si es </a:t>
            </a:r>
            <a:r>
              <a:rPr kumimoji="0" lang="es-ES" altLang="es-ES" sz="2400" b="0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r>
              <a:rPr kumimoji="0" lang="es-ES" altLang="es-ES" sz="2400" b="0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" altLang="es-ES" sz="2400" b="0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sico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para la formaci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 de otros conceptos y su campo de aplicaci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n. </a:t>
            </a:r>
            <a:endParaRPr kumimoji="0" lang="es-ES" altLang="es-E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6" name="Bocadillo nube: nube 5">
            <a:extLst>
              <a:ext uri="{FF2B5EF4-FFF2-40B4-BE49-F238E27FC236}">
                <a16:creationId xmlns:a16="http://schemas.microsoft.com/office/drawing/2014/main" id="{4C1B935A-16D3-CDEA-B0DD-08DD1C075832}"/>
              </a:ext>
            </a:extLst>
          </p:cNvPr>
          <p:cNvSpPr/>
          <p:nvPr/>
        </p:nvSpPr>
        <p:spPr>
          <a:xfrm rot="20467776">
            <a:off x="-400942" y="-709639"/>
            <a:ext cx="7633252" cy="4803224"/>
          </a:xfrm>
          <a:prstGeom prst="cloudCallout">
            <a:avLst>
              <a:gd name="adj1" fmla="val -38026"/>
              <a:gd name="adj2" fmla="val 559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Se debe tener en cuenta el grado de desarrollo de los estudiantes, sus experiencias previas y la complejidad del contenido del concepto inform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tico (caracter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sticas esenciales). 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0578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CCB021-BE19-AE83-29DE-7C5220D07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46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estructurar metodol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gicamente la formaci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de un concepto inform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tico resulta conveniente tener en cuenta lo siguiente:</a:t>
            </a:r>
            <a:br>
              <a:rPr kumimoji="0" lang="es-ES" altLang="es-E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es-E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A404CD8-3EF8-4854-DBF7-6519B773EE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68018" y="1538909"/>
            <a:ext cx="10515599" cy="3662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1.-Antes de la planificaci</a:t>
            </a: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 de la clase, reflexionar sobre los aspectos siguientes: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c) Se debe determinar la vía lógica de adquisición del conocimiento a utilizar </a:t>
            </a:r>
          </a:p>
          <a:p>
            <a:pPr algn="just">
              <a:lnSpc>
                <a:spcPct val="100000"/>
              </a:lnSpc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deductiva,</a:t>
            </a:r>
          </a:p>
          <a:p>
            <a:pPr algn="just">
              <a:lnSpc>
                <a:spcPct val="100000"/>
              </a:lnSpc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inductiva o</a:t>
            </a:r>
          </a:p>
          <a:p>
            <a:pPr algn="just">
              <a:lnSpc>
                <a:spcPct val="100000"/>
              </a:lnSpc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analógica.</a:t>
            </a:r>
            <a:endParaRPr lang="es-E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endParaRPr kumimoji="0" lang="es-ES" altLang="es-ES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Bocadillo: rectángulo con esquinas redondeadas 2">
            <a:extLst>
              <a:ext uri="{FF2B5EF4-FFF2-40B4-BE49-F238E27FC236}">
                <a16:creationId xmlns:a16="http://schemas.microsoft.com/office/drawing/2014/main" id="{692D85D5-AFC3-B1C4-1E99-012B9EB1FAAF}"/>
              </a:ext>
            </a:extLst>
          </p:cNvPr>
          <p:cNvSpPr/>
          <p:nvPr/>
        </p:nvSpPr>
        <p:spPr>
          <a:xfrm>
            <a:off x="1457739" y="4055165"/>
            <a:ext cx="10515599" cy="2637183"/>
          </a:xfrm>
          <a:prstGeom prst="wedgeRoundRectCallout">
            <a:avLst>
              <a:gd name="adj1" fmla="val -39106"/>
              <a:gd name="adj2" fmla="val -7607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just">
              <a:spcAft>
                <a:spcPts val="800"/>
              </a:spcAft>
            </a:pPr>
            <a:r>
              <a:rPr lang="es-E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Deductiva</a:t>
            </a:r>
            <a:r>
              <a:rPr lang="es-ES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s-E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lo general a lo particular</a:t>
            </a:r>
            <a:r>
              <a:rPr lang="es-ES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 Se parte de la definición (o de la descripción) del concepto informático, analizándose cada una de sus partes o elementos esenciales mediante la ejemplificación, donde se descubren el contenido y la extensión del concepto (sus representantes)</a:t>
            </a:r>
            <a:endParaRPr lang="es-ES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spcAft>
                <a:spcPts val="800"/>
              </a:spcAft>
            </a:pPr>
            <a:r>
              <a:rPr lang="es-ES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Tiene la ventaja de emplear menos tiempo en la formación del concepto informático, aunque es limitada la contribución al desarrollo del pensamiento lógico de los estudiantes.</a:t>
            </a:r>
            <a:endParaRPr lang="es-ES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Bocadillo: rectángulo con esquinas redondeadas 6">
            <a:extLst>
              <a:ext uri="{FF2B5EF4-FFF2-40B4-BE49-F238E27FC236}">
                <a16:creationId xmlns:a16="http://schemas.microsoft.com/office/drawing/2014/main" id="{2D065FB3-9DE9-68D0-AD8D-FB55B1DAADFD}"/>
              </a:ext>
            </a:extLst>
          </p:cNvPr>
          <p:cNvSpPr/>
          <p:nvPr/>
        </p:nvSpPr>
        <p:spPr>
          <a:xfrm>
            <a:off x="2809462" y="0"/>
            <a:ext cx="9634330" cy="4055165"/>
          </a:xfrm>
          <a:prstGeom prst="wedgeRoundRectCallout">
            <a:avLst>
              <a:gd name="adj1" fmla="val -52745"/>
              <a:gd name="adj2" fmla="val 4418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just">
              <a:spcAft>
                <a:spcPts val="800"/>
              </a:spcAft>
            </a:pPr>
            <a:r>
              <a:rPr lang="es-ES" sz="2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Inductiva</a:t>
            </a:r>
            <a:r>
              <a:rPr lang="es-ES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s-E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lo particular a lo general</a:t>
            </a:r>
            <a:r>
              <a:rPr lang="es-ES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 Se parte de ejemplos, donde se analizan sus características esenciales hasta llegar paso a paso a la definición (o descripción) del concepto informático. </a:t>
            </a:r>
            <a:endParaRPr lang="es-ES" sz="2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spcAft>
                <a:spcPts val="800"/>
              </a:spcAft>
            </a:pPr>
            <a:r>
              <a:rPr lang="es-ES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Exige el uso de una variedad suficiente de ejemplos representativos, que garanticen la posibilidad de percibir correctamente las características esenciales y las no esenciales en estos ejemplos.</a:t>
            </a:r>
            <a:endParaRPr lang="es-ES" sz="2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spcAft>
                <a:spcPts val="800"/>
              </a:spcAft>
            </a:pPr>
            <a:r>
              <a:rPr lang="es-ES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Como ventaja se considera la contribución al desarrollo de los procesos lógicos del pensamiento, lo que requiere de tiempo para que el estudiante llegue al concepto informático y exige una mejor preparación del profesor para dirigir el proceso.</a:t>
            </a:r>
            <a:endParaRPr lang="es-ES" sz="2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Bocadillo: rectángulo con esquinas redondeadas 7">
            <a:extLst>
              <a:ext uri="{FF2B5EF4-FFF2-40B4-BE49-F238E27FC236}">
                <a16:creationId xmlns:a16="http://schemas.microsoft.com/office/drawing/2014/main" id="{83623FBE-685F-9240-5472-30EFF227577C}"/>
              </a:ext>
            </a:extLst>
          </p:cNvPr>
          <p:cNvSpPr/>
          <p:nvPr/>
        </p:nvSpPr>
        <p:spPr>
          <a:xfrm>
            <a:off x="3737112" y="1597729"/>
            <a:ext cx="8733183" cy="3662541"/>
          </a:xfrm>
          <a:prstGeom prst="wedgeRoundRectCallout">
            <a:avLst>
              <a:gd name="adj1" fmla="val -62108"/>
              <a:gd name="adj2" fmla="val 2016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just">
              <a:spcAft>
                <a:spcPts val="800"/>
              </a:spcAft>
            </a:pPr>
            <a:r>
              <a:rPr lang="es-E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Analógica </a:t>
            </a:r>
            <a:r>
              <a:rPr lang="es-ES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E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utilización de semejanzas</a:t>
            </a:r>
            <a:r>
              <a:rPr lang="es-ES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 se parte de conceptos semejantes al concepto informático que se debe formar, buscando concordancia entre sí en algunas de sus características esenciales.</a:t>
            </a:r>
            <a:endParaRPr lang="es-ES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Tiene como ventajas el empleo de menos tiempo en la formación del concepto informático y la contribución al desarrollo de los procesos lógicos del pensamiento, así como a la independencia cognoscitiva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39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7" grpId="0" animBg="1"/>
      <p:bldP spid="7" grpId="1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CCB021-BE19-AE83-29DE-7C5220D07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46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estructurar metodol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gicamente la formaci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de un concepto inform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tico resulta conveniente tener en cuenta lo siguiente:</a:t>
            </a:r>
            <a:br>
              <a:rPr kumimoji="0" lang="es-ES" altLang="es-E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es-E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A404CD8-3EF8-4854-DBF7-6519B773EE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68018" y="2022398"/>
            <a:ext cx="10515599" cy="3570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r>
              <a:rPr kumimoji="0" lang="es-ES" altLang="es-E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1.-Antes de la planificaci</a:t>
            </a:r>
            <a:r>
              <a:rPr kumimoji="0" lang="es-ES" altLang="es-E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 de la clase, reflexionar sobre los aspectos siguientes: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endParaRPr lang="es-ES" sz="3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r>
              <a:rPr lang="es-ES" sz="3200" dirty="0">
                <a:solidFill>
                  <a:srgbClr val="000000"/>
                </a:solidFill>
                <a:cs typeface="Arial" panose="020B0604020202020204" pitchFamily="34" charset="0"/>
              </a:rPr>
              <a:t>d) </a:t>
            </a:r>
            <a:r>
              <a:rPr lang="es-ES" dirty="0"/>
              <a:t>Se debe determinar qué actividades realizar para la fijación de este concepto informático, estas actividades se realizan en forma de ejercicios (de </a:t>
            </a:r>
            <a:r>
              <a:rPr lang="es-ES" b="1" dirty="0"/>
              <a:t>identificación</a:t>
            </a:r>
            <a:r>
              <a:rPr lang="es-ES" dirty="0"/>
              <a:t> y de </a:t>
            </a:r>
            <a:r>
              <a:rPr lang="es-ES" b="1" dirty="0"/>
              <a:t>realización</a:t>
            </a:r>
            <a:r>
              <a:rPr lang="es-ES" dirty="0"/>
              <a:t>) y de manera </a:t>
            </a:r>
            <a:r>
              <a:rPr lang="es-ES" b="1" dirty="0"/>
              <a:t>inmediata</a:t>
            </a:r>
            <a:r>
              <a:rPr lang="es-ES" dirty="0"/>
              <a:t> y </a:t>
            </a:r>
            <a:r>
              <a:rPr lang="es-ES" b="1" dirty="0"/>
              <a:t>mediata</a:t>
            </a:r>
            <a:r>
              <a:rPr lang="es-ES" dirty="0"/>
              <a:t>.</a:t>
            </a:r>
            <a:endParaRPr lang="es-ES" sz="2400" dirty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endParaRPr kumimoji="0" lang="es-ES" altLang="es-E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Bocadillo: rectángulo con esquinas redondeadas 4">
            <a:extLst>
              <a:ext uri="{FF2B5EF4-FFF2-40B4-BE49-F238E27FC236}">
                <a16:creationId xmlns:a16="http://schemas.microsoft.com/office/drawing/2014/main" id="{C008A109-A270-D5A5-B112-B7FBB1D847FC}"/>
              </a:ext>
            </a:extLst>
          </p:cNvPr>
          <p:cNvSpPr/>
          <p:nvPr/>
        </p:nvSpPr>
        <p:spPr>
          <a:xfrm>
            <a:off x="1669773" y="-424070"/>
            <a:ext cx="4532244" cy="4015408"/>
          </a:xfrm>
          <a:prstGeom prst="wedgeRoundRectCallout">
            <a:avLst>
              <a:gd name="adj1" fmla="val 34257"/>
              <a:gd name="adj2" fmla="val 7506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dirty="0"/>
              <a:t>Se consideran</a:t>
            </a:r>
            <a:r>
              <a:rPr lang="es-ES" sz="2400" b="1" dirty="0"/>
              <a:t> ejercicios de </a:t>
            </a:r>
            <a:r>
              <a:rPr lang="es-ES" sz="2400" b="1" dirty="0">
                <a:solidFill>
                  <a:srgbClr val="FFFF00"/>
                </a:solidFill>
              </a:rPr>
              <a:t>identificación</a:t>
            </a:r>
            <a:r>
              <a:rPr lang="es-ES" sz="2400" dirty="0"/>
              <a:t> para la fijación de un concepto informático, cuando el estudiante reconoce características esenciales que pertenecen a este concepto.</a:t>
            </a:r>
            <a:endParaRPr lang="es-ES" sz="2000" dirty="0"/>
          </a:p>
        </p:txBody>
      </p:sp>
      <p:sp>
        <p:nvSpPr>
          <p:cNvPr id="6" name="Bocadillo: rectángulo con esquinas redondeadas 5">
            <a:extLst>
              <a:ext uri="{FF2B5EF4-FFF2-40B4-BE49-F238E27FC236}">
                <a16:creationId xmlns:a16="http://schemas.microsoft.com/office/drawing/2014/main" id="{B706D5C5-9BDD-0385-9760-EF9A8AF88BCF}"/>
              </a:ext>
            </a:extLst>
          </p:cNvPr>
          <p:cNvSpPr/>
          <p:nvPr/>
        </p:nvSpPr>
        <p:spPr>
          <a:xfrm>
            <a:off x="6334539" y="-159026"/>
            <a:ext cx="5671930" cy="3260034"/>
          </a:xfrm>
          <a:prstGeom prst="wedgeRoundRectCallout">
            <a:avLst>
              <a:gd name="adj1" fmla="val 2766"/>
              <a:gd name="adj2" fmla="val 9827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dirty="0"/>
              <a:t>Se consideran </a:t>
            </a:r>
            <a:r>
              <a:rPr lang="es-ES" sz="2400" b="1" dirty="0"/>
              <a:t>ejercicios de </a:t>
            </a:r>
            <a:r>
              <a:rPr lang="es-ES" sz="2400" b="1" dirty="0">
                <a:solidFill>
                  <a:srgbClr val="FFFF00"/>
                </a:solidFill>
              </a:rPr>
              <a:t>realización</a:t>
            </a:r>
            <a:r>
              <a:rPr lang="es-ES" sz="2400" b="1" dirty="0"/>
              <a:t> </a:t>
            </a:r>
            <a:r>
              <a:rPr lang="es-ES" sz="2400" dirty="0"/>
              <a:t>para la fijación</a:t>
            </a:r>
            <a:r>
              <a:rPr lang="es-ES" sz="2400" b="1" dirty="0"/>
              <a:t> </a:t>
            </a:r>
            <a:r>
              <a:rPr lang="es-ES" sz="2400" dirty="0"/>
              <a:t>de un concepto informático, cuando el estudiante define o describe, completa, o transforma el concepto a partir del dominio de sus características esenciales.</a:t>
            </a:r>
          </a:p>
        </p:txBody>
      </p:sp>
    </p:spTree>
    <p:extLst>
      <p:ext uri="{BB962C8B-B14F-4D97-AF65-F5344CB8AC3E}">
        <p14:creationId xmlns:p14="http://schemas.microsoft.com/office/powerpoint/2010/main" val="25267653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CCB021-BE19-AE83-29DE-7C5220D07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46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estructurar metodol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gicamente la formaci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de un concepto inform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tico resulta conveniente tener en cuenta lo siguiente:</a:t>
            </a:r>
            <a:br>
              <a:rPr kumimoji="0" lang="es-ES" altLang="es-E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es-E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A404CD8-3EF8-4854-DBF7-6519B773EE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68018" y="1836386"/>
            <a:ext cx="1051559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s-E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2.-En la planificación de la clase para la </a:t>
            </a:r>
            <a:r>
              <a:rPr lang="es-ES" sz="24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formación del concepto</a:t>
            </a:r>
            <a:r>
              <a:rPr lang="es-ES" sz="2400" dirty="0">
                <a:solidFill>
                  <a:schemeClr val="accent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informático, se deben tener en cuenta las características esenciales del concepto, así como el</a:t>
            </a:r>
            <a:r>
              <a:rPr lang="es-ES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enfoque metodológico</a:t>
            </a:r>
            <a:r>
              <a:rPr lang="es-ES" sz="2400" dirty="0">
                <a:solidFill>
                  <a:schemeClr val="accent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predominante y las </a:t>
            </a:r>
            <a:r>
              <a:rPr lang="es-ES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funciones didácticas</a:t>
            </a:r>
            <a:r>
              <a:rPr lang="es-E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2BA6C8-8788-B199-B633-47CAC4D2FA27}"/>
              </a:ext>
            </a:extLst>
          </p:cNvPr>
          <p:cNvSpPr txBox="1"/>
          <p:nvPr/>
        </p:nvSpPr>
        <p:spPr>
          <a:xfrm>
            <a:off x="1113182" y="3181385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</a:rPr>
              <a:t>S</a:t>
            </a: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 deben tener en cuenta las sugerencias </a:t>
            </a:r>
            <a:endParaRPr lang="es-ES" sz="2400" dirty="0"/>
          </a:p>
        </p:txBody>
      </p:sp>
      <p:sp>
        <p:nvSpPr>
          <p:cNvPr id="10" name="Bocadillo: rectángulo con esquinas redondeadas 9">
            <a:extLst>
              <a:ext uri="{FF2B5EF4-FFF2-40B4-BE49-F238E27FC236}">
                <a16:creationId xmlns:a16="http://schemas.microsoft.com/office/drawing/2014/main" id="{2372F935-4BF5-383E-8C4B-6809586B6443}"/>
              </a:ext>
            </a:extLst>
          </p:cNvPr>
          <p:cNvSpPr/>
          <p:nvPr/>
        </p:nvSpPr>
        <p:spPr>
          <a:xfrm>
            <a:off x="609600" y="-68576"/>
            <a:ext cx="5791200" cy="2619919"/>
          </a:xfrm>
          <a:prstGeom prst="wedgeRoundRectCallout">
            <a:avLst>
              <a:gd name="adj1" fmla="val 46102"/>
              <a:gd name="adj2" fmla="val 7620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el tratamiento de la nueva materia, utilizar ejemplos que permitan operar con las características del concepto informático y destacar aquellas que son esenciales. Si se pretende formalizar una definición, se puede solicitar a los estudiantes que escriban una definición y de todas escoger una, como resultado de una discusión en el grupo</a:t>
            </a:r>
            <a:endParaRPr lang="es-ES" sz="2000" dirty="0"/>
          </a:p>
        </p:txBody>
      </p:sp>
      <p:sp>
        <p:nvSpPr>
          <p:cNvPr id="11" name="Bocadillo: rectángulo con esquinas redondeadas 10">
            <a:extLst>
              <a:ext uri="{FF2B5EF4-FFF2-40B4-BE49-F238E27FC236}">
                <a16:creationId xmlns:a16="http://schemas.microsoft.com/office/drawing/2014/main" id="{C094093A-4B6D-5AEE-A409-997CC434F9FC}"/>
              </a:ext>
            </a:extLst>
          </p:cNvPr>
          <p:cNvSpPr/>
          <p:nvPr/>
        </p:nvSpPr>
        <p:spPr>
          <a:xfrm>
            <a:off x="6705600" y="191073"/>
            <a:ext cx="3776870" cy="2306551"/>
          </a:xfrm>
          <a:prstGeom prst="wedgeRoundRectCallout">
            <a:avLst>
              <a:gd name="adj1" fmla="val -47500"/>
              <a:gd name="adj2" fmla="val 8375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Para la fijación, se deben hacer propuestas de ejercicios a realizar de manera inmediata y mediata</a:t>
            </a:r>
            <a:endParaRPr lang="es-ES" sz="24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E163C88-7744-C964-7F03-7BFC4062D974}"/>
              </a:ext>
            </a:extLst>
          </p:cNvPr>
          <p:cNvSpPr txBox="1"/>
          <p:nvPr/>
        </p:nvSpPr>
        <p:spPr>
          <a:xfrm>
            <a:off x="828262" y="3764081"/>
            <a:ext cx="4306956" cy="375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arabicParenR"/>
            </a:pP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0D44CE0-F6E6-8FEC-2FB1-36790088A15B}"/>
              </a:ext>
            </a:extLst>
          </p:cNvPr>
          <p:cNvSpPr txBox="1"/>
          <p:nvPr/>
        </p:nvSpPr>
        <p:spPr>
          <a:xfrm>
            <a:off x="8150088" y="3910223"/>
            <a:ext cx="4505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400" dirty="0"/>
          </a:p>
        </p:txBody>
      </p:sp>
      <p:sp>
        <p:nvSpPr>
          <p:cNvPr id="12" name="Rectángulo: biselado 11">
            <a:extLst>
              <a:ext uri="{FF2B5EF4-FFF2-40B4-BE49-F238E27FC236}">
                <a16:creationId xmlns:a16="http://schemas.microsoft.com/office/drawing/2014/main" id="{DBBFDB4B-3FC9-0F5E-647E-F2FFAB740689}"/>
              </a:ext>
            </a:extLst>
          </p:cNvPr>
          <p:cNvSpPr/>
          <p:nvPr/>
        </p:nvSpPr>
        <p:spPr>
          <a:xfrm>
            <a:off x="603667" y="4092506"/>
            <a:ext cx="5281684" cy="2619919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arabicParenR"/>
            </a:pPr>
            <a:r>
              <a:rPr lang="es-E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Enfoque del manual o instruccionista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es-E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Enfoque algorítmico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Enfoque problémico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es-E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Enfoque del modelo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Enfoque del problema base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Enfoque de proyecto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ángulo: biselado 12">
            <a:extLst>
              <a:ext uri="{FF2B5EF4-FFF2-40B4-BE49-F238E27FC236}">
                <a16:creationId xmlns:a16="http://schemas.microsoft.com/office/drawing/2014/main" id="{F7276FD1-398B-993B-C202-39C305B4D6BF}"/>
              </a:ext>
            </a:extLst>
          </p:cNvPr>
          <p:cNvSpPr/>
          <p:nvPr/>
        </p:nvSpPr>
        <p:spPr>
          <a:xfrm>
            <a:off x="7403615" y="4043727"/>
            <a:ext cx="4691270" cy="26232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FUNCIONES DIDÁCTICAS</a:t>
            </a:r>
          </a:p>
          <a:p>
            <a:r>
              <a:rPr lang="es-ES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-apropiación de nuevos conocimientos, </a:t>
            </a:r>
          </a:p>
          <a:p>
            <a:r>
              <a:rPr lang="es-ES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-ejercitación, </a:t>
            </a:r>
          </a:p>
          <a:p>
            <a:r>
              <a:rPr lang="es-ES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-aplicación y </a:t>
            </a:r>
          </a:p>
          <a:p>
            <a:r>
              <a:rPr lang="es-ES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-evaluación</a:t>
            </a:r>
            <a:endParaRPr lang="es-ES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Bocadillo: rectángulo con esquinas redondeadas 8">
            <a:extLst>
              <a:ext uri="{FF2B5EF4-FFF2-40B4-BE49-F238E27FC236}">
                <a16:creationId xmlns:a16="http://schemas.microsoft.com/office/drawing/2014/main" id="{9C74B25F-3807-3D35-F856-FDFA38DA0A2F}"/>
              </a:ext>
            </a:extLst>
          </p:cNvPr>
          <p:cNvSpPr/>
          <p:nvPr/>
        </p:nvSpPr>
        <p:spPr>
          <a:xfrm>
            <a:off x="7337354" y="3786206"/>
            <a:ext cx="4854646" cy="2955235"/>
          </a:xfrm>
          <a:prstGeom prst="wedgeRoundRectCallout">
            <a:avLst>
              <a:gd name="adj1" fmla="val -59289"/>
              <a:gd name="adj2" fmla="val -5689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algn="just">
              <a:spcAft>
                <a:spcPts val="800"/>
              </a:spcAft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la orientación hacia el objetivo, es importante aclarar que no es solo enunciar el objetivo, sino plantear por qué vía, forma organizativa y medios, va a transitar el aprendizaje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Bocadillo: rectángulo con esquinas redondeadas 7">
            <a:extLst>
              <a:ext uri="{FF2B5EF4-FFF2-40B4-BE49-F238E27FC236}">
                <a16:creationId xmlns:a16="http://schemas.microsoft.com/office/drawing/2014/main" id="{62777F55-DD81-0F51-9F5F-CCB098BBB44C}"/>
              </a:ext>
            </a:extLst>
          </p:cNvPr>
          <p:cNvSpPr/>
          <p:nvPr/>
        </p:nvSpPr>
        <p:spPr>
          <a:xfrm>
            <a:off x="609600" y="3929267"/>
            <a:ext cx="6294783" cy="2955235"/>
          </a:xfrm>
          <a:prstGeom prst="wedgeRoundRectCallout">
            <a:avLst>
              <a:gd name="adj1" fmla="val 42853"/>
              <a:gd name="adj2" fmla="val -6270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Generalmente se utiliza un problema o ejercicio que sea portador de conocimientos, que permita la creación de una motivación eficiente, preferiblemente a través de una situación problémica, negando el conocimiento que ya se posee, sus limitaciones, y manifestando la necesidad de superarlo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823526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9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9A638C-E23B-A5E8-C56E-7BD41A92B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1560"/>
            <a:ext cx="10515600" cy="1325563"/>
          </a:xfrm>
        </p:spPr>
        <p:txBody>
          <a:bodyPr>
            <a:noAutofit/>
          </a:bodyPr>
          <a:lstStyle/>
          <a:p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aspecto importante a tener en cuenta, es lo relativo a no dejar sin resolver el problema de partida, es decir, el planteado al inicio de la actividad para motivar la búsqueda del nuevo conocimiento.</a:t>
            </a:r>
            <a:b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7310056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CC4AED-531E-D807-4A4D-8A1B95437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altLang="es-E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resumen</a:t>
            </a:r>
            <a:endParaRPr lang="es-E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C05A136-50BC-05C6-6817-971AC56429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1" y="1206313"/>
            <a:ext cx="1051560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E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ara estructurar metodol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gicamente la 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formaci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de un concepto 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tico debe partirse de la precisi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de: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altLang="es-E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kumimoji="0" lang="es-ES" altLang="es-E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</a:t>
            </a:r>
            <a:r>
              <a:rPr kumimoji="0" lang="es-ES" altLang="es-E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" altLang="es-E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son sus 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caracter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sticas</a:t>
            </a:r>
            <a:r>
              <a:rPr kumimoji="0" lang="es-ES" altLang="es-E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esenciales.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ES" altLang="es-E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continuaci</a:t>
            </a:r>
            <a:r>
              <a:rPr kumimoji="0" lang="es-ES" altLang="es-E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n, se determina la 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importancia</a:t>
            </a:r>
            <a:r>
              <a:rPr kumimoji="0" lang="es-ES" altLang="es-E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del concepto en el contexto de la Inform</a:t>
            </a:r>
            <a:r>
              <a:rPr kumimoji="0" lang="es-ES" altLang="es-E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" altLang="es-E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tica y si este se va a formalizar mediante una 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definici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kumimoji="0" lang="es-ES" altLang="es-E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 una 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descripci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las caracter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sticas esenciales.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Despu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 de estas reflexiones previas se procede a decidir cu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 es la 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l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gica 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adquisici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del conocimiento que se va utilizar, como aspecto predominante del m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todo.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Posteriormente se determinan las actividades necesarias para la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fijaci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 concepto inform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tico, las que se deben planificar cuidadosamente seg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ú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el momento de su utilizaci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n, inmediato o mediato, present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ndose en forma de ejercicios de identificaci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y de realizaci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n.</a:t>
            </a:r>
            <a:endParaRPr kumimoji="0" lang="es-ES" altLang="es-E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7058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5E1AF1-98E6-5066-2E4D-131CA1CC9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II- Estructuración metodológica de la elaboración de procedimientos algorítmicos</a:t>
            </a:r>
            <a:br>
              <a:rPr lang="es-ES" sz="24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s-ES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F353FC-B06B-4E82-B398-75AE38433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192" y="1573834"/>
            <a:ext cx="10515600" cy="944079"/>
          </a:xfrm>
        </p:spPr>
        <p:txBody>
          <a:bodyPr>
            <a:noAutofit/>
          </a:bodyPr>
          <a:lstStyle/>
          <a:p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</a:t>
            </a:r>
            <a:r>
              <a:rPr lang="es-E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procedimientos algorítmicos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 sucesiones de acciones 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constituyen para el estudiante una base de orientación en el proceso de resolución de problemas.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24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5FC2A2F-F218-BC19-736B-1D6ECE7A68CE}"/>
              </a:ext>
            </a:extLst>
          </p:cNvPr>
          <p:cNvSpPr txBox="1"/>
          <p:nvPr/>
        </p:nvSpPr>
        <p:spPr>
          <a:xfrm>
            <a:off x="1020418" y="3040959"/>
            <a:ext cx="10124660" cy="33566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los</a:t>
            </a:r>
            <a:r>
              <a:rPr lang="es-E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lenguajes de programación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los procedimientos algorítmicos constituyen la </a:t>
            </a:r>
            <a:r>
              <a:rPr lang="es-E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sucesión de acciones 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representan concretamente la solución de </a:t>
            </a:r>
            <a:r>
              <a:rPr lang="es-E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clase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problemas, que por lo general puede ser codificada en un lenguaje de programación y ejecutada en la computadora. Estos procedimientos algorítmicos en los lenguajes de programación se denominan</a:t>
            </a:r>
            <a:r>
              <a:rPr lang="es-E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algoritmos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Bocadillo: rectángulo con esquinas redondeadas 5">
            <a:extLst>
              <a:ext uri="{FF2B5EF4-FFF2-40B4-BE49-F238E27FC236}">
                <a16:creationId xmlns:a16="http://schemas.microsoft.com/office/drawing/2014/main" id="{3A38B8CD-0041-4D43-E0BE-8A6CDD9122C4}"/>
              </a:ext>
            </a:extLst>
          </p:cNvPr>
          <p:cNvSpPr/>
          <p:nvPr/>
        </p:nvSpPr>
        <p:spPr>
          <a:xfrm>
            <a:off x="4240696" y="1139688"/>
            <a:ext cx="3087756" cy="3167270"/>
          </a:xfrm>
          <a:prstGeom prst="wedgeRoundRectCallout">
            <a:avLst>
              <a:gd name="adj1" fmla="val -59523"/>
              <a:gd name="adj2" fmla="val 5821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/>
              <a:t>Diferentes problemas del mismo tipo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9C41494C-F21B-B40E-2CBE-F8CB9537624B}"/>
              </a:ext>
            </a:extLst>
          </p:cNvPr>
          <p:cNvSpPr txBox="1">
            <a:spLocks/>
          </p:cNvSpPr>
          <p:nvPr/>
        </p:nvSpPr>
        <p:spPr>
          <a:xfrm>
            <a:off x="785192" y="1600337"/>
            <a:ext cx="10515600" cy="944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</a:t>
            </a:r>
            <a:r>
              <a:rPr lang="es-ES" sz="2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procedimientos algorítmicos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30462324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">
            <a:extLst>
              <a:ext uri="{FF2B5EF4-FFF2-40B4-BE49-F238E27FC236}">
                <a16:creationId xmlns:a16="http://schemas.microsoft.com/office/drawing/2014/main" id="{8D299705-A593-FE86-D92A-08A3C2756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3184" y="516835"/>
            <a:ext cx="8899180" cy="65402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47900" algn="l"/>
              </a:tabLst>
            </a:pP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Tarea del Encuentro 1</a:t>
            </a:r>
            <a:endParaRPr kumimoji="0" lang="es-ES_tradnl" altLang="es-ES" sz="2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47900" algn="l"/>
              </a:tabLst>
            </a:pP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1.-ESTUDIE LOS DIFERENTES ENFOQUES METODOL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GICOS DE LA ENSE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Ñ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ANZA DE LA INFORM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TICA Y </a:t>
            </a:r>
            <a:r>
              <a:rPr kumimoji="0" lang="es-ES_tradnl" altLang="es-ES" sz="2400" b="0" i="0" u="sng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PASOS PARA SU APLICACI</a:t>
            </a:r>
            <a:r>
              <a:rPr kumimoji="0" lang="es-ES_tradnl" altLang="es-ES" sz="2400" b="0" i="0" u="sng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sng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endParaRPr kumimoji="0" lang="es-ES_tradnl" altLang="es-ES" sz="2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47900" algn="l"/>
              </a:tabLst>
            </a:pP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2.-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el libro Did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ctica de la Inform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tica, a partir de la p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g. 93,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estudie el ep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grafe 4.2 </a:t>
            </a:r>
            <a:endParaRPr kumimoji="0" lang="es-ES_tradnl" altLang="es-ES" sz="2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47900" algn="l"/>
              </a:tabLst>
            </a:pP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1) Las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Formas Regulares de la ense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ñ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anza de la Inform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tica. Estructuraci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metodol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gica de la formaci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de conceptos inform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ticos. </a:t>
            </a:r>
            <a:endParaRPr kumimoji="0" lang="es-ES_tradnl" altLang="es-ES" sz="2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47900" algn="l"/>
              </a:tabLst>
            </a:pP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Estructuraci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metodol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gica de la elaboraci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de procedimientos algor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tmicos.</a:t>
            </a:r>
            <a:endParaRPr kumimoji="0" lang="es-ES_tradnl" altLang="es-ES" sz="2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47900" algn="l"/>
              </a:tabLst>
            </a:pP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La resoluci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de problemas y ejercicios. Estructuraci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did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ctica de la resoluci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de problemas y ejercicios.</a:t>
            </a:r>
            <a:endParaRPr kumimoji="0" lang="es-ES_tradnl" altLang="es-ES" sz="2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47900" algn="l"/>
              </a:tabLst>
            </a:pP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Nota: Para el ejercicio 2, se pueden organizar 3 equipos, aunque todo el contenido corresponde a todos los estudiantes.</a:t>
            </a:r>
            <a:endParaRPr kumimoji="0" lang="es-ES_tradnl" altLang="es-ES" sz="2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47900" algn="l"/>
              </a:tabLst>
            </a:pP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3.-Responder las tareas que aparecer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en la plataforma Moodle</a:t>
            </a:r>
            <a:endParaRPr kumimoji="0" lang="es-ES_tradnl" altLang="es-ES" sz="2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47900" algn="l"/>
              </a:tabLst>
            </a:pPr>
            <a:r>
              <a:rPr kumimoji="0" lang="es-ES_tradnl" altLang="es-ES" sz="11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ES_tradnl" altLang="es-ES" sz="18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7888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CC0F67-0799-BF7E-2887-51D7A05D4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261035" cy="1325563"/>
          </a:xfrm>
        </p:spPr>
        <p:txBody>
          <a:bodyPr/>
          <a:lstStyle/>
          <a:p>
            <a:r>
              <a:rPr lang="es-ES" sz="4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Procedimientos algorítmicos básicos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F6B843-D2F6-E574-5343-233DF6BD0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8549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Cuando los procedimientos algorítmicos se aplican para resolver</a:t>
            </a:r>
            <a:r>
              <a:rPr lang="es-ES" sz="24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una clase de problemas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 son punto de partida para resolver otros problemas, o clases de problemas con un grado de complejidad superior, estos </a:t>
            </a:r>
            <a:r>
              <a:rPr lang="es-E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procedimientos algorítmicos son básicos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s-ES" sz="18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los </a:t>
            </a:r>
            <a:r>
              <a:rPr lang="es-ES" sz="24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sistemas operativos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</a:t>
            </a:r>
            <a:r>
              <a:rPr lang="es-ES" sz="24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sistemas de aplicación 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denominan </a:t>
            </a:r>
            <a:r>
              <a:rPr lang="es-E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procedimientos informáticos básicos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lvl="2"/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en los</a:t>
            </a:r>
            <a:r>
              <a:rPr lang="es-ES" sz="24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lenguajes de programación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denominan </a:t>
            </a:r>
            <a:r>
              <a:rPr lang="es-E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algoritmos básicos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  <p:sp>
        <p:nvSpPr>
          <p:cNvPr id="4" name="Bocadillo: rectángulo con esquinas redondeadas 3">
            <a:extLst>
              <a:ext uri="{FF2B5EF4-FFF2-40B4-BE49-F238E27FC236}">
                <a16:creationId xmlns:a16="http://schemas.microsoft.com/office/drawing/2014/main" id="{86602F92-73AF-F420-77FE-D19B0B808C7B}"/>
              </a:ext>
            </a:extLst>
          </p:cNvPr>
          <p:cNvSpPr/>
          <p:nvPr/>
        </p:nvSpPr>
        <p:spPr>
          <a:xfrm>
            <a:off x="1427925" y="301623"/>
            <a:ext cx="3680791" cy="2398644"/>
          </a:xfrm>
          <a:prstGeom prst="wedgeRoundRectCallout">
            <a:avLst>
              <a:gd name="adj1" fmla="val -2471"/>
              <a:gd name="adj2" fmla="val 6857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un sistema operativo son procedimientos informáticos básicos: las operaciones fundamentales con archivos y carpetas: copiar, mover, eliminar y renombrar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5" name="Bocadillo: rectángulo con esquinas redondeadas 4">
            <a:extLst>
              <a:ext uri="{FF2B5EF4-FFF2-40B4-BE49-F238E27FC236}">
                <a16:creationId xmlns:a16="http://schemas.microsoft.com/office/drawing/2014/main" id="{F00147A8-D22B-3140-891D-1015C70DBCC7}"/>
              </a:ext>
            </a:extLst>
          </p:cNvPr>
          <p:cNvSpPr/>
          <p:nvPr/>
        </p:nvSpPr>
        <p:spPr>
          <a:xfrm>
            <a:off x="6821556" y="-62120"/>
            <a:ext cx="3816626" cy="2669623"/>
          </a:xfrm>
          <a:prstGeom prst="wedgeRoundRectCallout">
            <a:avLst>
              <a:gd name="adj1" fmla="val -39236"/>
              <a:gd name="adj2" fmla="val 7093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un sistema de aplicación como el procesador de texto, son procedimientos informáticos básicos las operaciones fundamentales con un bloque de texto: copiar, mover y eliminar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6" name="Bocadillo: rectángulo con esquinas redondeadas 5">
            <a:extLst>
              <a:ext uri="{FF2B5EF4-FFF2-40B4-BE49-F238E27FC236}">
                <a16:creationId xmlns:a16="http://schemas.microsoft.com/office/drawing/2014/main" id="{AD2F912D-3D48-AA34-342F-3B92771FAABE}"/>
              </a:ext>
            </a:extLst>
          </p:cNvPr>
          <p:cNvSpPr/>
          <p:nvPr/>
        </p:nvSpPr>
        <p:spPr>
          <a:xfrm>
            <a:off x="1046918" y="4502421"/>
            <a:ext cx="6771860" cy="2613991"/>
          </a:xfrm>
          <a:prstGeom prst="wedgeRoundRectCallout">
            <a:avLst>
              <a:gd name="adj1" fmla="val 1281"/>
              <a:gd name="adj2" fmla="val -6677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800"/>
              </a:spcAft>
            </a:pPr>
            <a:r>
              <a:rPr lang="es-ES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un curso de Introducción a la Programación, son algoritmos básicos: los algoritmos para acumular sumas (sumador, contador), los algoritmos para acumular productos (multiplicador, factorial), el algoritmo para determinar el mayor (máximo) o el menor (mínimo), los algoritmos de operaciones fundamentales con arreglos.</a:t>
            </a:r>
            <a:endParaRPr lang="es-ES" sz="2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9150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B4A1EE-78E5-A386-7932-2153FA722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Aspectos a considerar en la estructuración metodológica de la </a:t>
            </a: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elaboración de procedimientos algorítmicos</a:t>
            </a:r>
            <a:b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CAAFC4-9F1C-D97F-51A2-619B675BC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procede de forma análoga a lo planteado para la formación de conceptos informáticos, en cuanto a considerar dos fases principales por las que transita el conocimiento en la elaboración de procedimientos algorítmicos: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36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1CB2F7-5700-B765-401B-33E6EFCDB000}"/>
              </a:ext>
            </a:extLst>
          </p:cNvPr>
          <p:cNvSpPr txBox="1"/>
          <p:nvPr/>
        </p:nvSpPr>
        <p:spPr>
          <a:xfrm>
            <a:off x="1033670" y="3215835"/>
            <a:ext cx="9634330" cy="2351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Elaboración del procedimiento algorítmico según la vía lógica de adquisición del conocimiento elegida. 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Fijación del procedimiento algorítmico mediante actividades necesarias que pueden realizarse de manera inmediata y mediata.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7518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0010B-A27B-2A8B-D4C3-38C2C7B9B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estructurar metodológicamente la elaboración de un procedimiento algorítmico resulta necesario tener en cuenta lo siguiente:</a:t>
            </a:r>
            <a:b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3DD530-1908-8618-02FE-906DF9B85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974" y="1269035"/>
            <a:ext cx="10515600" cy="4216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1.Antes de la planificación de la clase, reflexionar sobre los aspectos siguientes: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36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8665289-696C-C220-2F2B-79A078C8C78E}"/>
              </a:ext>
            </a:extLst>
          </p:cNvPr>
          <p:cNvSpPr txBox="1"/>
          <p:nvPr/>
        </p:nvSpPr>
        <p:spPr>
          <a:xfrm>
            <a:off x="1391478" y="2376973"/>
            <a:ext cx="97005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400" dirty="0"/>
              <a:t>a)	Importancia del procedimiento algorítmico en el contexto de la Informática o contenido particular: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7F9E412-AE20-0F81-9DE3-FA62D6041783}"/>
              </a:ext>
            </a:extLst>
          </p:cNvPr>
          <p:cNvSpPr txBox="1"/>
          <p:nvPr/>
        </p:nvSpPr>
        <p:spPr>
          <a:xfrm>
            <a:off x="1484244" y="4542976"/>
            <a:ext cx="899822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400" dirty="0"/>
              <a:t>b)	Decidir si el procedimiento algorítmico se va a elaborar total o parcialmente con los estudiantes, o si se va a dar como un conocimiento ya sistematizado. </a:t>
            </a:r>
          </a:p>
        </p:txBody>
      </p:sp>
      <p:sp>
        <p:nvSpPr>
          <p:cNvPr id="10" name="Bocadillo: rectángulo con esquinas redondeadas 9">
            <a:extLst>
              <a:ext uri="{FF2B5EF4-FFF2-40B4-BE49-F238E27FC236}">
                <a16:creationId xmlns:a16="http://schemas.microsoft.com/office/drawing/2014/main" id="{545C711F-74AC-7EEF-D818-DE7574552CA8}"/>
              </a:ext>
            </a:extLst>
          </p:cNvPr>
          <p:cNvSpPr/>
          <p:nvPr/>
        </p:nvSpPr>
        <p:spPr>
          <a:xfrm>
            <a:off x="6877878" y="808384"/>
            <a:ext cx="4944719" cy="3477752"/>
          </a:xfrm>
          <a:prstGeom prst="wedgeRoundRectCallout">
            <a:avLst>
              <a:gd name="adj1" fmla="val -109341"/>
              <a:gd name="adj2" fmla="val -57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dirty="0"/>
              <a:t>se debe tener en cuenta el </a:t>
            </a:r>
            <a:r>
              <a:rPr lang="es-ES" sz="2400" dirty="0">
                <a:solidFill>
                  <a:schemeClr val="accent4"/>
                </a:solidFill>
              </a:rPr>
              <a:t>grado de aplicación</a:t>
            </a:r>
            <a:r>
              <a:rPr lang="es-ES" sz="2400" dirty="0"/>
              <a:t> en el trabajo interactivo con los objetos y recursos, así como en la resolución de problemas, si es un procedimiento algorítmico general o específico. Además</a:t>
            </a:r>
            <a:r>
              <a:rPr lang="es-ES" sz="2400" dirty="0">
                <a:solidFill>
                  <a:schemeClr val="accent4"/>
                </a:solidFill>
              </a:rPr>
              <a:t>, si es básico </a:t>
            </a:r>
            <a:r>
              <a:rPr lang="es-ES" sz="2400" dirty="0"/>
              <a:t>para la elaboración de otros procedimientos algorítmicos.</a:t>
            </a:r>
          </a:p>
        </p:txBody>
      </p:sp>
      <p:sp>
        <p:nvSpPr>
          <p:cNvPr id="11" name="Bocadillo: rectángulo con esquinas redondeadas 10">
            <a:extLst>
              <a:ext uri="{FF2B5EF4-FFF2-40B4-BE49-F238E27FC236}">
                <a16:creationId xmlns:a16="http://schemas.microsoft.com/office/drawing/2014/main" id="{8E1E0D45-184F-67AD-A17C-0798DB05DCF2}"/>
              </a:ext>
            </a:extLst>
          </p:cNvPr>
          <p:cNvSpPr/>
          <p:nvPr/>
        </p:nvSpPr>
        <p:spPr>
          <a:xfrm>
            <a:off x="530087" y="1060172"/>
            <a:ext cx="5314122" cy="2703444"/>
          </a:xfrm>
          <a:prstGeom prst="wedgeRoundRectCallout">
            <a:avLst>
              <a:gd name="adj1" fmla="val -17342"/>
              <a:gd name="adj2" fmla="val 9730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/>
              <a:t>En el caso que se elabore parcialmente se le </a:t>
            </a:r>
            <a:r>
              <a:rPr lang="es-ES" sz="2400" dirty="0">
                <a:solidFill>
                  <a:schemeClr val="accent4"/>
                </a:solidFill>
              </a:rPr>
              <a:t>facilita una parte </a:t>
            </a:r>
            <a:r>
              <a:rPr lang="es-ES" sz="2400" dirty="0"/>
              <a:t>de las acciones a los estudiantes y estos</a:t>
            </a:r>
            <a:r>
              <a:rPr lang="es-ES" sz="2400" dirty="0">
                <a:solidFill>
                  <a:schemeClr val="accent4"/>
                </a:solidFill>
              </a:rPr>
              <a:t> descubren </a:t>
            </a:r>
            <a:r>
              <a:rPr lang="es-ES" sz="2400" dirty="0"/>
              <a:t>el resto de las acciones del procedimiento algorítmico</a:t>
            </a:r>
          </a:p>
        </p:txBody>
      </p:sp>
    </p:spTree>
    <p:extLst>
      <p:ext uri="{BB962C8B-B14F-4D97-AF65-F5344CB8AC3E}">
        <p14:creationId xmlns:p14="http://schemas.microsoft.com/office/powerpoint/2010/main" val="30859073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0010B-A27B-2A8B-D4C3-38C2C7B9B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estructurar metodológicamente la elaboración de un procedimiento algorítmico resulta necesario tener en cuenta lo siguiente:</a:t>
            </a:r>
            <a:b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3DD530-1908-8618-02FE-906DF9B85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974" y="1269035"/>
            <a:ext cx="10515600" cy="4216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1.Antes de la planificación de la clase, reflexionar sobre los aspectos siguientes: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36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9D1DDF1-00CA-18E8-3998-3272BBC782DE}"/>
              </a:ext>
            </a:extLst>
          </p:cNvPr>
          <p:cNvSpPr txBox="1"/>
          <p:nvPr/>
        </p:nvSpPr>
        <p:spPr>
          <a:xfrm>
            <a:off x="983973" y="2411897"/>
            <a:ext cx="977679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/>
              <a:t>c)	En caso que se decida la elaboración del procedimiento algorítmico total o parcialmente, </a:t>
            </a:r>
            <a:r>
              <a:rPr lang="es-ES" sz="2400" dirty="0">
                <a:solidFill>
                  <a:srgbClr val="FFFF00"/>
                </a:solidFill>
              </a:rPr>
              <a:t>se precisa la vía lógica </a:t>
            </a:r>
            <a:r>
              <a:rPr lang="es-ES" sz="2400" dirty="0"/>
              <a:t>de adquisición del conocimiento a utilizar (deductiva, inductiva o analógica). </a:t>
            </a:r>
          </a:p>
        </p:txBody>
      </p:sp>
      <p:sp>
        <p:nvSpPr>
          <p:cNvPr id="5" name="Bocadillo: rectángulo con esquinas redondeadas 4">
            <a:extLst>
              <a:ext uri="{FF2B5EF4-FFF2-40B4-BE49-F238E27FC236}">
                <a16:creationId xmlns:a16="http://schemas.microsoft.com/office/drawing/2014/main" id="{5958D8AB-7BEE-4082-D938-8923894A90EA}"/>
              </a:ext>
            </a:extLst>
          </p:cNvPr>
          <p:cNvSpPr/>
          <p:nvPr/>
        </p:nvSpPr>
        <p:spPr>
          <a:xfrm>
            <a:off x="1078394" y="3868945"/>
            <a:ext cx="5256145" cy="2823403"/>
          </a:xfrm>
          <a:prstGeom prst="wedgeRoundRectCallout">
            <a:avLst>
              <a:gd name="adj1" fmla="val -16547"/>
              <a:gd name="adj2" fmla="val -6516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just">
              <a:spcAft>
                <a:spcPts val="800"/>
              </a:spcAft>
            </a:pPr>
            <a:r>
              <a:rPr lang="es-E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Deductiva</a:t>
            </a:r>
            <a:r>
              <a:rPr lang="es-ES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s-E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lo general a lo particular)</a:t>
            </a:r>
            <a:r>
              <a:rPr lang="es-ES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Se parte de la sucesión de acciones que describe el procedimiento algorítmico, analizándose cada una de estas acciones mediante la ejemplificación.</a:t>
            </a:r>
          </a:p>
        </p:txBody>
      </p:sp>
      <p:sp>
        <p:nvSpPr>
          <p:cNvPr id="6" name="Bocadillo: rectángulo con esquinas redondeadas 5">
            <a:extLst>
              <a:ext uri="{FF2B5EF4-FFF2-40B4-BE49-F238E27FC236}">
                <a16:creationId xmlns:a16="http://schemas.microsoft.com/office/drawing/2014/main" id="{F5B13972-B3BC-0767-F1E7-DA2AABE5A522}"/>
              </a:ext>
            </a:extLst>
          </p:cNvPr>
          <p:cNvSpPr/>
          <p:nvPr/>
        </p:nvSpPr>
        <p:spPr>
          <a:xfrm>
            <a:off x="7686261" y="3021496"/>
            <a:ext cx="4121426" cy="3790122"/>
          </a:xfrm>
          <a:prstGeom prst="wedgeRoundRectCallout">
            <a:avLst>
              <a:gd name="adj1" fmla="val -136267"/>
              <a:gd name="adj2" fmla="val -387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800"/>
              </a:spcAft>
            </a:pPr>
            <a:r>
              <a:rPr lang="es-E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Inductiva</a:t>
            </a:r>
            <a:r>
              <a:rPr lang="es-ES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s-E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lo particular a lo general</a:t>
            </a:r>
            <a:r>
              <a:rPr lang="es-ES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): Se parte de ejemplos que se analizan para llegar por reflexiones lógicas a la generalización del procedimiento algorítmico. </a:t>
            </a:r>
          </a:p>
        </p:txBody>
      </p:sp>
      <p:sp>
        <p:nvSpPr>
          <p:cNvPr id="8" name="Bocadillo: rectángulo con esquinas redondeadas 7">
            <a:extLst>
              <a:ext uri="{FF2B5EF4-FFF2-40B4-BE49-F238E27FC236}">
                <a16:creationId xmlns:a16="http://schemas.microsoft.com/office/drawing/2014/main" id="{1721EC78-7773-7A4B-869B-555EEF16D31C}"/>
              </a:ext>
            </a:extLst>
          </p:cNvPr>
          <p:cNvSpPr/>
          <p:nvPr/>
        </p:nvSpPr>
        <p:spPr>
          <a:xfrm>
            <a:off x="983973" y="106017"/>
            <a:ext cx="6211957" cy="2478157"/>
          </a:xfrm>
          <a:prstGeom prst="wedgeRoundRectCallout">
            <a:avLst>
              <a:gd name="adj1" fmla="val 22047"/>
              <a:gd name="adj2" fmla="val 7907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800"/>
              </a:spcAft>
            </a:pPr>
            <a:r>
              <a:rPr lang="es-ES" sz="2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Analógica </a:t>
            </a:r>
            <a:r>
              <a:rPr lang="es-ES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s-E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utilización de semejanzas</a:t>
            </a:r>
            <a:r>
              <a:rPr lang="es-ES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): en esta vía lógica se parte de procedimientos algorítmicos semejantes al procedimiento algorítmico que se debe elaborar, buscando concordancia entre algunas de las acciones.</a:t>
            </a:r>
            <a:endParaRPr lang="es-ES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0914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0010B-A27B-2A8B-D4C3-38C2C7B9B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estructurar metodológicamente la elaboración de un procedimiento algorítmico resulta necesario tener en cuenta lo siguiente:</a:t>
            </a:r>
            <a:b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3DD530-1908-8618-02FE-906DF9B85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974" y="1269035"/>
            <a:ext cx="10515600" cy="4216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1.Antes de la planificación de la clase, reflexionar sobre los aspectos siguientes: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36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832F63D-F227-48A2-B112-31C0AEFF3503}"/>
              </a:ext>
            </a:extLst>
          </p:cNvPr>
          <p:cNvSpPr txBox="1"/>
          <p:nvPr/>
        </p:nvSpPr>
        <p:spPr>
          <a:xfrm>
            <a:off x="1219199" y="2594598"/>
            <a:ext cx="8945217" cy="2248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AutoNum type="alphaLcParenR" startAt="4"/>
              <a:tabLst>
                <a:tab pos="457200" algn="l"/>
              </a:tabLst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debe determinar qué actividades realizar para la fijación de este procedimiento algorítmico, estas actividades se realizan en</a:t>
            </a:r>
            <a:r>
              <a:rPr lang="es-E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forma de ejercicios (de </a:t>
            </a:r>
            <a:r>
              <a:rPr lang="es-E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identificación</a:t>
            </a:r>
            <a:r>
              <a:rPr lang="es-E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de </a:t>
            </a:r>
            <a:r>
              <a:rPr lang="es-E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realización</a:t>
            </a:r>
            <a:r>
              <a:rPr lang="es-E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y de manera inmediata y mediata.</a:t>
            </a:r>
            <a:endParaRPr lang="es-E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69F6640-B672-01AF-1D9B-022B246EBAB3}"/>
              </a:ext>
            </a:extLst>
          </p:cNvPr>
          <p:cNvSpPr txBox="1"/>
          <p:nvPr/>
        </p:nvSpPr>
        <p:spPr>
          <a:xfrm>
            <a:off x="1484243" y="5278186"/>
            <a:ext cx="8945217" cy="1427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>
              <a:lnSpc>
                <a:spcPct val="150000"/>
              </a:lnSpc>
              <a:spcAft>
                <a:spcPts val="800"/>
              </a:spcAft>
            </a:pPr>
            <a:r>
              <a:rPr lang="es-E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debe olvidarse la solución del problema planteado al inicio de la actividad, precisando si es más conveniente hacerlo de inmediato o después de otras actividades o ejercicios previos.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Bocadillo: rectángulo con esquinas redondeadas 15">
            <a:extLst>
              <a:ext uri="{FF2B5EF4-FFF2-40B4-BE49-F238E27FC236}">
                <a16:creationId xmlns:a16="http://schemas.microsoft.com/office/drawing/2014/main" id="{27418221-FDD1-724E-5F10-8011D68393EE}"/>
              </a:ext>
            </a:extLst>
          </p:cNvPr>
          <p:cNvSpPr/>
          <p:nvPr/>
        </p:nvSpPr>
        <p:spPr>
          <a:xfrm>
            <a:off x="5526156" y="-23479"/>
            <a:ext cx="5681869" cy="2750047"/>
          </a:xfrm>
          <a:prstGeom prst="wedgeRoundRectCallout">
            <a:avLst>
              <a:gd name="adj1" fmla="val -10570"/>
              <a:gd name="adj2" fmla="val 943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580" algn="just">
              <a:spcAft>
                <a:spcPts val="800"/>
              </a:spcAft>
            </a:pPr>
            <a:r>
              <a:rPr lang="es-E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Ejercicios de identificación</a:t>
            </a:r>
            <a:r>
              <a:rPr lang="es-ES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 identifica un procedimiento algorítmico cuando el estudiante reconoce las acciones que describe este procedimiento algorítmico y su orden lógico.</a:t>
            </a:r>
            <a:endParaRPr lang="es-ES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Bocadillo: rectángulo con esquinas redondeadas 16">
            <a:extLst>
              <a:ext uri="{FF2B5EF4-FFF2-40B4-BE49-F238E27FC236}">
                <a16:creationId xmlns:a16="http://schemas.microsoft.com/office/drawing/2014/main" id="{D16CD9D6-3FBA-50CC-F12E-D3F7034B4EC2}"/>
              </a:ext>
            </a:extLst>
          </p:cNvPr>
          <p:cNvSpPr/>
          <p:nvPr/>
        </p:nvSpPr>
        <p:spPr>
          <a:xfrm>
            <a:off x="556592" y="152180"/>
            <a:ext cx="4969564" cy="385019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580" algn="just">
              <a:spcAft>
                <a:spcPts val="800"/>
              </a:spcAft>
            </a:pPr>
            <a:r>
              <a:rPr lang="es-E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Ejercicios de realización</a:t>
            </a:r>
            <a:r>
              <a:rPr lang="es-ES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 considera la realización de un procedimiento algorítmico cuando el estudiante completa las acciones, formula problemas según la sucesión de acciones y fundamenta el resultado de un procedimiento algorítmico o parte de este. </a:t>
            </a:r>
            <a:endParaRPr lang="es-ES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2034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C06D2A-9D29-6708-E408-38CA836E7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estructurar metodológicamente la resolución de problemas mediante medios y recursos informáticos, resulta conveniente tener en cuenta lo siguiente:</a:t>
            </a:r>
            <a:b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C041DF-E5C0-12F2-7F38-DE41ACD6B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4806"/>
            <a:ext cx="10515600" cy="6147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1.- Antes de la planificación de la clase, reflexionar sobre los aspectos siguientes: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" sz="24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075F24A-8A86-D9EE-DC6C-B4AEAD5CC55A}"/>
              </a:ext>
            </a:extLst>
          </p:cNvPr>
          <p:cNvSpPr txBox="1"/>
          <p:nvPr/>
        </p:nvSpPr>
        <p:spPr>
          <a:xfrm>
            <a:off x="954156" y="2333689"/>
            <a:ext cx="903798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30480" lvl="1" indent="-285750" algn="just">
              <a:spcAft>
                <a:spcPts val="800"/>
              </a:spcAft>
              <a:buFont typeface="+mj-lt"/>
              <a:buAutoNum type="alphaLcParenR"/>
              <a:tabLst>
                <a:tab pos="228600" algn="l"/>
              </a:tabLst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Importancia de la resolución de problemas mediante medios y recursos informáticos. </a:t>
            </a:r>
            <a:endParaRPr lang="es-E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F1D5C6-5D98-D299-CF9B-61E85204366C}"/>
              </a:ext>
            </a:extLst>
          </p:cNvPr>
          <p:cNvSpPr txBox="1"/>
          <p:nvPr/>
        </p:nvSpPr>
        <p:spPr>
          <a:xfrm>
            <a:off x="980664" y="3292541"/>
            <a:ext cx="903798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0480" lvl="1" algn="just">
              <a:spcAft>
                <a:spcPts val="800"/>
              </a:spcAft>
              <a:tabLst>
                <a:tab pos="228600" algn="l"/>
              </a:tabLst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Decidir cómo y en qué momento se va a trabajar con los estudiantes el Programa Heurístico General (PHG) para resolver problemas mediante medios y recursos informáticos.</a:t>
            </a:r>
            <a:endParaRPr lang="es-E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229A81D-899D-C87B-79A6-7FA8D8C7E18D}"/>
              </a:ext>
            </a:extLst>
          </p:cNvPr>
          <p:cNvSpPr txBox="1"/>
          <p:nvPr/>
        </p:nvSpPr>
        <p:spPr>
          <a:xfrm>
            <a:off x="980664" y="4663491"/>
            <a:ext cx="90114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0480" lvl="1" algn="just">
              <a:spcAft>
                <a:spcPts val="800"/>
              </a:spcAft>
              <a:tabLst>
                <a:tab pos="228600" algn="l"/>
              </a:tabLst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c) Se debe determinar la vía lógica de adquisición del conocimiento a utilizar </a:t>
            </a:r>
            <a:r>
              <a:rPr lang="es-E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 la presentación del PHG. (</a:t>
            </a:r>
            <a:r>
              <a:rPr lang="es-E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Deductiva, Inductiva)</a:t>
            </a:r>
            <a:endParaRPr lang="es-E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44A8EEE-CBFD-E4B5-41B7-71324B3C38BB}"/>
              </a:ext>
            </a:extLst>
          </p:cNvPr>
          <p:cNvSpPr txBox="1"/>
          <p:nvPr/>
        </p:nvSpPr>
        <p:spPr>
          <a:xfrm>
            <a:off x="1020418" y="5922446"/>
            <a:ext cx="846813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0480" lvl="1" algn="just">
              <a:spcAft>
                <a:spcPts val="800"/>
              </a:spcAft>
              <a:tabLst>
                <a:tab pos="228600" algn="l"/>
              </a:tabLst>
            </a:pPr>
            <a:r>
              <a:rPr lang="es-E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d) 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debe precisar de qué parte de los contenidos se realizará la fijación a través de problemas.  </a:t>
            </a:r>
            <a:endParaRPr lang="es-E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Bocadillo: rectángulo con esquinas redondeadas 7">
            <a:extLst>
              <a:ext uri="{FF2B5EF4-FFF2-40B4-BE49-F238E27FC236}">
                <a16:creationId xmlns:a16="http://schemas.microsoft.com/office/drawing/2014/main" id="{2DBEC414-A0F4-3D93-DA55-9A89E2D2EA68}"/>
              </a:ext>
            </a:extLst>
          </p:cNvPr>
          <p:cNvSpPr/>
          <p:nvPr/>
        </p:nvSpPr>
        <p:spPr>
          <a:xfrm>
            <a:off x="2438401" y="-185530"/>
            <a:ext cx="6599582" cy="3478071"/>
          </a:xfrm>
          <a:prstGeom prst="wedgeRoundRectCallout">
            <a:avLst>
              <a:gd name="adj1" fmla="val 40149"/>
              <a:gd name="adj2" fmla="val 6529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8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cuatro etapas</a:t>
            </a:r>
            <a:r>
              <a:rPr lang="es-E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</a:t>
            </a:r>
          </a:p>
          <a:p>
            <a:r>
              <a:rPr lang="es-ES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1) la orientación en el proceso de solución de problemas, </a:t>
            </a:r>
          </a:p>
          <a:p>
            <a:r>
              <a:rPr lang="es-ES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2) la búsqueda de la</a:t>
            </a:r>
            <a:r>
              <a:rPr lang="es-E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ES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vía de solución, </a:t>
            </a:r>
          </a:p>
          <a:p>
            <a:r>
              <a:rPr lang="es-ES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3) la ejecución de la vía de solución y </a:t>
            </a:r>
          </a:p>
          <a:p>
            <a:r>
              <a:rPr lang="es-ES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4) el control de resultados.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1315191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C06D2A-9D29-6708-E408-38CA836E7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estructurar metodológicamente la resolución de problemas mediante medios y recursos informáticos, resulta conveniente tener en cuenta lo siguiente:</a:t>
            </a:r>
            <a:b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C041DF-E5C0-12F2-7F38-DE41ACD6B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4806"/>
            <a:ext cx="10515600" cy="6147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.- </a:t>
            </a: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pasa a estructurar el proceso de enseñanza-aprendizaje 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 resolución de problemas mediante medios y recursos informáticos, teniendo en cuenta </a:t>
            </a: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función didáctica o funciones didácticas 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predominantes en la clase.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" sz="24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9495084-8B97-8DC6-0A2A-88D9F033E1EE}"/>
              </a:ext>
            </a:extLst>
          </p:cNvPr>
          <p:cNvSpPr txBox="1"/>
          <p:nvPr/>
        </p:nvSpPr>
        <p:spPr>
          <a:xfrm>
            <a:off x="715618" y="2965925"/>
            <a:ext cx="10389704" cy="5866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30480" algn="just">
              <a:lnSpc>
                <a:spcPct val="150000"/>
              </a:lnSpc>
              <a:spcAft>
                <a:spcPts val="800"/>
              </a:spcAft>
            </a:pP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 en cuenta las sugerencias que se ofrecen a continuación: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3D62505-E091-2F87-15E6-67AF5763804E}"/>
              </a:ext>
            </a:extLst>
          </p:cNvPr>
          <p:cNvSpPr txBox="1"/>
          <p:nvPr/>
        </p:nvSpPr>
        <p:spPr>
          <a:xfrm>
            <a:off x="1020417" y="3645717"/>
            <a:ext cx="992587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400" dirty="0"/>
              <a:t>En las clases que se destinen para la resolución de problemas mediante medios y recursos informáticos, resulta conveniente hacer una</a:t>
            </a:r>
            <a:r>
              <a:rPr lang="es-ES" sz="2400" b="1" dirty="0"/>
              <a:t> motivación</a:t>
            </a:r>
            <a:r>
              <a:rPr lang="es-ES" sz="2400" dirty="0"/>
              <a:t> general para la actividad que se desarrollará, cuando en esta se resuelven problemas de un mismo tipo.</a:t>
            </a:r>
          </a:p>
          <a:p>
            <a:endParaRPr lang="es-ES" sz="2400" dirty="0"/>
          </a:p>
          <a:p>
            <a:pPr algn="just"/>
            <a:r>
              <a:rPr lang="es-ES" sz="2400" dirty="0"/>
              <a:t>Hacer la</a:t>
            </a:r>
            <a:r>
              <a:rPr lang="es-ES" sz="2400" b="1" dirty="0"/>
              <a:t> orientación</a:t>
            </a:r>
            <a:r>
              <a:rPr lang="es-ES" sz="2400" dirty="0"/>
              <a:t> hacia el objetivo en función de la fijación del contenido específico y la aplicación del programa heurístico adoptado. </a:t>
            </a:r>
          </a:p>
        </p:txBody>
      </p:sp>
    </p:spTree>
    <p:extLst>
      <p:ext uri="{BB962C8B-B14F-4D97-AF65-F5344CB8AC3E}">
        <p14:creationId xmlns:p14="http://schemas.microsoft.com/office/powerpoint/2010/main" val="42503316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564BE-39AC-FF06-D64E-CEAD8A99B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Aspectos a considerar en la estructuración metodológica de la ejercitación </a:t>
            </a:r>
            <a:br>
              <a:rPr lang="es-ES" sz="24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s-ES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61366D-A284-F9B6-B1CA-47590166E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s-ES_trad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Tengamos en cuenta los siguientes criterios: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3048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ES" sz="24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ejercitación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 la actividad predominante en el proceso de fijación del conocimiento.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3048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objetivo principal de la ejercitación es el </a:t>
            </a:r>
            <a:r>
              <a:rPr lang="es-ES" sz="24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desarrollo de habilidades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hábitos.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40848297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CD48C1-5819-3D90-FE50-A7AD222C3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472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sz="4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Algunos elementos generales a tener en cuenta en la estructuración de una clase de ejercitación, cuyo éxito depende de dos factores importantes:</a:t>
            </a:r>
            <a:br>
              <a:rPr lang="es-E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46468A-0B4A-F4CE-055F-8D41AE5AB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79781"/>
            <a:ext cx="10515600" cy="4351338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"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elaboración o </a:t>
            </a: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selección de los ejercicios </a:t>
            </a: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sistemas de ejercicios y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utilización de </a:t>
            </a: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metodología específica </a:t>
            </a: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la dirección del proceso de ejercitación.</a:t>
            </a: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12161246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FCE29D-A3FC-EB84-EE32-93F52CC71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238125">
              <a:lnSpc>
                <a:spcPct val="150000"/>
              </a:lnSpc>
              <a:spcAft>
                <a:spcPts val="800"/>
              </a:spcAft>
            </a:pPr>
            <a:r>
              <a:rPr lang="es-ES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la selección de los ejercicios, </a:t>
            </a:r>
            <a:r>
              <a:rPr lang="es-E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resulta conveniente tener en cuenta lo siguiente:</a:t>
            </a:r>
            <a:br>
              <a:rPr lang="es-E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z="2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6313A8-5388-73F8-D3A3-12AD8DA22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habilidades o hábitos fundamentales a desarrollar de acuerdo con los objetivos de la enseñanza.</a:t>
            </a:r>
          </a:p>
          <a:p>
            <a:r>
              <a:rPr lang="es-E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actividad mental que deben desarrollar los estudiantes en el proceso de solución.</a:t>
            </a:r>
          </a:p>
          <a:p>
            <a:r>
              <a:rPr lang="es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contenido de las acciones caracterizadas por: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s-E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Objeto de las acciones</a:t>
            </a:r>
            <a:r>
              <a:rPr lang="es-E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Elementos del contenido informático, es decir, conceptos informáticos, algoritmos y procedimientos informáticos.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s-E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Tipos de acciones:</a:t>
            </a:r>
            <a:r>
              <a:rPr lang="es-E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Identificación y Realización (acciones fundamentales) tales como: ordenar, clasificar, reconocer, escribir, fundamentar, entre otras. </a:t>
            </a:r>
            <a:br>
              <a:rPr lang="es-E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7509719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E9F9D3-F17E-4C63-8A5B-E7BDED24D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1102544" cy="991072"/>
          </a:xfrm>
        </p:spPr>
        <p:txBody>
          <a:bodyPr/>
          <a:lstStyle/>
          <a:p>
            <a:r>
              <a:rPr lang="es-ES" dirty="0"/>
              <a:t>¿Cómo se aplica el </a:t>
            </a:r>
            <a:r>
              <a:rPr lang="es-ES" b="1" dirty="0"/>
              <a:t>enfoque problémico</a:t>
            </a:r>
            <a:r>
              <a:rPr lang="es-ES" dirty="0"/>
              <a:t>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A5CAC2-A999-400C-A3C6-CAAD214F3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589" y="1346805"/>
            <a:ext cx="11678653" cy="473317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Se parte del planteamiento de un problema que posibilita la creación de una situación problémica, es decir, se logra una motivación efectiva para la búsqueda del nuevo conocimiento.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Se obtiene el nuevo conocimiento informático (conceptos y procedimientos algorítmicos), según la vía lógica de adquisición del conocimiento elegida (inductiva, deductiva o analógica).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Se realizan acciones de fijación de manera inmediata y mediata, teniendo en cuenta las características esenciales del concepto informático o las acciones esenciales del procedimiento algorítmico.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Se aplica el nuevo conocimiento en la solución del problema planteado como punto de partida para lograr la motivación efectiva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2400" dirty="0"/>
          </a:p>
        </p:txBody>
      </p:sp>
      <p:sp>
        <p:nvSpPr>
          <p:cNvPr id="4" name="Diagrama de flujo: almacenamiento de acceso secuencial 3">
            <a:extLst>
              <a:ext uri="{FF2B5EF4-FFF2-40B4-BE49-F238E27FC236}">
                <a16:creationId xmlns:a16="http://schemas.microsoft.com/office/drawing/2014/main" id="{5DEA49EF-E10D-A418-618E-490D1D5E05C5}"/>
              </a:ext>
            </a:extLst>
          </p:cNvPr>
          <p:cNvSpPr/>
          <p:nvPr/>
        </p:nvSpPr>
        <p:spPr>
          <a:xfrm rot="957683">
            <a:off x="7767403" y="1193100"/>
            <a:ext cx="3096202" cy="1749854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lo particular a lo general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Diagrama de flujo: almacenamiento de acceso secuencial 4">
            <a:extLst>
              <a:ext uri="{FF2B5EF4-FFF2-40B4-BE49-F238E27FC236}">
                <a16:creationId xmlns:a16="http://schemas.microsoft.com/office/drawing/2014/main" id="{F82D6CA2-FE34-E6F7-2D38-19D704E556B6}"/>
              </a:ext>
            </a:extLst>
          </p:cNvPr>
          <p:cNvSpPr/>
          <p:nvPr/>
        </p:nvSpPr>
        <p:spPr>
          <a:xfrm rot="3510050">
            <a:off x="153201" y="211792"/>
            <a:ext cx="2524081" cy="3134043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lo general a lo particular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Diagrama de flujo: almacenamiento de acceso secuencial 5">
            <a:extLst>
              <a:ext uri="{FF2B5EF4-FFF2-40B4-BE49-F238E27FC236}">
                <a16:creationId xmlns:a16="http://schemas.microsoft.com/office/drawing/2014/main" id="{93714112-B364-0AA2-21DE-1E4F505A615F}"/>
              </a:ext>
            </a:extLst>
          </p:cNvPr>
          <p:cNvSpPr/>
          <p:nvPr/>
        </p:nvSpPr>
        <p:spPr>
          <a:xfrm rot="3833402">
            <a:off x="2368016" y="95972"/>
            <a:ext cx="3030811" cy="3134043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utilización de semejanzas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3E07825-08BD-B9C2-2395-0E20154D499E}"/>
              </a:ext>
            </a:extLst>
          </p:cNvPr>
          <p:cNvSpPr txBox="1"/>
          <p:nvPr/>
        </p:nvSpPr>
        <p:spPr>
          <a:xfrm>
            <a:off x="281609" y="100257"/>
            <a:ext cx="61821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s-ES_tradnl" altLang="es-ES" sz="2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Tarea del Encuentro 1 (primera parte)</a:t>
            </a:r>
            <a:endParaRPr lang="es-E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1555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8773C8-10BC-1235-60AB-5E388ACFF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la clase de ejercitación se sugiere dirigir las actividades hacia: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B2F70B-54C4-3801-48AD-E2CE24BF3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Creación de una motivación y orientación hacia el objetivo.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Reconocimiento por parte de los estudiantes del desarrollo de habilidades.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Uso de la crítica y la autocrítica.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activación de los estudiantes.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4121679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">
            <a:extLst>
              <a:ext uri="{FF2B5EF4-FFF2-40B4-BE49-F238E27FC236}">
                <a16:creationId xmlns:a16="http://schemas.microsoft.com/office/drawing/2014/main" id="{8D299705-A593-FE86-D92A-08A3C2756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3184" y="1775791"/>
            <a:ext cx="8899180" cy="469359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7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47900" algn="l"/>
              </a:tabLst>
            </a:pPr>
            <a:endParaRPr kumimoji="0" lang="es-ES_tradnl" altLang="es-ES" sz="2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47900" algn="l"/>
              </a:tabLst>
            </a:pP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1.-LOS DIFERENTES ENFOQUES METODOL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GICOS DE LA ENSE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Ñ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ANZA DE LA INFORM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TICA Y </a:t>
            </a:r>
            <a:r>
              <a:rPr kumimoji="0" lang="es-ES_tradnl" altLang="es-ES" sz="2400" b="0" i="0" u="sng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PASOS PARA SU APLICACI</a:t>
            </a:r>
            <a:r>
              <a:rPr kumimoji="0" lang="es-ES_tradnl" altLang="es-ES" sz="2400" b="0" i="0" u="sng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sng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endParaRPr kumimoji="0" lang="es-ES_tradnl" altLang="es-ES" sz="2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47900" algn="l"/>
              </a:tabLst>
            </a:pP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2.-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ES_tradnl" altLang="es-ES" sz="2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47900" algn="l"/>
              </a:tabLst>
            </a:pP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1) Las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Formas Regulares de la ense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ñ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anza de la Inform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tica. Estructuraci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metodol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gica de la formaci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de conceptos inform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ticos. </a:t>
            </a:r>
            <a:endParaRPr kumimoji="0" lang="es-ES_tradnl" altLang="es-ES" sz="2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47900" algn="l"/>
              </a:tabLst>
            </a:pP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Estructuraci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metodol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gica de la elaboraci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de procedimientos algor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tmicos.</a:t>
            </a:r>
            <a:endParaRPr kumimoji="0" lang="es-ES_tradnl" altLang="es-ES" sz="2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47900" algn="l"/>
              </a:tabLst>
            </a:pP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La resoluci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de problemas y ejercicios. Estructuraci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did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ctica de la resoluci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</a:t>
            </a:r>
            <a:r>
              <a:rPr kumimoji="0" lang="es-ES_tradnl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de problemas y ejercicios.</a:t>
            </a:r>
            <a:endParaRPr kumimoji="0" lang="es-ES_tradnl" altLang="es-ES" sz="2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47900" algn="l"/>
              </a:tabLst>
            </a:pPr>
            <a:r>
              <a:rPr kumimoji="0" lang="es-ES_tradnl" altLang="es-ES" sz="11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ES_tradnl" altLang="es-ES" sz="18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21370C9B-DEC5-94C4-784C-61F310E14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9396"/>
            <a:ext cx="10515600" cy="13255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s-ES" sz="4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s-ES" sz="4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esumen de la clase</a:t>
            </a:r>
            <a:br>
              <a:rPr lang="es-ES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ES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z="9600" dirty="0"/>
          </a:p>
        </p:txBody>
      </p:sp>
    </p:spTree>
    <p:extLst>
      <p:ext uri="{BB962C8B-B14F-4D97-AF65-F5344CB8AC3E}">
        <p14:creationId xmlns:p14="http://schemas.microsoft.com/office/powerpoint/2010/main" val="21911150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318267-5993-9606-26F6-3E18FFA78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52666"/>
            <a:ext cx="10515600" cy="27759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ES" sz="5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Orientaciones para el encuentro 3</a:t>
            </a:r>
          </a:p>
          <a:p>
            <a:pPr marL="0" indent="0">
              <a:buNone/>
            </a:pPr>
            <a:endParaRPr lang="es-ES" sz="5800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sz="5800"/>
              <a:t>Realizar tratamiento </a:t>
            </a:r>
            <a:r>
              <a:rPr lang="es-ES" sz="5800" dirty="0"/>
              <a:t>metodológico a unidades temáticas de un programa de Informática de la secundaria básica o del preuniversitario.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063479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39DFAC-BC8D-E451-EB7E-F98BE1503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TAREA DE DIDÁCTICA DE LA INFORMÁTICA II PARA EL ENCUENTRO 3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EB56B2-2D00-D7CB-9C70-4AB7067FA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9605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 trabajo puede hacerse en 3 equipos 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Tratamiento metodológico a unidades temáticas de un programa de Informática de la secundaria básica o del preuniversitario.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hacer este tratamiento metodológico debes:</a:t>
            </a:r>
          </a:p>
          <a:p>
            <a:pPr marL="342900" lvl="0" indent="-342900">
              <a:lnSpc>
                <a:spcPct val="100000"/>
              </a:lnSpc>
              <a:buFont typeface="+mj-lt"/>
              <a:buAutoNum type="arabicParenR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Consultar profesores de Informática de esas escuelas. Basarse en la práctica sistemática realizada</a:t>
            </a:r>
          </a:p>
          <a:p>
            <a:pPr marL="342900" lvl="0" indent="-342900">
              <a:lnSpc>
                <a:spcPct val="100000"/>
              </a:lnSpc>
              <a:buFont typeface="+mj-lt"/>
              <a:buAutoNum type="arabicParenR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Seleccionar un programa de Informática</a:t>
            </a:r>
          </a:p>
          <a:p>
            <a:pPr marL="342900" lvl="0" indent="-342900">
              <a:lnSpc>
                <a:spcPct val="100000"/>
              </a:lnSpc>
              <a:buFont typeface="+mj-lt"/>
              <a:buAutoNum type="arabicParenR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Seleccionar una unidad de ese programa</a:t>
            </a:r>
          </a:p>
          <a:p>
            <a:pPr marL="342900" lvl="0" indent="-342900">
              <a:lnSpc>
                <a:spcPct val="100000"/>
              </a:lnSpc>
              <a:buFont typeface="+mj-lt"/>
              <a:buAutoNum type="arabicParenR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Determinar los objetivos de la unidad</a:t>
            </a:r>
          </a:p>
          <a:p>
            <a:pPr marL="342900" lvl="0" indent="-342900">
              <a:lnSpc>
                <a:spcPct val="100000"/>
              </a:lnSpc>
              <a:buFont typeface="+mj-lt"/>
              <a:buAutoNum type="arabicParenR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Ubicar la unidad en el lugar que ocupa del programa y cantidad de clases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(Continúa </a:t>
            </a:r>
            <a:r>
              <a:rPr lang="es-E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próx</a:t>
            </a: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diapositiva)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2032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05B801-5F18-04AD-BF32-0D888CC1F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7322"/>
            <a:ext cx="10515600" cy="5739641"/>
          </a:xfrm>
        </p:spPr>
        <p:txBody>
          <a:bodyPr>
            <a:no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6) Elaborar una tabla que contenga:</a:t>
            </a:r>
          </a:p>
          <a:p>
            <a:pPr marL="742950" lvl="1" indent="-285750">
              <a:lnSpc>
                <a:spcPct val="100000"/>
              </a:lnSpc>
              <a:buFont typeface="+mj-lt"/>
              <a:buAutoNum type="alphaLcPeriod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Título o asunto de la clase</a:t>
            </a:r>
          </a:p>
          <a:p>
            <a:pPr marL="742950" lvl="1" indent="-285750">
              <a:lnSpc>
                <a:spcPct val="100000"/>
              </a:lnSpc>
              <a:buFont typeface="+mj-lt"/>
              <a:buAutoNum type="alphaLcPeriod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 de la clase</a:t>
            </a:r>
          </a:p>
          <a:p>
            <a:pPr marL="742950" lvl="1" indent="-285750">
              <a:lnSpc>
                <a:spcPct val="100000"/>
              </a:lnSpc>
              <a:buFont typeface="+mj-lt"/>
              <a:buAutoNum type="alphaLcPeriod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Método </a:t>
            </a:r>
          </a:p>
          <a:p>
            <a:pPr marL="742950" lvl="1" indent="-285750">
              <a:lnSpc>
                <a:spcPct val="100000"/>
              </a:lnSpc>
              <a:buFont typeface="+mj-lt"/>
              <a:buAutoNum type="alphaLcPeriod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Medios</a:t>
            </a:r>
          </a:p>
          <a:p>
            <a:pPr marL="742950" lvl="1" indent="-285750">
              <a:lnSpc>
                <a:spcPct val="100000"/>
              </a:lnSpc>
              <a:buFont typeface="+mj-lt"/>
              <a:buAutoNum type="alphaLcPeriod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Contenidos (breve)</a:t>
            </a:r>
          </a:p>
          <a:p>
            <a:pPr marL="742950" lvl="1" indent="-285750">
              <a:lnSpc>
                <a:spcPct val="100000"/>
              </a:lnSpc>
              <a:buFont typeface="+mj-lt"/>
              <a:buAutoNum type="alphaLcPeriod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Evaluación</a:t>
            </a:r>
          </a:p>
          <a:p>
            <a:pPr marL="742950" lvl="1" indent="-285750">
              <a:lnSpc>
                <a:spcPct val="100000"/>
              </a:lnSpc>
              <a:buFont typeface="+mj-lt"/>
              <a:buAutoNum type="alphaLcPeriod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Puedes añadir otros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7) Hacer una dosificación de la unidad seleccionada (El asunto de cada una de las clases)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8)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las clases anteriores seleccionar una y hacer su preparación completa, en la que no debe faltar motivación y orientación hacia el objetivo, además de los elementos del punto 6 anterior.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s-E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9)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la clase elaborada (punto 8) debes identificar:</a:t>
            </a:r>
          </a:p>
          <a:p>
            <a:pPr marL="742950" lvl="1" indent="-285750">
              <a:lnSpc>
                <a:spcPct val="100000"/>
              </a:lnSpc>
              <a:buFont typeface="+mj-lt"/>
              <a:buAutoNum type="alphaLcPeriod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Enfoque metodológico utilizado</a:t>
            </a:r>
          </a:p>
          <a:p>
            <a:pPr marL="742950" lvl="1" indent="-285750">
              <a:lnSpc>
                <a:spcPct val="100000"/>
              </a:lnSpc>
              <a:buFont typeface="+mj-lt"/>
              <a:buAutoNum type="alphaLcPeriod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 regular utilizada</a:t>
            </a:r>
          </a:p>
          <a:p>
            <a:pPr marL="742950" lvl="1" indent="-285750">
              <a:lnSpc>
                <a:spcPct val="100000"/>
              </a:lnSpc>
              <a:buFont typeface="+mj-lt"/>
              <a:buAutoNum type="alphaLcPeriod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cualquiera que sea la forma regular utilizada, decir la vía lógica seguida</a:t>
            </a:r>
          </a:p>
          <a:p>
            <a:pPr marL="457200">
              <a:lnSpc>
                <a:spcPct val="107000"/>
              </a:lnSpc>
            </a:pP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1800" dirty="0"/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1548106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5B4E70-62F4-2446-EF69-F74036F7F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637" y="1512594"/>
            <a:ext cx="10520654" cy="4195481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parte de un problema.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busca la solución al problema destacando los elementos informáticos, teniendo en cuenta la aplicación de elementos algorítmicos como los procedimientos </a:t>
            </a:r>
            <a:r>
              <a:rPr lang="es-ES" sz="24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algorítmicos básicos</a:t>
            </a: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 conocidos. Además, la aplicación de los elementos heurísticos, tales como los procedimientos heurísticos (principios, reglas y estrategias) y los medios auxiliares heurísticos.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modela la solución mediante una descripción algorítmica.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2400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5D26C2A8-071F-2C7A-BE30-58C7618B2536}"/>
              </a:ext>
            </a:extLst>
          </p:cNvPr>
          <p:cNvSpPr txBox="1">
            <a:spLocks/>
          </p:cNvSpPr>
          <p:nvPr/>
        </p:nvSpPr>
        <p:spPr>
          <a:xfrm>
            <a:off x="646111" y="452718"/>
            <a:ext cx="11102544" cy="9910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200" b="0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¿Cómo se aplica el </a:t>
            </a:r>
            <a:r>
              <a:rPr kumimoji="0" lang="es-ES" sz="42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enfoque algorítmico</a:t>
            </a:r>
            <a:r>
              <a:rPr kumimoji="0" lang="es-ES" sz="4200" b="0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?</a:t>
            </a:r>
          </a:p>
        </p:txBody>
      </p:sp>
      <p:sp>
        <p:nvSpPr>
          <p:cNvPr id="7" name="Bocadillo: rectángulo con esquinas redondeadas 6">
            <a:extLst>
              <a:ext uri="{FF2B5EF4-FFF2-40B4-BE49-F238E27FC236}">
                <a16:creationId xmlns:a16="http://schemas.microsoft.com/office/drawing/2014/main" id="{B91912DB-D8A6-B7D7-2BF3-F2E5078ECB08}"/>
              </a:ext>
            </a:extLst>
          </p:cNvPr>
          <p:cNvSpPr/>
          <p:nvPr/>
        </p:nvSpPr>
        <p:spPr>
          <a:xfrm>
            <a:off x="9999368" y="5707006"/>
            <a:ext cx="1749287" cy="653839"/>
          </a:xfrm>
          <a:prstGeom prst="wedgeRoundRectCallout">
            <a:avLst>
              <a:gd name="adj1" fmla="val -19318"/>
              <a:gd name="adj2" fmla="val -26179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800" spc="-15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heurístico o de búsqueda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6211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E13FFD-4C91-4C22-AF0C-DC61E9AF4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82" y="44285"/>
            <a:ext cx="12192000" cy="1325563"/>
          </a:xfrm>
        </p:spPr>
        <p:txBody>
          <a:bodyPr/>
          <a:lstStyle/>
          <a:p>
            <a:r>
              <a:rPr lang="es-ES" sz="3900" dirty="0"/>
              <a:t>¿Cómo se aplica el enfoque del problema base?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DAF742-6F48-492F-A648-88955D7E7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65049"/>
            <a:ext cx="12192000" cy="448627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Se parte de un problema inicial, generalmente desde el inicio de un tema de una asignatura o desde el inicio del curso. Este problema se va transformando cada vez, según las necesidades del contenido objeto de estudio, con niveles de exigencias superiores y en la medida que se dominen los conocimientos informáticos previos y necesarios.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Se obtiene el nuevo conocimiento informático (conceptos y procedimientos algorítmicos), según la vía lógica de adquisición del conocimiento elegida (inductiva, deductiva o analógica).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Se realizan acciones de fijación de manera inmediata y mediata, teniendo en cuenta las características esenciales del concepto informático o las acciones esenciales del procedimiento algorítmico.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Se aplica el nuevo conocimiento o parte de este a la solución del problema base modificado.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3234391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573DC5-BED6-4EC1-8133-F3204BA4F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36" y="172621"/>
            <a:ext cx="11776364" cy="1325563"/>
          </a:xfrm>
        </p:spPr>
        <p:txBody>
          <a:bodyPr/>
          <a:lstStyle/>
          <a:p>
            <a:r>
              <a:rPr lang="es-ES" dirty="0"/>
              <a:t>¿Cómo se aplica el enfoque del proyecto?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9516F2-3823-4387-B8B4-4E906EA9A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95664"/>
            <a:ext cx="12192000" cy="47813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Se </a:t>
            </a:r>
            <a:r>
              <a:rPr lang="es-ES" sz="2400" dirty="0">
                <a:solidFill>
                  <a:schemeClr val="accent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parte de un proyecto</a:t>
            </a: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realizar en un tema de la asignatura o en el curso, que se descompone en problemas parciales y que se va desarrollando en la medida que se asimilan los contenidos informáticos necesarios.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Se obtiene el </a:t>
            </a:r>
            <a:r>
              <a:rPr lang="es-ES" sz="2400" dirty="0">
                <a:solidFill>
                  <a:schemeClr val="accent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nuevo conocimiento</a:t>
            </a: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informático (conceptos y procedimientos algorítmicos), según la vía lógica de adquisición del conocimiento elegida (inductiva, deductiva o analógica). La solución a cada problema parcial debe motivar la obtención de nuevos conocimientos informáticos.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Se realizan </a:t>
            </a:r>
            <a:r>
              <a:rPr lang="es-ES" sz="2400" dirty="0">
                <a:solidFill>
                  <a:schemeClr val="accent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acciones de fijación</a:t>
            </a: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manera inmediata y mediata, teniendo en cuenta las características esenciales del concepto informático o las acciones esenciales del procedimiento algorítmico.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4. Se </a:t>
            </a:r>
            <a:r>
              <a:rPr lang="es-ES" sz="2400" dirty="0">
                <a:solidFill>
                  <a:schemeClr val="accent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</a:t>
            </a: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 nuevo conocimiento o parte de este, en la solución de cada problema parcial hasta concluir la solución del proyecto.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7539064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85D6A3-249E-FEB6-8983-F1761AD79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348" y="206099"/>
            <a:ext cx="6768548" cy="1325563"/>
          </a:xfrm>
        </p:spPr>
        <p:txBody>
          <a:bodyPr>
            <a:normAutofit fontScale="90000"/>
          </a:bodyPr>
          <a:lstStyle/>
          <a:p>
            <a:r>
              <a:rPr lang="es-E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Resultados de la tarea del encuentro 1</a:t>
            </a:r>
            <a:br>
              <a:rPr lang="es-E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(segunda parte).</a:t>
            </a:r>
            <a:b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z="6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8ED11B-A99D-7AC9-9C64-895B3DCEB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977" y="1759391"/>
            <a:ext cx="5165035" cy="29319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</a:t>
            </a:r>
            <a:r>
              <a:rPr lang="es-E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on aquellas situaciones que poseen </a:t>
            </a:r>
            <a:r>
              <a:rPr lang="es-ES" sz="24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semejanzas</a:t>
            </a:r>
            <a:r>
              <a:rPr lang="es-E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con respecto a las </a:t>
            </a: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categorías didácticas</a:t>
            </a:r>
            <a:r>
              <a:rPr lang="es-E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del proceso de enseñanza-aprendizaje</a:t>
            </a:r>
            <a:endParaRPr lang="es-ES" sz="2400" dirty="0"/>
          </a:p>
        </p:txBody>
      </p:sp>
      <p:sp>
        <p:nvSpPr>
          <p:cNvPr id="4" name="Bocadillo: rectángulo con esquinas redondeadas 3">
            <a:extLst>
              <a:ext uri="{FF2B5EF4-FFF2-40B4-BE49-F238E27FC236}">
                <a16:creationId xmlns:a16="http://schemas.microsoft.com/office/drawing/2014/main" id="{7C2215EE-1CFF-E0B0-BFED-B96121B7A7B9}"/>
              </a:ext>
            </a:extLst>
          </p:cNvPr>
          <p:cNvSpPr/>
          <p:nvPr/>
        </p:nvSpPr>
        <p:spPr>
          <a:xfrm>
            <a:off x="6586331" y="45342"/>
            <a:ext cx="5022574" cy="1722783"/>
          </a:xfrm>
          <a:prstGeom prst="wedgeRoundRectCallout">
            <a:avLst>
              <a:gd name="adj1" fmla="val -106321"/>
              <a:gd name="adj2" fmla="val 80962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-la estructura de los objetivos </a:t>
            </a:r>
          </a:p>
          <a:p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-la relación objetivo-contenido</a:t>
            </a:r>
          </a:p>
          <a:p>
            <a:r>
              <a:rPr lang="es-ES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-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semejanzas con respecto a determinado nivel de asimilación del conocimiento. </a:t>
            </a:r>
            <a:endParaRPr lang="es-ES" sz="2400" dirty="0"/>
          </a:p>
        </p:txBody>
      </p:sp>
      <p:sp>
        <p:nvSpPr>
          <p:cNvPr id="6" name="Bocadillo: rectángulo con esquinas redondeadas 5">
            <a:extLst>
              <a:ext uri="{FF2B5EF4-FFF2-40B4-BE49-F238E27FC236}">
                <a16:creationId xmlns:a16="http://schemas.microsoft.com/office/drawing/2014/main" id="{94E66E79-D5E8-2193-FD27-7F7BC4EF7681}"/>
              </a:ext>
            </a:extLst>
          </p:cNvPr>
          <p:cNvSpPr/>
          <p:nvPr/>
        </p:nvSpPr>
        <p:spPr>
          <a:xfrm>
            <a:off x="6224241" y="2557696"/>
            <a:ext cx="5331655" cy="2931905"/>
          </a:xfrm>
          <a:prstGeom prst="wedgeRoundRectCallout">
            <a:avLst>
              <a:gd name="adj1" fmla="val -97039"/>
              <a:gd name="adj2" fmla="val -56780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800"/>
              </a:spcAft>
            </a:pPr>
            <a:r>
              <a:rPr lang="es-ES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ermiten una estructuración metodológica semejante y la aplicación de una misma estrategia metodológica o procedimientos didáctico-metodológicos, que son relativamente independientes del tratamiento metodológico de las unidades temáticas parciales.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28D52CD-5D59-0538-7B32-0E6E8BF21270}"/>
              </a:ext>
            </a:extLst>
          </p:cNvPr>
          <p:cNvSpPr txBox="1"/>
          <p:nvPr/>
        </p:nvSpPr>
        <p:spPr>
          <a:xfrm>
            <a:off x="437322" y="90673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Las formas regulares de la enseñanza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605039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04AF84-3B55-0C46-C4AE-4CCF83A9C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265456"/>
            <a:ext cx="10823917" cy="237807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Estas </a:t>
            </a:r>
            <a:r>
              <a:rPr lang="es-ES" sz="24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formas regulares</a:t>
            </a: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enseñanza de la Informática son las siguientes: </a:t>
            </a:r>
            <a:b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I-Formación de conceptos informáticos.  </a:t>
            </a:r>
            <a:b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II-Elaboración de procedimientos algorítmicos. </a:t>
            </a:r>
            <a:b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III-Resolución de problemas mediante medios y recursos informáticos. </a:t>
            </a:r>
            <a:b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z="2400" dirty="0"/>
          </a:p>
        </p:txBody>
      </p:sp>
      <p:sp>
        <p:nvSpPr>
          <p:cNvPr id="4" name="Bocadillo: rectángulo con esquinas redondeadas 3">
            <a:extLst>
              <a:ext uri="{FF2B5EF4-FFF2-40B4-BE49-F238E27FC236}">
                <a16:creationId xmlns:a16="http://schemas.microsoft.com/office/drawing/2014/main" id="{CF6ED65D-3143-94EC-D9D9-36101A56FBA4}"/>
              </a:ext>
            </a:extLst>
          </p:cNvPr>
          <p:cNvSpPr/>
          <p:nvPr/>
        </p:nvSpPr>
        <p:spPr>
          <a:xfrm>
            <a:off x="7469944" y="3611883"/>
            <a:ext cx="4192171" cy="2029265"/>
          </a:xfrm>
          <a:prstGeom prst="wedgeRoundRectCallout">
            <a:avLst>
              <a:gd name="adj1" fmla="val -69826"/>
              <a:gd name="adj2" fmla="val -5119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800"/>
              </a:spcAft>
            </a:pPr>
            <a:r>
              <a:rPr lang="es-E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utiliza con mayor énfasis en la fase de fijación del conocimiento.</a:t>
            </a:r>
            <a:endParaRPr lang="es-ES" sz="2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errar llave 4">
            <a:extLst>
              <a:ext uri="{FF2B5EF4-FFF2-40B4-BE49-F238E27FC236}">
                <a16:creationId xmlns:a16="http://schemas.microsoft.com/office/drawing/2014/main" id="{FF5F0846-EFC0-8D97-3A48-D26DE96ACD2F}"/>
              </a:ext>
            </a:extLst>
          </p:cNvPr>
          <p:cNvSpPr/>
          <p:nvPr/>
        </p:nvSpPr>
        <p:spPr>
          <a:xfrm>
            <a:off x="6949440" y="2093640"/>
            <a:ext cx="1055077" cy="942535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Bocadillo: rectángulo con esquinas redondeadas 5">
            <a:extLst>
              <a:ext uri="{FF2B5EF4-FFF2-40B4-BE49-F238E27FC236}">
                <a16:creationId xmlns:a16="http://schemas.microsoft.com/office/drawing/2014/main" id="{D44E28C9-0192-FBD6-C9B8-AC5E8B4CFB11}"/>
              </a:ext>
            </a:extLst>
          </p:cNvPr>
          <p:cNvSpPr/>
          <p:nvPr/>
        </p:nvSpPr>
        <p:spPr>
          <a:xfrm>
            <a:off x="9017390" y="516989"/>
            <a:ext cx="2982350" cy="2029264"/>
          </a:xfrm>
          <a:prstGeom prst="wedgeRoundRectCallout">
            <a:avLst>
              <a:gd name="adj1" fmla="val -79795"/>
              <a:gd name="adj2" fmla="val 4612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400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s-ES" sz="24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redominantes en la fase de adquisición del conocimiento.</a:t>
            </a:r>
            <a:endParaRPr lang="es-ES" sz="2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8406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7BA0FC-574F-438E-BDFC-562088169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4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I-Estructuración metodológica de la formación de conceptos informáticos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0F391A-147D-6F09-2A57-E173652DC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300"/>
              </a:spcAft>
              <a:buNone/>
            </a:pPr>
            <a:endParaRPr lang="es-ES" sz="2000" b="1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s-E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Informática se pueden diferenciar conceptos informáticos según el nivel de generalidad:</a:t>
            </a:r>
            <a:endParaRPr lang="es-E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s-E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Conceptos informáticos generales.</a:t>
            </a:r>
            <a:endParaRPr lang="es-E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es-ES" sz="2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Conceptos informáticos específicos de: </a:t>
            </a:r>
          </a:p>
          <a:p>
            <a:pPr lvl="1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228600" algn="l"/>
              </a:tabLst>
            </a:pPr>
            <a:r>
              <a:rPr lang="es-E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sistema de aplicación, </a:t>
            </a:r>
          </a:p>
          <a:p>
            <a:pPr lvl="1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228600" algn="l"/>
              </a:tabLst>
            </a:pPr>
            <a:r>
              <a:rPr lang="es-E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algoritmia </a:t>
            </a:r>
            <a:endParaRPr lang="es-ES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228600" algn="l"/>
              </a:tabLst>
            </a:pPr>
            <a:r>
              <a:rPr lang="es-E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lenguaje de programación.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3477672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TM03457491[[fn=Metropolitano]]</Template>
  <TotalTime>915</TotalTime>
  <Words>3810</Words>
  <Application>Microsoft Office PowerPoint</Application>
  <PresentationFormat>Panorámica</PresentationFormat>
  <Paragraphs>249</Paragraphs>
  <Slides>34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34</vt:i4>
      </vt:variant>
    </vt:vector>
  </HeadingPairs>
  <TitlesOfParts>
    <vt:vector size="45" baseType="lpstr">
      <vt:lpstr>Arial</vt:lpstr>
      <vt:lpstr>Calibri</vt:lpstr>
      <vt:lpstr>Calibri Light</vt:lpstr>
      <vt:lpstr>Cambria</vt:lpstr>
      <vt:lpstr>Century Gothic</vt:lpstr>
      <vt:lpstr>Symbol</vt:lpstr>
      <vt:lpstr>Tahoma</vt:lpstr>
      <vt:lpstr>Wingdings</vt:lpstr>
      <vt:lpstr>Wingdings 3</vt:lpstr>
      <vt:lpstr>Tema de Office</vt:lpstr>
      <vt:lpstr>Ion</vt:lpstr>
      <vt:lpstr>Didáctica de la Informática II Encuentro 2             II Período Asunto: Formas regulares de la enseñanza de la Informática  </vt:lpstr>
      <vt:lpstr>Presentación de PowerPoint</vt:lpstr>
      <vt:lpstr>¿Cómo se aplica el enfoque problémico?</vt:lpstr>
      <vt:lpstr>Presentación de PowerPoint</vt:lpstr>
      <vt:lpstr>¿Cómo se aplica el enfoque del problema base?</vt:lpstr>
      <vt:lpstr>¿Cómo se aplica el enfoque del proyecto?</vt:lpstr>
      <vt:lpstr>Resultados de la tarea del encuentro 1 (segunda parte). </vt:lpstr>
      <vt:lpstr>Estas formas regulares de la enseñanza de la Informática son las siguientes:   I-Formación de conceptos informáticos.   II-Elaboración de procedimientos algorítmicos.  III-Resolución de problemas mediante medios y recursos informáticos.  </vt:lpstr>
      <vt:lpstr>I-Estructuración metodológica de la formación de conceptos informáticos</vt:lpstr>
      <vt:lpstr>En los conceptos informáticos generales, se tiene:  </vt:lpstr>
      <vt:lpstr>Presentación de PowerPoint</vt:lpstr>
      <vt:lpstr>Aspectos a considerar en la estructuración metodológica de la formación de un concepto informático  </vt:lpstr>
      <vt:lpstr>Para estructurar metodológicamente la formación de un concepto informático resulta conveniente tener en cuenta lo siguiente: </vt:lpstr>
      <vt:lpstr>Para estructurar metodológicamente la formación de un concepto informático resulta conveniente tener en cuenta lo siguiente: </vt:lpstr>
      <vt:lpstr>Para estructurar metodológicamente la formación de un concepto informático resulta conveniente tener en cuenta lo siguiente: </vt:lpstr>
      <vt:lpstr>Para estructurar metodológicamente la formación de un concepto informático resulta conveniente tener en cuenta lo siguiente: </vt:lpstr>
      <vt:lpstr>Un aspecto importante a tener en cuenta, es lo relativo a no dejar sin resolver el problema de partida, es decir, el planteado al inicio de la actividad para motivar la búsqueda del nuevo conocimiento. </vt:lpstr>
      <vt:lpstr>En resumen</vt:lpstr>
      <vt:lpstr>II- Estructuración metodológica de la elaboración de procedimientos algorítmicos </vt:lpstr>
      <vt:lpstr>Procedimientos algorítmicos básicos</vt:lpstr>
      <vt:lpstr>Aspectos a considerar en la estructuración metodológica de la elaboración de procedimientos algorítmicos </vt:lpstr>
      <vt:lpstr>Para estructurar metodológicamente la elaboración de un procedimiento algorítmico resulta necesario tener en cuenta lo siguiente: </vt:lpstr>
      <vt:lpstr>Para estructurar metodológicamente la elaboración de un procedimiento algorítmico resulta necesario tener en cuenta lo siguiente: </vt:lpstr>
      <vt:lpstr>Para estructurar metodológicamente la elaboración de un procedimiento algorítmico resulta necesario tener en cuenta lo siguiente: </vt:lpstr>
      <vt:lpstr>Para estructurar metodológicamente la resolución de problemas mediante medios y recursos informáticos, resulta conveniente tener en cuenta lo siguiente: </vt:lpstr>
      <vt:lpstr>Para estructurar metodológicamente la resolución de problemas mediante medios y recursos informáticos, resulta conveniente tener en cuenta lo siguiente: </vt:lpstr>
      <vt:lpstr>Aspectos a considerar en la estructuración metodológica de la ejercitación  </vt:lpstr>
      <vt:lpstr>Algunos elementos generales a tener en cuenta en la estructuración de una clase de ejercitación, cuyo éxito depende de dos factores importantes: </vt:lpstr>
      <vt:lpstr>Para la selección de los ejercicios, resulta conveniente tener en cuenta lo siguiente: </vt:lpstr>
      <vt:lpstr>En la clase de ejercitación se sugiere dirigir las actividades hacia:</vt:lpstr>
      <vt:lpstr>Resumen de la clase  </vt:lpstr>
      <vt:lpstr>Presentación de PowerPoint</vt:lpstr>
      <vt:lpstr>TAREA DE DIDÁCTICA DE LA INFORMÁTICA II PARA EL ENCUENTRO 3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Didáctica de la Informática II Encuentro 2   II Período Asunto: Formas regulares de la enseñanza de la Informática  </dc:title>
  <dc:creator>ACER</dc:creator>
  <cp:lastModifiedBy>ACER</cp:lastModifiedBy>
  <cp:revision>68</cp:revision>
  <dcterms:created xsi:type="dcterms:W3CDTF">2024-05-23T14:10:17Z</dcterms:created>
  <dcterms:modified xsi:type="dcterms:W3CDTF">2025-04-21T19:44:26Z</dcterms:modified>
</cp:coreProperties>
</file>