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38"/>
  </p:notesMasterIdLst>
  <p:sldIdLst>
    <p:sldId id="256" r:id="rId4"/>
    <p:sldId id="279" r:id="rId5"/>
    <p:sldId id="280" r:id="rId6"/>
    <p:sldId id="281" r:id="rId7"/>
    <p:sldId id="282" r:id="rId8"/>
    <p:sldId id="482" r:id="rId9"/>
    <p:sldId id="467" r:id="rId10"/>
    <p:sldId id="466" r:id="rId11"/>
    <p:sldId id="483" r:id="rId12"/>
    <p:sldId id="465" r:id="rId13"/>
    <p:sldId id="484" r:id="rId14"/>
    <p:sldId id="486" r:id="rId15"/>
    <p:sldId id="487" r:id="rId16"/>
    <p:sldId id="489" r:id="rId17"/>
    <p:sldId id="490" r:id="rId18"/>
    <p:sldId id="471" r:id="rId19"/>
    <p:sldId id="470" r:id="rId20"/>
    <p:sldId id="469" r:id="rId21"/>
    <p:sldId id="491" r:id="rId22"/>
    <p:sldId id="475" r:id="rId23"/>
    <p:sldId id="492" r:id="rId24"/>
    <p:sldId id="493" r:id="rId25"/>
    <p:sldId id="485" r:id="rId26"/>
    <p:sldId id="476" r:id="rId27"/>
    <p:sldId id="474" r:id="rId28"/>
    <p:sldId id="473" r:id="rId29"/>
    <p:sldId id="472" r:id="rId30"/>
    <p:sldId id="494" r:id="rId31"/>
    <p:sldId id="464" r:id="rId32"/>
    <p:sldId id="468" r:id="rId33"/>
    <p:sldId id="488" r:id="rId34"/>
    <p:sldId id="283" r:id="rId35"/>
    <p:sldId id="284" r:id="rId36"/>
    <p:sldId id="285" r:id="rId37"/>
  </p:sldIdLst>
  <p:sldSz cx="12192000" cy="6858000"/>
  <p:notesSz cx="7772400" cy="10058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368675" cy="503238"/>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4402138" y="0"/>
            <a:ext cx="3368675" cy="503238"/>
          </a:xfrm>
          <a:prstGeom prst="rect">
            <a:avLst/>
          </a:prstGeom>
        </p:spPr>
        <p:txBody>
          <a:bodyPr vert="horz" lIns="91440" tIns="45720" rIns="91440" bIns="45720" rtlCol="0"/>
          <a:lstStyle>
            <a:lvl1pPr algn="r">
              <a:defRPr sz="1200"/>
            </a:lvl1pPr>
          </a:lstStyle>
          <a:p>
            <a:fld id="{A214214C-98C7-4154-AEFA-8CB3C19CC362}" type="datetimeFigureOut">
              <a:rPr lang="es-ES" smtClean="0"/>
              <a:t>09/02/2026</a:t>
            </a:fld>
            <a:endParaRPr lang="es-ES"/>
          </a:p>
        </p:txBody>
      </p:sp>
      <p:sp>
        <p:nvSpPr>
          <p:cNvPr id="4" name="3 Marcador de imagen de diapositiva"/>
          <p:cNvSpPr>
            <a:spLocks noGrp="1" noRot="1" noChangeAspect="1"/>
          </p:cNvSpPr>
          <p:nvPr>
            <p:ph type="sldImg" idx="2"/>
          </p:nvPr>
        </p:nvSpPr>
        <p:spPr>
          <a:xfrm>
            <a:off x="533400" y="754063"/>
            <a:ext cx="6705600" cy="37719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77875" y="4778375"/>
            <a:ext cx="6216650" cy="4525963"/>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9553575"/>
            <a:ext cx="3368675" cy="503238"/>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4402138" y="9553575"/>
            <a:ext cx="3368675" cy="503238"/>
          </a:xfrm>
          <a:prstGeom prst="rect">
            <a:avLst/>
          </a:prstGeom>
        </p:spPr>
        <p:txBody>
          <a:bodyPr vert="horz" lIns="91440" tIns="45720" rIns="91440" bIns="45720" rtlCol="0" anchor="b"/>
          <a:lstStyle>
            <a:lvl1pPr algn="r">
              <a:defRPr sz="1200"/>
            </a:lvl1pPr>
          </a:lstStyle>
          <a:p>
            <a:fld id="{FB6533C1-CAD1-4CA2-ACDE-6BE35BA25C49}" type="slidenum">
              <a:rPr lang="es-ES" smtClean="0"/>
              <a:t>‹Nº›</a:t>
            </a:fld>
            <a:endParaRPr lang="es-ES"/>
          </a:p>
        </p:txBody>
      </p:sp>
    </p:spTree>
    <p:extLst>
      <p:ext uri="{BB962C8B-B14F-4D97-AF65-F5344CB8AC3E}">
        <p14:creationId xmlns:p14="http://schemas.microsoft.com/office/powerpoint/2010/main" val="1949252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55" name="PlaceHolder 2"/>
          <p:cNvSpPr>
            <a:spLocks noGrp="1"/>
          </p:cNvSpPr>
          <p:nvPr>
            <p:ph type="body"/>
          </p:nvPr>
        </p:nvSpPr>
        <p:spPr>
          <a:xfrm>
            <a:off x="2589120" y="2133720"/>
            <a:ext cx="89150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56" name="PlaceHolder 3"/>
          <p:cNvSpPr>
            <a:spLocks noGrp="1"/>
          </p:cNvSpPr>
          <p:nvPr>
            <p:ph type="body"/>
          </p:nvPr>
        </p:nvSpPr>
        <p:spPr>
          <a:xfrm>
            <a:off x="2589120" y="4106520"/>
            <a:ext cx="89150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58" name="PlaceHolder 2"/>
          <p:cNvSpPr>
            <a:spLocks noGrp="1"/>
          </p:cNvSpPr>
          <p:nvPr>
            <p:ph type="body"/>
          </p:nvPr>
        </p:nvSpPr>
        <p:spPr>
          <a:xfrm>
            <a:off x="258912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59" name="PlaceHolder 3"/>
          <p:cNvSpPr>
            <a:spLocks noGrp="1"/>
          </p:cNvSpPr>
          <p:nvPr>
            <p:ph type="body"/>
          </p:nvPr>
        </p:nvSpPr>
        <p:spPr>
          <a:xfrm>
            <a:off x="715716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60" name="PlaceHolder 4"/>
          <p:cNvSpPr>
            <a:spLocks noGrp="1"/>
          </p:cNvSpPr>
          <p:nvPr>
            <p:ph type="body"/>
          </p:nvPr>
        </p:nvSpPr>
        <p:spPr>
          <a:xfrm>
            <a:off x="258912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61" name="PlaceHolder 5"/>
          <p:cNvSpPr>
            <a:spLocks noGrp="1"/>
          </p:cNvSpPr>
          <p:nvPr>
            <p:ph type="body"/>
          </p:nvPr>
        </p:nvSpPr>
        <p:spPr>
          <a:xfrm>
            <a:off x="715716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63" name="PlaceHolder 2"/>
          <p:cNvSpPr>
            <a:spLocks noGrp="1"/>
          </p:cNvSpPr>
          <p:nvPr>
            <p:ph type="body"/>
          </p:nvPr>
        </p:nvSpPr>
        <p:spPr>
          <a:xfrm>
            <a:off x="2589120" y="21337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64" name="PlaceHolder 3"/>
          <p:cNvSpPr>
            <a:spLocks noGrp="1"/>
          </p:cNvSpPr>
          <p:nvPr>
            <p:ph type="body"/>
          </p:nvPr>
        </p:nvSpPr>
        <p:spPr>
          <a:xfrm>
            <a:off x="5603400" y="21337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65" name="PlaceHolder 4"/>
          <p:cNvSpPr>
            <a:spLocks noGrp="1"/>
          </p:cNvSpPr>
          <p:nvPr>
            <p:ph type="body"/>
          </p:nvPr>
        </p:nvSpPr>
        <p:spPr>
          <a:xfrm>
            <a:off x="8617320" y="21337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66" name="PlaceHolder 5"/>
          <p:cNvSpPr>
            <a:spLocks noGrp="1"/>
          </p:cNvSpPr>
          <p:nvPr>
            <p:ph type="body"/>
          </p:nvPr>
        </p:nvSpPr>
        <p:spPr>
          <a:xfrm>
            <a:off x="2589120" y="41065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67" name="PlaceHolder 6"/>
          <p:cNvSpPr>
            <a:spLocks noGrp="1"/>
          </p:cNvSpPr>
          <p:nvPr>
            <p:ph type="body"/>
          </p:nvPr>
        </p:nvSpPr>
        <p:spPr>
          <a:xfrm>
            <a:off x="5603400" y="41065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68" name="PlaceHolder 7"/>
          <p:cNvSpPr>
            <a:spLocks noGrp="1"/>
          </p:cNvSpPr>
          <p:nvPr>
            <p:ph type="body"/>
          </p:nvPr>
        </p:nvSpPr>
        <p:spPr>
          <a:xfrm>
            <a:off x="8617320" y="41065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2"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03" name="PlaceHolder 2"/>
          <p:cNvSpPr>
            <a:spLocks noGrp="1"/>
          </p:cNvSpPr>
          <p:nvPr>
            <p:ph type="subTitle"/>
          </p:nvPr>
        </p:nvSpPr>
        <p:spPr>
          <a:xfrm>
            <a:off x="2589120" y="2133720"/>
            <a:ext cx="8915040" cy="3777120"/>
          </a:xfrm>
          <a:prstGeom prst="rect">
            <a:avLst/>
          </a:prstGeom>
        </p:spPr>
        <p:txBody>
          <a:bodyPr lIns="0" tIns="0" rIns="0" bIns="0" anchor="ctr">
            <a:noAutofit/>
          </a:bodyPr>
          <a:lstStyle/>
          <a:p>
            <a:pPr algn="ctr"/>
            <a:endParaRPr lang="es-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05" name="PlaceHolder 2"/>
          <p:cNvSpPr>
            <a:spLocks noGrp="1"/>
          </p:cNvSpPr>
          <p:nvPr>
            <p:ph type="body"/>
          </p:nvPr>
        </p:nvSpPr>
        <p:spPr>
          <a:xfrm>
            <a:off x="2589120" y="2133720"/>
            <a:ext cx="89150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07" name="PlaceHolder 2"/>
          <p:cNvSpPr>
            <a:spLocks noGrp="1"/>
          </p:cNvSpPr>
          <p:nvPr>
            <p:ph type="body"/>
          </p:nvPr>
        </p:nvSpPr>
        <p:spPr>
          <a:xfrm>
            <a:off x="258912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08" name="PlaceHolder 3"/>
          <p:cNvSpPr>
            <a:spLocks noGrp="1"/>
          </p:cNvSpPr>
          <p:nvPr>
            <p:ph type="body"/>
          </p:nvPr>
        </p:nvSpPr>
        <p:spPr>
          <a:xfrm>
            <a:off x="715716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9"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0" name="PlaceHolder 1"/>
          <p:cNvSpPr>
            <a:spLocks noGrp="1"/>
          </p:cNvSpPr>
          <p:nvPr>
            <p:ph type="subTitle"/>
          </p:nvPr>
        </p:nvSpPr>
        <p:spPr>
          <a:xfrm>
            <a:off x="2593080" y="624240"/>
            <a:ext cx="8911440" cy="5937120"/>
          </a:xfrm>
          <a:prstGeom prst="rect">
            <a:avLst/>
          </a:prstGeom>
        </p:spPr>
        <p:txBody>
          <a:bodyPr lIns="0" tIns="0" rIns="0" bIns="0" anchor="ctr">
            <a:noAutofit/>
          </a:bodyPr>
          <a:lstStyle/>
          <a:p>
            <a:pPr algn="ctr"/>
            <a:endParaRPr lang="es-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12" name="PlaceHolder 2"/>
          <p:cNvSpPr>
            <a:spLocks noGrp="1"/>
          </p:cNvSpPr>
          <p:nvPr>
            <p:ph type="body"/>
          </p:nvPr>
        </p:nvSpPr>
        <p:spPr>
          <a:xfrm>
            <a:off x="258912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13" name="PlaceHolder 3"/>
          <p:cNvSpPr>
            <a:spLocks noGrp="1"/>
          </p:cNvSpPr>
          <p:nvPr>
            <p:ph type="body"/>
          </p:nvPr>
        </p:nvSpPr>
        <p:spPr>
          <a:xfrm>
            <a:off x="715716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14" name="PlaceHolder 4"/>
          <p:cNvSpPr>
            <a:spLocks noGrp="1"/>
          </p:cNvSpPr>
          <p:nvPr>
            <p:ph type="body"/>
          </p:nvPr>
        </p:nvSpPr>
        <p:spPr>
          <a:xfrm>
            <a:off x="258912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3"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34" name="PlaceHolder 2"/>
          <p:cNvSpPr>
            <a:spLocks noGrp="1"/>
          </p:cNvSpPr>
          <p:nvPr>
            <p:ph type="subTitle"/>
          </p:nvPr>
        </p:nvSpPr>
        <p:spPr>
          <a:xfrm>
            <a:off x="2589120" y="2133720"/>
            <a:ext cx="8915040" cy="3777120"/>
          </a:xfrm>
          <a:prstGeom prst="rect">
            <a:avLst/>
          </a:prstGeom>
        </p:spPr>
        <p:txBody>
          <a:bodyPr lIns="0" tIns="0" rIns="0" bIns="0" anchor="ctr">
            <a:noAutofit/>
          </a:bodyPr>
          <a:lstStyle/>
          <a:p>
            <a:pPr algn="ctr"/>
            <a:endParaRPr lang="es-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16" name="PlaceHolder 2"/>
          <p:cNvSpPr>
            <a:spLocks noGrp="1"/>
          </p:cNvSpPr>
          <p:nvPr>
            <p:ph type="body"/>
          </p:nvPr>
        </p:nvSpPr>
        <p:spPr>
          <a:xfrm>
            <a:off x="258912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17" name="PlaceHolder 3"/>
          <p:cNvSpPr>
            <a:spLocks noGrp="1"/>
          </p:cNvSpPr>
          <p:nvPr>
            <p:ph type="body"/>
          </p:nvPr>
        </p:nvSpPr>
        <p:spPr>
          <a:xfrm>
            <a:off x="715716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18" name="PlaceHolder 4"/>
          <p:cNvSpPr>
            <a:spLocks noGrp="1"/>
          </p:cNvSpPr>
          <p:nvPr>
            <p:ph type="body"/>
          </p:nvPr>
        </p:nvSpPr>
        <p:spPr>
          <a:xfrm>
            <a:off x="715716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20" name="PlaceHolder 2"/>
          <p:cNvSpPr>
            <a:spLocks noGrp="1"/>
          </p:cNvSpPr>
          <p:nvPr>
            <p:ph type="body"/>
          </p:nvPr>
        </p:nvSpPr>
        <p:spPr>
          <a:xfrm>
            <a:off x="258912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21" name="PlaceHolder 3"/>
          <p:cNvSpPr>
            <a:spLocks noGrp="1"/>
          </p:cNvSpPr>
          <p:nvPr>
            <p:ph type="body"/>
          </p:nvPr>
        </p:nvSpPr>
        <p:spPr>
          <a:xfrm>
            <a:off x="715716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22" name="PlaceHolder 4"/>
          <p:cNvSpPr>
            <a:spLocks noGrp="1"/>
          </p:cNvSpPr>
          <p:nvPr>
            <p:ph type="body"/>
          </p:nvPr>
        </p:nvSpPr>
        <p:spPr>
          <a:xfrm>
            <a:off x="2589120" y="4106520"/>
            <a:ext cx="89150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24" name="PlaceHolder 2"/>
          <p:cNvSpPr>
            <a:spLocks noGrp="1"/>
          </p:cNvSpPr>
          <p:nvPr>
            <p:ph type="body"/>
          </p:nvPr>
        </p:nvSpPr>
        <p:spPr>
          <a:xfrm>
            <a:off x="2589120" y="2133720"/>
            <a:ext cx="89150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25" name="PlaceHolder 3"/>
          <p:cNvSpPr>
            <a:spLocks noGrp="1"/>
          </p:cNvSpPr>
          <p:nvPr>
            <p:ph type="body"/>
          </p:nvPr>
        </p:nvSpPr>
        <p:spPr>
          <a:xfrm>
            <a:off x="2589120" y="4106520"/>
            <a:ext cx="89150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27" name="PlaceHolder 2"/>
          <p:cNvSpPr>
            <a:spLocks noGrp="1"/>
          </p:cNvSpPr>
          <p:nvPr>
            <p:ph type="body"/>
          </p:nvPr>
        </p:nvSpPr>
        <p:spPr>
          <a:xfrm>
            <a:off x="258912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28" name="PlaceHolder 3"/>
          <p:cNvSpPr>
            <a:spLocks noGrp="1"/>
          </p:cNvSpPr>
          <p:nvPr>
            <p:ph type="body"/>
          </p:nvPr>
        </p:nvSpPr>
        <p:spPr>
          <a:xfrm>
            <a:off x="715716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29" name="PlaceHolder 4"/>
          <p:cNvSpPr>
            <a:spLocks noGrp="1"/>
          </p:cNvSpPr>
          <p:nvPr>
            <p:ph type="body"/>
          </p:nvPr>
        </p:nvSpPr>
        <p:spPr>
          <a:xfrm>
            <a:off x="258912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30" name="PlaceHolder 5"/>
          <p:cNvSpPr>
            <a:spLocks noGrp="1"/>
          </p:cNvSpPr>
          <p:nvPr>
            <p:ph type="body"/>
          </p:nvPr>
        </p:nvSpPr>
        <p:spPr>
          <a:xfrm>
            <a:off x="715716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132" name="PlaceHolder 2"/>
          <p:cNvSpPr>
            <a:spLocks noGrp="1"/>
          </p:cNvSpPr>
          <p:nvPr>
            <p:ph type="body"/>
          </p:nvPr>
        </p:nvSpPr>
        <p:spPr>
          <a:xfrm>
            <a:off x="2589120" y="21337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33" name="PlaceHolder 3"/>
          <p:cNvSpPr>
            <a:spLocks noGrp="1"/>
          </p:cNvSpPr>
          <p:nvPr>
            <p:ph type="body"/>
          </p:nvPr>
        </p:nvSpPr>
        <p:spPr>
          <a:xfrm>
            <a:off x="5603400" y="21337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34" name="PlaceHolder 4"/>
          <p:cNvSpPr>
            <a:spLocks noGrp="1"/>
          </p:cNvSpPr>
          <p:nvPr>
            <p:ph type="body"/>
          </p:nvPr>
        </p:nvSpPr>
        <p:spPr>
          <a:xfrm>
            <a:off x="8617320" y="21337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35" name="PlaceHolder 5"/>
          <p:cNvSpPr>
            <a:spLocks noGrp="1"/>
          </p:cNvSpPr>
          <p:nvPr>
            <p:ph type="body"/>
          </p:nvPr>
        </p:nvSpPr>
        <p:spPr>
          <a:xfrm>
            <a:off x="2589120" y="41065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36" name="PlaceHolder 6"/>
          <p:cNvSpPr>
            <a:spLocks noGrp="1"/>
          </p:cNvSpPr>
          <p:nvPr>
            <p:ph type="body"/>
          </p:nvPr>
        </p:nvSpPr>
        <p:spPr>
          <a:xfrm>
            <a:off x="5603400" y="41065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137" name="PlaceHolder 7"/>
          <p:cNvSpPr>
            <a:spLocks noGrp="1"/>
          </p:cNvSpPr>
          <p:nvPr>
            <p:ph type="body"/>
          </p:nvPr>
        </p:nvSpPr>
        <p:spPr>
          <a:xfrm>
            <a:off x="8617320" y="4106520"/>
            <a:ext cx="287028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2A9784-6F15-4441-A15D-9C9BD91095D6}" type="datetimeFigureOut">
              <a:rPr lang="es-MX" smtClean="0"/>
              <a:t>09/02/2026</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1053717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2A9784-6F15-4441-A15D-9C9BD91095D6}" type="datetimeFigureOut">
              <a:rPr lang="es-MX" smtClean="0"/>
              <a:t>09/02/2026</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3908508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A2A9784-6F15-4441-A15D-9C9BD91095D6}" type="datetimeFigureOut">
              <a:rPr lang="es-MX" smtClean="0"/>
              <a:t>09/02/2026</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29212791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A2A9784-6F15-4441-A15D-9C9BD91095D6}" type="datetimeFigureOut">
              <a:rPr lang="es-MX" smtClean="0"/>
              <a:t>09/02/2026</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117199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A2A9784-6F15-4441-A15D-9C9BD91095D6}" type="datetimeFigureOut">
              <a:rPr lang="es-MX" smtClean="0"/>
              <a:t>09/02/2026</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815977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36" name="PlaceHolder 2"/>
          <p:cNvSpPr>
            <a:spLocks noGrp="1"/>
          </p:cNvSpPr>
          <p:nvPr>
            <p:ph type="body"/>
          </p:nvPr>
        </p:nvSpPr>
        <p:spPr>
          <a:xfrm>
            <a:off x="2589120" y="2133720"/>
            <a:ext cx="89150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A2A9784-6F15-4441-A15D-9C9BD91095D6}" type="datetimeFigureOut">
              <a:rPr lang="es-MX" smtClean="0"/>
              <a:t>09/02/2026</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32217834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2A9784-6F15-4441-A15D-9C9BD91095D6}" type="datetimeFigureOut">
              <a:rPr lang="es-MX" smtClean="0"/>
              <a:t>09/02/2026</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7888079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A2A9784-6F15-4441-A15D-9C9BD91095D6}" type="datetimeFigureOut">
              <a:rPr lang="es-MX" smtClean="0"/>
              <a:t>09/02/2026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26492972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A2A9784-6F15-4441-A15D-9C9BD91095D6}" type="datetimeFigureOut">
              <a:rPr lang="es-MX" smtClean="0"/>
              <a:t>09/02/2026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23398345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A2A9784-6F15-4441-A15D-9C9BD91095D6}" type="datetimeFigureOut">
              <a:rPr lang="es-MX" smtClean="0"/>
              <a:t>09/02/2026</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7161189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A2A9784-6F15-4441-A15D-9C9BD91095D6}" type="datetimeFigureOut">
              <a:rPr lang="es-MX" smtClean="0"/>
              <a:t>09/02/2026</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C96A5E-5318-44CF-BCE4-4EAA11B9F62D}"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91101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4A2A9784-6F15-4441-A15D-9C9BD91095D6}" type="datetimeFigureOut">
              <a:rPr lang="es-MX" smtClean="0"/>
              <a:t>09/02/2026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15722464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4A2A9784-6F15-4441-A15D-9C9BD91095D6}" type="datetimeFigureOut">
              <a:rPr lang="es-MX" smtClean="0"/>
              <a:t>09/02/2026</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C96A5E-5318-44CF-BCE4-4EAA11B9F62D}"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151608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4A2A9784-6F15-4441-A15D-9C9BD91095D6}" type="datetimeFigureOut">
              <a:rPr lang="es-MX" smtClean="0"/>
              <a:t>09/02/2026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86648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2A9784-6F15-4441-A15D-9C9BD91095D6}" type="datetimeFigureOut">
              <a:rPr lang="es-MX" smtClean="0"/>
              <a:t>09/02/2026</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2898077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38" name="PlaceHolder 2"/>
          <p:cNvSpPr>
            <a:spLocks noGrp="1"/>
          </p:cNvSpPr>
          <p:nvPr>
            <p:ph type="body"/>
          </p:nvPr>
        </p:nvSpPr>
        <p:spPr>
          <a:xfrm>
            <a:off x="258912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39" name="PlaceHolder 3"/>
          <p:cNvSpPr>
            <a:spLocks noGrp="1"/>
          </p:cNvSpPr>
          <p:nvPr>
            <p:ph type="body"/>
          </p:nvPr>
        </p:nvSpPr>
        <p:spPr>
          <a:xfrm>
            <a:off x="715716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2A9784-6F15-4441-A15D-9C9BD91095D6}" type="datetimeFigureOut">
              <a:rPr lang="es-MX" smtClean="0"/>
              <a:t>09/02/2026</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C96A5E-5318-44CF-BCE4-4EAA11B9F62D}" type="slidenum">
              <a:rPr lang="es-MX" smtClean="0"/>
              <a:t>‹Nº›</a:t>
            </a:fld>
            <a:endParaRPr lang="es-MX"/>
          </a:p>
        </p:txBody>
      </p:sp>
    </p:spTree>
    <p:extLst>
      <p:ext uri="{BB962C8B-B14F-4D97-AF65-F5344CB8AC3E}">
        <p14:creationId xmlns:p14="http://schemas.microsoft.com/office/powerpoint/2010/main" val="2430198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0"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1" name="PlaceHolder 1"/>
          <p:cNvSpPr>
            <a:spLocks noGrp="1"/>
          </p:cNvSpPr>
          <p:nvPr>
            <p:ph type="subTitle"/>
          </p:nvPr>
        </p:nvSpPr>
        <p:spPr>
          <a:xfrm>
            <a:off x="2593080" y="624240"/>
            <a:ext cx="8911440" cy="5937120"/>
          </a:xfrm>
          <a:prstGeom prst="rect">
            <a:avLst/>
          </a:prstGeom>
        </p:spPr>
        <p:txBody>
          <a:bodyPr lIns="0" tIns="0" rIns="0" bIns="0" anchor="ctr">
            <a:noAutofit/>
          </a:bodyPr>
          <a:lstStyle/>
          <a:p>
            <a:pPr algn="ctr"/>
            <a:endParaRPr lang="es-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43" name="PlaceHolder 2"/>
          <p:cNvSpPr>
            <a:spLocks noGrp="1"/>
          </p:cNvSpPr>
          <p:nvPr>
            <p:ph type="body"/>
          </p:nvPr>
        </p:nvSpPr>
        <p:spPr>
          <a:xfrm>
            <a:off x="258912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44" name="PlaceHolder 3"/>
          <p:cNvSpPr>
            <a:spLocks noGrp="1"/>
          </p:cNvSpPr>
          <p:nvPr>
            <p:ph type="body"/>
          </p:nvPr>
        </p:nvSpPr>
        <p:spPr>
          <a:xfrm>
            <a:off x="715716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45" name="PlaceHolder 4"/>
          <p:cNvSpPr>
            <a:spLocks noGrp="1"/>
          </p:cNvSpPr>
          <p:nvPr>
            <p:ph type="body"/>
          </p:nvPr>
        </p:nvSpPr>
        <p:spPr>
          <a:xfrm>
            <a:off x="258912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47" name="PlaceHolder 2"/>
          <p:cNvSpPr>
            <a:spLocks noGrp="1"/>
          </p:cNvSpPr>
          <p:nvPr>
            <p:ph type="body"/>
          </p:nvPr>
        </p:nvSpPr>
        <p:spPr>
          <a:xfrm>
            <a:off x="2589120" y="2133720"/>
            <a:ext cx="4350240" cy="377712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48" name="PlaceHolder 3"/>
          <p:cNvSpPr>
            <a:spLocks noGrp="1"/>
          </p:cNvSpPr>
          <p:nvPr>
            <p:ph type="body"/>
          </p:nvPr>
        </p:nvSpPr>
        <p:spPr>
          <a:xfrm>
            <a:off x="715716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49" name="PlaceHolder 4"/>
          <p:cNvSpPr>
            <a:spLocks noGrp="1"/>
          </p:cNvSpPr>
          <p:nvPr>
            <p:ph type="body"/>
          </p:nvPr>
        </p:nvSpPr>
        <p:spPr>
          <a:xfrm>
            <a:off x="7157160" y="41065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2593080" y="624240"/>
            <a:ext cx="8911440" cy="1280520"/>
          </a:xfrm>
          <a:prstGeom prst="rect">
            <a:avLst/>
          </a:prstGeom>
        </p:spPr>
        <p:txBody>
          <a:bodyPr lIns="0" tIns="0" rIns="0" bIns="0" anchor="ctr">
            <a:noAutofit/>
          </a:bodyPr>
          <a:lstStyle/>
          <a:p>
            <a:endParaRPr lang="en-US" sz="1800" b="0" strike="noStrike" spc="-1">
              <a:solidFill>
                <a:srgbClr val="000000"/>
              </a:solidFill>
              <a:latin typeface="Century Gothic"/>
            </a:endParaRPr>
          </a:p>
        </p:txBody>
      </p:sp>
      <p:sp>
        <p:nvSpPr>
          <p:cNvPr id="51" name="PlaceHolder 2"/>
          <p:cNvSpPr>
            <a:spLocks noGrp="1"/>
          </p:cNvSpPr>
          <p:nvPr>
            <p:ph type="body"/>
          </p:nvPr>
        </p:nvSpPr>
        <p:spPr>
          <a:xfrm>
            <a:off x="258912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52" name="PlaceHolder 3"/>
          <p:cNvSpPr>
            <a:spLocks noGrp="1"/>
          </p:cNvSpPr>
          <p:nvPr>
            <p:ph type="body"/>
          </p:nvPr>
        </p:nvSpPr>
        <p:spPr>
          <a:xfrm>
            <a:off x="7157160" y="2133720"/>
            <a:ext cx="43502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
        <p:nvSpPr>
          <p:cNvPr id="53" name="PlaceHolder 4"/>
          <p:cNvSpPr>
            <a:spLocks noGrp="1"/>
          </p:cNvSpPr>
          <p:nvPr>
            <p:ph type="body"/>
          </p:nvPr>
        </p:nvSpPr>
        <p:spPr>
          <a:xfrm>
            <a:off x="2589120" y="4106520"/>
            <a:ext cx="8915040" cy="1801440"/>
          </a:xfrm>
          <a:prstGeom prst="rect">
            <a:avLst/>
          </a:prstGeom>
        </p:spPr>
        <p:txBody>
          <a:bodyPr lIns="0" tIns="0" rIns="0" bIns="0">
            <a:normAutofit/>
          </a:bodyPr>
          <a:lstStyle/>
          <a:p>
            <a:endParaRPr lang="en-US" sz="1800" b="0" strike="noStrike" spc="-1">
              <a:solidFill>
                <a:srgbClr val="404040"/>
              </a:solidFill>
              <a:latin typeface="Century Gothic"/>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theme" Target="../theme/theme3.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3" name="Group 1"/>
          <p:cNvGrpSpPr/>
          <p:nvPr/>
        </p:nvGrpSpPr>
        <p:grpSpPr>
          <a:xfrm>
            <a:off x="0" y="228600"/>
            <a:ext cx="2851200" cy="6638400"/>
            <a:chOff x="0" y="228600"/>
            <a:chExt cx="2851200" cy="6638400"/>
          </a:xfrm>
        </p:grpSpPr>
        <p:sp>
          <p:nvSpPr>
            <p:cNvPr id="34" name="CustomShape 2"/>
            <p:cNvSpPr/>
            <p:nvPr/>
          </p:nvSpPr>
          <p:spPr>
            <a:xfrm>
              <a:off x="0" y="2575080"/>
              <a:ext cx="100440" cy="625680"/>
            </a:xfrm>
            <a:custGeom>
              <a:avLst/>
              <a:gdLst/>
              <a:ahLst/>
              <a:cxn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2" name="CustomShape 3"/>
            <p:cNvSpPr/>
            <p:nvPr/>
          </p:nvSpPr>
          <p:spPr>
            <a:xfrm>
              <a:off x="128520" y="3156480"/>
              <a:ext cx="646200" cy="2322000"/>
            </a:xfrm>
            <a:custGeom>
              <a:avLst/>
              <a:gdLst/>
              <a:ahLst/>
              <a:cxn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3" name="CustomShape 4"/>
            <p:cNvSpPr/>
            <p:nvPr/>
          </p:nvSpPr>
          <p:spPr>
            <a:xfrm>
              <a:off x="807120" y="5447160"/>
              <a:ext cx="609120" cy="1419840"/>
            </a:xfrm>
            <a:custGeom>
              <a:avLst/>
              <a:gdLst/>
              <a:ahLst/>
              <a:cxn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4" name="CustomShape 5"/>
            <p:cNvSpPr/>
            <p:nvPr/>
          </p:nvSpPr>
          <p:spPr>
            <a:xfrm>
              <a:off x="959760" y="6503760"/>
              <a:ext cx="171000" cy="363240"/>
            </a:xfrm>
            <a:custGeom>
              <a:avLst/>
              <a:gdLst/>
              <a:ahLst/>
              <a:cxn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5" name="CustomShape 6"/>
            <p:cNvSpPr/>
            <p:nvPr/>
          </p:nvSpPr>
          <p:spPr>
            <a:xfrm>
              <a:off x="100800" y="3201120"/>
              <a:ext cx="821520" cy="3328200"/>
            </a:xfrm>
            <a:custGeom>
              <a:avLst/>
              <a:gdLst/>
              <a:ahLst/>
              <a:cxn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6" name="CustomShape 7"/>
            <p:cNvSpPr/>
            <p:nvPr/>
          </p:nvSpPr>
          <p:spPr>
            <a:xfrm>
              <a:off x="22320" y="228600"/>
              <a:ext cx="105840" cy="2927520"/>
            </a:xfrm>
            <a:custGeom>
              <a:avLst/>
              <a:gdLst/>
              <a:ahLst/>
              <a:cxn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 name="CustomShape 8"/>
            <p:cNvSpPr/>
            <p:nvPr/>
          </p:nvSpPr>
          <p:spPr>
            <a:xfrm>
              <a:off x="78120" y="2944080"/>
              <a:ext cx="77760" cy="493560"/>
            </a:xfrm>
            <a:custGeom>
              <a:avLst/>
              <a:gdLst/>
              <a:ahLst/>
              <a:cxn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8" name="CustomShape 9"/>
            <p:cNvSpPr/>
            <p:nvPr/>
          </p:nvSpPr>
          <p:spPr>
            <a:xfrm>
              <a:off x="769680" y="5478840"/>
              <a:ext cx="189720" cy="1024560"/>
            </a:xfrm>
            <a:custGeom>
              <a:avLst/>
              <a:gdLst/>
              <a:ahLst/>
              <a:cxn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9" name="CustomShape 10"/>
            <p:cNvSpPr/>
            <p:nvPr/>
          </p:nvSpPr>
          <p:spPr>
            <a:xfrm>
              <a:off x="775440" y="1398960"/>
              <a:ext cx="2075760" cy="4047840"/>
            </a:xfrm>
            <a:custGeom>
              <a:avLst/>
              <a:gdLst/>
              <a:ahLst/>
              <a:cxn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10" name="CustomShape 11"/>
            <p:cNvSpPr/>
            <p:nvPr/>
          </p:nvSpPr>
          <p:spPr>
            <a:xfrm>
              <a:off x="922680" y="6530040"/>
              <a:ext cx="161640" cy="336960"/>
            </a:xfrm>
            <a:custGeom>
              <a:avLst/>
              <a:gdLst/>
              <a:ahLst/>
              <a:cxn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11" name="CustomShape 12"/>
            <p:cNvSpPr/>
            <p:nvPr/>
          </p:nvSpPr>
          <p:spPr>
            <a:xfrm>
              <a:off x="769680" y="5359320"/>
              <a:ext cx="37080" cy="221400"/>
            </a:xfrm>
            <a:custGeom>
              <a:avLst/>
              <a:gdLst/>
              <a:ahLst/>
              <a:cxn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12" name="CustomShape 13"/>
            <p:cNvSpPr/>
            <p:nvPr/>
          </p:nvSpPr>
          <p:spPr>
            <a:xfrm>
              <a:off x="849960" y="6244560"/>
              <a:ext cx="238320" cy="622080"/>
            </a:xfrm>
            <a:custGeom>
              <a:avLst/>
              <a:gdLst/>
              <a:ahLst/>
              <a:cxn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grpSp>
      <p:grpSp>
        <p:nvGrpSpPr>
          <p:cNvPr id="13" name="Group 14"/>
          <p:cNvGrpSpPr/>
          <p:nvPr/>
        </p:nvGrpSpPr>
        <p:grpSpPr>
          <a:xfrm>
            <a:off x="27360" y="-720"/>
            <a:ext cx="2356200" cy="6853680"/>
            <a:chOff x="27360" y="-720"/>
            <a:chExt cx="2356200" cy="6853680"/>
          </a:xfrm>
        </p:grpSpPr>
        <p:sp>
          <p:nvSpPr>
            <p:cNvPr id="14" name="CustomShape 15"/>
            <p:cNvSpPr/>
            <p:nvPr/>
          </p:nvSpPr>
          <p:spPr>
            <a:xfrm>
              <a:off x="27360" y="-720"/>
              <a:ext cx="493920" cy="4400640"/>
            </a:xfrm>
            <a:custGeom>
              <a:avLst/>
              <a:gdLst/>
              <a:ahLst/>
              <a:cxn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15" name="CustomShape 16"/>
            <p:cNvSpPr/>
            <p:nvPr/>
          </p:nvSpPr>
          <p:spPr>
            <a:xfrm>
              <a:off x="550440" y="4316400"/>
              <a:ext cx="423000" cy="1580400"/>
            </a:xfrm>
            <a:custGeom>
              <a:avLst/>
              <a:gdLst/>
              <a:ahLst/>
              <a:cxn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16" name="CustomShape 17"/>
            <p:cNvSpPr/>
            <p:nvPr/>
          </p:nvSpPr>
          <p:spPr>
            <a:xfrm>
              <a:off x="1006200" y="5862600"/>
              <a:ext cx="430560" cy="990360"/>
            </a:xfrm>
            <a:custGeom>
              <a:avLst/>
              <a:gdLst/>
              <a:ahLst/>
              <a:cxn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17" name="CustomShape 18"/>
            <p:cNvSpPr/>
            <p:nvPr/>
          </p:nvSpPr>
          <p:spPr>
            <a:xfrm>
              <a:off x="521640" y="4364280"/>
              <a:ext cx="551520" cy="2235600"/>
            </a:xfrm>
            <a:custGeom>
              <a:avLst/>
              <a:gdLst/>
              <a:ahLst/>
              <a:cxn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18" name="CustomShape 19"/>
            <p:cNvSpPr/>
            <p:nvPr/>
          </p:nvSpPr>
          <p:spPr>
            <a:xfrm>
              <a:off x="468000" y="1289160"/>
              <a:ext cx="173880" cy="3026880"/>
            </a:xfrm>
            <a:custGeom>
              <a:avLst/>
              <a:gdLst/>
              <a:ahLst/>
              <a:cxn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19" name="CustomShape 20"/>
            <p:cNvSpPr/>
            <p:nvPr/>
          </p:nvSpPr>
          <p:spPr>
            <a:xfrm>
              <a:off x="1111680" y="6571440"/>
              <a:ext cx="133920" cy="281160"/>
            </a:xfrm>
            <a:custGeom>
              <a:avLst/>
              <a:gdLst/>
              <a:ahLst/>
              <a:cxn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20" name="CustomShape 21"/>
            <p:cNvSpPr/>
            <p:nvPr/>
          </p:nvSpPr>
          <p:spPr>
            <a:xfrm>
              <a:off x="502560" y="4107600"/>
              <a:ext cx="82080" cy="511200"/>
            </a:xfrm>
            <a:custGeom>
              <a:avLst/>
              <a:gdLst/>
              <a:ahLst/>
              <a:cxn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21" name="CustomShape 22"/>
            <p:cNvSpPr/>
            <p:nvPr/>
          </p:nvSpPr>
          <p:spPr>
            <a:xfrm>
              <a:off x="973800" y="3145680"/>
              <a:ext cx="1409760" cy="2716560"/>
            </a:xfrm>
            <a:custGeom>
              <a:avLst/>
              <a:gdLst/>
              <a:ahLst/>
              <a:cxn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22" name="CustomShape 23"/>
            <p:cNvSpPr/>
            <p:nvPr/>
          </p:nvSpPr>
          <p:spPr>
            <a:xfrm>
              <a:off x="1073520" y="6600240"/>
              <a:ext cx="120240" cy="252720"/>
            </a:xfrm>
            <a:custGeom>
              <a:avLst/>
              <a:gdLst/>
              <a:ahLst/>
              <a:cxn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23" name="CustomShape 24"/>
            <p:cNvSpPr/>
            <p:nvPr/>
          </p:nvSpPr>
          <p:spPr>
            <a:xfrm>
              <a:off x="973800" y="5897160"/>
              <a:ext cx="137520" cy="673920"/>
            </a:xfrm>
            <a:custGeom>
              <a:avLst/>
              <a:gdLst/>
              <a:ahLst/>
              <a:cxn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24" name="CustomShape 25"/>
            <p:cNvSpPr/>
            <p:nvPr/>
          </p:nvSpPr>
          <p:spPr>
            <a:xfrm>
              <a:off x="973800" y="5772600"/>
              <a:ext cx="37800" cy="227520"/>
            </a:xfrm>
            <a:custGeom>
              <a:avLst/>
              <a:gdLst/>
              <a:ahLst/>
              <a:cxn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25" name="CustomShape 26"/>
            <p:cNvSpPr/>
            <p:nvPr/>
          </p:nvSpPr>
          <p:spPr>
            <a:xfrm>
              <a:off x="1006200" y="6322680"/>
              <a:ext cx="210240" cy="530280"/>
            </a:xfrm>
            <a:custGeom>
              <a:avLst/>
              <a:gdLst/>
              <a:ahLst/>
              <a:cxn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tyle>
            <a:lnRef idx="0">
              <a:scrgbClr r="0" g="0" b="0"/>
            </a:lnRef>
            <a:fillRef idx="0">
              <a:scrgbClr r="0" g="0" b="0"/>
            </a:fillRef>
            <a:effectRef idx="0">
              <a:scrgbClr r="0" g="0" b="0"/>
            </a:effectRef>
            <a:fontRef idx="minor"/>
          </p:style>
        </p:sp>
      </p:grpSp>
      <p:sp>
        <p:nvSpPr>
          <p:cNvPr id="26" name="CustomShape 27"/>
          <p:cNvSpPr/>
          <p:nvPr/>
        </p:nvSpPr>
        <p:spPr>
          <a:xfrm>
            <a:off x="0" y="0"/>
            <a:ext cx="182520" cy="6857640"/>
          </a:xfrm>
          <a:prstGeom prst="rect">
            <a:avLst/>
          </a:prstGeom>
          <a:solidFill>
            <a:schemeClr val="tx2"/>
          </a:solidFill>
          <a:ln>
            <a:noFill/>
          </a:ln>
          <a:effectLst>
            <a:outerShdw blurRad="38100" dist="25560" dir="5400000" rotWithShape="0">
              <a:srgbClr val="000000">
                <a:alpha val="25000"/>
              </a:srgbClr>
            </a:outerShdw>
          </a:effectLst>
        </p:spPr>
        <p:style>
          <a:lnRef idx="1">
            <a:schemeClr val="accent1"/>
          </a:lnRef>
          <a:fillRef idx="3">
            <a:schemeClr val="accent1"/>
          </a:fillRef>
          <a:effectRef idx="2">
            <a:schemeClr val="accent1"/>
          </a:effectRef>
          <a:fontRef idx="minor"/>
        </p:style>
      </p:sp>
      <p:sp>
        <p:nvSpPr>
          <p:cNvPr id="27" name="PlaceHolder 28"/>
          <p:cNvSpPr>
            <a:spLocks noGrp="1"/>
          </p:cNvSpPr>
          <p:nvPr>
            <p:ph type="title"/>
          </p:nvPr>
        </p:nvSpPr>
        <p:spPr>
          <a:xfrm>
            <a:off x="2589120" y="2514600"/>
            <a:ext cx="8915040" cy="2262600"/>
          </a:xfrm>
          <a:prstGeom prst="rect">
            <a:avLst/>
          </a:prstGeom>
        </p:spPr>
        <p:txBody>
          <a:bodyPr anchor="b">
            <a:normAutofit fontScale="81000"/>
          </a:bodyPr>
          <a:lstStyle/>
          <a:p>
            <a:pPr>
              <a:lnSpc>
                <a:spcPct val="100000"/>
              </a:lnSpc>
            </a:pPr>
            <a:r>
              <a:rPr lang="en-US" sz="5400" b="0" strike="noStrike" spc="-1">
                <a:solidFill>
                  <a:srgbClr val="262626"/>
                </a:solidFill>
                <a:latin typeface="Century Gothic"/>
              </a:rPr>
              <a:t>Haga clic para modificar el estilo de título del patrón</a:t>
            </a:r>
            <a:endParaRPr lang="en-US" sz="5400" b="0" strike="noStrike" spc="-1">
              <a:solidFill>
                <a:srgbClr val="000000"/>
              </a:solidFill>
              <a:latin typeface="Century Gothic"/>
            </a:endParaRPr>
          </a:p>
        </p:txBody>
      </p:sp>
      <p:sp>
        <p:nvSpPr>
          <p:cNvPr id="28" name="PlaceHolder 29"/>
          <p:cNvSpPr>
            <a:spLocks noGrp="1"/>
          </p:cNvSpPr>
          <p:nvPr>
            <p:ph type="dt"/>
          </p:nvPr>
        </p:nvSpPr>
        <p:spPr>
          <a:xfrm>
            <a:off x="10361520" y="6130440"/>
            <a:ext cx="1145880" cy="370080"/>
          </a:xfrm>
          <a:prstGeom prst="rect">
            <a:avLst/>
          </a:prstGeom>
        </p:spPr>
        <p:txBody>
          <a:bodyPr anchor="ctr">
            <a:noAutofit/>
          </a:bodyPr>
          <a:lstStyle/>
          <a:p>
            <a:pPr algn="r">
              <a:lnSpc>
                <a:spcPct val="100000"/>
              </a:lnSpc>
            </a:pPr>
            <a:fld id="{3C3F3000-B69B-464B-8A24-F9EA55D478FC}" type="datetime">
              <a:rPr lang="es-US" sz="900" b="0" strike="noStrike" spc="-1">
                <a:solidFill>
                  <a:srgbClr val="8B8B8B"/>
                </a:solidFill>
                <a:latin typeface="Century Gothic"/>
              </a:rPr>
              <a:t>2/9/2026</a:t>
            </a:fld>
            <a:endParaRPr lang="es-US" sz="900" b="0" strike="noStrike" spc="-1">
              <a:latin typeface="Times New Roman"/>
            </a:endParaRPr>
          </a:p>
        </p:txBody>
      </p:sp>
      <p:sp>
        <p:nvSpPr>
          <p:cNvPr id="29" name="PlaceHolder 30"/>
          <p:cNvSpPr>
            <a:spLocks noGrp="1"/>
          </p:cNvSpPr>
          <p:nvPr>
            <p:ph type="ftr"/>
          </p:nvPr>
        </p:nvSpPr>
        <p:spPr>
          <a:xfrm>
            <a:off x="2589120" y="6135840"/>
            <a:ext cx="7619760" cy="364680"/>
          </a:xfrm>
          <a:prstGeom prst="rect">
            <a:avLst/>
          </a:prstGeom>
        </p:spPr>
        <p:txBody>
          <a:bodyPr anchor="ctr">
            <a:noAutofit/>
          </a:bodyPr>
          <a:lstStyle/>
          <a:p>
            <a:endParaRPr lang="es-US" sz="2400" b="0" strike="noStrike" spc="-1">
              <a:latin typeface="Times New Roman"/>
            </a:endParaRPr>
          </a:p>
        </p:txBody>
      </p:sp>
      <p:sp>
        <p:nvSpPr>
          <p:cNvPr id="30" name="CustomShape 31"/>
          <p:cNvSpPr/>
          <p:nvPr/>
        </p:nvSpPr>
        <p:spPr>
          <a:xfrm>
            <a:off x="0" y="4323960"/>
            <a:ext cx="1744200" cy="778320"/>
          </a:xfrm>
          <a:custGeom>
            <a:avLst/>
            <a:gdLst/>
            <a:ahLst/>
            <a:cxnLst/>
            <a:rect l="l" t="t"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tyle>
          <a:lnRef idx="0">
            <a:scrgbClr r="0" g="0" b="0"/>
          </a:lnRef>
          <a:fillRef idx="0">
            <a:scrgbClr r="0" g="0" b="0"/>
          </a:fillRef>
          <a:effectRef idx="0">
            <a:scrgbClr r="0" g="0" b="0"/>
          </a:effectRef>
          <a:fontRef idx="minor"/>
        </p:style>
      </p:sp>
      <p:sp>
        <p:nvSpPr>
          <p:cNvPr id="31" name="PlaceHolder 32"/>
          <p:cNvSpPr>
            <a:spLocks noGrp="1"/>
          </p:cNvSpPr>
          <p:nvPr>
            <p:ph type="sldNum"/>
          </p:nvPr>
        </p:nvSpPr>
        <p:spPr>
          <a:xfrm>
            <a:off x="531720" y="4529520"/>
            <a:ext cx="779400" cy="364680"/>
          </a:xfrm>
          <a:prstGeom prst="rect">
            <a:avLst/>
          </a:prstGeom>
        </p:spPr>
        <p:txBody>
          <a:bodyPr anchor="ctr">
            <a:noAutofit/>
          </a:bodyPr>
          <a:lstStyle/>
          <a:p>
            <a:pPr algn="r">
              <a:lnSpc>
                <a:spcPct val="100000"/>
              </a:lnSpc>
            </a:pPr>
            <a:fld id="{2FE8CCF4-70B8-47AF-B3EB-960B5424BB72}" type="slidenum">
              <a:rPr lang="es-US" sz="2000" b="0" strike="noStrike" spc="-1">
                <a:solidFill>
                  <a:srgbClr val="FEFFFF"/>
                </a:solidFill>
                <a:latin typeface="Century Gothic"/>
              </a:rPr>
              <a:t>‹Nº›</a:t>
            </a:fld>
            <a:endParaRPr lang="es-US" sz="2000" b="0" strike="noStrike" spc="-1">
              <a:latin typeface="Times New Roman"/>
            </a:endParaRPr>
          </a:p>
        </p:txBody>
      </p:sp>
      <p:sp>
        <p:nvSpPr>
          <p:cNvPr id="32" name="PlaceHolder 33"/>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solidFill>
                  <a:srgbClr val="404040"/>
                </a:solidFill>
                <a:latin typeface="Century Gothic"/>
              </a:rPr>
              <a:t>Click to edit the outline text format</a:t>
            </a:r>
          </a:p>
          <a:p>
            <a:pPr marL="864000" lvl="1" indent="-324000">
              <a:spcBef>
                <a:spcPts val="1134"/>
              </a:spcBef>
              <a:buClr>
                <a:srgbClr val="000000"/>
              </a:buClr>
              <a:buSzPct val="75000"/>
              <a:buFont typeface="Symbol" charset="2"/>
              <a:buChar char=""/>
            </a:pPr>
            <a:r>
              <a:rPr lang="en-US" sz="1400" b="0" strike="noStrike" spc="-1">
                <a:solidFill>
                  <a:srgbClr val="404040"/>
                </a:solidFill>
                <a:latin typeface="Century Gothic"/>
              </a:rPr>
              <a:t>Second Outline Level</a:t>
            </a:r>
          </a:p>
          <a:p>
            <a:pPr marL="1296000" lvl="2" indent="-288000">
              <a:spcBef>
                <a:spcPts val="850"/>
              </a:spcBef>
              <a:buClr>
                <a:srgbClr val="000000"/>
              </a:buClr>
              <a:buSzPct val="45000"/>
              <a:buFont typeface="Wingdings" charset="2"/>
              <a:buChar char=""/>
            </a:pPr>
            <a:r>
              <a:rPr lang="en-US" sz="1200" b="0" strike="noStrike" spc="-1">
                <a:solidFill>
                  <a:srgbClr val="404040"/>
                </a:solidFill>
                <a:latin typeface="Century Gothic"/>
              </a:rPr>
              <a:t>Third Outline Level</a:t>
            </a:r>
          </a:p>
          <a:p>
            <a:pPr marL="1728000" lvl="3" indent="-216000">
              <a:spcBef>
                <a:spcPts val="567"/>
              </a:spcBef>
              <a:buClr>
                <a:srgbClr val="000000"/>
              </a:buClr>
              <a:buSzPct val="75000"/>
              <a:buFont typeface="Symbol" charset="2"/>
              <a:buChar char=""/>
            </a:pPr>
            <a:r>
              <a:rPr lang="en-US" sz="1200" b="0" strike="noStrike" spc="-1">
                <a:solidFill>
                  <a:srgbClr val="404040"/>
                </a:solidFill>
                <a:latin typeface="Century Gothic"/>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404040"/>
                </a:solidFill>
                <a:latin typeface="Century Gothic"/>
              </a:rPr>
              <a:t>Fifth Outline Level</a:t>
            </a:r>
          </a:p>
          <a:p>
            <a:pPr marL="2592000" lvl="5" indent="-216000">
              <a:spcBef>
                <a:spcPts val="283"/>
              </a:spcBef>
              <a:buClr>
                <a:srgbClr val="000000"/>
              </a:buClr>
              <a:buSzPct val="45000"/>
              <a:buFont typeface="Wingdings" charset="2"/>
              <a:buChar char=""/>
            </a:pPr>
            <a:r>
              <a:rPr lang="en-US" sz="2000" b="0" strike="noStrike" spc="-1">
                <a:solidFill>
                  <a:srgbClr val="404040"/>
                </a:solidFill>
                <a:latin typeface="Century Gothic"/>
              </a:rPr>
              <a:t>Sixth Outline Level</a:t>
            </a:r>
          </a:p>
          <a:p>
            <a:pPr marL="3024000" lvl="6" indent="-216000">
              <a:spcBef>
                <a:spcPts val="283"/>
              </a:spcBef>
              <a:buClr>
                <a:srgbClr val="000000"/>
              </a:buClr>
              <a:buSzPct val="45000"/>
              <a:buFont typeface="Wingdings" charset="2"/>
              <a:buChar char=""/>
            </a:pPr>
            <a:r>
              <a:rPr lang="en-US" sz="2000" b="0" strike="noStrike" spc="-1">
                <a:solidFill>
                  <a:srgbClr val="404040"/>
                </a:solidFill>
                <a:latin typeface="Century Gothic"/>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9" name="Group 1"/>
          <p:cNvGrpSpPr/>
          <p:nvPr/>
        </p:nvGrpSpPr>
        <p:grpSpPr>
          <a:xfrm>
            <a:off x="0" y="228600"/>
            <a:ext cx="2851200" cy="6638400"/>
            <a:chOff x="0" y="228600"/>
            <a:chExt cx="2851200" cy="6638400"/>
          </a:xfrm>
        </p:grpSpPr>
        <p:sp>
          <p:nvSpPr>
            <p:cNvPr id="70" name="CustomShape 2"/>
            <p:cNvSpPr/>
            <p:nvPr/>
          </p:nvSpPr>
          <p:spPr>
            <a:xfrm>
              <a:off x="0" y="2575080"/>
              <a:ext cx="100440" cy="625680"/>
            </a:xfrm>
            <a:custGeom>
              <a:avLst/>
              <a:gdLst/>
              <a:ahLst/>
              <a:cxn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1" name="CustomShape 3"/>
            <p:cNvSpPr/>
            <p:nvPr/>
          </p:nvSpPr>
          <p:spPr>
            <a:xfrm>
              <a:off x="128520" y="3156480"/>
              <a:ext cx="646200" cy="2322000"/>
            </a:xfrm>
            <a:custGeom>
              <a:avLst/>
              <a:gdLst/>
              <a:ahLst/>
              <a:cxn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2" name="CustomShape 4"/>
            <p:cNvSpPr/>
            <p:nvPr/>
          </p:nvSpPr>
          <p:spPr>
            <a:xfrm>
              <a:off x="807120" y="5447160"/>
              <a:ext cx="609120" cy="1419840"/>
            </a:xfrm>
            <a:custGeom>
              <a:avLst/>
              <a:gdLst/>
              <a:ahLst/>
              <a:cxn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3" name="CustomShape 5"/>
            <p:cNvSpPr/>
            <p:nvPr/>
          </p:nvSpPr>
          <p:spPr>
            <a:xfrm>
              <a:off x="959760" y="6503760"/>
              <a:ext cx="171000" cy="363240"/>
            </a:xfrm>
            <a:custGeom>
              <a:avLst/>
              <a:gdLst/>
              <a:ahLst/>
              <a:cxn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4" name="CustomShape 6"/>
            <p:cNvSpPr/>
            <p:nvPr/>
          </p:nvSpPr>
          <p:spPr>
            <a:xfrm>
              <a:off x="100800" y="3201120"/>
              <a:ext cx="821520" cy="3328200"/>
            </a:xfrm>
            <a:custGeom>
              <a:avLst/>
              <a:gdLst/>
              <a:ahLst/>
              <a:cxn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5" name="CustomShape 7"/>
            <p:cNvSpPr/>
            <p:nvPr/>
          </p:nvSpPr>
          <p:spPr>
            <a:xfrm>
              <a:off x="22320" y="228600"/>
              <a:ext cx="105840" cy="2927520"/>
            </a:xfrm>
            <a:custGeom>
              <a:avLst/>
              <a:gdLst/>
              <a:ahLst/>
              <a:cxn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6" name="CustomShape 8"/>
            <p:cNvSpPr/>
            <p:nvPr/>
          </p:nvSpPr>
          <p:spPr>
            <a:xfrm>
              <a:off x="78120" y="2944080"/>
              <a:ext cx="77760" cy="493560"/>
            </a:xfrm>
            <a:custGeom>
              <a:avLst/>
              <a:gdLst/>
              <a:ahLst/>
              <a:cxn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7" name="CustomShape 9"/>
            <p:cNvSpPr/>
            <p:nvPr/>
          </p:nvSpPr>
          <p:spPr>
            <a:xfrm>
              <a:off x="769680" y="5478840"/>
              <a:ext cx="189720" cy="1024560"/>
            </a:xfrm>
            <a:custGeom>
              <a:avLst/>
              <a:gdLst/>
              <a:ahLst/>
              <a:cxn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8" name="CustomShape 10"/>
            <p:cNvSpPr/>
            <p:nvPr/>
          </p:nvSpPr>
          <p:spPr>
            <a:xfrm>
              <a:off x="775440" y="1398960"/>
              <a:ext cx="2075760" cy="4047840"/>
            </a:xfrm>
            <a:custGeom>
              <a:avLst/>
              <a:gdLst/>
              <a:ahLst/>
              <a:cxn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79" name="CustomShape 11"/>
            <p:cNvSpPr/>
            <p:nvPr/>
          </p:nvSpPr>
          <p:spPr>
            <a:xfrm>
              <a:off x="922680" y="6530040"/>
              <a:ext cx="161640" cy="336960"/>
            </a:xfrm>
            <a:custGeom>
              <a:avLst/>
              <a:gdLst/>
              <a:ahLst/>
              <a:cxn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80" name="CustomShape 12"/>
            <p:cNvSpPr/>
            <p:nvPr/>
          </p:nvSpPr>
          <p:spPr>
            <a:xfrm>
              <a:off x="769680" y="5359320"/>
              <a:ext cx="37080" cy="221400"/>
            </a:xfrm>
            <a:custGeom>
              <a:avLst/>
              <a:gdLst/>
              <a:ahLst/>
              <a:cxn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sp>
          <p:nvSpPr>
            <p:cNvPr id="81" name="CustomShape 13"/>
            <p:cNvSpPr/>
            <p:nvPr/>
          </p:nvSpPr>
          <p:spPr>
            <a:xfrm>
              <a:off x="849960" y="6244560"/>
              <a:ext cx="238320" cy="622080"/>
            </a:xfrm>
            <a:custGeom>
              <a:avLst/>
              <a:gdLst/>
              <a:ahLst/>
              <a:cxn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tyle>
            <a:lnRef idx="0">
              <a:scrgbClr r="0" g="0" b="0"/>
            </a:lnRef>
            <a:fillRef idx="0">
              <a:scrgbClr r="0" g="0" b="0"/>
            </a:fillRef>
            <a:effectRef idx="0">
              <a:scrgbClr r="0" g="0" b="0"/>
            </a:effectRef>
            <a:fontRef idx="minor"/>
          </p:style>
        </p:sp>
      </p:grpSp>
      <p:grpSp>
        <p:nvGrpSpPr>
          <p:cNvPr id="82" name="Group 14"/>
          <p:cNvGrpSpPr/>
          <p:nvPr/>
        </p:nvGrpSpPr>
        <p:grpSpPr>
          <a:xfrm>
            <a:off x="27360" y="-720"/>
            <a:ext cx="2356200" cy="6853680"/>
            <a:chOff x="27360" y="-720"/>
            <a:chExt cx="2356200" cy="6853680"/>
          </a:xfrm>
        </p:grpSpPr>
        <p:sp>
          <p:nvSpPr>
            <p:cNvPr id="83" name="CustomShape 15"/>
            <p:cNvSpPr/>
            <p:nvPr/>
          </p:nvSpPr>
          <p:spPr>
            <a:xfrm>
              <a:off x="27360" y="-720"/>
              <a:ext cx="493920" cy="4400640"/>
            </a:xfrm>
            <a:custGeom>
              <a:avLst/>
              <a:gdLst/>
              <a:ahLst/>
              <a:cxn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84" name="CustomShape 16"/>
            <p:cNvSpPr/>
            <p:nvPr/>
          </p:nvSpPr>
          <p:spPr>
            <a:xfrm>
              <a:off x="550440" y="4316400"/>
              <a:ext cx="423000" cy="1580400"/>
            </a:xfrm>
            <a:custGeom>
              <a:avLst/>
              <a:gdLst/>
              <a:ahLst/>
              <a:cxn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85" name="CustomShape 17"/>
            <p:cNvSpPr/>
            <p:nvPr/>
          </p:nvSpPr>
          <p:spPr>
            <a:xfrm>
              <a:off x="1006200" y="5862600"/>
              <a:ext cx="430560" cy="990360"/>
            </a:xfrm>
            <a:custGeom>
              <a:avLst/>
              <a:gdLst/>
              <a:ahLst/>
              <a:cxn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86" name="CustomShape 18"/>
            <p:cNvSpPr/>
            <p:nvPr/>
          </p:nvSpPr>
          <p:spPr>
            <a:xfrm>
              <a:off x="521640" y="4364280"/>
              <a:ext cx="551520" cy="2235600"/>
            </a:xfrm>
            <a:custGeom>
              <a:avLst/>
              <a:gdLst/>
              <a:ahLst/>
              <a:cxn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87" name="CustomShape 19"/>
            <p:cNvSpPr/>
            <p:nvPr/>
          </p:nvSpPr>
          <p:spPr>
            <a:xfrm>
              <a:off x="468000" y="1289160"/>
              <a:ext cx="173880" cy="3026880"/>
            </a:xfrm>
            <a:custGeom>
              <a:avLst/>
              <a:gdLst/>
              <a:ahLst/>
              <a:cxn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88" name="CustomShape 20"/>
            <p:cNvSpPr/>
            <p:nvPr/>
          </p:nvSpPr>
          <p:spPr>
            <a:xfrm>
              <a:off x="1111680" y="6571440"/>
              <a:ext cx="133920" cy="281160"/>
            </a:xfrm>
            <a:custGeom>
              <a:avLst/>
              <a:gdLst/>
              <a:ahLst/>
              <a:cxn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89" name="CustomShape 21"/>
            <p:cNvSpPr/>
            <p:nvPr/>
          </p:nvSpPr>
          <p:spPr>
            <a:xfrm>
              <a:off x="502560" y="4107600"/>
              <a:ext cx="82080" cy="511200"/>
            </a:xfrm>
            <a:custGeom>
              <a:avLst/>
              <a:gdLst/>
              <a:ahLst/>
              <a:cxn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90" name="CustomShape 22"/>
            <p:cNvSpPr/>
            <p:nvPr/>
          </p:nvSpPr>
          <p:spPr>
            <a:xfrm>
              <a:off x="973800" y="3145680"/>
              <a:ext cx="1409760" cy="2716560"/>
            </a:xfrm>
            <a:custGeom>
              <a:avLst/>
              <a:gdLst/>
              <a:ahLst/>
              <a:cxn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91" name="CustomShape 23"/>
            <p:cNvSpPr/>
            <p:nvPr/>
          </p:nvSpPr>
          <p:spPr>
            <a:xfrm>
              <a:off x="1073520" y="6600240"/>
              <a:ext cx="120240" cy="252720"/>
            </a:xfrm>
            <a:custGeom>
              <a:avLst/>
              <a:gdLst/>
              <a:ahLst/>
              <a:cxn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92" name="CustomShape 24"/>
            <p:cNvSpPr/>
            <p:nvPr/>
          </p:nvSpPr>
          <p:spPr>
            <a:xfrm>
              <a:off x="973800" y="5897160"/>
              <a:ext cx="137520" cy="673920"/>
            </a:xfrm>
            <a:custGeom>
              <a:avLst/>
              <a:gdLst/>
              <a:ahLst/>
              <a:cxn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93" name="CustomShape 25"/>
            <p:cNvSpPr/>
            <p:nvPr/>
          </p:nvSpPr>
          <p:spPr>
            <a:xfrm>
              <a:off x="973800" y="5772600"/>
              <a:ext cx="37800" cy="227520"/>
            </a:xfrm>
            <a:custGeom>
              <a:avLst/>
              <a:gdLst/>
              <a:ahLst/>
              <a:cxn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tyle>
            <a:lnRef idx="0">
              <a:scrgbClr r="0" g="0" b="0"/>
            </a:lnRef>
            <a:fillRef idx="0">
              <a:scrgbClr r="0" g="0" b="0"/>
            </a:fillRef>
            <a:effectRef idx="0">
              <a:scrgbClr r="0" g="0" b="0"/>
            </a:effectRef>
            <a:fontRef idx="minor"/>
          </p:style>
        </p:sp>
        <p:sp>
          <p:nvSpPr>
            <p:cNvPr id="94" name="CustomShape 26"/>
            <p:cNvSpPr/>
            <p:nvPr/>
          </p:nvSpPr>
          <p:spPr>
            <a:xfrm>
              <a:off x="1006200" y="6322680"/>
              <a:ext cx="210240" cy="530280"/>
            </a:xfrm>
            <a:custGeom>
              <a:avLst/>
              <a:gdLst/>
              <a:ahLst/>
              <a:cxn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tyle>
            <a:lnRef idx="0">
              <a:scrgbClr r="0" g="0" b="0"/>
            </a:lnRef>
            <a:fillRef idx="0">
              <a:scrgbClr r="0" g="0" b="0"/>
            </a:fillRef>
            <a:effectRef idx="0">
              <a:scrgbClr r="0" g="0" b="0"/>
            </a:effectRef>
            <a:fontRef idx="minor"/>
          </p:style>
        </p:sp>
      </p:grpSp>
      <p:sp>
        <p:nvSpPr>
          <p:cNvPr id="95" name="CustomShape 27"/>
          <p:cNvSpPr/>
          <p:nvPr/>
        </p:nvSpPr>
        <p:spPr>
          <a:xfrm>
            <a:off x="0" y="0"/>
            <a:ext cx="182520" cy="6857640"/>
          </a:xfrm>
          <a:prstGeom prst="rect">
            <a:avLst/>
          </a:prstGeom>
          <a:solidFill>
            <a:schemeClr val="tx2"/>
          </a:solidFill>
          <a:ln>
            <a:noFill/>
          </a:ln>
          <a:effectLst>
            <a:outerShdw blurRad="38100" dist="25560" dir="5400000" rotWithShape="0">
              <a:srgbClr val="000000">
                <a:alpha val="25000"/>
              </a:srgbClr>
            </a:outerShdw>
          </a:effectLst>
        </p:spPr>
        <p:style>
          <a:lnRef idx="1">
            <a:schemeClr val="accent1"/>
          </a:lnRef>
          <a:fillRef idx="3">
            <a:schemeClr val="accent1"/>
          </a:fillRef>
          <a:effectRef idx="2">
            <a:schemeClr val="accent1"/>
          </a:effectRef>
          <a:fontRef idx="minor"/>
        </p:style>
      </p:sp>
      <p:sp>
        <p:nvSpPr>
          <p:cNvPr id="96" name="PlaceHolder 28"/>
          <p:cNvSpPr>
            <a:spLocks noGrp="1"/>
          </p:cNvSpPr>
          <p:nvPr>
            <p:ph type="title"/>
          </p:nvPr>
        </p:nvSpPr>
        <p:spPr>
          <a:xfrm>
            <a:off x="2593080" y="624240"/>
            <a:ext cx="8911440" cy="1280520"/>
          </a:xfrm>
          <a:prstGeom prst="rect">
            <a:avLst/>
          </a:prstGeom>
        </p:spPr>
        <p:txBody>
          <a:bodyPr>
            <a:noAutofit/>
          </a:bodyPr>
          <a:lstStyle/>
          <a:p>
            <a:pPr>
              <a:lnSpc>
                <a:spcPct val="100000"/>
              </a:lnSpc>
            </a:pPr>
            <a:r>
              <a:rPr lang="en-US" sz="3600" b="0" strike="noStrike" spc="-1">
                <a:solidFill>
                  <a:srgbClr val="262626"/>
                </a:solidFill>
                <a:latin typeface="Century Gothic"/>
              </a:rPr>
              <a:t>Haga clic para modificar el estilo de título del patrón</a:t>
            </a:r>
            <a:endParaRPr lang="en-US" sz="3600" b="0" strike="noStrike" spc="-1">
              <a:solidFill>
                <a:srgbClr val="000000"/>
              </a:solidFill>
              <a:latin typeface="Century Gothic"/>
            </a:endParaRPr>
          </a:p>
        </p:txBody>
      </p:sp>
      <p:sp>
        <p:nvSpPr>
          <p:cNvPr id="97" name="PlaceHolder 29"/>
          <p:cNvSpPr>
            <a:spLocks noGrp="1"/>
          </p:cNvSpPr>
          <p:nvPr>
            <p:ph type="body"/>
          </p:nvPr>
        </p:nvSpPr>
        <p:spPr>
          <a:xfrm>
            <a:off x="2589120" y="2133720"/>
            <a:ext cx="8915040" cy="3777120"/>
          </a:xfrm>
          <a:prstGeom prst="rect">
            <a:avLst/>
          </a:prstGeom>
        </p:spPr>
        <p:txBody>
          <a:bodyPr>
            <a:noAutofit/>
          </a:bodyPr>
          <a:lstStyle/>
          <a:p>
            <a:pPr marL="343080" indent="-342720">
              <a:lnSpc>
                <a:spcPct val="100000"/>
              </a:lnSpc>
              <a:spcBef>
                <a:spcPts val="1001"/>
              </a:spcBef>
              <a:buClr>
                <a:srgbClr val="A53010"/>
              </a:buClr>
              <a:buFont typeface="Wingdings 3" charset="2"/>
              <a:buChar char=""/>
            </a:pPr>
            <a:r>
              <a:rPr lang="en-US" sz="1800" b="0" strike="noStrike" spc="-1">
                <a:solidFill>
                  <a:srgbClr val="404040"/>
                </a:solidFill>
                <a:latin typeface="Century Gothic"/>
              </a:rPr>
              <a:t>Haga clic para modificar los estilos de texto del patrón</a:t>
            </a:r>
          </a:p>
          <a:p>
            <a:pPr marL="743040" lvl="1" indent="-285480">
              <a:lnSpc>
                <a:spcPct val="100000"/>
              </a:lnSpc>
              <a:spcBef>
                <a:spcPts val="1001"/>
              </a:spcBef>
              <a:buClr>
                <a:srgbClr val="A53010"/>
              </a:buClr>
              <a:buFont typeface="Wingdings 3" charset="2"/>
              <a:buChar char=""/>
            </a:pPr>
            <a:r>
              <a:rPr lang="en-US" sz="1600" b="0" strike="noStrike" spc="-1">
                <a:solidFill>
                  <a:srgbClr val="404040"/>
                </a:solidFill>
                <a:latin typeface="Century Gothic"/>
              </a:rPr>
              <a:t>Segundo nivel</a:t>
            </a:r>
          </a:p>
          <a:p>
            <a:pPr marL="1143000" lvl="2" indent="-228240">
              <a:lnSpc>
                <a:spcPct val="100000"/>
              </a:lnSpc>
              <a:spcBef>
                <a:spcPts val="1001"/>
              </a:spcBef>
              <a:buClr>
                <a:srgbClr val="A53010"/>
              </a:buClr>
              <a:buFont typeface="Wingdings 3" charset="2"/>
              <a:buChar char=""/>
            </a:pPr>
            <a:r>
              <a:rPr lang="en-US" sz="1400" b="0" strike="noStrike" spc="-1">
                <a:solidFill>
                  <a:srgbClr val="404040"/>
                </a:solidFill>
                <a:latin typeface="Century Gothic"/>
              </a:rPr>
              <a:t>Tercer nivel</a:t>
            </a:r>
          </a:p>
          <a:p>
            <a:pPr marL="1600200" lvl="3" indent="-228240">
              <a:lnSpc>
                <a:spcPct val="100000"/>
              </a:lnSpc>
              <a:spcBef>
                <a:spcPts val="1001"/>
              </a:spcBef>
              <a:buClr>
                <a:srgbClr val="A53010"/>
              </a:buClr>
              <a:buFont typeface="Wingdings 3" charset="2"/>
              <a:buChar char=""/>
            </a:pPr>
            <a:r>
              <a:rPr lang="en-US" sz="1200" b="0" strike="noStrike" spc="-1">
                <a:solidFill>
                  <a:srgbClr val="404040"/>
                </a:solidFill>
                <a:latin typeface="Century Gothic"/>
              </a:rPr>
              <a:t>Cuarto nivel</a:t>
            </a:r>
          </a:p>
          <a:p>
            <a:pPr marL="2057400" lvl="4" indent="-228240">
              <a:lnSpc>
                <a:spcPct val="100000"/>
              </a:lnSpc>
              <a:spcBef>
                <a:spcPts val="1001"/>
              </a:spcBef>
              <a:buClr>
                <a:srgbClr val="A53010"/>
              </a:buClr>
              <a:buFont typeface="Wingdings 3" charset="2"/>
              <a:buChar char=""/>
            </a:pPr>
            <a:r>
              <a:rPr lang="en-US" sz="1200" b="0" strike="noStrike" spc="-1">
                <a:solidFill>
                  <a:srgbClr val="404040"/>
                </a:solidFill>
                <a:latin typeface="Century Gothic"/>
              </a:rPr>
              <a:t>Quinto nivel</a:t>
            </a:r>
          </a:p>
        </p:txBody>
      </p:sp>
      <p:sp>
        <p:nvSpPr>
          <p:cNvPr id="98" name="PlaceHolder 30"/>
          <p:cNvSpPr>
            <a:spLocks noGrp="1"/>
          </p:cNvSpPr>
          <p:nvPr>
            <p:ph type="dt"/>
          </p:nvPr>
        </p:nvSpPr>
        <p:spPr>
          <a:xfrm>
            <a:off x="10361520" y="6130440"/>
            <a:ext cx="1145880" cy="370080"/>
          </a:xfrm>
          <a:prstGeom prst="rect">
            <a:avLst/>
          </a:prstGeom>
        </p:spPr>
        <p:txBody>
          <a:bodyPr anchor="ctr">
            <a:noAutofit/>
          </a:bodyPr>
          <a:lstStyle/>
          <a:p>
            <a:pPr algn="r">
              <a:lnSpc>
                <a:spcPct val="100000"/>
              </a:lnSpc>
            </a:pPr>
            <a:fld id="{8A43FDC8-3E35-4FF5-AC86-004E115E94B8}" type="datetime">
              <a:rPr lang="es-US" sz="900" b="0" strike="noStrike" spc="-1">
                <a:solidFill>
                  <a:srgbClr val="8B8B8B"/>
                </a:solidFill>
                <a:latin typeface="Century Gothic"/>
              </a:rPr>
              <a:t>2/9/2026</a:t>
            </a:fld>
            <a:endParaRPr lang="es-US" sz="900" b="0" strike="noStrike" spc="-1">
              <a:latin typeface="Times New Roman"/>
            </a:endParaRPr>
          </a:p>
        </p:txBody>
      </p:sp>
      <p:sp>
        <p:nvSpPr>
          <p:cNvPr id="99" name="PlaceHolder 31"/>
          <p:cNvSpPr>
            <a:spLocks noGrp="1"/>
          </p:cNvSpPr>
          <p:nvPr>
            <p:ph type="ftr"/>
          </p:nvPr>
        </p:nvSpPr>
        <p:spPr>
          <a:xfrm>
            <a:off x="2589120" y="6135840"/>
            <a:ext cx="7619760" cy="364680"/>
          </a:xfrm>
          <a:prstGeom prst="rect">
            <a:avLst/>
          </a:prstGeom>
        </p:spPr>
        <p:txBody>
          <a:bodyPr anchor="ctr">
            <a:noAutofit/>
          </a:bodyPr>
          <a:lstStyle/>
          <a:p>
            <a:endParaRPr lang="es-US" sz="2400" b="0" strike="noStrike" spc="-1">
              <a:latin typeface="Times New Roman"/>
            </a:endParaRPr>
          </a:p>
        </p:txBody>
      </p:sp>
      <p:sp>
        <p:nvSpPr>
          <p:cNvPr id="100" name="CustomShape 32"/>
          <p:cNvSpPr/>
          <p:nvPr/>
        </p:nvSpPr>
        <p:spPr>
          <a:xfrm flipV="1">
            <a:off x="-3960" y="713880"/>
            <a:ext cx="1588320" cy="50688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tyle>
          <a:lnRef idx="0">
            <a:scrgbClr r="0" g="0" b="0"/>
          </a:lnRef>
          <a:fillRef idx="0">
            <a:scrgbClr r="0" g="0" b="0"/>
          </a:fillRef>
          <a:effectRef idx="0">
            <a:scrgbClr r="0" g="0" b="0"/>
          </a:effectRef>
          <a:fontRef idx="minor"/>
        </p:style>
      </p:sp>
      <p:sp>
        <p:nvSpPr>
          <p:cNvPr id="101" name="PlaceHolder 33"/>
          <p:cNvSpPr>
            <a:spLocks noGrp="1"/>
          </p:cNvSpPr>
          <p:nvPr>
            <p:ph type="sldNum"/>
          </p:nvPr>
        </p:nvSpPr>
        <p:spPr>
          <a:xfrm>
            <a:off x="531720" y="787680"/>
            <a:ext cx="779400" cy="364680"/>
          </a:xfrm>
          <a:prstGeom prst="rect">
            <a:avLst/>
          </a:prstGeom>
        </p:spPr>
        <p:txBody>
          <a:bodyPr anchor="ctr">
            <a:noAutofit/>
          </a:bodyPr>
          <a:lstStyle/>
          <a:p>
            <a:pPr algn="r">
              <a:lnSpc>
                <a:spcPct val="100000"/>
              </a:lnSpc>
            </a:pPr>
            <a:fld id="{9EF77D3F-093A-4AD9-A1FF-CC1828EADA10}" type="slidenum">
              <a:rPr lang="es-US" sz="2000" b="0" strike="noStrike" spc="-1">
                <a:solidFill>
                  <a:srgbClr val="FEFFFF"/>
                </a:solidFill>
                <a:latin typeface="Century Gothic"/>
              </a:rPr>
              <a:t>‹Nº›</a:t>
            </a:fld>
            <a:endParaRPr lang="es-US" sz="20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A2A9784-6F15-4441-A15D-9C9BD91095D6}" type="datetimeFigureOut">
              <a:rPr lang="es-MX" smtClean="0"/>
              <a:t>09/02/2026</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C96A5E-5318-44CF-BCE4-4EAA11B9F62D}" type="slidenum">
              <a:rPr lang="es-MX" smtClean="0"/>
              <a:t>‹Nº›</a:t>
            </a:fld>
            <a:endParaRPr lang="es-MX"/>
          </a:p>
        </p:txBody>
      </p:sp>
    </p:spTree>
    <p:extLst>
      <p:ext uri="{BB962C8B-B14F-4D97-AF65-F5344CB8AC3E}">
        <p14:creationId xmlns:p14="http://schemas.microsoft.com/office/powerpoint/2010/main" val="268334041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1.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9.jpeg"/><Relationship Id="rId5" Type="http://schemas.openxmlformats.org/officeDocument/2006/relationships/image" Target="../media/image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1.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1.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1.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1.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1.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1.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1.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1.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1.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1.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1.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10.jpeg"/><Relationship Id="rId5" Type="http://schemas.openxmlformats.org/officeDocument/2006/relationships/image" Target="../media/image1.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11.jpeg"/><Relationship Id="rId5" Type="http://schemas.openxmlformats.org/officeDocument/2006/relationships/image" Target="../media/image1.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12.jpeg"/><Relationship Id="rId5" Type="http://schemas.openxmlformats.org/officeDocument/2006/relationships/image" Target="../media/image1.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13.jpeg"/><Relationship Id="rId5" Type="http://schemas.openxmlformats.org/officeDocument/2006/relationships/image" Target="../media/image1.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1.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doi.org/10.15198/seeci.2018.45.75-86" TargetMode="External"/><Relationship Id="rId2" Type="http://schemas.openxmlformats.org/officeDocument/2006/relationships/image" Target="../media/image1.png"/><Relationship Id="rId1" Type="http://schemas.openxmlformats.org/officeDocument/2006/relationships/slideLayout" Target="../slideLayouts/slideLayout26.xml"/><Relationship Id="rId4" Type="http://schemas.openxmlformats.org/officeDocument/2006/relationships/hyperlink" Target="http://www.seeci.net/revista/index.php/seeci/article/view/466"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cepal.org/.../6011-aporte-naciones-unidas-" TargetMode="External"/><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1.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6.jpeg"/><Relationship Id="rId5"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7.jpg"/><Relationship Id="rId5" Type="http://schemas.openxmlformats.org/officeDocument/2006/relationships/image" Target="../media/image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8.jpg"/><Relationship Id="rId5" Type="http://schemas.openxmlformats.org/officeDocument/2006/relationships/image" Target="../media/image1.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ustomShape 1"/>
          <p:cNvSpPr/>
          <p:nvPr/>
        </p:nvSpPr>
        <p:spPr>
          <a:xfrm>
            <a:off x="967977" y="1558798"/>
            <a:ext cx="10711080" cy="90296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50000"/>
              </a:lnSpc>
            </a:pPr>
            <a:r>
              <a:rPr lang="es-US" sz="4000" b="1" strike="noStrike" spc="-1" dirty="0">
                <a:solidFill>
                  <a:srgbClr val="FF0000"/>
                </a:solidFill>
                <a:latin typeface="Franklin Gothic Medium"/>
                <a:ea typeface="Arial"/>
              </a:rPr>
              <a:t>CURSO : DISEÑO Y DESARROLLO CURRICULAR</a:t>
            </a:r>
            <a:r>
              <a:rPr lang="es-US" sz="4000" b="0" strike="noStrike" spc="-1" dirty="0">
                <a:solidFill>
                  <a:srgbClr val="000000"/>
                </a:solidFill>
                <a:latin typeface="Times New Roman"/>
                <a:ea typeface="Times New Roman"/>
              </a:rPr>
              <a:t> </a:t>
            </a:r>
            <a:endParaRPr lang="es-US" sz="4000" b="0" strike="noStrike" spc="-1" dirty="0">
              <a:latin typeface="Arial"/>
            </a:endParaRPr>
          </a:p>
        </p:txBody>
      </p:sp>
      <p:sp>
        <p:nvSpPr>
          <p:cNvPr id="139" name="CustomShape 2"/>
          <p:cNvSpPr/>
          <p:nvPr/>
        </p:nvSpPr>
        <p:spPr>
          <a:xfrm>
            <a:off x="1847528" y="5256000"/>
            <a:ext cx="6953400" cy="13835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US" sz="2800" b="1" strike="noStrike" spc="-1" dirty="0">
                <a:solidFill>
                  <a:srgbClr val="000000"/>
                </a:solidFill>
                <a:latin typeface="Franklin Gothic Medium"/>
                <a:ea typeface="Arial"/>
              </a:rPr>
              <a:t>Profesora: </a:t>
            </a:r>
            <a:endParaRPr lang="es-US" sz="2800" b="0" strike="noStrike" spc="-1" dirty="0">
              <a:latin typeface="Arial"/>
            </a:endParaRPr>
          </a:p>
          <a:p>
            <a:pPr marL="1231920" indent="-342720">
              <a:lnSpc>
                <a:spcPct val="100000"/>
              </a:lnSpc>
              <a:buClr>
                <a:srgbClr val="A53010"/>
              </a:buClr>
              <a:buFont typeface="Franklin Gothic Medium"/>
              <a:buChar char="►"/>
            </a:pPr>
            <a:r>
              <a:rPr lang="es-US" sz="2800" b="1" strike="noStrike" spc="-1" dirty="0">
                <a:solidFill>
                  <a:srgbClr val="000000"/>
                </a:solidFill>
                <a:latin typeface="Franklin Gothic Medium"/>
                <a:ea typeface="Arial"/>
              </a:rPr>
              <a:t>Dr. C. María Luisa Ramos</a:t>
            </a:r>
            <a:r>
              <a:rPr lang="es-US" sz="2800" spc="-1" dirty="0">
                <a:latin typeface="Arial"/>
              </a:rPr>
              <a:t> </a:t>
            </a:r>
            <a:r>
              <a:rPr lang="es-US" sz="2800" b="1" strike="noStrike" spc="-1" dirty="0">
                <a:solidFill>
                  <a:srgbClr val="000000"/>
                </a:solidFill>
                <a:latin typeface="Franklin Gothic Medium"/>
                <a:ea typeface="Arial"/>
              </a:rPr>
              <a:t>Grandal</a:t>
            </a:r>
          </a:p>
          <a:p>
            <a:pPr marL="1231920" indent="-342720">
              <a:lnSpc>
                <a:spcPct val="100000"/>
              </a:lnSpc>
              <a:buClr>
                <a:srgbClr val="A53010"/>
              </a:buClr>
              <a:buFont typeface="Franklin Gothic Medium"/>
              <a:buChar char="►"/>
            </a:pPr>
            <a:r>
              <a:rPr lang="es-US" sz="2800" b="1" spc="-1" dirty="0">
                <a:solidFill>
                  <a:srgbClr val="000000"/>
                </a:solidFill>
                <a:latin typeface="Franklin Gothic Medium"/>
                <a:ea typeface="Arial"/>
              </a:rPr>
              <a:t>Dr. C. María Julia Aguilar Aguilera </a:t>
            </a:r>
            <a:endParaRPr lang="es-US" sz="2800" b="0" strike="noStrike" spc="-1" dirty="0">
              <a:latin typeface="Arial"/>
            </a:endParaRPr>
          </a:p>
        </p:txBody>
      </p:sp>
      <p:pic>
        <p:nvPicPr>
          <p:cNvPr id="140" name="Picture 4"/>
          <p:cNvPicPr/>
          <p:nvPr/>
        </p:nvPicPr>
        <p:blipFill>
          <a:blip r:embed="rId2"/>
          <a:stretch/>
        </p:blipFill>
        <p:spPr>
          <a:xfrm>
            <a:off x="490320" y="115920"/>
            <a:ext cx="1645560" cy="1639440"/>
          </a:xfrm>
          <a:prstGeom prst="rect">
            <a:avLst/>
          </a:prstGeom>
          <a:ln>
            <a:noFill/>
          </a:ln>
        </p:spPr>
      </p:pic>
      <p:pic>
        <p:nvPicPr>
          <p:cNvPr id="141" name="Picture 5"/>
          <p:cNvPicPr/>
          <p:nvPr/>
        </p:nvPicPr>
        <p:blipFill>
          <a:blip r:embed="rId3"/>
          <a:stretch/>
        </p:blipFill>
        <p:spPr>
          <a:xfrm>
            <a:off x="10415880" y="312480"/>
            <a:ext cx="1285200" cy="1205280"/>
          </a:xfrm>
          <a:prstGeom prst="rect">
            <a:avLst/>
          </a:prstGeom>
          <a:ln>
            <a:noFill/>
          </a:ln>
        </p:spPr>
      </p:pic>
      <p:sp>
        <p:nvSpPr>
          <p:cNvPr id="142" name="CustomShape 3"/>
          <p:cNvSpPr/>
          <p:nvPr/>
        </p:nvSpPr>
        <p:spPr>
          <a:xfrm>
            <a:off x="1831617" y="3068960"/>
            <a:ext cx="9310320" cy="171959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98000"/>
              </a:lnSpc>
            </a:pPr>
            <a:r>
              <a:rPr lang="es-ES" sz="3600" b="1" spc="-1" dirty="0">
                <a:solidFill>
                  <a:srgbClr val="002060"/>
                </a:solidFill>
                <a:latin typeface="Franklin Gothic Medium"/>
                <a:ea typeface="Arial"/>
              </a:rPr>
              <a:t>Introducción al estudio de la teoría curricular: Diferentes concepciones sobre el currículo. Fundamentos del </a:t>
            </a:r>
            <a:r>
              <a:rPr lang="es-ES" sz="3600" b="1" spc="-1" err="1">
                <a:solidFill>
                  <a:srgbClr val="002060"/>
                </a:solidFill>
                <a:latin typeface="Franklin Gothic Medium"/>
                <a:ea typeface="Arial"/>
              </a:rPr>
              <a:t>currículo</a:t>
            </a:r>
            <a:r>
              <a:rPr lang="es-ES" sz="3600" b="1" spc="-1">
                <a:solidFill>
                  <a:srgbClr val="002060"/>
                </a:solidFill>
                <a:latin typeface="Franklin Gothic Medium"/>
                <a:ea typeface="Arial"/>
              </a:rPr>
              <a:t>. Parte </a:t>
            </a:r>
            <a:r>
              <a:rPr lang="es-ES" sz="3600" b="1" spc="-1" dirty="0">
                <a:solidFill>
                  <a:srgbClr val="002060"/>
                </a:solidFill>
                <a:latin typeface="Franklin Gothic Medium"/>
                <a:ea typeface="Arial"/>
              </a:rPr>
              <a:t>2.</a:t>
            </a:r>
            <a:endParaRPr lang="es-US" sz="3600" b="0" strike="noStrike" spc="-1" dirty="0">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5150" y="249946"/>
            <a:ext cx="609600" cy="609600"/>
          </a:xfrm>
          <a:prstGeom prst="rect">
            <a:avLst/>
          </a:prstGeom>
        </p:spPr>
      </p:pic>
      <p:sp>
        <p:nvSpPr>
          <p:cNvPr id="4" name="Rectángulo 3">
            <a:extLst>
              <a:ext uri="{FF2B5EF4-FFF2-40B4-BE49-F238E27FC236}">
                <a16:creationId xmlns:a16="http://schemas.microsoft.com/office/drawing/2014/main" id="{D358481F-B68C-48CF-8A74-9F1FEF431DAF}"/>
              </a:ext>
            </a:extLst>
          </p:cNvPr>
          <p:cNvSpPr/>
          <p:nvPr/>
        </p:nvSpPr>
        <p:spPr>
          <a:xfrm>
            <a:off x="503580" y="189577"/>
            <a:ext cx="971491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Características del currículo universitario con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enfoque por competencias </a:t>
            </a:r>
            <a:endPar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5" name="Rectángulo 4">
            <a:extLst>
              <a:ext uri="{FF2B5EF4-FFF2-40B4-BE49-F238E27FC236}">
                <a16:creationId xmlns:a16="http://schemas.microsoft.com/office/drawing/2014/main" id="{3EEDA093-58AA-4912-9798-C551AFAE6020}"/>
              </a:ext>
            </a:extLst>
          </p:cNvPr>
          <p:cNvSpPr/>
          <p:nvPr/>
        </p:nvSpPr>
        <p:spPr>
          <a:xfrm>
            <a:off x="391661" y="837423"/>
            <a:ext cx="11408677" cy="4985980"/>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Considera al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perfil como el conjunto de competencias generales y específicas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que orientan el proceso formativo.</a:t>
            </a:r>
          </a:p>
          <a:p>
            <a:pPr marL="285750" marR="0" lvl="0" indent="-285750" algn="l"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Las competencias genéricas o específicas se derivan en unidades de competencia y estas en elementos de competencias, los cuales se expresan como capacidades de cada uno de los componentes formativos del plan de estudios.</a:t>
            </a:r>
          </a:p>
          <a:p>
            <a:pPr marL="285750" marR="0" lvl="0" indent="-285750" algn="l"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Adopta una </a:t>
            </a: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estructura modular</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t>
            </a:r>
          </a:p>
          <a:p>
            <a:pPr marL="285750" marR="0" lvl="0" indent="-285750" algn="l"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Desarrolla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enfoque integrador</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respecto de todas sus dimensiones.</a:t>
            </a:r>
          </a:p>
          <a:p>
            <a:pPr marL="285750" marR="0" lvl="0" indent="-285750" algn="l"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Tiende a la integración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 capacidades, de contenidos declarativos, procedimentales y actitudinales; de teoría y práctica,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 actividades y evaluación.</a:t>
            </a:r>
          </a:p>
          <a:p>
            <a:pPr marL="285750" marR="0" lvl="0" indent="-285750" algn="l"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Los criterios para la aprobación de los distintos módulos se basan en los criterios de evaluación establecidos en el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logro de desempeños.</a:t>
            </a:r>
          </a:p>
          <a:p>
            <a:pPr marL="285750" marR="0" lvl="0" indent="-285750" algn="l"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Adopta para su desarrollo un enfoque de enseñanza-aprendizaje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significativo.</a:t>
            </a:r>
          </a:p>
        </p:txBody>
      </p:sp>
      <p:sp>
        <p:nvSpPr>
          <p:cNvPr id="6" name="Rectángulo 5">
            <a:extLst>
              <a:ext uri="{FF2B5EF4-FFF2-40B4-BE49-F238E27FC236}">
                <a16:creationId xmlns:a16="http://schemas.microsoft.com/office/drawing/2014/main" id="{7841BA39-877D-4168-9DE2-244DDBDF62D3}"/>
              </a:ext>
            </a:extLst>
          </p:cNvPr>
          <p:cNvSpPr/>
          <p:nvPr/>
        </p:nvSpPr>
        <p:spPr>
          <a:xfrm>
            <a:off x="9585422" y="6077724"/>
            <a:ext cx="2502787"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(Huerta , Penadillo y </a:t>
            </a:r>
            <a:r>
              <a:rPr kumimoji="0" lang="es-ES" sz="1800" b="1"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Kaqui</a:t>
            </a: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 2017)</a:t>
            </a: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7" name="Picture 4">
            <a:extLst>
              <a:ext uri="{FF2B5EF4-FFF2-40B4-BE49-F238E27FC236}">
                <a16:creationId xmlns:a16="http://schemas.microsoft.com/office/drawing/2014/main" id="{CD052361-D546-441B-B90A-9BA5B4E12425}"/>
              </a:ext>
            </a:extLst>
          </p:cNvPr>
          <p:cNvPicPr>
            <a:picLocks noChangeAspect="1"/>
          </p:cNvPicPr>
          <p:nvPr/>
        </p:nvPicPr>
        <p:blipFill>
          <a:blip r:embed="rId5"/>
          <a:stretch>
            <a:fillRect/>
          </a:stretch>
        </p:blipFill>
        <p:spPr>
          <a:xfrm>
            <a:off x="11047832" y="136102"/>
            <a:ext cx="809400" cy="806433"/>
          </a:xfrm>
          <a:prstGeom prst="rect">
            <a:avLst/>
          </a:prstGeom>
        </p:spPr>
      </p:pic>
      <p:sp>
        <p:nvSpPr>
          <p:cNvPr id="8" name="Freeform 8">
            <a:extLst>
              <a:ext uri="{FF2B5EF4-FFF2-40B4-BE49-F238E27FC236}">
                <a16:creationId xmlns:a16="http://schemas.microsoft.com/office/drawing/2014/main" id="{5BF621C3-2267-4109-9074-95A3AC76BC48}"/>
              </a:ext>
            </a:extLst>
          </p:cNvPr>
          <p:cNvSpPr>
            <a:spLocks/>
          </p:cNvSpPr>
          <p:nvPr/>
        </p:nvSpPr>
        <p:spPr bwMode="gray">
          <a:xfrm flipH="1">
            <a:off x="647111" y="5875007"/>
            <a:ext cx="1202519" cy="767187"/>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50000">
                <a:srgbClr val="E127B9"/>
              </a:gs>
              <a:gs pos="0">
                <a:srgbClr val="7030A0"/>
              </a:gs>
              <a:gs pos="100000">
                <a:srgbClr val="009999">
                  <a:gamma/>
                  <a:tint val="31765"/>
                  <a:invGamma/>
                </a:srgbClr>
              </a:gs>
            </a:gsLst>
            <a:lin ang="0" scaled="1"/>
          </a:gradFill>
          <a:ln>
            <a:noFill/>
          </a:ln>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sz="1800" b="0" i="0" u="none" strike="noStrike" kern="0" cap="none" spc="0" normalizeH="0" baseline="0" noProof="0">
              <a:ln>
                <a:noFill/>
              </a:ln>
              <a:solidFill>
                <a:srgbClr val="000000"/>
              </a:solidFill>
              <a:effectLst/>
              <a:uLnTx/>
              <a:uFillTx/>
              <a:latin typeface="Arial" charset="0"/>
              <a:ea typeface="+mn-ea"/>
              <a:cs typeface="+mn-cs"/>
            </a:endParaRPr>
          </a:p>
        </p:txBody>
      </p:sp>
      <p:sp>
        <p:nvSpPr>
          <p:cNvPr id="9" name="Rectángulo: esquinas redondeadas 8">
            <a:extLst>
              <a:ext uri="{FF2B5EF4-FFF2-40B4-BE49-F238E27FC236}">
                <a16:creationId xmlns:a16="http://schemas.microsoft.com/office/drawing/2014/main" id="{6779F1ED-3705-4389-8C03-648A90EFC353}"/>
              </a:ext>
            </a:extLst>
          </p:cNvPr>
          <p:cNvSpPr/>
          <p:nvPr/>
        </p:nvSpPr>
        <p:spPr>
          <a:xfrm>
            <a:off x="2035173" y="6009584"/>
            <a:ext cx="7364706" cy="687099"/>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Es un modelo didáctico flexible, integrador y dinámico</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244526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1" presetClass="mediacall" presetSubtype="0" fill="hold" nodeType="withEffect">
                                  <p:stCondLst>
                                    <p:cond delay="0"/>
                                  </p:stCondLst>
                                  <p:childTnLst>
                                    <p:cmd type="call" cmd="playFrom(0.0)">
                                      <p:cBhvr>
                                        <p:cTn id="30" dur="2448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244877" fill="hold"/>
                                        <p:tgtEl>
                                          <p:spTgt spid="2"/>
                                        </p:tgtEl>
                                      </p:cBhvr>
                                    </p:cmd>
                                  </p:childTnLst>
                                </p:cTn>
                              </p:par>
                            </p:childTnLst>
                          </p:cTn>
                        </p:par>
                      </p:childTnLst>
                    </p:cTn>
                  </p:par>
                </p:childTnLst>
              </p:cTn>
              <p:nextCondLst>
                <p:cond evt="onClick" delay="0">
                  <p:tgtEl>
                    <p:spTgt spid="2"/>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bldLst>
      <p:bldP spid="4" grpId="0"/>
      <p:bldP spid="5" grpId="0"/>
      <p:bldP spid="6" grpId="0"/>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501581" y="371177"/>
            <a:ext cx="609600" cy="609600"/>
          </a:xfrm>
          <a:prstGeom prst="rect">
            <a:avLst/>
          </a:prstGeom>
        </p:spPr>
      </p:pic>
      <p:pic>
        <p:nvPicPr>
          <p:cNvPr id="4" name="Picture 4">
            <a:extLst>
              <a:ext uri="{FF2B5EF4-FFF2-40B4-BE49-F238E27FC236}">
                <a16:creationId xmlns:a16="http://schemas.microsoft.com/office/drawing/2014/main" id="{29CADCAA-872D-49BD-95A6-965A1CE3194E}"/>
              </a:ext>
            </a:extLst>
          </p:cNvPr>
          <p:cNvPicPr>
            <a:picLocks noChangeAspect="1"/>
          </p:cNvPicPr>
          <p:nvPr/>
        </p:nvPicPr>
        <p:blipFill>
          <a:blip r:embed="rId5"/>
          <a:stretch>
            <a:fillRect/>
          </a:stretch>
        </p:blipFill>
        <p:spPr>
          <a:xfrm>
            <a:off x="10773508" y="136102"/>
            <a:ext cx="1083724" cy="1079751"/>
          </a:xfrm>
          <a:prstGeom prst="rect">
            <a:avLst/>
          </a:prstGeom>
        </p:spPr>
      </p:pic>
      <p:sp>
        <p:nvSpPr>
          <p:cNvPr id="5" name="Rectángulo: esquinas redondeadas 4">
            <a:extLst>
              <a:ext uri="{FF2B5EF4-FFF2-40B4-BE49-F238E27FC236}">
                <a16:creationId xmlns:a16="http://schemas.microsoft.com/office/drawing/2014/main" id="{84960B2F-DB2E-48D7-87B5-7E01CC5DC771}"/>
              </a:ext>
            </a:extLst>
          </p:cNvPr>
          <p:cNvSpPr/>
          <p:nvPr/>
        </p:nvSpPr>
        <p:spPr>
          <a:xfrm>
            <a:off x="1788702" y="291136"/>
            <a:ext cx="3910817"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MODELOS CURRICULARES</a:t>
            </a:r>
          </a:p>
        </p:txBody>
      </p:sp>
      <p:sp>
        <p:nvSpPr>
          <p:cNvPr id="6" name="Rectángulo 5">
            <a:extLst>
              <a:ext uri="{FF2B5EF4-FFF2-40B4-BE49-F238E27FC236}">
                <a16:creationId xmlns:a16="http://schemas.microsoft.com/office/drawing/2014/main" id="{3BBCC42D-6302-4C99-B720-E93154F41B01}"/>
              </a:ext>
            </a:extLst>
          </p:cNvPr>
          <p:cNvSpPr/>
          <p:nvPr/>
        </p:nvSpPr>
        <p:spPr>
          <a:xfrm>
            <a:off x="1243577" y="1625471"/>
            <a:ext cx="9916792" cy="120032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Times New Roman" panose="02020603050405020304" pitchFamily="18" charset="0"/>
              </a:rPr>
              <a:t>En las dos últimas décadas, las investigaciones sobre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mn-cs"/>
              </a:rPr>
              <a:t>el uso de las tecnologías digitales para la formación y el aprendizaje se han consolidado como un </a:t>
            </a: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Calibri" panose="020F0502020204030204" pitchFamily="34" charset="0"/>
                <a:cs typeface="+mn-cs"/>
              </a:rPr>
              <a:t>ámbito de exploración multidisciplinar</a:t>
            </a:r>
            <a:endPar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7" name="Rectángulo 6">
            <a:extLst>
              <a:ext uri="{FF2B5EF4-FFF2-40B4-BE49-F238E27FC236}">
                <a16:creationId xmlns:a16="http://schemas.microsoft.com/office/drawing/2014/main" id="{EDB11A08-2B08-4CC2-AB49-9CC8BABE122B}"/>
              </a:ext>
            </a:extLst>
          </p:cNvPr>
          <p:cNvSpPr/>
          <p:nvPr/>
        </p:nvSpPr>
        <p:spPr>
          <a:xfrm>
            <a:off x="1450501" y="3178878"/>
            <a:ext cx="3051080"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mn-cs"/>
              </a:rPr>
              <a:t>La tecnología </a:t>
            </a: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Calibri" panose="020F0502020204030204" pitchFamily="34" charset="0"/>
                <a:cs typeface="+mn-cs"/>
              </a:rPr>
              <a:t>transforma</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mn-cs"/>
              </a:rPr>
              <a:t> las prácticas educativas</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8" name="Rectángulo 7">
            <a:extLst>
              <a:ext uri="{FF2B5EF4-FFF2-40B4-BE49-F238E27FC236}">
                <a16:creationId xmlns:a16="http://schemas.microsoft.com/office/drawing/2014/main" id="{FD45D924-1D89-437C-8FCC-0569EAAE6729}"/>
              </a:ext>
            </a:extLst>
          </p:cNvPr>
          <p:cNvSpPr/>
          <p:nvPr/>
        </p:nvSpPr>
        <p:spPr>
          <a:xfrm>
            <a:off x="1243577" y="1145974"/>
            <a:ext cx="891188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Currículo universitario desde las tecnologías de la información</a:t>
            </a:r>
            <a:endPar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9" name="Freeform 8">
            <a:extLst>
              <a:ext uri="{FF2B5EF4-FFF2-40B4-BE49-F238E27FC236}">
                <a16:creationId xmlns:a16="http://schemas.microsoft.com/office/drawing/2014/main" id="{5A86E2AA-D863-41F7-A92B-211C12E74963}"/>
              </a:ext>
            </a:extLst>
          </p:cNvPr>
          <p:cNvSpPr>
            <a:spLocks/>
          </p:cNvSpPr>
          <p:nvPr/>
        </p:nvSpPr>
        <p:spPr bwMode="gray">
          <a:xfrm rot="1741263" flipH="1">
            <a:off x="486563" y="2565620"/>
            <a:ext cx="1090136"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50000">
                <a:srgbClr val="E127B9"/>
              </a:gs>
              <a:gs pos="0">
                <a:srgbClr val="7030A0"/>
              </a:gs>
              <a:gs pos="100000">
                <a:srgbClr val="009999">
                  <a:gamma/>
                  <a:tint val="31765"/>
                  <a:invGamma/>
                </a:srgbClr>
              </a:gs>
            </a:gsLst>
            <a:lin ang="0" scaled="1"/>
          </a:gradFill>
          <a:ln>
            <a:noFill/>
          </a:ln>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sz="1800" b="0" i="0" u="none" strike="noStrike" kern="0" cap="none" spc="0" normalizeH="0" baseline="0" noProof="0">
              <a:ln>
                <a:noFill/>
              </a:ln>
              <a:solidFill>
                <a:srgbClr val="000000"/>
              </a:solidFill>
              <a:effectLst/>
              <a:uLnTx/>
              <a:uFillTx/>
              <a:latin typeface="Arial" charset="0"/>
              <a:ea typeface="+mn-ea"/>
              <a:cs typeface="+mn-cs"/>
            </a:endParaRPr>
          </a:p>
        </p:txBody>
      </p:sp>
      <p:sp>
        <p:nvSpPr>
          <p:cNvPr id="10" name="Rectángulo 9">
            <a:extLst>
              <a:ext uri="{FF2B5EF4-FFF2-40B4-BE49-F238E27FC236}">
                <a16:creationId xmlns:a16="http://schemas.microsoft.com/office/drawing/2014/main" id="{EDDD994C-2720-41EA-BB5C-CE88A22FDD4E}"/>
              </a:ext>
            </a:extLst>
          </p:cNvPr>
          <p:cNvSpPr/>
          <p:nvPr/>
        </p:nvSpPr>
        <p:spPr>
          <a:xfrm>
            <a:off x="6806914" y="3178727"/>
            <a:ext cx="3966594"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mn-cs"/>
              </a:rPr>
              <a:t>La tecnología es una simple “</a:t>
            </a: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Calibri" panose="020F0502020204030204" pitchFamily="34" charset="0"/>
                <a:cs typeface="+mn-cs"/>
              </a:rPr>
              <a:t>herramienta</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mn-cs"/>
              </a:rPr>
              <a:t>” la cual facilita ciertas prácticas. </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11" name="Rectángulo 10">
            <a:extLst>
              <a:ext uri="{FF2B5EF4-FFF2-40B4-BE49-F238E27FC236}">
                <a16:creationId xmlns:a16="http://schemas.microsoft.com/office/drawing/2014/main" id="{CCAFEA0E-D310-4EC4-88A6-ED5F4638F412}"/>
              </a:ext>
            </a:extLst>
          </p:cNvPr>
          <p:cNvSpPr/>
          <p:nvPr/>
        </p:nvSpPr>
        <p:spPr>
          <a:xfrm>
            <a:off x="1788702" y="4997204"/>
            <a:ext cx="9160652" cy="156966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mn-cs"/>
              </a:rPr>
              <a:t>Las dos tendencias son correctas, pues cuando las tecnologías y los diseños educativos se comunican hay una </a:t>
            </a: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Calibri" panose="020F0502020204030204" pitchFamily="34" charset="0"/>
                <a:cs typeface="+mn-cs"/>
              </a:rPr>
              <a:t>interdependencia dinámica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mn-cs"/>
              </a:rPr>
              <a:t>y como consecuencia, emergen prácticas que no siempre podemos predecir. </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13" name="Freeform 7">
            <a:extLst>
              <a:ext uri="{FF2B5EF4-FFF2-40B4-BE49-F238E27FC236}">
                <a16:creationId xmlns:a16="http://schemas.microsoft.com/office/drawing/2014/main" id="{A3FED349-F064-41D3-B0A5-33FA4102F6C6}"/>
              </a:ext>
            </a:extLst>
          </p:cNvPr>
          <p:cNvSpPr>
            <a:spLocks/>
          </p:cNvSpPr>
          <p:nvPr/>
        </p:nvSpPr>
        <p:spPr bwMode="gray">
          <a:xfrm rot="18211499">
            <a:off x="10736820" y="2640864"/>
            <a:ext cx="1157100" cy="118910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flip="none" rotWithShape="1">
            <a:gsLst>
              <a:gs pos="39000">
                <a:srgbClr val="0070C0">
                  <a:tint val="66000"/>
                  <a:satMod val="160000"/>
                </a:srgbClr>
              </a:gs>
              <a:gs pos="81000">
                <a:srgbClr val="00B0F0"/>
              </a:gs>
              <a:gs pos="100000">
                <a:srgbClr val="0070C0">
                  <a:tint val="23500"/>
                  <a:satMod val="160000"/>
                </a:srgbClr>
              </a:gs>
            </a:gsLst>
            <a:lin ang="13500000" scaled="1"/>
            <a:tileRect/>
          </a:gradFill>
          <a:ln>
            <a:noFill/>
          </a:ln>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514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2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par>
                                <p:cTn id="35" presetID="1" presetClass="mediacall" presetSubtype="0" fill="hold" nodeType="withEffect">
                                  <p:stCondLst>
                                    <p:cond delay="0"/>
                                  </p:stCondLst>
                                  <p:childTnLst>
                                    <p:cmd type="call" cmd="playFrom(0.0)">
                                      <p:cBhvr>
                                        <p:cTn id="36" dur="1560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156067" fill="hold"/>
                                        <p:tgtEl>
                                          <p:spTgt spid="2"/>
                                        </p:tgtEl>
                                      </p:cBhvr>
                                    </p:cmd>
                                  </p:childTnLst>
                                </p:cTn>
                              </p:par>
                            </p:childTnLst>
                          </p:cTn>
                        </p:par>
                      </p:childTnLst>
                    </p:cTn>
                  </p:par>
                </p:childTnLst>
              </p:cTn>
              <p:nextCondLst>
                <p:cond evt="onClick" delay="0">
                  <p:tgtEl>
                    <p:spTgt spid="2"/>
                  </p:tgtEl>
                </p:cond>
              </p:nextCondLst>
            </p:seq>
            <p:audio>
              <p:cMediaNode vol="80000">
                <p:cTn id="42" fill="hold" display="0">
                  <p:stCondLst>
                    <p:cond delay="indefinite"/>
                  </p:stCondLst>
                  <p:endCondLst>
                    <p:cond evt="onStopAudio" delay="0">
                      <p:tgtEl>
                        <p:sldTgt/>
                      </p:tgtEl>
                    </p:cond>
                  </p:endCondLst>
                </p:cTn>
                <p:tgtEl>
                  <p:spTgt spid="2"/>
                </p:tgtEl>
              </p:cMediaNode>
            </p:audio>
          </p:childTnLst>
        </p:cTn>
      </p:par>
    </p:tnLst>
    <p:bldLst>
      <p:bldP spid="6" grpId="0"/>
      <p:bldP spid="7" grpId="0"/>
      <p:bldP spid="8" grpId="0"/>
      <p:bldP spid="9" grpId="0" animBg="1"/>
      <p:bldP spid="10" grpId="0"/>
      <p:bldP spid="11"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0606" y="253749"/>
            <a:ext cx="609600" cy="609600"/>
          </a:xfrm>
          <a:prstGeom prst="rect">
            <a:avLst/>
          </a:prstGeom>
        </p:spPr>
      </p:pic>
      <p:sp>
        <p:nvSpPr>
          <p:cNvPr id="5" name="Rectángulo: esquinas redondeadas 4">
            <a:extLst>
              <a:ext uri="{FF2B5EF4-FFF2-40B4-BE49-F238E27FC236}">
                <a16:creationId xmlns:a16="http://schemas.microsoft.com/office/drawing/2014/main" id="{3591C6DA-8B03-45BF-AE6C-6753025EC609}"/>
              </a:ext>
            </a:extLst>
          </p:cNvPr>
          <p:cNvSpPr/>
          <p:nvPr/>
        </p:nvSpPr>
        <p:spPr>
          <a:xfrm>
            <a:off x="1067265" y="1589322"/>
            <a:ext cx="10550304" cy="1169804"/>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A53010">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Esa convergencia de tenencias es la que se necesita, pues de esta forma se crea una única tendencia que brinda solución, resultado y metodología. </a:t>
            </a:r>
            <a:endParaRPr kumimoji="0" lang="es-MX" sz="1800" b="1" i="0" u="none" strike="noStrike" kern="1200" cap="none" spc="0" normalizeH="0" baseline="0" noProof="0" dirty="0">
              <a:ln>
                <a:noFill/>
              </a:ln>
              <a:solidFill>
                <a:srgbClr val="A53010">
                  <a:lumMod val="50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a:extLst>
              <a:ext uri="{FF2B5EF4-FFF2-40B4-BE49-F238E27FC236}">
                <a16:creationId xmlns:a16="http://schemas.microsoft.com/office/drawing/2014/main" id="{E3E02FC2-67CA-4B1D-AC7A-BFA21A82EB5A}"/>
              </a:ext>
            </a:extLst>
          </p:cNvPr>
          <p:cNvSpPr/>
          <p:nvPr/>
        </p:nvSpPr>
        <p:spPr>
          <a:xfrm>
            <a:off x="1513208" y="940922"/>
            <a:ext cx="891188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Currículo universitario desde las tecnologías de la información</a:t>
            </a:r>
            <a:endPar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pic>
        <p:nvPicPr>
          <p:cNvPr id="7" name="Picture 4">
            <a:extLst>
              <a:ext uri="{FF2B5EF4-FFF2-40B4-BE49-F238E27FC236}">
                <a16:creationId xmlns:a16="http://schemas.microsoft.com/office/drawing/2014/main" id="{501AB3AD-DADA-4CA4-9223-98E8827D1F83}"/>
              </a:ext>
            </a:extLst>
          </p:cNvPr>
          <p:cNvPicPr>
            <a:picLocks noChangeAspect="1"/>
          </p:cNvPicPr>
          <p:nvPr/>
        </p:nvPicPr>
        <p:blipFill>
          <a:blip r:embed="rId5"/>
          <a:stretch>
            <a:fillRect/>
          </a:stretch>
        </p:blipFill>
        <p:spPr>
          <a:xfrm>
            <a:off x="10773508" y="136102"/>
            <a:ext cx="1083724" cy="1079751"/>
          </a:xfrm>
          <a:prstGeom prst="rect">
            <a:avLst/>
          </a:prstGeom>
        </p:spPr>
      </p:pic>
      <p:sp>
        <p:nvSpPr>
          <p:cNvPr id="8" name="Rectángulo: esquinas redondeadas 7">
            <a:extLst>
              <a:ext uri="{FF2B5EF4-FFF2-40B4-BE49-F238E27FC236}">
                <a16:creationId xmlns:a16="http://schemas.microsoft.com/office/drawing/2014/main" id="{3A96AFB4-C3FE-4D21-8FF2-D6865CDB10FB}"/>
              </a:ext>
            </a:extLst>
          </p:cNvPr>
          <p:cNvSpPr/>
          <p:nvPr/>
        </p:nvSpPr>
        <p:spPr>
          <a:xfrm>
            <a:off x="1694917" y="186894"/>
            <a:ext cx="3910817"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MODELOS CURRICULARES</a:t>
            </a:r>
          </a:p>
        </p:txBody>
      </p:sp>
      <p:sp>
        <p:nvSpPr>
          <p:cNvPr id="9" name="Explosión: 14 puntos 8">
            <a:extLst>
              <a:ext uri="{FF2B5EF4-FFF2-40B4-BE49-F238E27FC236}">
                <a16:creationId xmlns:a16="http://schemas.microsoft.com/office/drawing/2014/main" id="{1900C6F5-6522-4D8D-81E0-3B6F2839EBAC}"/>
              </a:ext>
            </a:extLst>
          </p:cNvPr>
          <p:cNvSpPr/>
          <p:nvPr/>
        </p:nvSpPr>
        <p:spPr>
          <a:xfrm rot="19424789">
            <a:off x="-367556" y="3350169"/>
            <a:ext cx="4124947" cy="2239107"/>
          </a:xfrm>
          <a:prstGeom prst="irregularSeal2">
            <a:avLst/>
          </a:prstGeom>
          <a:blipFill>
            <a:blip r:embed="rId6"/>
            <a:tile tx="0" ty="0" sx="100000" sy="100000" flip="none" algn="tl"/>
          </a:blip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COVID 19</a:t>
            </a:r>
            <a:endParaRPr kumimoji="0" lang="es-MX" sz="36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10" name="CuadroTexto 9">
            <a:extLst>
              <a:ext uri="{FF2B5EF4-FFF2-40B4-BE49-F238E27FC236}">
                <a16:creationId xmlns:a16="http://schemas.microsoft.com/office/drawing/2014/main" id="{B27AE18B-B2FA-45B6-9274-43C810E8C3F2}"/>
              </a:ext>
            </a:extLst>
          </p:cNvPr>
          <p:cNvSpPr txBox="1"/>
          <p:nvPr/>
        </p:nvSpPr>
        <p:spPr>
          <a:xfrm>
            <a:off x="3430912" y="2809219"/>
            <a:ext cx="8643857" cy="415498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principio de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salvaguardar la salud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pública hizo real el vuelco en la educación superior escolarizada de pasar de lo presencial a lo virtual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Parece que 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cambio de modalidad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no ha sido recibido muy positivamente, pues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brecha digital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agudiza la crisis de desigualdad mundial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contenido que se ofreció nunca fue diseñado en el marco de un curso de educación superior a distancia.  No fue un cambio de modalidad, fue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ajuste emergente</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debido al contexto sanitario, donde hizo uso de las TIC para afrontar la situación</a:t>
            </a:r>
          </a:p>
        </p:txBody>
      </p:sp>
      <p:sp>
        <p:nvSpPr>
          <p:cNvPr id="11" name="Rectángulo 10">
            <a:extLst>
              <a:ext uri="{FF2B5EF4-FFF2-40B4-BE49-F238E27FC236}">
                <a16:creationId xmlns:a16="http://schemas.microsoft.com/office/drawing/2014/main" id="{0AC80663-7248-40DC-BE81-BBB85AE06987}"/>
              </a:ext>
            </a:extLst>
          </p:cNvPr>
          <p:cNvSpPr/>
          <p:nvPr/>
        </p:nvSpPr>
        <p:spPr>
          <a:xfrm>
            <a:off x="10565768" y="6488668"/>
            <a:ext cx="169309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(Miguel, 2020) </a:t>
            </a:r>
            <a:endParaRPr kumimoji="0" lang="es-MX" sz="1800" b="1" i="0" u="none" strike="noStrike" kern="1200" cap="none" spc="0" normalizeH="0" baseline="0" noProof="0" dirty="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419266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par>
                          <p:cTn id="20" fill="hold">
                            <p:stCondLst>
                              <p:cond delay="0"/>
                            </p:stCondLst>
                            <p:childTnLst>
                              <p:par>
                                <p:cTn id="21" presetID="22" presetClass="entr" presetSubtype="4"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1" presetClass="mediacall" presetSubtype="0" fill="hold" nodeType="withEffect">
                                  <p:stCondLst>
                                    <p:cond delay="0"/>
                                  </p:stCondLst>
                                  <p:childTnLst>
                                    <p:cmd type="call" cmd="playFrom(0.0)">
                                      <p:cBhvr>
                                        <p:cTn id="25" dur="2350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35077" fill="hold"/>
                                        <p:tgtEl>
                                          <p:spTgt spid="2"/>
                                        </p:tgtEl>
                                      </p:cBhvr>
                                    </p:cmd>
                                  </p:childTnLst>
                                </p:cTn>
                              </p:par>
                            </p:childTnLst>
                          </p:cTn>
                        </p:par>
                      </p:childTnLst>
                    </p:cTn>
                  </p:par>
                </p:childTnLst>
              </p:cTn>
              <p:nextCondLst>
                <p:cond evt="onClick" delay="0">
                  <p:tgtEl>
                    <p:spTgt spid="2"/>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5" grpId="0" animBg="1"/>
      <p:bldP spid="6" grpId="0"/>
      <p:bldP spid="9"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181600" y="606253"/>
            <a:ext cx="609600" cy="609600"/>
          </a:xfrm>
          <a:prstGeom prst="rect">
            <a:avLst/>
          </a:prstGeom>
        </p:spPr>
      </p:pic>
      <p:pic>
        <p:nvPicPr>
          <p:cNvPr id="4" name="Picture 4">
            <a:extLst>
              <a:ext uri="{FF2B5EF4-FFF2-40B4-BE49-F238E27FC236}">
                <a16:creationId xmlns:a16="http://schemas.microsoft.com/office/drawing/2014/main" id="{48E3B5BF-7FB2-4539-9E1E-95A364B72227}"/>
              </a:ext>
            </a:extLst>
          </p:cNvPr>
          <p:cNvPicPr>
            <a:picLocks noChangeAspect="1"/>
          </p:cNvPicPr>
          <p:nvPr/>
        </p:nvPicPr>
        <p:blipFill>
          <a:blip r:embed="rId5"/>
          <a:stretch>
            <a:fillRect/>
          </a:stretch>
        </p:blipFill>
        <p:spPr>
          <a:xfrm>
            <a:off x="10773508" y="136102"/>
            <a:ext cx="1083724" cy="1079751"/>
          </a:xfrm>
          <a:prstGeom prst="rect">
            <a:avLst/>
          </a:prstGeom>
        </p:spPr>
      </p:pic>
      <p:sp>
        <p:nvSpPr>
          <p:cNvPr id="6" name="Rectángulo 5">
            <a:extLst>
              <a:ext uri="{FF2B5EF4-FFF2-40B4-BE49-F238E27FC236}">
                <a16:creationId xmlns:a16="http://schemas.microsoft.com/office/drawing/2014/main" id="{450A2B18-B5C1-4A1B-AF19-CA7C1758B047}"/>
              </a:ext>
            </a:extLst>
          </p:cNvPr>
          <p:cNvSpPr/>
          <p:nvPr/>
        </p:nvSpPr>
        <p:spPr>
          <a:xfrm>
            <a:off x="1064921" y="1518982"/>
            <a:ext cx="10886096" cy="4985980"/>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Acelerado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crecimiento de la educación a distancia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a consecuencia de la pandemia</a:t>
            </a:r>
          </a:p>
          <a:p>
            <a:pPr marL="285750" marR="0" lvl="0" indent="-28575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el nivel básico y en media superior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la familia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adquiere mayor responsabilidad en el proceso de aprendizaje.</a:t>
            </a:r>
          </a:p>
          <a:p>
            <a:pPr marL="285750" marR="0" lvl="0" indent="-28575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S</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e observa una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disparidad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entre los avances tecnológicos y las competencias para aprenderlas y enseñarlas, es decir, las competencias para la sociedad del conocimiento, tanto para estudiantes como para docentes, manifiestan requerir apoyo y ven como obstáculo la nueva modalidad emergente de tomar clases de manera virtual.</a:t>
            </a:r>
          </a:p>
          <a:p>
            <a:pPr marL="285750" marR="0" lvl="0" indent="-28575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L</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educación actual está en crisis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debido a que existe un desajuste entre los avances tecnológicos, los currículos, las metodologías y las necesidades de los estudiantes.</a:t>
            </a:r>
            <a:endPar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0" name="Rectángulo: esquinas redondeadas 9">
            <a:extLst>
              <a:ext uri="{FF2B5EF4-FFF2-40B4-BE49-F238E27FC236}">
                <a16:creationId xmlns:a16="http://schemas.microsoft.com/office/drawing/2014/main" id="{B3AC7847-278C-4E38-96A0-92F76357A4CE}"/>
              </a:ext>
            </a:extLst>
          </p:cNvPr>
          <p:cNvSpPr/>
          <p:nvPr/>
        </p:nvSpPr>
        <p:spPr>
          <a:xfrm>
            <a:off x="1730086" y="539398"/>
            <a:ext cx="4494868"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EDUCACIÓN POST PANDEMIA</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124269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1" presetClass="mediacall" presetSubtype="0" fill="hold" nodeType="withEffect">
                                  <p:stCondLst>
                                    <p:cond delay="0"/>
                                  </p:stCondLst>
                                  <p:childTnLst>
                                    <p:cmd type="call" cmd="playFrom(0.0)">
                                      <p:cBhvr>
                                        <p:cTn id="11" dur="2169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16977" fill="hold"/>
                                        <p:tgtEl>
                                          <p:spTgt spid="2"/>
                                        </p:tgtEl>
                                      </p:cBhvr>
                                    </p:cmd>
                                  </p:childTnLst>
                                </p:cTn>
                              </p:par>
                            </p:childTnLst>
                          </p:cTn>
                        </p:par>
                      </p:childTnLst>
                    </p:cTn>
                  </p:par>
                </p:childTnLst>
              </p:cTn>
              <p:nextCondLst>
                <p:cond evt="onClick" delay="0">
                  <p:tgtEl>
                    <p:spTgt spid="2"/>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181600" y="346799"/>
            <a:ext cx="609600" cy="609600"/>
          </a:xfrm>
          <a:prstGeom prst="rect">
            <a:avLst/>
          </a:prstGeom>
        </p:spPr>
      </p:pic>
      <p:sp>
        <p:nvSpPr>
          <p:cNvPr id="5" name="Rectángulo 4">
            <a:extLst>
              <a:ext uri="{FF2B5EF4-FFF2-40B4-BE49-F238E27FC236}">
                <a16:creationId xmlns:a16="http://schemas.microsoft.com/office/drawing/2014/main" id="{6074048C-C648-46CB-BB6D-A480907FE933}"/>
              </a:ext>
            </a:extLst>
          </p:cNvPr>
          <p:cNvSpPr/>
          <p:nvPr/>
        </p:nvSpPr>
        <p:spPr>
          <a:xfrm>
            <a:off x="9647429" y="4212450"/>
            <a:ext cx="225215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(Miguel, 2020, p.17) </a:t>
            </a:r>
            <a:endParaRPr kumimoji="0" lang="es-MX" sz="1800" b="1"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6" name="Rectángulo 5">
            <a:extLst>
              <a:ext uri="{FF2B5EF4-FFF2-40B4-BE49-F238E27FC236}">
                <a16:creationId xmlns:a16="http://schemas.microsoft.com/office/drawing/2014/main" id="{4AA848DE-7FC1-4570-84CE-E136945460B3}"/>
              </a:ext>
            </a:extLst>
          </p:cNvPr>
          <p:cNvSpPr/>
          <p:nvPr/>
        </p:nvSpPr>
        <p:spPr>
          <a:xfrm>
            <a:off x="1155653" y="1285940"/>
            <a:ext cx="10045746" cy="3225755"/>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proceso didáctico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desde su interior, debe advertir que los perfiles de los estudiantes en modalidad presencial son totalmente diferentes a los de los estudiantes de educación a distancia; de igual forma sucede con los docentes. Estos últimos, si bien son optimistas, se les ha descuidado en gran medida, al punto de no habérseles considerado en alguna línea de acción directa para capacitarlos en Nuevas Tecnologías de la Información y la Comunicación enfocadas a la educación y en didáctica en educación a distancia”</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Times New Roman" panose="02020603050405020304" pitchFamily="18" charset="0"/>
            </a:endParaRPr>
          </a:p>
        </p:txBody>
      </p:sp>
      <p:sp>
        <p:nvSpPr>
          <p:cNvPr id="7" name="Rectángulo 6">
            <a:extLst>
              <a:ext uri="{FF2B5EF4-FFF2-40B4-BE49-F238E27FC236}">
                <a16:creationId xmlns:a16="http://schemas.microsoft.com/office/drawing/2014/main" id="{70EBE0EA-9D45-4315-A44D-203E3C1E6537}"/>
              </a:ext>
            </a:extLst>
          </p:cNvPr>
          <p:cNvSpPr/>
          <p:nvPr/>
        </p:nvSpPr>
        <p:spPr>
          <a:xfrm>
            <a:off x="1155653" y="5082150"/>
            <a:ext cx="10567424" cy="120032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pertinencia de la educación superior</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 debe evaluarse en función de la adecuación entre lo que la sociedad espera de las instituciones y lo que éstas hacen”</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pic>
        <p:nvPicPr>
          <p:cNvPr id="8" name="Picture 4">
            <a:extLst>
              <a:ext uri="{FF2B5EF4-FFF2-40B4-BE49-F238E27FC236}">
                <a16:creationId xmlns:a16="http://schemas.microsoft.com/office/drawing/2014/main" id="{3B22A8EB-3A02-447D-9EBE-B1CB8B5ACB4A}"/>
              </a:ext>
            </a:extLst>
          </p:cNvPr>
          <p:cNvPicPr>
            <a:picLocks noChangeAspect="1"/>
          </p:cNvPicPr>
          <p:nvPr/>
        </p:nvPicPr>
        <p:blipFill>
          <a:blip r:embed="rId5"/>
          <a:stretch>
            <a:fillRect/>
          </a:stretch>
        </p:blipFill>
        <p:spPr>
          <a:xfrm>
            <a:off x="10773507" y="136102"/>
            <a:ext cx="1254369" cy="1079751"/>
          </a:xfrm>
          <a:prstGeom prst="rect">
            <a:avLst/>
          </a:prstGeom>
        </p:spPr>
      </p:pic>
      <p:sp>
        <p:nvSpPr>
          <p:cNvPr id="11" name="Rectángulo: esquinas redondeadas 10">
            <a:extLst>
              <a:ext uri="{FF2B5EF4-FFF2-40B4-BE49-F238E27FC236}">
                <a16:creationId xmlns:a16="http://schemas.microsoft.com/office/drawing/2014/main" id="{1DF4CF90-78F8-45CB-A3B8-E2EF7EAFC075}"/>
              </a:ext>
            </a:extLst>
          </p:cNvPr>
          <p:cNvSpPr/>
          <p:nvPr/>
        </p:nvSpPr>
        <p:spPr>
          <a:xfrm>
            <a:off x="1812147" y="272570"/>
            <a:ext cx="4494868"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EDUCACIÓN POST PANDEMIA</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sp>
        <p:nvSpPr>
          <p:cNvPr id="12" name="Rectángulo 11">
            <a:extLst>
              <a:ext uri="{FF2B5EF4-FFF2-40B4-BE49-F238E27FC236}">
                <a16:creationId xmlns:a16="http://schemas.microsoft.com/office/drawing/2014/main" id="{B8D4A8D6-D08E-4BC4-B3FD-1E850E7B842F}"/>
              </a:ext>
            </a:extLst>
          </p:cNvPr>
          <p:cNvSpPr/>
          <p:nvPr/>
        </p:nvSpPr>
        <p:spPr>
          <a:xfrm>
            <a:off x="9897782" y="6352566"/>
            <a:ext cx="2234907"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(UNESCO, 1999, p.2)</a:t>
            </a:r>
            <a:endParaRPr kumimoji="0" lang="es-MX"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21773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 presetClass="mediacall" presetSubtype="0" fill="hold" nodeType="withEffect">
                                  <p:stCondLst>
                                    <p:cond delay="0"/>
                                  </p:stCondLst>
                                  <p:childTnLst>
                                    <p:cmd type="call" cmd="playFrom(0.0)">
                                      <p:cBhvr>
                                        <p:cTn id="25" dur="1960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96087" fill="hold"/>
                                        <p:tgtEl>
                                          <p:spTgt spid="2"/>
                                        </p:tgtEl>
                                      </p:cBhvr>
                                    </p:cmd>
                                  </p:childTnLst>
                                </p:cTn>
                              </p:par>
                            </p:childTnLst>
                          </p:cTn>
                        </p:par>
                      </p:childTnLst>
                    </p:cTn>
                  </p:par>
                </p:childTnLst>
              </p:cTn>
              <p:nextCondLst>
                <p:cond evt="onClick" delay="0">
                  <p:tgtEl>
                    <p:spTgt spid="2"/>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5" grpId="0"/>
      <p:bldP spid="6" grpId="0"/>
      <p:bldP spid="7"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181600" y="317302"/>
            <a:ext cx="609600" cy="609600"/>
          </a:xfrm>
          <a:prstGeom prst="rect">
            <a:avLst/>
          </a:prstGeom>
        </p:spPr>
      </p:pic>
      <p:sp>
        <p:nvSpPr>
          <p:cNvPr id="4" name="Rectángulo 3">
            <a:extLst>
              <a:ext uri="{FF2B5EF4-FFF2-40B4-BE49-F238E27FC236}">
                <a16:creationId xmlns:a16="http://schemas.microsoft.com/office/drawing/2014/main" id="{C79520C7-7B16-4790-A875-2A791817BA99}"/>
              </a:ext>
            </a:extLst>
          </p:cNvPr>
          <p:cNvSpPr/>
          <p:nvPr/>
        </p:nvSpPr>
        <p:spPr>
          <a:xfrm>
            <a:off x="2301119" y="1089587"/>
            <a:ext cx="8835805" cy="5632311"/>
          </a:xfrm>
          <a:prstGeom prst="rect">
            <a:avLst/>
          </a:prstGeom>
        </p:spPr>
        <p:txBody>
          <a:bodyPr wrap="square">
            <a:spAutoFit/>
          </a:bodyPr>
          <a:lstStyle/>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Los docentes se sitúan en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estado de aprendizaje y ruptura</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 al igual que los estudiantes; ambos actores advierten que es necesario desarrollar el autoaprendizaje, la autonomía y competencias socioemocionales.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Es primordial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replantearse</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que los roles de cada uno de los actores del proceso formativo en educación superior exigen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cambio de paradigma</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transformar nuestras limitaciones en fortalezas y apropiarnos cada uno de nuestras responsabilidades.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Hoy más que nunca, en tiempos post pandemia, la educación debe asumir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enfoque complejo</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puesto que la totalidad muchas veces excede la suma de sus partes. </a:t>
            </a:r>
            <a:r>
              <a:rPr kumimoji="0" lang="en-U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Se debe, </a:t>
            </a:r>
            <a:r>
              <a:rPr kumimoji="0" lang="en-US" sz="2400" b="1" i="0" u="none" strike="noStrike" kern="1200" cap="none" spc="0" normalizeH="0" baseline="0" noProof="0" dirty="0" err="1">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pues</a:t>
            </a:r>
            <a:r>
              <a:rPr kumimoji="0" lang="en-U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educar</a:t>
            </a:r>
            <a:r>
              <a:rPr kumimoji="0" lang="en-U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para la </a:t>
            </a:r>
            <a:r>
              <a:rPr kumimoji="0" lang="en-US" sz="2400" b="1" i="0" u="none" strike="noStrike" kern="1200" cap="none" spc="0" normalizeH="0" baseline="0" noProof="0" dirty="0" err="1">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incertidumbre</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6" name="Rectángulo: esquinas redondeadas 5">
            <a:extLst>
              <a:ext uri="{FF2B5EF4-FFF2-40B4-BE49-F238E27FC236}">
                <a16:creationId xmlns:a16="http://schemas.microsoft.com/office/drawing/2014/main" id="{0F693267-560E-4A1E-9722-5D485907DD88}"/>
              </a:ext>
            </a:extLst>
          </p:cNvPr>
          <p:cNvSpPr/>
          <p:nvPr/>
        </p:nvSpPr>
        <p:spPr>
          <a:xfrm>
            <a:off x="1812147" y="272570"/>
            <a:ext cx="4494868"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EDUCACIÓN POST PANDEMIA</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pic>
        <p:nvPicPr>
          <p:cNvPr id="7" name="Picture 4">
            <a:extLst>
              <a:ext uri="{FF2B5EF4-FFF2-40B4-BE49-F238E27FC236}">
                <a16:creationId xmlns:a16="http://schemas.microsoft.com/office/drawing/2014/main" id="{077C87C0-D400-4E1E-B90C-AF5FA3894FB0}"/>
              </a:ext>
            </a:extLst>
          </p:cNvPr>
          <p:cNvPicPr>
            <a:picLocks noChangeAspect="1"/>
          </p:cNvPicPr>
          <p:nvPr/>
        </p:nvPicPr>
        <p:blipFill>
          <a:blip r:embed="rId5"/>
          <a:stretch>
            <a:fillRect/>
          </a:stretch>
        </p:blipFill>
        <p:spPr>
          <a:xfrm>
            <a:off x="10920193" y="136102"/>
            <a:ext cx="1107683" cy="953485"/>
          </a:xfrm>
          <a:prstGeom prst="rect">
            <a:avLst/>
          </a:prstGeom>
        </p:spPr>
      </p:pic>
      <p:sp>
        <p:nvSpPr>
          <p:cNvPr id="8" name="Rectángulo 7">
            <a:extLst>
              <a:ext uri="{FF2B5EF4-FFF2-40B4-BE49-F238E27FC236}">
                <a16:creationId xmlns:a16="http://schemas.microsoft.com/office/drawing/2014/main" id="{8B1EEC31-9830-4615-9C3F-F31BFC3CE267}"/>
              </a:ext>
            </a:extLst>
          </p:cNvPr>
          <p:cNvSpPr/>
          <p:nvPr/>
        </p:nvSpPr>
        <p:spPr>
          <a:xfrm>
            <a:off x="1026888" y="1546417"/>
            <a:ext cx="766557" cy="4247317"/>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a:ea typeface="+mn-ea"/>
                <a:cs typeface="+mn-cs"/>
              </a:rPr>
              <a:t>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a:ea typeface="+mn-ea"/>
                <a:cs typeface="+mn-cs"/>
              </a:rPr>
              <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a:ea typeface="+mn-ea"/>
                <a:cs typeface="+mn-cs"/>
              </a:rPr>
              <a:t>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a:ea typeface="+mn-ea"/>
                <a:cs typeface="+mn-cs"/>
              </a:rPr>
              <a:t>O</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a:ea typeface="+mn-ea"/>
                <a:cs typeface="+mn-cs"/>
              </a:rPr>
              <a:t>S</a:t>
            </a:r>
          </a:p>
        </p:txBody>
      </p:sp>
      <p:sp>
        <p:nvSpPr>
          <p:cNvPr id="9" name="Rectángulo 8">
            <a:extLst>
              <a:ext uri="{FF2B5EF4-FFF2-40B4-BE49-F238E27FC236}">
                <a16:creationId xmlns:a16="http://schemas.microsoft.com/office/drawing/2014/main" id="{BEF2D2E5-5CC3-4A47-97D0-F1E5363B9108}"/>
              </a:ext>
            </a:extLst>
          </p:cNvPr>
          <p:cNvSpPr/>
          <p:nvPr/>
        </p:nvSpPr>
        <p:spPr>
          <a:xfrm>
            <a:off x="10328372" y="6488668"/>
            <a:ext cx="1699504"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(Miguel, 2020) </a:t>
            </a:r>
            <a:endParaRPr kumimoji="0" lang="es-MX" sz="1800" b="1" i="0" u="none" strike="noStrike" kern="1200" cap="none" spc="0" normalizeH="0" baseline="0" noProof="0" dirty="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62078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16" presetClass="entr" presetSubtype="21"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 presetClass="mediacall" presetSubtype="0" fill="hold" nodeType="withEffect">
                                  <p:stCondLst>
                                    <p:cond delay="0"/>
                                  </p:stCondLst>
                                  <p:childTnLst>
                                    <p:cmd type="call" cmd="playFrom(0.0)">
                                      <p:cBhvr>
                                        <p:cTn id="20" dur="2149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214920" fill="hold"/>
                                        <p:tgtEl>
                                          <p:spTgt spid="2"/>
                                        </p:tgtEl>
                                      </p:cBhvr>
                                    </p:cmd>
                                  </p:childTnLst>
                                </p:cTn>
                              </p:par>
                            </p:childTnLst>
                          </p:cTn>
                        </p:par>
                      </p:childTnLst>
                    </p:cTn>
                  </p:par>
                </p:childTnLst>
              </p:cTn>
              <p:nextCondLst>
                <p:cond evt="onClick" delay="0">
                  <p:tgtEl>
                    <p:spTgt spid="2"/>
                  </p:tgtEl>
                </p:cond>
              </p:nextCondLst>
            </p:seq>
            <p:audio>
              <p:cMediaNode vol="80000">
                <p:cTn id="26" fill="hold" display="0">
                  <p:stCondLst>
                    <p:cond delay="indefinite"/>
                  </p:stCondLst>
                  <p:endCondLst>
                    <p:cond evt="onStopAudio" delay="0">
                      <p:tgtEl>
                        <p:sldTgt/>
                      </p:tgtEl>
                    </p:cond>
                  </p:endCondLst>
                </p:cTn>
                <p:tgtEl>
                  <p:spTgt spid="2"/>
                </p:tgtEl>
              </p:cMediaNode>
            </p:audio>
          </p:childTnLst>
        </p:cTn>
      </p:par>
    </p:tnLst>
    <p:bldLst>
      <p:bldP spid="4"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477865" y="340289"/>
            <a:ext cx="609600" cy="609600"/>
          </a:xfrm>
          <a:prstGeom prst="rect">
            <a:avLst/>
          </a:prstGeom>
        </p:spPr>
      </p:pic>
      <p:pic>
        <p:nvPicPr>
          <p:cNvPr id="2" name="Picture 4">
            <a:extLst>
              <a:ext uri="{FF2B5EF4-FFF2-40B4-BE49-F238E27FC236}">
                <a16:creationId xmlns:a16="http://schemas.microsoft.com/office/drawing/2014/main" id="{97855389-8A5B-4A81-9223-8A4633A08493}"/>
              </a:ext>
            </a:extLst>
          </p:cNvPr>
          <p:cNvPicPr>
            <a:picLocks noChangeAspect="1"/>
          </p:cNvPicPr>
          <p:nvPr/>
        </p:nvPicPr>
        <p:blipFill>
          <a:blip r:embed="rId5"/>
          <a:stretch>
            <a:fillRect/>
          </a:stretch>
        </p:blipFill>
        <p:spPr>
          <a:xfrm>
            <a:off x="10879015" y="100932"/>
            <a:ext cx="1142339" cy="1138151"/>
          </a:xfrm>
          <a:prstGeom prst="rect">
            <a:avLst/>
          </a:prstGeom>
        </p:spPr>
      </p:pic>
      <p:sp>
        <p:nvSpPr>
          <p:cNvPr id="3" name="Rectángulo: esquinas redondeadas 2">
            <a:extLst>
              <a:ext uri="{FF2B5EF4-FFF2-40B4-BE49-F238E27FC236}">
                <a16:creationId xmlns:a16="http://schemas.microsoft.com/office/drawing/2014/main" id="{3165E811-6501-44AE-B244-7B1D5A1190E5}"/>
              </a:ext>
            </a:extLst>
          </p:cNvPr>
          <p:cNvSpPr/>
          <p:nvPr/>
        </p:nvSpPr>
        <p:spPr>
          <a:xfrm>
            <a:off x="785446" y="280808"/>
            <a:ext cx="9222873"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RELACIÓN ENTRE EL CURRÍCULO Y LAS TEORÍAS DE APRENDIZAJE</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sp>
        <p:nvSpPr>
          <p:cNvPr id="5" name="Flecha: hacia abajo 4">
            <a:extLst>
              <a:ext uri="{FF2B5EF4-FFF2-40B4-BE49-F238E27FC236}">
                <a16:creationId xmlns:a16="http://schemas.microsoft.com/office/drawing/2014/main" id="{00CD1935-3753-489B-8244-CFD96214BE98}"/>
              </a:ext>
            </a:extLst>
          </p:cNvPr>
          <p:cNvSpPr/>
          <p:nvPr/>
        </p:nvSpPr>
        <p:spPr>
          <a:xfrm>
            <a:off x="7444154" y="985255"/>
            <a:ext cx="1441938" cy="5076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6" name="CuadroTexto 5">
            <a:extLst>
              <a:ext uri="{FF2B5EF4-FFF2-40B4-BE49-F238E27FC236}">
                <a16:creationId xmlns:a16="http://schemas.microsoft.com/office/drawing/2014/main" id="{1D1DBBDF-2945-41C0-9F11-68BDE7CD12A0}"/>
              </a:ext>
            </a:extLst>
          </p:cNvPr>
          <p:cNvSpPr txBox="1"/>
          <p:nvPr/>
        </p:nvSpPr>
        <p:spPr>
          <a:xfrm>
            <a:off x="5937738" y="1492910"/>
            <a:ext cx="4454769"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Sustentan el proceso de enseñanza-aprendizaje, fundamentalmente las </a:t>
            </a:r>
            <a:r>
              <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psicológicas</a:t>
            </a:r>
            <a:endParaRPr kumimoji="0" lang="es-MX"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7" name="CuadroTexto 6">
            <a:extLst>
              <a:ext uri="{FF2B5EF4-FFF2-40B4-BE49-F238E27FC236}">
                <a16:creationId xmlns:a16="http://schemas.microsoft.com/office/drawing/2014/main" id="{D69B20D4-8047-484F-9DED-ED1ED60B038B}"/>
              </a:ext>
            </a:extLst>
          </p:cNvPr>
          <p:cNvSpPr txBox="1"/>
          <p:nvPr/>
        </p:nvSpPr>
        <p:spPr>
          <a:xfrm>
            <a:off x="731099" y="1187272"/>
            <a:ext cx="3575539" cy="3170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Teoría conductista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Considera que la enseñanza y el aprendizaje deben adaptarse a premisas biológicas . Se necesita de maduración natural de las estructuras mentales para ajustar la enseñanza que se programe.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No es desarrolladora</a:t>
            </a:r>
            <a:endParaRPr kumimoji="0" lang="es-MX"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8" name="CuadroTexto 7">
            <a:extLst>
              <a:ext uri="{FF2B5EF4-FFF2-40B4-BE49-F238E27FC236}">
                <a16:creationId xmlns:a16="http://schemas.microsoft.com/office/drawing/2014/main" id="{87D2B2DC-0097-4DE5-89E7-218D5FAFB050}"/>
              </a:ext>
            </a:extLst>
          </p:cNvPr>
          <p:cNvSpPr txBox="1"/>
          <p:nvPr/>
        </p:nvSpPr>
        <p:spPr>
          <a:xfrm>
            <a:off x="4306638" y="2702646"/>
            <a:ext cx="3575539" cy="3170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Teoría del cognitivismo</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Considera que el desarrollo de las estructuras mentales no tiene lugar a partir del conocimiento, sino que se adapta y depende de premisas sociales y naturales               (del medio)</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Es más avanzada, pero no es desarrolladora</a:t>
            </a:r>
            <a:endParaRPr kumimoji="0" lang="es-MX"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9" name="CuadroTexto 8">
            <a:extLst>
              <a:ext uri="{FF2B5EF4-FFF2-40B4-BE49-F238E27FC236}">
                <a16:creationId xmlns:a16="http://schemas.microsoft.com/office/drawing/2014/main" id="{C66B5080-0FA4-4AE4-AEC7-5C763742F31B}"/>
              </a:ext>
            </a:extLst>
          </p:cNvPr>
          <p:cNvSpPr txBox="1"/>
          <p:nvPr/>
        </p:nvSpPr>
        <p:spPr>
          <a:xfrm>
            <a:off x="8455269" y="2772321"/>
            <a:ext cx="3874475" cy="40934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Teoría Vigoskiana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Considera que las formas de estructurar el conocimiento y los métodos para su enseñanza tienen potencialidades capaces de potenciar un desarrollo mayor que el nivel que posee el estudiante. La enseñanza se considera por delante del desarrollo intelectual y lo extiende hacia la zona de desarrollo próximo</a:t>
            </a:r>
            <a:endPar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Es desarrolladora</a:t>
            </a:r>
            <a:endParaRPr kumimoji="0" lang="es-MX" sz="2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10" name="CuadroTexto 9">
            <a:extLst>
              <a:ext uri="{FF2B5EF4-FFF2-40B4-BE49-F238E27FC236}">
                <a16:creationId xmlns:a16="http://schemas.microsoft.com/office/drawing/2014/main" id="{8E67A3C8-8AB3-4059-B7A2-0566849DBBE6}"/>
              </a:ext>
            </a:extLst>
          </p:cNvPr>
          <p:cNvSpPr txBox="1"/>
          <p:nvPr/>
        </p:nvSpPr>
        <p:spPr>
          <a:xfrm>
            <a:off x="6094407" y="6488668"/>
            <a:ext cx="165811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(Chaves, S/A)</a:t>
            </a:r>
            <a:endParaRPr kumimoji="0" lang="es-MX"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150329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par>
                                <p:cTn id="36" presetID="1" presetClass="mediacall" presetSubtype="0" fill="hold" nodeType="withEffect">
                                  <p:stCondLst>
                                    <p:cond delay="0"/>
                                  </p:stCondLst>
                                  <p:childTnLst>
                                    <p:cmd type="call" cmd="playFrom(0.0)">
                                      <p:cBhvr>
                                        <p:cTn id="37" dur="2221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222120" fill="hold"/>
                                        <p:tgtEl>
                                          <p:spTgt spid="4"/>
                                        </p:tgtEl>
                                      </p:cBhvr>
                                    </p:cmd>
                                  </p:childTnLst>
                                </p:cTn>
                              </p:par>
                            </p:childTnLst>
                          </p:cTn>
                        </p:par>
                      </p:childTnLst>
                    </p:cTn>
                  </p:par>
                </p:childTnLst>
              </p:cTn>
              <p:nextCondLst>
                <p:cond evt="onClick" delay="0">
                  <p:tgtEl>
                    <p:spTgt spid="4"/>
                  </p:tgtEl>
                </p:cond>
              </p:nextCondLst>
            </p:seq>
            <p:audio>
              <p:cMediaNode vol="80000">
                <p:cTn id="43" fill="hold" display="0">
                  <p:stCondLst>
                    <p:cond delay="indefinite"/>
                  </p:stCondLst>
                  <p:endCondLst>
                    <p:cond evt="onStopAudio" delay="0">
                      <p:tgtEl>
                        <p:sldTgt/>
                      </p:tgtEl>
                    </p:cond>
                  </p:endCondLst>
                </p:cTn>
                <p:tgtEl>
                  <p:spTgt spid="4"/>
                </p:tgtEl>
              </p:cMediaNode>
            </p:audio>
          </p:childTnLst>
        </p:cTn>
      </p:par>
    </p:tnLst>
    <p:bldLst>
      <p:bldP spid="5" grpId="0" animBg="1"/>
      <p:bldP spid="6" grpId="0"/>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43898" y="494111"/>
            <a:ext cx="609600" cy="609600"/>
          </a:xfrm>
          <a:prstGeom prst="rect">
            <a:avLst/>
          </a:prstGeom>
        </p:spPr>
      </p:pic>
      <p:sp>
        <p:nvSpPr>
          <p:cNvPr id="2" name="Rectángulo: esquinas redondeadas 1">
            <a:extLst>
              <a:ext uri="{FF2B5EF4-FFF2-40B4-BE49-F238E27FC236}">
                <a16:creationId xmlns:a16="http://schemas.microsoft.com/office/drawing/2014/main" id="{27D3089F-9DD3-4856-A375-33DEF49D8732}"/>
              </a:ext>
            </a:extLst>
          </p:cNvPr>
          <p:cNvSpPr/>
          <p:nvPr/>
        </p:nvSpPr>
        <p:spPr>
          <a:xfrm>
            <a:off x="1230923" y="460684"/>
            <a:ext cx="9222873"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RELACIÓN ENTRE EL CURRÍCULO Y LAS TEORÍAS DE APRENDIZAJE</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pic>
        <p:nvPicPr>
          <p:cNvPr id="3" name="Picture 4">
            <a:extLst>
              <a:ext uri="{FF2B5EF4-FFF2-40B4-BE49-F238E27FC236}">
                <a16:creationId xmlns:a16="http://schemas.microsoft.com/office/drawing/2014/main" id="{48819640-E275-4502-951E-2B95CFE4ADEE}"/>
              </a:ext>
            </a:extLst>
          </p:cNvPr>
          <p:cNvPicPr>
            <a:picLocks noChangeAspect="1"/>
          </p:cNvPicPr>
          <p:nvPr/>
        </p:nvPicPr>
        <p:blipFill>
          <a:blip r:embed="rId5"/>
          <a:stretch>
            <a:fillRect/>
          </a:stretch>
        </p:blipFill>
        <p:spPr>
          <a:xfrm>
            <a:off x="10961077" y="100933"/>
            <a:ext cx="1060277" cy="1056390"/>
          </a:xfrm>
          <a:prstGeom prst="rect">
            <a:avLst/>
          </a:prstGeom>
        </p:spPr>
      </p:pic>
      <p:sp>
        <p:nvSpPr>
          <p:cNvPr id="4" name="Rectángulo: esquinas redondeadas 3">
            <a:extLst>
              <a:ext uri="{FF2B5EF4-FFF2-40B4-BE49-F238E27FC236}">
                <a16:creationId xmlns:a16="http://schemas.microsoft.com/office/drawing/2014/main" id="{C5123428-7BCF-405C-AFB3-6A72CBC8DA8F}"/>
              </a:ext>
            </a:extLst>
          </p:cNvPr>
          <p:cNvSpPr/>
          <p:nvPr/>
        </p:nvSpPr>
        <p:spPr>
          <a:xfrm>
            <a:off x="1437010" y="1627565"/>
            <a:ext cx="2853635"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MODELOS CURRICULARES</a:t>
            </a:r>
          </a:p>
        </p:txBody>
      </p:sp>
      <p:sp>
        <p:nvSpPr>
          <p:cNvPr id="5" name="Rectángulo: esquinas redondeadas 4">
            <a:extLst>
              <a:ext uri="{FF2B5EF4-FFF2-40B4-BE49-F238E27FC236}">
                <a16:creationId xmlns:a16="http://schemas.microsoft.com/office/drawing/2014/main" id="{17CD5153-3EDA-4D4E-92EF-BAD785291188}"/>
              </a:ext>
            </a:extLst>
          </p:cNvPr>
          <p:cNvSpPr/>
          <p:nvPr/>
        </p:nvSpPr>
        <p:spPr>
          <a:xfrm>
            <a:off x="7784123" y="1627566"/>
            <a:ext cx="2669673"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LAS TEORÍAS DE APRENDIZAJE</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sp>
        <p:nvSpPr>
          <p:cNvPr id="6" name="Rectángulo 5">
            <a:extLst>
              <a:ext uri="{FF2B5EF4-FFF2-40B4-BE49-F238E27FC236}">
                <a16:creationId xmlns:a16="http://schemas.microsoft.com/office/drawing/2014/main" id="{521627A4-8751-42D6-ADD1-19CB1C778E49}"/>
              </a:ext>
            </a:extLst>
          </p:cNvPr>
          <p:cNvSpPr/>
          <p:nvPr/>
        </p:nvSpPr>
        <p:spPr>
          <a:xfrm>
            <a:off x="466459" y="2453821"/>
            <a:ext cx="5052646" cy="2585323"/>
          </a:xfrm>
          <a:prstGeom prst="rect">
            <a:avLst/>
          </a:prstGeom>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Enfoque conductista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Enfoque cognoscitivo / constructivista</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Enfoque histórico – cultural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8" name="Rectángulo 7">
            <a:extLst>
              <a:ext uri="{FF2B5EF4-FFF2-40B4-BE49-F238E27FC236}">
                <a16:creationId xmlns:a16="http://schemas.microsoft.com/office/drawing/2014/main" id="{4AAFAD47-9251-40CA-B2AE-E409EAF7D4A5}"/>
              </a:ext>
            </a:extLst>
          </p:cNvPr>
          <p:cNvSpPr/>
          <p:nvPr/>
        </p:nvSpPr>
        <p:spPr>
          <a:xfrm>
            <a:off x="6448698" y="2387203"/>
            <a:ext cx="5052646" cy="1686616"/>
          </a:xfrm>
          <a:prstGeom prst="rect">
            <a:avLst/>
          </a:prstGeom>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Teoría conductista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Teoría del cognitivismo</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Teoría Vigoskiana</a:t>
            </a:r>
          </a:p>
        </p:txBody>
      </p:sp>
      <p:sp>
        <p:nvSpPr>
          <p:cNvPr id="9" name="Flecha: a la izquierda y derecha 8">
            <a:extLst>
              <a:ext uri="{FF2B5EF4-FFF2-40B4-BE49-F238E27FC236}">
                <a16:creationId xmlns:a16="http://schemas.microsoft.com/office/drawing/2014/main" id="{B10F8BA2-8A52-4522-8048-B80B1ABE9766}"/>
              </a:ext>
            </a:extLst>
          </p:cNvPr>
          <p:cNvSpPr/>
          <p:nvPr/>
        </p:nvSpPr>
        <p:spPr>
          <a:xfrm>
            <a:off x="5049715" y="2516156"/>
            <a:ext cx="2092569" cy="676455"/>
          </a:xfrm>
          <a:prstGeom prst="lef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0" name="Rectángulo: esquinas redondeadas 9">
            <a:extLst>
              <a:ext uri="{FF2B5EF4-FFF2-40B4-BE49-F238E27FC236}">
                <a16:creationId xmlns:a16="http://schemas.microsoft.com/office/drawing/2014/main" id="{FD98F03D-8176-4538-B697-32AA67E7056D}"/>
              </a:ext>
            </a:extLst>
          </p:cNvPr>
          <p:cNvSpPr/>
          <p:nvPr/>
        </p:nvSpPr>
        <p:spPr>
          <a:xfrm>
            <a:off x="2863828" y="4913364"/>
            <a:ext cx="7736166" cy="1567132"/>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Una de las diferencias más significativas es el principio desarrollador  de la teoría Vigoskiana que es la más integradora y sistematizadora </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sp>
        <p:nvSpPr>
          <p:cNvPr id="11" name="Flecha: hacia abajo 10">
            <a:extLst>
              <a:ext uri="{FF2B5EF4-FFF2-40B4-BE49-F238E27FC236}">
                <a16:creationId xmlns:a16="http://schemas.microsoft.com/office/drawing/2014/main" id="{89B32A0C-7E0A-4880-843D-AA3DD5143AE8}"/>
              </a:ext>
            </a:extLst>
          </p:cNvPr>
          <p:cNvSpPr/>
          <p:nvPr/>
        </p:nvSpPr>
        <p:spPr>
          <a:xfrm>
            <a:off x="8510954" y="4193574"/>
            <a:ext cx="1441938" cy="5076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72996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2000"/>
                                        <p:tgtEl>
                                          <p:spTgt spid="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par>
                          <p:cTn id="18" fill="hold">
                            <p:stCondLst>
                              <p:cond delay="4000"/>
                            </p:stCondLst>
                            <p:childTnLst>
                              <p:par>
                                <p:cTn id="19" presetID="53" presetClass="entr" presetSubtype="16"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par>
                          <p:cTn id="24" fill="hold">
                            <p:stCondLst>
                              <p:cond delay="4500"/>
                            </p:stCondLst>
                            <p:childTnLst>
                              <p:par>
                                <p:cTn id="25" presetID="14" presetClass="entr" presetSubtype="1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par>
                          <p:cTn id="28" fill="hold">
                            <p:stCondLst>
                              <p:cond delay="5000"/>
                            </p:stCondLst>
                            <p:childTnLst>
                              <p:par>
                                <p:cTn id="29" presetID="14" presetClass="entr" presetSubtype="1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 presetClass="mediacall" presetSubtype="0" fill="hold" nodeType="withEffect">
                                  <p:stCondLst>
                                    <p:cond delay="0"/>
                                  </p:stCondLst>
                                  <p:childTnLst>
                                    <p:cmd type="call" cmd="playFrom(0.0)">
                                      <p:cBhvr>
                                        <p:cTn id="33" dur="4659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7"/>
                    </p:tgtEl>
                  </p:cond>
                </p:stCondLst>
                <p:endSync evt="end" delay="0">
                  <p:rtn val="all"/>
                </p:endSync>
                <p:childTnLst>
                  <p:par>
                    <p:cTn id="35" fill="hold">
                      <p:stCondLst>
                        <p:cond delay="0"/>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46597" fill="hold"/>
                                        <p:tgtEl>
                                          <p:spTgt spid="7"/>
                                        </p:tgtEl>
                                      </p:cBhvr>
                                    </p:cmd>
                                  </p:childTnLst>
                                </p:cTn>
                              </p:par>
                            </p:childTnLst>
                          </p:cTn>
                        </p:par>
                      </p:childTnLst>
                    </p:cTn>
                  </p:par>
                </p:childTnLst>
              </p:cTn>
              <p:nextCondLst>
                <p:cond evt="onClick" delay="0">
                  <p:tgtEl>
                    <p:spTgt spid="7"/>
                  </p:tgtEl>
                </p:cond>
              </p:nextCondLst>
            </p:seq>
            <p:audio>
              <p:cMediaNode vol="80000">
                <p:cTn id="39" fill="hold" display="0">
                  <p:stCondLst>
                    <p:cond delay="indefinite"/>
                  </p:stCondLst>
                  <p:endCondLst>
                    <p:cond evt="onStopAudio" delay="0">
                      <p:tgtEl>
                        <p:sldTgt/>
                      </p:tgtEl>
                    </p:cond>
                  </p:endCondLst>
                </p:cTn>
                <p:tgtEl>
                  <p:spTgt spid="7"/>
                </p:tgtEl>
              </p:cMediaNode>
            </p:audio>
          </p:childTnLst>
        </p:cTn>
      </p:par>
    </p:tnLst>
    <p:bldLst>
      <p:bldP spid="4" grpId="0" animBg="1"/>
      <p:bldP spid="5" grpId="0" animBg="1"/>
      <p:bldP spid="6" grpId="0"/>
      <p:bldP spid="8" grpId="0"/>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355149" y="585520"/>
            <a:ext cx="609600" cy="609600"/>
          </a:xfrm>
          <a:prstGeom prst="rect">
            <a:avLst/>
          </a:prstGeom>
        </p:spPr>
      </p:pic>
      <p:sp>
        <p:nvSpPr>
          <p:cNvPr id="2" name="Rectángulo: esquinas redondeadas 1">
            <a:extLst>
              <a:ext uri="{FF2B5EF4-FFF2-40B4-BE49-F238E27FC236}">
                <a16:creationId xmlns:a16="http://schemas.microsoft.com/office/drawing/2014/main" id="{2F7F1899-093D-43C5-937B-E7D087A02363}"/>
              </a:ext>
            </a:extLst>
          </p:cNvPr>
          <p:cNvSpPr/>
          <p:nvPr/>
        </p:nvSpPr>
        <p:spPr>
          <a:xfrm>
            <a:off x="1191486" y="552093"/>
            <a:ext cx="9222873"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RELACIÓN ENTRE EL CURRÍCULO Y LAS TEORÍAS DE APRENDIZAJE</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pic>
        <p:nvPicPr>
          <p:cNvPr id="3" name="Picture 4">
            <a:extLst>
              <a:ext uri="{FF2B5EF4-FFF2-40B4-BE49-F238E27FC236}">
                <a16:creationId xmlns:a16="http://schemas.microsoft.com/office/drawing/2014/main" id="{F47EFACC-8F70-44C7-A63B-2C3255CB5C12}"/>
              </a:ext>
            </a:extLst>
          </p:cNvPr>
          <p:cNvPicPr>
            <a:picLocks noChangeAspect="1"/>
          </p:cNvPicPr>
          <p:nvPr/>
        </p:nvPicPr>
        <p:blipFill>
          <a:blip r:embed="rId5"/>
          <a:stretch>
            <a:fillRect/>
          </a:stretch>
        </p:blipFill>
        <p:spPr>
          <a:xfrm>
            <a:off x="10981335" y="100933"/>
            <a:ext cx="1040019" cy="1036206"/>
          </a:xfrm>
          <a:prstGeom prst="rect">
            <a:avLst/>
          </a:prstGeom>
        </p:spPr>
      </p:pic>
      <p:sp>
        <p:nvSpPr>
          <p:cNvPr id="4" name="CuadroTexto 3">
            <a:extLst>
              <a:ext uri="{FF2B5EF4-FFF2-40B4-BE49-F238E27FC236}">
                <a16:creationId xmlns:a16="http://schemas.microsoft.com/office/drawing/2014/main" id="{E34404D8-E5C0-4148-90FD-7E0126518AF3}"/>
              </a:ext>
            </a:extLst>
          </p:cNvPr>
          <p:cNvSpPr txBox="1"/>
          <p:nvPr/>
        </p:nvSpPr>
        <p:spPr>
          <a:xfrm>
            <a:off x="1411036" y="1641231"/>
            <a:ext cx="9003323" cy="1200329"/>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hombre es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ser activo</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que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interactúa con la naturaleza y la sociedad</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la que transforma y se transforma a sí mismo, en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contexto histórico y cultural concreto.</a:t>
            </a:r>
            <a:endPar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5" name="CuadroTexto 4">
            <a:extLst>
              <a:ext uri="{FF2B5EF4-FFF2-40B4-BE49-F238E27FC236}">
                <a16:creationId xmlns:a16="http://schemas.microsoft.com/office/drawing/2014/main" id="{02F8F023-395F-4728-87DE-77164CC06B56}"/>
              </a:ext>
            </a:extLst>
          </p:cNvPr>
          <p:cNvSpPr txBox="1"/>
          <p:nvPr/>
        </p:nvSpPr>
        <p:spPr>
          <a:xfrm>
            <a:off x="3471014" y="2841560"/>
            <a:ext cx="8757139" cy="2585323"/>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Las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fuentes de la zona de desarrollo próximo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están en : </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Internamente en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el individuo</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la sociedad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históricamente ubicada</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la cultura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del lugar donde está el estudiante.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6" name="Freeform 8">
            <a:extLst>
              <a:ext uri="{FF2B5EF4-FFF2-40B4-BE49-F238E27FC236}">
                <a16:creationId xmlns:a16="http://schemas.microsoft.com/office/drawing/2014/main" id="{FFC62A3B-3F30-40A0-9508-810798929A53}"/>
              </a:ext>
            </a:extLst>
          </p:cNvPr>
          <p:cNvSpPr>
            <a:spLocks/>
          </p:cNvSpPr>
          <p:nvPr/>
        </p:nvSpPr>
        <p:spPr bwMode="gray">
          <a:xfrm flipH="1">
            <a:off x="1916778" y="2722262"/>
            <a:ext cx="1090136"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50000">
                <a:srgbClr val="E127B9"/>
              </a:gs>
              <a:gs pos="0">
                <a:srgbClr val="7030A0"/>
              </a:gs>
              <a:gs pos="100000">
                <a:srgbClr val="009999">
                  <a:gamma/>
                  <a:tint val="31765"/>
                  <a:invGamma/>
                </a:srgbClr>
              </a:gs>
            </a:gsLst>
            <a:lin ang="0" scaled="1"/>
          </a:gradFill>
          <a:ln>
            <a:noFill/>
          </a:ln>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sz="1800" b="0" i="0" u="none" strike="noStrike" kern="0" cap="none" spc="0" normalizeH="0" baseline="0" noProof="0">
              <a:ln>
                <a:noFill/>
              </a:ln>
              <a:solidFill>
                <a:srgbClr val="000000"/>
              </a:solidFill>
              <a:effectLst/>
              <a:uLnTx/>
              <a:uFillTx/>
              <a:latin typeface="Arial" charset="0"/>
              <a:ea typeface="+mn-ea"/>
              <a:cs typeface="+mn-cs"/>
            </a:endParaRPr>
          </a:p>
        </p:txBody>
      </p:sp>
      <p:sp>
        <p:nvSpPr>
          <p:cNvPr id="7" name="Rectángulo: esquinas redondeadas 6">
            <a:extLst>
              <a:ext uri="{FF2B5EF4-FFF2-40B4-BE49-F238E27FC236}">
                <a16:creationId xmlns:a16="http://schemas.microsoft.com/office/drawing/2014/main" id="{38B46039-F606-4147-914D-4D5B950159FC}"/>
              </a:ext>
            </a:extLst>
          </p:cNvPr>
          <p:cNvSpPr/>
          <p:nvPr/>
        </p:nvSpPr>
        <p:spPr>
          <a:xfrm>
            <a:off x="2105932" y="5547775"/>
            <a:ext cx="9222873"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RELACIÓN DIALÉCTICA  ENTRE APRENDIZAJE - DESARROLLO</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sp>
        <p:nvSpPr>
          <p:cNvPr id="8" name="CuadroTexto 7">
            <a:extLst>
              <a:ext uri="{FF2B5EF4-FFF2-40B4-BE49-F238E27FC236}">
                <a16:creationId xmlns:a16="http://schemas.microsoft.com/office/drawing/2014/main" id="{365E9F00-9D34-4157-84E9-FED50BCB32C9}"/>
              </a:ext>
            </a:extLst>
          </p:cNvPr>
          <p:cNvSpPr txBox="1"/>
          <p:nvPr/>
        </p:nvSpPr>
        <p:spPr>
          <a:xfrm>
            <a:off x="10363242" y="6442546"/>
            <a:ext cx="165811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(Chaves, S/A)</a:t>
            </a:r>
            <a:endParaRPr kumimoji="0" lang="es-MX"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69452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3" presetClass="entr" presetSubtype="16"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childTnLst>
                                </p:cTn>
                              </p:par>
                            </p:childTnLst>
                          </p:cTn>
                        </p:par>
                        <p:par>
                          <p:cTn id="20" fill="hold">
                            <p:stCondLst>
                              <p:cond delay="1000"/>
                            </p:stCondLst>
                            <p:childTnLst>
                              <p:par>
                                <p:cTn id="21" presetID="22" presetClass="entr" presetSubtype="4"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par>
                                <p:cTn id="24" presetID="1" presetClass="mediacall" presetSubtype="0" fill="hold" nodeType="withEffect">
                                  <p:stCondLst>
                                    <p:cond delay="0"/>
                                  </p:stCondLst>
                                  <p:childTnLst>
                                    <p:cmd type="call" cmd="playFrom(0.0)">
                                      <p:cBhvr>
                                        <p:cTn id="25" dur="1252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25217" fill="hold"/>
                                        <p:tgtEl>
                                          <p:spTgt spid="9"/>
                                        </p:tgtEl>
                                      </p:cBhvr>
                                    </p:cmd>
                                  </p:childTnLst>
                                </p:cTn>
                              </p:par>
                            </p:childTnLst>
                          </p:cTn>
                        </p:par>
                      </p:childTnLst>
                    </p:cTn>
                  </p:par>
                </p:childTnLst>
              </p:cTn>
              <p:nextCondLst>
                <p:cond evt="onClick" delay="0">
                  <p:tgtEl>
                    <p:spTgt spid="9"/>
                  </p:tgtEl>
                </p:cond>
              </p:nextCondLst>
            </p:seq>
            <p:audio>
              <p:cMediaNode vol="80000">
                <p:cTn id="31" fill="hold" display="0">
                  <p:stCondLst>
                    <p:cond delay="indefinite"/>
                  </p:stCondLst>
                  <p:endCondLst>
                    <p:cond evt="onStopAudio" delay="0">
                      <p:tgtEl>
                        <p:sldTgt/>
                      </p:tgtEl>
                    </p:cond>
                  </p:endCondLst>
                </p:cTn>
                <p:tgtEl>
                  <p:spTgt spid="9"/>
                </p:tgtEl>
              </p:cMediaNode>
            </p:audio>
          </p:childTnLst>
        </p:cTn>
      </p:par>
    </p:tnLst>
    <p:bldLst>
      <p:bldP spid="4" grpId="0"/>
      <p:bldP spid="5" grpId="0"/>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106994" y="422172"/>
            <a:ext cx="609600" cy="609600"/>
          </a:xfrm>
          <a:prstGeom prst="rect">
            <a:avLst/>
          </a:prstGeom>
        </p:spPr>
      </p:pic>
      <p:sp>
        <p:nvSpPr>
          <p:cNvPr id="3" name="Rectángulo: esquinas redondeadas 2">
            <a:extLst>
              <a:ext uri="{FF2B5EF4-FFF2-40B4-BE49-F238E27FC236}">
                <a16:creationId xmlns:a16="http://schemas.microsoft.com/office/drawing/2014/main" id="{0CCA69A7-A074-413C-B8AF-FBA3C29FAB8C}"/>
              </a:ext>
            </a:extLst>
          </p:cNvPr>
          <p:cNvSpPr/>
          <p:nvPr/>
        </p:nvSpPr>
        <p:spPr>
          <a:xfrm>
            <a:off x="645773" y="355317"/>
            <a:ext cx="3294184"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LA GLOBALIZACIÓN</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pic>
        <p:nvPicPr>
          <p:cNvPr id="4" name="Picture 4">
            <a:extLst>
              <a:ext uri="{FF2B5EF4-FFF2-40B4-BE49-F238E27FC236}">
                <a16:creationId xmlns:a16="http://schemas.microsoft.com/office/drawing/2014/main" id="{4ADDD3FD-544E-466D-AADC-B30F838C98F6}"/>
              </a:ext>
            </a:extLst>
          </p:cNvPr>
          <p:cNvPicPr>
            <a:picLocks noChangeAspect="1"/>
          </p:cNvPicPr>
          <p:nvPr/>
        </p:nvPicPr>
        <p:blipFill>
          <a:blip r:embed="rId5"/>
          <a:stretch>
            <a:fillRect/>
          </a:stretch>
        </p:blipFill>
        <p:spPr>
          <a:xfrm>
            <a:off x="10981335" y="100933"/>
            <a:ext cx="1040019" cy="1036206"/>
          </a:xfrm>
          <a:prstGeom prst="rect">
            <a:avLst/>
          </a:prstGeom>
        </p:spPr>
      </p:pic>
      <p:sp>
        <p:nvSpPr>
          <p:cNvPr id="5" name="Rectángulo 4">
            <a:extLst>
              <a:ext uri="{FF2B5EF4-FFF2-40B4-BE49-F238E27FC236}">
                <a16:creationId xmlns:a16="http://schemas.microsoft.com/office/drawing/2014/main" id="{B3B0A56A-3F5C-4BFF-8A95-D1D5E10398CF}"/>
              </a:ext>
            </a:extLst>
          </p:cNvPr>
          <p:cNvSpPr/>
          <p:nvPr/>
        </p:nvSpPr>
        <p:spPr>
          <a:xfrm>
            <a:off x="645773" y="1311369"/>
            <a:ext cx="10855571"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Torres </a:t>
            </a:r>
            <a:r>
              <a:rPr kumimoji="0" lang="es-ES" sz="2400" b="1"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Santome</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citado por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Corado ( 2017-2018)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señala que la globalización es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una </a:t>
            </a: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estrategia internacional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que pretende alinear verticalmente a todos aquellos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Estados que se encuentran en vías de desarrollo (países sub - desarrollados) y que no cuentan con ejes transversales.</a:t>
            </a:r>
          </a:p>
        </p:txBody>
      </p:sp>
      <p:sp>
        <p:nvSpPr>
          <p:cNvPr id="6" name="Rectángulo 5">
            <a:extLst>
              <a:ext uri="{FF2B5EF4-FFF2-40B4-BE49-F238E27FC236}">
                <a16:creationId xmlns:a16="http://schemas.microsoft.com/office/drawing/2014/main" id="{1FC9B9DB-DD64-472C-B68D-5340697928CB}"/>
              </a:ext>
            </a:extLst>
          </p:cNvPr>
          <p:cNvSpPr/>
          <p:nvPr/>
        </p:nvSpPr>
        <p:spPr>
          <a:xfrm>
            <a:off x="1703180" y="3194539"/>
            <a:ext cx="10236111" cy="34163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Según la UNESCO citada por Jacques </a:t>
            </a:r>
            <a:r>
              <a:rPr kumimoji="0" lang="es-ES" sz="2400" b="1"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Hallak</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el fenómeno de la globalización es 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resultado de la integración de los sectores económico y financiero a escala mundial</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Esto fue posible debido a dos aspectos importantes: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1) 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rápido y significativo progreso tecnológico</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especialmente en el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área de las tecnologías de la información y la comunicación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2) los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cambios geopolíticos</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en particular el derrumbe del bloque del Este y la emergencia de agrupamientos económicos de países (la Unión Europea, el Mercosur, etc.)</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97229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1" presetClass="mediacall" presetSubtype="0" fill="hold" nodeType="withEffect">
                                  <p:stCondLst>
                                    <p:cond delay="0"/>
                                  </p:stCondLst>
                                  <p:childTnLst>
                                    <p:cmd type="call" cmd="playFrom(0.0)">
                                      <p:cBhvr>
                                        <p:cTn id="18" dur="1302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130287" fill="hold"/>
                                        <p:tgtEl>
                                          <p:spTgt spid="2"/>
                                        </p:tgtEl>
                                      </p:cBhvr>
                                    </p:cmd>
                                  </p:childTnLst>
                                </p:cTn>
                              </p:par>
                            </p:childTnLst>
                          </p:cTn>
                        </p:par>
                      </p:childTnLst>
                    </p:cTn>
                  </p:par>
                </p:childTnLst>
              </p:cTn>
              <p:nextCondLst>
                <p:cond evt="onClick" delay="0">
                  <p:tgtEl>
                    <p:spTgt spid="2"/>
                  </p:tgtEl>
                </p:cond>
              </p:nextCondLst>
            </p:seq>
            <p:audio>
              <p:cMediaNode vol="80000">
                <p:cTn id="24" fill="hold" display="0">
                  <p:stCondLst>
                    <p:cond delay="indefinite"/>
                  </p:stCondLst>
                  <p:endCondLst>
                    <p:cond evt="onStopAudio" delay="0">
                      <p:tgtEl>
                        <p:sldTgt/>
                      </p:tgtEl>
                    </p:cond>
                  </p:endCondLst>
                </p:cTn>
                <p:tgtEl>
                  <p:spTgt spid="2"/>
                </p:tgtEl>
              </p:cMediaNode>
            </p:audio>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888088" y="450240"/>
            <a:ext cx="609600" cy="609600"/>
          </a:xfrm>
          <a:prstGeom prst="rect">
            <a:avLst/>
          </a:prstGeom>
        </p:spPr>
      </p:pic>
      <p:sp>
        <p:nvSpPr>
          <p:cNvPr id="281" name="CustomShape 1"/>
          <p:cNvSpPr/>
          <p:nvPr/>
        </p:nvSpPr>
        <p:spPr>
          <a:xfrm>
            <a:off x="1153080" y="1154160"/>
            <a:ext cx="10629360" cy="5576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50000"/>
              </a:lnSpc>
            </a:pPr>
            <a:r>
              <a:rPr lang="es-US" sz="2400" b="1" strike="noStrike" spc="-1">
                <a:solidFill>
                  <a:srgbClr val="FF0000"/>
                </a:solidFill>
                <a:latin typeface="Franklin Gothic Medium"/>
                <a:ea typeface="Calibri"/>
              </a:rPr>
              <a:t>Pedagógico: </a:t>
            </a:r>
            <a:r>
              <a:rPr lang="es-US" sz="2400" b="0" strike="noStrike" spc="-1">
                <a:solidFill>
                  <a:srgbClr val="000000"/>
                </a:solidFill>
                <a:latin typeface="Franklin Gothic Medium"/>
                <a:ea typeface="Calibri"/>
              </a:rPr>
              <a:t>materializa el </a:t>
            </a:r>
            <a:r>
              <a:rPr lang="es-US" sz="2400" b="1" strike="noStrike" spc="-1">
                <a:solidFill>
                  <a:srgbClr val="FF0000"/>
                </a:solidFill>
                <a:latin typeface="Franklin Gothic Medium"/>
                <a:ea typeface="Calibri"/>
              </a:rPr>
              <a:t>Triple sentido</a:t>
            </a:r>
            <a:r>
              <a:rPr lang="es-US" sz="2400" b="0" strike="noStrike" spc="-1">
                <a:solidFill>
                  <a:srgbClr val="FF0000"/>
                </a:solidFill>
                <a:latin typeface="Franklin Gothic Medium"/>
                <a:ea typeface="Calibri"/>
              </a:rPr>
              <a:t> </a:t>
            </a:r>
            <a:r>
              <a:rPr lang="es-US" sz="2400" b="0" strike="noStrike" spc="-1">
                <a:solidFill>
                  <a:srgbClr val="000000"/>
                </a:solidFill>
                <a:latin typeface="Franklin Gothic Medium"/>
                <a:ea typeface="Calibri"/>
              </a:rPr>
              <a:t>que tiene que poseer toda acción educativa: </a:t>
            </a:r>
            <a:endParaRPr lang="es-US" sz="2400" b="0" strike="noStrike" spc="-1">
              <a:latin typeface="Arial"/>
            </a:endParaRPr>
          </a:p>
          <a:p>
            <a:pPr marL="1657440" lvl="3" indent="-285480" algn="just">
              <a:lnSpc>
                <a:spcPct val="150000"/>
              </a:lnSpc>
              <a:buClr>
                <a:srgbClr val="521808"/>
              </a:buClr>
              <a:buFont typeface="Franklin Gothic Medium"/>
              <a:buChar char="►"/>
            </a:pPr>
            <a:r>
              <a:rPr lang="es-US" sz="2400" b="0" strike="noStrike" spc="-1">
                <a:solidFill>
                  <a:srgbClr val="000000"/>
                </a:solidFill>
                <a:latin typeface="Franklin Gothic Medium"/>
                <a:ea typeface="Calibri"/>
              </a:rPr>
              <a:t>ofrecer la </a:t>
            </a:r>
            <a:r>
              <a:rPr lang="es-US" sz="2400" b="1" strike="noStrike" spc="-1">
                <a:solidFill>
                  <a:srgbClr val="FF0000"/>
                </a:solidFill>
                <a:latin typeface="Franklin Gothic Medium"/>
                <a:ea typeface="Calibri"/>
              </a:rPr>
              <a:t>herencia cultural</a:t>
            </a:r>
            <a:endParaRPr lang="es-US" sz="2400" b="0" strike="noStrike" spc="-1">
              <a:latin typeface="Arial"/>
            </a:endParaRPr>
          </a:p>
          <a:p>
            <a:pPr marL="1657440" lvl="3" indent="-285480" algn="just">
              <a:lnSpc>
                <a:spcPct val="150000"/>
              </a:lnSpc>
              <a:buClr>
                <a:srgbClr val="521808"/>
              </a:buClr>
              <a:buFont typeface="Franklin Gothic Medium"/>
              <a:buChar char="►"/>
            </a:pPr>
            <a:r>
              <a:rPr lang="es-US" sz="2400" b="0" strike="noStrike" spc="-1">
                <a:solidFill>
                  <a:srgbClr val="000000"/>
                </a:solidFill>
                <a:latin typeface="Franklin Gothic Medium"/>
                <a:ea typeface="Calibri"/>
              </a:rPr>
              <a:t>hacer que el sujeto sea </a:t>
            </a:r>
            <a:r>
              <a:rPr lang="es-US" sz="2400" b="1" strike="noStrike" spc="-1">
                <a:solidFill>
                  <a:srgbClr val="FF0000"/>
                </a:solidFill>
                <a:latin typeface="Franklin Gothic Medium"/>
                <a:ea typeface="Calibri"/>
              </a:rPr>
              <a:t>actor</a:t>
            </a:r>
            <a:r>
              <a:rPr lang="es-US" sz="2400" b="0" strike="noStrike" spc="-1">
                <a:solidFill>
                  <a:srgbClr val="000000"/>
                </a:solidFill>
                <a:latin typeface="Franklin Gothic Medium"/>
                <a:ea typeface="Calibri"/>
              </a:rPr>
              <a:t> en el mundo en que vive (participación)</a:t>
            </a:r>
            <a:endParaRPr lang="es-US" sz="2400" b="0" strike="noStrike" spc="-1">
              <a:latin typeface="Arial"/>
            </a:endParaRPr>
          </a:p>
          <a:p>
            <a:pPr marL="1657440" lvl="3" indent="-285480" algn="just">
              <a:lnSpc>
                <a:spcPct val="150000"/>
              </a:lnSpc>
              <a:buClr>
                <a:srgbClr val="521808"/>
              </a:buClr>
              <a:buFont typeface="Franklin Gothic Medium"/>
              <a:buChar char="►"/>
            </a:pPr>
            <a:r>
              <a:rPr lang="es-US" sz="2400" b="0" strike="noStrike" spc="-1">
                <a:solidFill>
                  <a:srgbClr val="000000"/>
                </a:solidFill>
                <a:latin typeface="Franklin Gothic Medium"/>
                <a:ea typeface="Calibri"/>
              </a:rPr>
              <a:t>convertirlo en </a:t>
            </a:r>
            <a:r>
              <a:rPr lang="es-US" sz="2400" b="1" strike="noStrike" spc="-1">
                <a:solidFill>
                  <a:srgbClr val="FF0000"/>
                </a:solidFill>
                <a:latin typeface="Franklin Gothic Medium"/>
                <a:ea typeface="Calibri"/>
              </a:rPr>
              <a:t>autor</a:t>
            </a:r>
            <a:r>
              <a:rPr lang="es-US" sz="2400" b="1" strike="noStrike" spc="-1">
                <a:solidFill>
                  <a:srgbClr val="000000"/>
                </a:solidFill>
                <a:latin typeface="Franklin Gothic Medium"/>
                <a:ea typeface="Calibri"/>
              </a:rPr>
              <a:t> </a:t>
            </a:r>
            <a:r>
              <a:rPr lang="es-US" sz="2400" b="0" strike="noStrike" spc="-1">
                <a:solidFill>
                  <a:srgbClr val="000000"/>
                </a:solidFill>
                <a:latin typeface="Franklin Gothic Medium"/>
                <a:ea typeface="Calibri"/>
              </a:rPr>
              <a:t>para que sea capaz de aportar también a la cultura y a la sociedad.(creación)</a:t>
            </a:r>
            <a:endParaRPr lang="es-US" sz="2400" b="0" strike="noStrike" spc="-1">
              <a:latin typeface="Arial"/>
            </a:endParaRPr>
          </a:p>
          <a:p>
            <a:pPr>
              <a:lnSpc>
                <a:spcPct val="150000"/>
              </a:lnSpc>
            </a:pPr>
            <a:r>
              <a:rPr lang="es-US" sz="2400" b="0" strike="noStrike" spc="-1">
                <a:solidFill>
                  <a:srgbClr val="000000"/>
                </a:solidFill>
                <a:latin typeface="Franklin Gothic Medium"/>
                <a:ea typeface="Calibri"/>
              </a:rPr>
              <a:t>Ofrece </a:t>
            </a:r>
            <a:r>
              <a:rPr lang="es-US" sz="2400" b="1" strike="noStrike" spc="-1">
                <a:solidFill>
                  <a:srgbClr val="FF0000"/>
                </a:solidFill>
                <a:latin typeface="Franklin Gothic Medium"/>
                <a:ea typeface="Calibri"/>
              </a:rPr>
              <a:t>diferentes alternativas pedagógicas</a:t>
            </a:r>
            <a:r>
              <a:rPr lang="es-US" sz="2400" b="0" strike="noStrike" spc="-1">
                <a:solidFill>
                  <a:srgbClr val="000000"/>
                </a:solidFill>
                <a:latin typeface="Franklin Gothic Medium"/>
                <a:ea typeface="Calibri"/>
              </a:rPr>
              <a:t>, que se complementan y no se niegan. Proporciona el desarrollo pleno del hombre, en todas sus posibilidades materiales y espirituales.</a:t>
            </a:r>
            <a:endParaRPr lang="es-US" sz="2400" b="0" strike="noStrike" spc="-1">
              <a:latin typeface="Arial"/>
            </a:endParaRPr>
          </a:p>
        </p:txBody>
      </p:sp>
      <p:pic>
        <p:nvPicPr>
          <p:cNvPr id="282" name="Picture 4"/>
          <p:cNvPicPr/>
          <p:nvPr/>
        </p:nvPicPr>
        <p:blipFill>
          <a:blip r:embed="rId5"/>
          <a:stretch/>
        </p:blipFill>
        <p:spPr>
          <a:xfrm>
            <a:off x="11025000" y="104040"/>
            <a:ext cx="1031400" cy="821520"/>
          </a:xfrm>
          <a:prstGeom prst="rect">
            <a:avLst/>
          </a:prstGeom>
          <a:ln>
            <a:noFill/>
          </a:ln>
        </p:spPr>
      </p:pic>
      <p:sp>
        <p:nvSpPr>
          <p:cNvPr id="283" name="CustomShape 2"/>
          <p:cNvSpPr/>
          <p:nvPr/>
        </p:nvSpPr>
        <p:spPr>
          <a:xfrm>
            <a:off x="1843920" y="238320"/>
            <a:ext cx="5788440" cy="821520"/>
          </a:xfrm>
          <a:prstGeom prst="roundRect">
            <a:avLst>
              <a:gd name="adj" fmla="val 16667"/>
            </a:avLst>
          </a:prstGeom>
          <a:solidFill>
            <a:schemeClr val="accent1">
              <a:lumMod val="40000"/>
              <a:lumOff val="60000"/>
            </a:schemeClr>
          </a:solidFill>
          <a:ln w="3816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US" sz="2400" b="1" strike="noStrike" spc="-1">
                <a:solidFill>
                  <a:srgbClr val="521808"/>
                </a:solidFill>
                <a:latin typeface="Franklin Gothic Medium"/>
              </a:rPr>
              <a:t>FUNDAMENTOS DEL CURRÍCULO</a:t>
            </a:r>
            <a:endParaRPr lang="es-US" sz="24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randombar(horizontal)">
                                      <p:cBhvr additive="repl">
                                        <p:cTn id="7" dur="500"/>
                                        <p:tgtEl>
                                          <p:spTgt spid="281"/>
                                        </p:tgtEl>
                                      </p:cBhvr>
                                    </p:animEffect>
                                  </p:childTnLst>
                                </p:cTn>
                              </p:par>
                              <p:par>
                                <p:cTn id="8" presetID="1" presetClass="mediacall" presetSubtype="0" fill="hold" nodeType="withEffect">
                                  <p:stCondLst>
                                    <p:cond delay="0"/>
                                  </p:stCondLst>
                                  <p:childTnLst>
                                    <p:cmd type="call" cmd="playFrom(0.0)">
                                      <p:cBhvr>
                                        <p:cTn id="9" dur="1021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02167" fill="hold"/>
                                        <p:tgtEl>
                                          <p:spTgt spid="2"/>
                                        </p:tgtEl>
                                      </p:cBhvr>
                                    </p:cmd>
                                  </p:childTnLst>
                                </p:cTn>
                              </p:par>
                            </p:childTnLst>
                          </p:cTn>
                        </p:par>
                      </p:childTnLst>
                    </p:cTn>
                  </p:par>
                </p:childTnLst>
              </p:cTn>
              <p:nextCondLst>
                <p:cond evt="onClick" delay="0">
                  <p:tgtEl>
                    <p:spTgt spid="2"/>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144679" y="480095"/>
            <a:ext cx="381658" cy="381658"/>
          </a:xfrm>
          <a:prstGeom prst="rect">
            <a:avLst/>
          </a:prstGeom>
        </p:spPr>
      </p:pic>
      <p:sp>
        <p:nvSpPr>
          <p:cNvPr id="5" name="Rectángulo: esquinas redondeadas 4">
            <a:extLst>
              <a:ext uri="{FF2B5EF4-FFF2-40B4-BE49-F238E27FC236}">
                <a16:creationId xmlns:a16="http://schemas.microsoft.com/office/drawing/2014/main" id="{035AFC7F-EB98-441D-A7B4-96AF10898BA1}"/>
              </a:ext>
            </a:extLst>
          </p:cNvPr>
          <p:cNvSpPr/>
          <p:nvPr/>
        </p:nvSpPr>
        <p:spPr>
          <a:xfrm>
            <a:off x="457201" y="413791"/>
            <a:ext cx="3493476" cy="481721"/>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LA GLOBALIZACIÓN</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pic>
        <p:nvPicPr>
          <p:cNvPr id="7" name="Picture 4">
            <a:extLst>
              <a:ext uri="{FF2B5EF4-FFF2-40B4-BE49-F238E27FC236}">
                <a16:creationId xmlns:a16="http://schemas.microsoft.com/office/drawing/2014/main" id="{F6D31E35-9882-4D53-A1E8-1A9D19AC7EDF}"/>
              </a:ext>
            </a:extLst>
          </p:cNvPr>
          <p:cNvPicPr>
            <a:picLocks noChangeAspect="1"/>
          </p:cNvPicPr>
          <p:nvPr/>
        </p:nvPicPr>
        <p:blipFill>
          <a:blip r:embed="rId5"/>
          <a:stretch>
            <a:fillRect/>
          </a:stretch>
        </p:blipFill>
        <p:spPr>
          <a:xfrm>
            <a:off x="10981335" y="100933"/>
            <a:ext cx="1040019" cy="1036206"/>
          </a:xfrm>
          <a:prstGeom prst="rect">
            <a:avLst/>
          </a:prstGeom>
        </p:spPr>
      </p:pic>
      <p:sp>
        <p:nvSpPr>
          <p:cNvPr id="2" name="Rectángulo 1">
            <a:extLst>
              <a:ext uri="{FF2B5EF4-FFF2-40B4-BE49-F238E27FC236}">
                <a16:creationId xmlns:a16="http://schemas.microsoft.com/office/drawing/2014/main" id="{C720A679-63A3-49EF-904D-C61E50E2B90F}"/>
              </a:ext>
            </a:extLst>
          </p:cNvPr>
          <p:cNvSpPr/>
          <p:nvPr/>
        </p:nvSpPr>
        <p:spPr>
          <a:xfrm>
            <a:off x="785755" y="1101970"/>
            <a:ext cx="9565411" cy="2240613"/>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Una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ideología dominante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fundada en la regulación del mercado, inicialmente aplicada a los intercambios económicos y financieros, y gradualmente extendida a todos los otros sectores de la actividad humana, incluyendo el sector social (educación,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salud, etc.).</a:t>
            </a:r>
          </a:p>
        </p:txBody>
      </p:sp>
      <p:sp>
        <p:nvSpPr>
          <p:cNvPr id="8" name="Rectángulo 7">
            <a:extLst>
              <a:ext uri="{FF2B5EF4-FFF2-40B4-BE49-F238E27FC236}">
                <a16:creationId xmlns:a16="http://schemas.microsoft.com/office/drawing/2014/main" id="{2A86D6C9-A60F-40BF-89AA-FCC7F837932B}"/>
              </a:ext>
            </a:extLst>
          </p:cNvPr>
          <p:cNvSpPr/>
          <p:nvPr/>
        </p:nvSpPr>
        <p:spPr>
          <a:xfrm>
            <a:off x="9518501" y="3158548"/>
            <a:ext cx="2318327"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(Corado, 2017-2018) </a:t>
            </a: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9" name="Rectángulo 8">
            <a:extLst>
              <a:ext uri="{FF2B5EF4-FFF2-40B4-BE49-F238E27FC236}">
                <a16:creationId xmlns:a16="http://schemas.microsoft.com/office/drawing/2014/main" id="{8F747842-331B-456A-82E3-178A0C0E5906}"/>
              </a:ext>
            </a:extLst>
          </p:cNvPr>
          <p:cNvSpPr/>
          <p:nvPr/>
        </p:nvSpPr>
        <p:spPr>
          <a:xfrm>
            <a:off x="1674961" y="4048102"/>
            <a:ext cx="1813319"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aumento del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rendimiento del capital</a:t>
            </a:r>
            <a:endPar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10" name="Rectángulo 9">
            <a:extLst>
              <a:ext uri="{FF2B5EF4-FFF2-40B4-BE49-F238E27FC236}">
                <a16:creationId xmlns:a16="http://schemas.microsoft.com/office/drawing/2014/main" id="{DEF3C0C0-B42C-4B58-8C10-639AB748E7CA}"/>
              </a:ext>
            </a:extLst>
          </p:cNvPr>
          <p:cNvSpPr/>
          <p:nvPr/>
        </p:nvSpPr>
        <p:spPr>
          <a:xfrm>
            <a:off x="4643662" y="4082509"/>
            <a:ext cx="3399692" cy="193899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posibilidad de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localizar las unidades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 producción de bienes y prestación de servicios casi en cualquier lugar</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11" name="Signo más 10">
            <a:extLst>
              <a:ext uri="{FF2B5EF4-FFF2-40B4-BE49-F238E27FC236}">
                <a16:creationId xmlns:a16="http://schemas.microsoft.com/office/drawing/2014/main" id="{A061256D-2278-4AF0-AF6A-767275B5145B}"/>
              </a:ext>
            </a:extLst>
          </p:cNvPr>
          <p:cNvSpPr/>
          <p:nvPr/>
        </p:nvSpPr>
        <p:spPr>
          <a:xfrm>
            <a:off x="3411422" y="4335009"/>
            <a:ext cx="1078523" cy="99584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2" name="Es igual a 11">
            <a:extLst>
              <a:ext uri="{FF2B5EF4-FFF2-40B4-BE49-F238E27FC236}">
                <a16:creationId xmlns:a16="http://schemas.microsoft.com/office/drawing/2014/main" id="{25391239-8776-42BB-87E7-5A0FB5125796}"/>
              </a:ext>
            </a:extLst>
          </p:cNvPr>
          <p:cNvSpPr/>
          <p:nvPr/>
        </p:nvSpPr>
        <p:spPr>
          <a:xfrm>
            <a:off x="8197072" y="4544592"/>
            <a:ext cx="1002901" cy="73419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entury Gothic"/>
              <a:ea typeface="+mn-ea"/>
              <a:cs typeface="+mn-cs"/>
            </a:endParaRPr>
          </a:p>
        </p:txBody>
      </p:sp>
      <p:sp>
        <p:nvSpPr>
          <p:cNvPr id="13" name="Rectángulo 12">
            <a:extLst>
              <a:ext uri="{FF2B5EF4-FFF2-40B4-BE49-F238E27FC236}">
                <a16:creationId xmlns:a16="http://schemas.microsoft.com/office/drawing/2014/main" id="{BA8F3DD2-5F56-404C-AEA0-39BA4702082E}"/>
              </a:ext>
            </a:extLst>
          </p:cNvPr>
          <p:cNvSpPr/>
          <p:nvPr/>
        </p:nvSpPr>
        <p:spPr>
          <a:xfrm>
            <a:off x="9199973" y="3883658"/>
            <a:ext cx="2759359" cy="255454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Unificar o Globalizar el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mundo</a:t>
            </a:r>
          </a:p>
        </p:txBody>
      </p:sp>
    </p:spTree>
    <p:extLst>
      <p:ext uri="{BB962C8B-B14F-4D97-AF65-F5344CB8AC3E}">
        <p14:creationId xmlns:p14="http://schemas.microsoft.com/office/powerpoint/2010/main" val="127853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par>
                          <p:cTn id="27" fill="hold">
                            <p:stCondLst>
                              <p:cond delay="1500"/>
                            </p:stCondLst>
                            <p:childTnLst>
                              <p:par>
                                <p:cTn id="28" presetID="53" presetClass="entr" presetSubtype="16"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par>
                          <p:cTn id="33" fill="hold">
                            <p:stCondLst>
                              <p:cond delay="2000"/>
                            </p:stCondLst>
                            <p:childTnLst>
                              <p:par>
                                <p:cTn id="34" presetID="53" presetClass="entr" presetSubtype="16"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par>
                                <p:cTn id="39" presetID="1" presetClass="mediacall" presetSubtype="0" fill="hold" nodeType="withEffect">
                                  <p:stCondLst>
                                    <p:cond delay="0"/>
                                  </p:stCondLst>
                                  <p:childTnLst>
                                    <p:cmd type="call" cmd="playFrom(0.0)">
                                      <p:cBhvr>
                                        <p:cTn id="40" dur="1483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3"/>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148387" fill="hold"/>
                                        <p:tgtEl>
                                          <p:spTgt spid="3"/>
                                        </p:tgtEl>
                                      </p:cBhvr>
                                    </p:cmd>
                                  </p:childTnLst>
                                </p:cTn>
                              </p:par>
                            </p:childTnLst>
                          </p:cTn>
                        </p:par>
                      </p:childTnLst>
                    </p:cTn>
                  </p:par>
                </p:childTnLst>
              </p:cTn>
              <p:nextCondLst>
                <p:cond evt="onClick" delay="0">
                  <p:tgtEl>
                    <p:spTgt spid="3"/>
                  </p:tgtEl>
                </p:cond>
              </p:nextCondLst>
            </p:seq>
            <p:audio>
              <p:cMediaNode vol="80000">
                <p:cTn id="46" fill="hold" display="0">
                  <p:stCondLst>
                    <p:cond delay="indefinite"/>
                  </p:stCondLst>
                  <p:endCondLst>
                    <p:cond evt="onStopAudio" delay="0">
                      <p:tgtEl>
                        <p:sldTgt/>
                      </p:tgtEl>
                    </p:cond>
                  </p:endCondLst>
                </p:cTn>
                <p:tgtEl>
                  <p:spTgt spid="3"/>
                </p:tgtEl>
              </p:cMediaNode>
            </p:audio>
          </p:childTnLst>
        </p:cTn>
      </p:par>
    </p:tnLst>
    <p:bldLst>
      <p:bldP spid="2" grpId="0"/>
      <p:bldP spid="9" grpId="0"/>
      <p:bldP spid="10" grpId="0"/>
      <p:bldP spid="11" grpId="0" animBg="1"/>
      <p:bldP spid="12" grpId="0" animBg="1"/>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23936" y="347663"/>
            <a:ext cx="434239" cy="434239"/>
          </a:xfrm>
          <a:prstGeom prst="rect">
            <a:avLst/>
          </a:prstGeom>
        </p:spPr>
      </p:pic>
      <p:sp>
        <p:nvSpPr>
          <p:cNvPr id="4" name="Rectángulo 3">
            <a:extLst>
              <a:ext uri="{FF2B5EF4-FFF2-40B4-BE49-F238E27FC236}">
                <a16:creationId xmlns:a16="http://schemas.microsoft.com/office/drawing/2014/main" id="{D414BBBE-4027-4FC2-9C11-2EF3B7C4C6D8}"/>
              </a:ext>
            </a:extLst>
          </p:cNvPr>
          <p:cNvSpPr/>
          <p:nvPr/>
        </p:nvSpPr>
        <p:spPr>
          <a:xfrm>
            <a:off x="1356688" y="1012592"/>
            <a:ext cx="10002974" cy="5632311"/>
          </a:xfrm>
          <a:prstGeom prst="rect">
            <a:avLst/>
          </a:prstGeom>
        </p:spPr>
        <p:txBody>
          <a:bodyPr wrap="square">
            <a:spAutoFit/>
          </a:bodyPr>
          <a:lstStyle/>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aparición de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sociedades del conocimiento</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debido a la multiplicación de las fuentes de información y comunicación .</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transformación de la naturaleza del trabajo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ligada, en particular a la necesidad de mayor flexibilidad y movilidad.</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Acentuación de la importancia de las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competencias en comunicación</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la necesidad del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trabajo en equipo</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y al uso más intensivo de las nuevas tecnologías.</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Aumento de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exclusión social</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pues una parte importante de la población mundial está desempleada o subempleada, o recibe una remuneración inadecuada, no pudiendo integrarse a la sociedad.</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5" name="Rectángulo: esquinas redondeadas 4">
            <a:extLst>
              <a:ext uri="{FF2B5EF4-FFF2-40B4-BE49-F238E27FC236}">
                <a16:creationId xmlns:a16="http://schemas.microsoft.com/office/drawing/2014/main" id="{52AC7424-D9C5-4854-8D7C-DB218A8772C1}"/>
              </a:ext>
            </a:extLst>
          </p:cNvPr>
          <p:cNvSpPr/>
          <p:nvPr/>
        </p:nvSpPr>
        <p:spPr>
          <a:xfrm>
            <a:off x="1735016" y="280808"/>
            <a:ext cx="6342183"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IMPLICACIONES DE LA GLOBALIZACIÓN</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pic>
        <p:nvPicPr>
          <p:cNvPr id="6" name="Picture 4">
            <a:extLst>
              <a:ext uri="{FF2B5EF4-FFF2-40B4-BE49-F238E27FC236}">
                <a16:creationId xmlns:a16="http://schemas.microsoft.com/office/drawing/2014/main" id="{13D2283C-F49C-4C9E-B081-86CE61010B89}"/>
              </a:ext>
            </a:extLst>
          </p:cNvPr>
          <p:cNvPicPr>
            <a:picLocks noChangeAspect="1"/>
          </p:cNvPicPr>
          <p:nvPr/>
        </p:nvPicPr>
        <p:blipFill>
          <a:blip r:embed="rId5"/>
          <a:stretch>
            <a:fillRect/>
          </a:stretch>
        </p:blipFill>
        <p:spPr>
          <a:xfrm>
            <a:off x="10981335" y="100933"/>
            <a:ext cx="1040019" cy="1036206"/>
          </a:xfrm>
          <a:prstGeom prst="rect">
            <a:avLst/>
          </a:prstGeom>
        </p:spPr>
      </p:pic>
      <p:sp>
        <p:nvSpPr>
          <p:cNvPr id="7" name="Rectángulo 6">
            <a:extLst>
              <a:ext uri="{FF2B5EF4-FFF2-40B4-BE49-F238E27FC236}">
                <a16:creationId xmlns:a16="http://schemas.microsoft.com/office/drawing/2014/main" id="{4A0402FE-E3E2-4ACF-A80F-34362A53F4BE}"/>
              </a:ext>
            </a:extLst>
          </p:cNvPr>
          <p:cNvSpPr/>
          <p:nvPr/>
        </p:nvSpPr>
        <p:spPr>
          <a:xfrm>
            <a:off x="9873673" y="6517073"/>
            <a:ext cx="2318327"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(Corado, 2017-2018) </a:t>
            </a: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899972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 presetClass="mediacall" presetSubtype="0" fill="hold" nodeType="withEffect">
                                  <p:stCondLst>
                                    <p:cond delay="0"/>
                                  </p:stCondLst>
                                  <p:childTnLst>
                                    <p:cmd type="call" cmd="playFrom(0.0)">
                                      <p:cBhvr>
                                        <p:cTn id="11" dur="2446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44677" fill="hold"/>
                                        <p:tgtEl>
                                          <p:spTgt spid="2"/>
                                        </p:tgtEl>
                                      </p:cBhvr>
                                    </p:cmd>
                                  </p:childTnLst>
                                </p:cTn>
                              </p:par>
                            </p:childTnLst>
                          </p:cTn>
                        </p:par>
                      </p:childTnLst>
                    </p:cTn>
                  </p:par>
                </p:childTnLst>
              </p:cTn>
              <p:nextCondLst>
                <p:cond evt="onClick" delay="0">
                  <p:tgtEl>
                    <p:spTgt spid="2"/>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309689" y="505416"/>
            <a:ext cx="360742" cy="360742"/>
          </a:xfrm>
          <a:prstGeom prst="rect">
            <a:avLst/>
          </a:prstGeom>
        </p:spPr>
      </p:pic>
      <p:sp>
        <p:nvSpPr>
          <p:cNvPr id="4" name="Rectángulo 3">
            <a:extLst>
              <a:ext uri="{FF2B5EF4-FFF2-40B4-BE49-F238E27FC236}">
                <a16:creationId xmlns:a16="http://schemas.microsoft.com/office/drawing/2014/main" id="{0D4A3DC9-D409-40CA-B46D-F0D7826EECE9}"/>
              </a:ext>
            </a:extLst>
          </p:cNvPr>
          <p:cNvSpPr/>
          <p:nvPr/>
        </p:nvSpPr>
        <p:spPr>
          <a:xfrm>
            <a:off x="1638043" y="1159449"/>
            <a:ext cx="9343292" cy="1200329"/>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transmisión tradicional de valores de la generación adulta a la joven, experimenta una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ruptura</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similar a la que han padecido las economías locales por los procesos de globalización.</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5" name="Rectángulo: esquinas redondeadas 4">
            <a:extLst>
              <a:ext uri="{FF2B5EF4-FFF2-40B4-BE49-F238E27FC236}">
                <a16:creationId xmlns:a16="http://schemas.microsoft.com/office/drawing/2014/main" id="{126CDA77-9A9E-4D66-B1FA-F5D3E43EB547}"/>
              </a:ext>
            </a:extLst>
          </p:cNvPr>
          <p:cNvSpPr/>
          <p:nvPr/>
        </p:nvSpPr>
        <p:spPr>
          <a:xfrm>
            <a:off x="1735016" y="280808"/>
            <a:ext cx="6342183"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IMPLICACIONES DE LA GLOBALIZACIÓN</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pic>
        <p:nvPicPr>
          <p:cNvPr id="6" name="Picture 4">
            <a:extLst>
              <a:ext uri="{FF2B5EF4-FFF2-40B4-BE49-F238E27FC236}">
                <a16:creationId xmlns:a16="http://schemas.microsoft.com/office/drawing/2014/main" id="{049B358F-9FC6-44C7-AB45-EA153491AD80}"/>
              </a:ext>
            </a:extLst>
          </p:cNvPr>
          <p:cNvPicPr>
            <a:picLocks noChangeAspect="1"/>
          </p:cNvPicPr>
          <p:nvPr/>
        </p:nvPicPr>
        <p:blipFill>
          <a:blip r:embed="rId5"/>
          <a:stretch>
            <a:fillRect/>
          </a:stretch>
        </p:blipFill>
        <p:spPr>
          <a:xfrm>
            <a:off x="10981335" y="100933"/>
            <a:ext cx="1040019" cy="1036206"/>
          </a:xfrm>
          <a:prstGeom prst="rect">
            <a:avLst/>
          </a:prstGeom>
        </p:spPr>
      </p:pic>
      <p:sp>
        <p:nvSpPr>
          <p:cNvPr id="7" name="Rectángulo 6">
            <a:extLst>
              <a:ext uri="{FF2B5EF4-FFF2-40B4-BE49-F238E27FC236}">
                <a16:creationId xmlns:a16="http://schemas.microsoft.com/office/drawing/2014/main" id="{8499DA64-6D95-4896-9A85-CD23B1334C98}"/>
              </a:ext>
            </a:extLst>
          </p:cNvPr>
          <p:cNvSpPr/>
          <p:nvPr/>
        </p:nvSpPr>
        <p:spPr>
          <a:xfrm>
            <a:off x="6529644" y="2505670"/>
            <a:ext cx="5298941" cy="132343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Esa ruptura es el resultado de </a:t>
            </a:r>
            <a:r>
              <a:rPr kumimoji="0" lang="es-E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la invasión </a:t>
            </a:r>
            <a:r>
              <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de las tecnologías de la comunicación 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de las nuevas tecnologías de la información</a:t>
            </a:r>
            <a:endParaRPr kumimoji="0" lang="es-MX" sz="2000" b="1"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8" name="Rectángulo 7">
            <a:extLst>
              <a:ext uri="{FF2B5EF4-FFF2-40B4-BE49-F238E27FC236}">
                <a16:creationId xmlns:a16="http://schemas.microsoft.com/office/drawing/2014/main" id="{D1FEDD12-4F12-428A-9336-150B9506D2E5}"/>
              </a:ext>
            </a:extLst>
          </p:cNvPr>
          <p:cNvSpPr/>
          <p:nvPr/>
        </p:nvSpPr>
        <p:spPr>
          <a:xfrm>
            <a:off x="1735016" y="4016931"/>
            <a:ext cx="9870831" cy="267765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4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educación debe “</a:t>
            </a:r>
            <a:r>
              <a:rPr kumimoji="0" lang="es-ES" sz="2400" b="1" i="1"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emprender las nuevas tareas </a:t>
            </a:r>
            <a:r>
              <a:rPr kumimoji="0" lang="es-ES" sz="24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 las cuales dependen el crecimiento económico, la equidad social y la integración cultural, adaptando para ello sus estructuras, procesos y resultados y las políticas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4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educacionales, a las transformaciones que —por efecto de la globalización— experimentan los contextos de información, conocimiento, laboral, tecnológico y de significados culturales en que se desenvuelven los procesos de enseñanza y </a:t>
            </a:r>
            <a:r>
              <a:rPr kumimoji="0" lang="es-MX" sz="24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aprendizaje.”</a:t>
            </a:r>
          </a:p>
        </p:txBody>
      </p:sp>
      <p:sp>
        <p:nvSpPr>
          <p:cNvPr id="9" name="Rectángulo 8">
            <a:extLst>
              <a:ext uri="{FF2B5EF4-FFF2-40B4-BE49-F238E27FC236}">
                <a16:creationId xmlns:a16="http://schemas.microsoft.com/office/drawing/2014/main" id="{A7B67BDD-63E2-44A0-886A-D8F115661403}"/>
              </a:ext>
            </a:extLst>
          </p:cNvPr>
          <p:cNvSpPr/>
          <p:nvPr/>
        </p:nvSpPr>
        <p:spPr>
          <a:xfrm>
            <a:off x="9442465" y="6488668"/>
            <a:ext cx="274953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(Corado, 2017-2018, p.7) </a:t>
            </a: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0" name="Freeform 8">
            <a:extLst>
              <a:ext uri="{FF2B5EF4-FFF2-40B4-BE49-F238E27FC236}">
                <a16:creationId xmlns:a16="http://schemas.microsoft.com/office/drawing/2014/main" id="{F93A5142-7F1C-46C0-83C3-8F9023530C25}"/>
              </a:ext>
            </a:extLst>
          </p:cNvPr>
          <p:cNvSpPr>
            <a:spLocks/>
          </p:cNvSpPr>
          <p:nvPr/>
        </p:nvSpPr>
        <p:spPr bwMode="gray">
          <a:xfrm flipH="1">
            <a:off x="5240215" y="2505670"/>
            <a:ext cx="1289429" cy="979624"/>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50000">
                <a:srgbClr val="E127B9"/>
              </a:gs>
              <a:gs pos="0">
                <a:srgbClr val="7030A0"/>
              </a:gs>
              <a:gs pos="100000">
                <a:srgbClr val="009999">
                  <a:gamma/>
                  <a:tint val="31765"/>
                  <a:invGamma/>
                </a:srgbClr>
              </a:gs>
            </a:gsLst>
            <a:lin ang="0" scaled="1"/>
          </a:gradFill>
          <a:ln>
            <a:noFill/>
          </a:ln>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sz="1800" b="0" i="0" u="none" strike="noStrike" kern="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13267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par>
                                <p:cTn id="23" presetID="1" presetClass="mediacall" presetSubtype="0" fill="hold" nodeType="withEffect">
                                  <p:stCondLst>
                                    <p:cond delay="0"/>
                                  </p:stCondLst>
                                  <p:childTnLst>
                                    <p:cmd type="call" cmd="playFrom(0.0)">
                                      <p:cBhvr>
                                        <p:cTn id="24" dur="1765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176537" fill="hold"/>
                                        <p:tgtEl>
                                          <p:spTgt spid="2"/>
                                        </p:tgtEl>
                                      </p:cBhvr>
                                    </p:cmd>
                                  </p:childTnLst>
                                </p:cTn>
                              </p:par>
                            </p:childTnLst>
                          </p:cTn>
                        </p:par>
                      </p:childTnLst>
                    </p:cTn>
                  </p:par>
                </p:childTnLst>
              </p:cTn>
              <p:nextCondLst>
                <p:cond evt="onClick" delay="0">
                  <p:tgtEl>
                    <p:spTgt spid="2"/>
                  </p:tgtEl>
                </p:cond>
              </p:nextCondLst>
            </p:seq>
            <p:audio>
              <p:cMediaNode vol="80000">
                <p:cTn id="30" fill="hold" display="0">
                  <p:stCondLst>
                    <p:cond delay="indefinite"/>
                  </p:stCondLst>
                  <p:endCondLst>
                    <p:cond evt="onStopAudio" delay="0">
                      <p:tgtEl>
                        <p:sldTgt/>
                      </p:tgtEl>
                    </p:cond>
                  </p:endCondLst>
                </p:cTn>
                <p:tgtEl>
                  <p:spTgt spid="2"/>
                </p:tgtEl>
              </p:cMediaNode>
            </p:audio>
          </p:childTnLst>
        </p:cTn>
      </p:par>
    </p:tnLst>
    <p:bldLst>
      <p:bldP spid="4" grpId="0"/>
      <p:bldP spid="7" grpId="0"/>
      <p:bldP spid="8" grpId="0"/>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4602" y="359784"/>
            <a:ext cx="493484" cy="493484"/>
          </a:xfrm>
          <a:prstGeom prst="rect">
            <a:avLst/>
          </a:prstGeom>
        </p:spPr>
      </p:pic>
      <p:pic>
        <p:nvPicPr>
          <p:cNvPr id="7" name="Picture 4">
            <a:extLst>
              <a:ext uri="{FF2B5EF4-FFF2-40B4-BE49-F238E27FC236}">
                <a16:creationId xmlns:a16="http://schemas.microsoft.com/office/drawing/2014/main" id="{040665C6-04CC-4819-BB55-CB9D08FEC4E7}"/>
              </a:ext>
            </a:extLst>
          </p:cNvPr>
          <p:cNvPicPr>
            <a:picLocks noChangeAspect="1"/>
          </p:cNvPicPr>
          <p:nvPr/>
        </p:nvPicPr>
        <p:blipFill>
          <a:blip r:embed="rId5"/>
          <a:stretch>
            <a:fillRect/>
          </a:stretch>
        </p:blipFill>
        <p:spPr>
          <a:xfrm>
            <a:off x="10981335" y="100933"/>
            <a:ext cx="1040019" cy="1036206"/>
          </a:xfrm>
          <a:prstGeom prst="rect">
            <a:avLst/>
          </a:prstGeom>
        </p:spPr>
      </p:pic>
      <p:sp>
        <p:nvSpPr>
          <p:cNvPr id="10" name="Rectángulo 9">
            <a:extLst>
              <a:ext uri="{FF2B5EF4-FFF2-40B4-BE49-F238E27FC236}">
                <a16:creationId xmlns:a16="http://schemas.microsoft.com/office/drawing/2014/main" id="{C16DC8A1-4A62-4CA4-BC94-E04F28EDD421}"/>
              </a:ext>
            </a:extLst>
          </p:cNvPr>
          <p:cNvSpPr/>
          <p:nvPr/>
        </p:nvSpPr>
        <p:spPr>
          <a:xfrm>
            <a:off x="1817079" y="606526"/>
            <a:ext cx="8962290" cy="181588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uso de las nuevas tecnologías viene a convertirse en la nueva </a:t>
            </a:r>
            <a:r>
              <a:rPr kumimoji="0" lang="es-ES" sz="28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“pedagogía invisible” </a:t>
            </a:r>
            <a:r>
              <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las formas de trabajo activo con actividades compartidas entre el docente y el estudiante en todos los sistemas y niveles educativos </a:t>
            </a:r>
          </a:p>
        </p:txBody>
      </p:sp>
      <p:sp>
        <p:nvSpPr>
          <p:cNvPr id="11" name="Freeform 8">
            <a:extLst>
              <a:ext uri="{FF2B5EF4-FFF2-40B4-BE49-F238E27FC236}">
                <a16:creationId xmlns:a16="http://schemas.microsoft.com/office/drawing/2014/main" id="{EE091954-884F-4634-A532-A19C382CADCA}"/>
              </a:ext>
            </a:extLst>
          </p:cNvPr>
          <p:cNvSpPr>
            <a:spLocks/>
          </p:cNvSpPr>
          <p:nvPr/>
        </p:nvSpPr>
        <p:spPr bwMode="gray">
          <a:xfrm rot="3318848" flipH="1">
            <a:off x="2532224" y="2541963"/>
            <a:ext cx="1090136"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50000">
                <a:srgbClr val="E127B9"/>
              </a:gs>
              <a:gs pos="0">
                <a:srgbClr val="7030A0"/>
              </a:gs>
              <a:gs pos="100000">
                <a:srgbClr val="009999">
                  <a:gamma/>
                  <a:tint val="31765"/>
                  <a:invGamma/>
                </a:srgbClr>
              </a:gs>
            </a:gsLst>
            <a:lin ang="0" scaled="1"/>
          </a:gradFill>
          <a:ln>
            <a:noFill/>
          </a:ln>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sz="1800" b="0" i="0" u="none" strike="noStrike" kern="0" cap="none" spc="0" normalizeH="0" baseline="0" noProof="0">
              <a:ln>
                <a:noFill/>
              </a:ln>
              <a:solidFill>
                <a:srgbClr val="000000"/>
              </a:solidFill>
              <a:effectLst/>
              <a:uLnTx/>
              <a:uFillTx/>
              <a:latin typeface="Arial" charset="0"/>
              <a:ea typeface="+mn-ea"/>
              <a:cs typeface="+mn-cs"/>
            </a:endParaRPr>
          </a:p>
        </p:txBody>
      </p:sp>
      <p:sp>
        <p:nvSpPr>
          <p:cNvPr id="12" name="Rectángulo: esquinas redondeadas 11">
            <a:extLst>
              <a:ext uri="{FF2B5EF4-FFF2-40B4-BE49-F238E27FC236}">
                <a16:creationId xmlns:a16="http://schemas.microsoft.com/office/drawing/2014/main" id="{0ACD3A7F-0DF4-4AFA-A5F1-F246394201EA}"/>
              </a:ext>
            </a:extLst>
          </p:cNvPr>
          <p:cNvSpPr/>
          <p:nvPr/>
        </p:nvSpPr>
        <p:spPr>
          <a:xfrm>
            <a:off x="1808545" y="3921433"/>
            <a:ext cx="3493476" cy="481721"/>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LA GLOBALIZACIÓN</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sp>
        <p:nvSpPr>
          <p:cNvPr id="13" name="Rectángulo: esquinas redondeadas 12">
            <a:extLst>
              <a:ext uri="{FF2B5EF4-FFF2-40B4-BE49-F238E27FC236}">
                <a16:creationId xmlns:a16="http://schemas.microsoft.com/office/drawing/2014/main" id="{67C6C638-D589-42A4-A40A-D5CF1F402068}"/>
              </a:ext>
            </a:extLst>
          </p:cNvPr>
          <p:cNvSpPr/>
          <p:nvPr/>
        </p:nvSpPr>
        <p:spPr>
          <a:xfrm>
            <a:off x="7054104" y="3921434"/>
            <a:ext cx="3927231" cy="481721"/>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INTERDISCIPLINARIEDAD</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sp>
        <p:nvSpPr>
          <p:cNvPr id="14" name="Freeform 7">
            <a:extLst>
              <a:ext uri="{FF2B5EF4-FFF2-40B4-BE49-F238E27FC236}">
                <a16:creationId xmlns:a16="http://schemas.microsoft.com/office/drawing/2014/main" id="{F9B9BFEF-D37D-4070-A5D8-31BAA2000CC1}"/>
              </a:ext>
            </a:extLst>
          </p:cNvPr>
          <p:cNvSpPr>
            <a:spLocks/>
          </p:cNvSpPr>
          <p:nvPr/>
        </p:nvSpPr>
        <p:spPr bwMode="gray">
          <a:xfrm rot="18211499">
            <a:off x="8366157" y="2577367"/>
            <a:ext cx="1157100" cy="118910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flip="none" rotWithShape="1">
            <a:gsLst>
              <a:gs pos="39000">
                <a:srgbClr val="0070C0">
                  <a:tint val="66000"/>
                  <a:satMod val="160000"/>
                </a:srgbClr>
              </a:gs>
              <a:gs pos="81000">
                <a:srgbClr val="00B0F0"/>
              </a:gs>
              <a:gs pos="100000">
                <a:srgbClr val="0070C0">
                  <a:tint val="23500"/>
                  <a:satMod val="160000"/>
                </a:srgbClr>
              </a:gs>
            </a:gsLst>
            <a:lin ang="13500000" scaled="1"/>
            <a:tileRect/>
          </a:gradFill>
          <a:ln>
            <a:noFill/>
          </a:ln>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5" name="CuadroTexto 14">
            <a:extLst>
              <a:ext uri="{FF2B5EF4-FFF2-40B4-BE49-F238E27FC236}">
                <a16:creationId xmlns:a16="http://schemas.microsoft.com/office/drawing/2014/main" id="{73210689-271F-402F-A984-E781C9484AB3}"/>
              </a:ext>
            </a:extLst>
          </p:cNvPr>
          <p:cNvSpPr txBox="1"/>
          <p:nvPr/>
        </p:nvSpPr>
        <p:spPr>
          <a:xfrm>
            <a:off x="1934309" y="4560467"/>
            <a:ext cx="3681047" cy="2215991"/>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Impuesta</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 extrapolada de la economía a las ciencias sociales</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Aumenta la exclusión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6" name="CuadroTexto 15">
            <a:extLst>
              <a:ext uri="{FF2B5EF4-FFF2-40B4-BE49-F238E27FC236}">
                <a16:creationId xmlns:a16="http://schemas.microsoft.com/office/drawing/2014/main" id="{787A487A-32A9-4371-8DA4-68E3169FBB6A}"/>
              </a:ext>
            </a:extLst>
          </p:cNvPr>
          <p:cNvSpPr txBox="1"/>
          <p:nvPr/>
        </p:nvSpPr>
        <p:spPr>
          <a:xfrm>
            <a:off x="7233138" y="4583818"/>
            <a:ext cx="4372707" cy="156966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Asumida como respuesta</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 resultado del desarrollo de las ciencias</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Favorece la participación</a:t>
            </a:r>
          </a:p>
        </p:txBody>
      </p:sp>
      <p:sp>
        <p:nvSpPr>
          <p:cNvPr id="17" name="Distinto de 16">
            <a:extLst>
              <a:ext uri="{FF2B5EF4-FFF2-40B4-BE49-F238E27FC236}">
                <a16:creationId xmlns:a16="http://schemas.microsoft.com/office/drawing/2014/main" id="{5AD92F17-2651-4C9B-B479-F58009F11D48}"/>
              </a:ext>
            </a:extLst>
          </p:cNvPr>
          <p:cNvSpPr/>
          <p:nvPr/>
        </p:nvSpPr>
        <p:spPr>
          <a:xfrm>
            <a:off x="5302021" y="3474179"/>
            <a:ext cx="1735015" cy="1376228"/>
          </a:xfrm>
          <a:prstGeom prst="mathNotEqual">
            <a:avLst>
              <a:gd name="adj1" fmla="val 23520"/>
              <a:gd name="adj2" fmla="val 6599997"/>
              <a:gd name="adj3" fmla="val 11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96457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par>
                                <p:cTn id="21" presetID="53" presetClass="entr" presetSubtype="16"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fltVal val="0"/>
                                          </p:val>
                                        </p:tav>
                                        <p:tav tm="100000">
                                          <p:val>
                                            <p:strVal val="#ppt_h"/>
                                          </p:val>
                                        </p:tav>
                                      </p:tavLst>
                                    </p:anim>
                                    <p:animEffect transition="in" filter="fade">
                                      <p:cBhvr>
                                        <p:cTn id="35" dur="500"/>
                                        <p:tgtEl>
                                          <p:spTgt spid="16"/>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par>
                                <p:cTn id="41" presetID="1" presetClass="mediacall" presetSubtype="0" fill="hold" nodeType="withEffect">
                                  <p:stCondLst>
                                    <p:cond delay="0"/>
                                  </p:stCondLst>
                                  <p:childTnLst>
                                    <p:cmd type="call" cmd="playFrom(0.0)">
                                      <p:cBhvr>
                                        <p:cTn id="42" dur="1407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2"/>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140757" fill="hold"/>
                                        <p:tgtEl>
                                          <p:spTgt spid="2"/>
                                        </p:tgtEl>
                                      </p:cBhvr>
                                    </p:cmd>
                                  </p:childTnLst>
                                </p:cTn>
                              </p:par>
                            </p:childTnLst>
                          </p:cTn>
                        </p:par>
                      </p:childTnLst>
                    </p:cTn>
                  </p:par>
                </p:childTnLst>
              </p:cTn>
              <p:nextCondLst>
                <p:cond evt="onClick" delay="0">
                  <p:tgtEl>
                    <p:spTgt spid="2"/>
                  </p:tgtEl>
                </p:cond>
              </p:nextCondLst>
            </p:seq>
            <p:audio>
              <p:cMediaNode vol="80000">
                <p:cTn id="48" fill="hold" display="0">
                  <p:stCondLst>
                    <p:cond delay="indefinite"/>
                  </p:stCondLst>
                  <p:endCondLst>
                    <p:cond evt="onStopAudio" delay="0">
                      <p:tgtEl>
                        <p:sldTgt/>
                      </p:tgtEl>
                    </p:cond>
                  </p:endCondLst>
                </p:cTn>
                <p:tgtEl>
                  <p:spTgt spid="2"/>
                </p:tgtEl>
              </p:cMediaNode>
            </p:audio>
          </p:childTnLst>
        </p:cTn>
      </p:par>
    </p:tnLst>
    <p:bldLst>
      <p:bldP spid="12" grpId="0" animBg="1"/>
      <p:bldP spid="13" grpId="0" animBg="1"/>
      <p:bldP spid="14" grpId="0" animBg="1"/>
      <p:bldP spid="15" grpId="0"/>
      <p:bldP spid="16" grpId="0"/>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609168" y="371177"/>
            <a:ext cx="304800" cy="304800"/>
          </a:xfrm>
          <a:prstGeom prst="rect">
            <a:avLst/>
          </a:prstGeom>
        </p:spPr>
      </p:pic>
      <p:sp>
        <p:nvSpPr>
          <p:cNvPr id="3" name="Rectángulo: esquinas redondeadas 2">
            <a:extLst>
              <a:ext uri="{FF2B5EF4-FFF2-40B4-BE49-F238E27FC236}">
                <a16:creationId xmlns:a16="http://schemas.microsoft.com/office/drawing/2014/main" id="{9B5BDC80-0027-4481-A9AE-07FB765DC676}"/>
              </a:ext>
            </a:extLst>
          </p:cNvPr>
          <p:cNvSpPr/>
          <p:nvPr/>
        </p:nvSpPr>
        <p:spPr>
          <a:xfrm>
            <a:off x="410307" y="331729"/>
            <a:ext cx="7784123" cy="481721"/>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INTERDISCIPLINARIEDAD EN EL DISEÑO CURRICULAR</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sp>
        <p:nvSpPr>
          <p:cNvPr id="5" name="CuadroTexto 4">
            <a:extLst>
              <a:ext uri="{FF2B5EF4-FFF2-40B4-BE49-F238E27FC236}">
                <a16:creationId xmlns:a16="http://schemas.microsoft.com/office/drawing/2014/main" id="{4A984350-A402-4A8D-82F9-2F8034E9CED3}"/>
              </a:ext>
            </a:extLst>
          </p:cNvPr>
          <p:cNvSpPr txBox="1"/>
          <p:nvPr/>
        </p:nvSpPr>
        <p:spPr>
          <a:xfrm>
            <a:off x="1383323" y="1225689"/>
            <a:ext cx="10363200" cy="5632311"/>
          </a:xfrm>
          <a:prstGeom prst="rect">
            <a:avLst/>
          </a:prstGeom>
          <a:noFill/>
        </p:spPr>
        <p:txBody>
          <a:bodyPr wrap="square" rtlCol="0">
            <a:spAutoFit/>
          </a:bodyPr>
          <a:lstStyle/>
          <a:p>
            <a:pPr marL="285750" marR="0" lvl="0" indent="-285750" algn="just"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 el resultado del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desarrollo histórico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 las ciencias</a:t>
            </a:r>
          </a:p>
          <a:p>
            <a:pPr marL="285750" marR="0" lvl="0" indent="-285750" algn="just"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Refleja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complejidad y universalidad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 la propia realidad sobre la cual se actúa</a:t>
            </a:r>
          </a:p>
          <a:p>
            <a:pPr marL="285750" marR="0" lvl="0" indent="-285750" algn="just"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Es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integración horizontal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el currículo de estudio de las disciplinas</a:t>
            </a:r>
          </a:p>
          <a:p>
            <a:pPr marL="285750" marR="0" lvl="0" indent="-285750" algn="just"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Su esencia es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cooperación de saberes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entre dos o más disciplinas, donde cada una de ellas aporta su esquema conceptual, sus formas de definir problemas y métodos de integración.</a:t>
            </a:r>
          </a:p>
          <a:p>
            <a:pPr marL="285750" marR="0" lvl="0" indent="-285750" algn="just"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reunión</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de conocimientos, métodos, recursos, habilidades desarrolladas  por especialistas de diferentes disciplinas en el estudio de un objeto común para ellas.</a:t>
            </a:r>
          </a:p>
          <a:p>
            <a:pPr marL="285750" marR="0" lvl="0" indent="-285750" algn="just" defTabSz="4572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respuesta actual e imprescindible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 la multiplicidad, a la fragmentación y división de conocimientos, a la proliferación y desmedido crecimiento de la información, a la complejidad del mundo en que vivimos </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6" name="Picture 4">
            <a:extLst>
              <a:ext uri="{FF2B5EF4-FFF2-40B4-BE49-F238E27FC236}">
                <a16:creationId xmlns:a16="http://schemas.microsoft.com/office/drawing/2014/main" id="{34420C06-3016-437F-8ADA-B8E27CAD3051}"/>
              </a:ext>
            </a:extLst>
          </p:cNvPr>
          <p:cNvPicPr>
            <a:picLocks noChangeAspect="1"/>
          </p:cNvPicPr>
          <p:nvPr/>
        </p:nvPicPr>
        <p:blipFill>
          <a:blip r:embed="rId5"/>
          <a:stretch>
            <a:fillRect/>
          </a:stretch>
        </p:blipFill>
        <p:spPr>
          <a:xfrm>
            <a:off x="10773508" y="136102"/>
            <a:ext cx="1083724" cy="1079751"/>
          </a:xfrm>
          <a:prstGeom prst="rect">
            <a:avLst/>
          </a:prstGeom>
        </p:spPr>
      </p:pic>
    </p:spTree>
    <p:extLst>
      <p:ext uri="{BB962C8B-B14F-4D97-AF65-F5344CB8AC3E}">
        <p14:creationId xmlns:p14="http://schemas.microsoft.com/office/powerpoint/2010/main" val="181054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 presetClass="mediacall" presetSubtype="0" fill="hold" nodeType="withEffect">
                                  <p:stCondLst>
                                    <p:cond delay="0"/>
                                  </p:stCondLst>
                                  <p:childTnLst>
                                    <p:cmd type="call" cmd="playFrom(0.0)">
                                      <p:cBhvr>
                                        <p:cTn id="9" dur="1780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78057" fill="hold"/>
                                        <p:tgtEl>
                                          <p:spTgt spid="2"/>
                                        </p:tgtEl>
                                      </p:cBhvr>
                                    </p:cmd>
                                  </p:childTnLst>
                                </p:cTn>
                              </p:par>
                            </p:childTnLst>
                          </p:cTn>
                        </p:par>
                      </p:childTnLst>
                    </p:cTn>
                  </p:par>
                </p:childTnLst>
              </p:cTn>
              <p:nextCondLst>
                <p:cond evt="onClick" delay="0">
                  <p:tgtEl>
                    <p:spTgt spid="2"/>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85448" y="675977"/>
            <a:ext cx="304800" cy="304800"/>
          </a:xfrm>
          <a:prstGeom prst="rect">
            <a:avLst/>
          </a:prstGeom>
        </p:spPr>
      </p:pic>
      <p:sp>
        <p:nvSpPr>
          <p:cNvPr id="2" name="Rectángulo: esquinas redondeadas 1">
            <a:extLst>
              <a:ext uri="{FF2B5EF4-FFF2-40B4-BE49-F238E27FC236}">
                <a16:creationId xmlns:a16="http://schemas.microsoft.com/office/drawing/2014/main" id="{782217A1-40AF-40F7-801E-AB2CB3D6036E}"/>
              </a:ext>
            </a:extLst>
          </p:cNvPr>
          <p:cNvSpPr/>
          <p:nvPr/>
        </p:nvSpPr>
        <p:spPr>
          <a:xfrm>
            <a:off x="691661" y="633642"/>
            <a:ext cx="7784123" cy="481721"/>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INTERDISCIPLINARIEDAD EN EL DISEÑO CURRICULAR</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pic>
        <p:nvPicPr>
          <p:cNvPr id="3" name="Picture 4">
            <a:extLst>
              <a:ext uri="{FF2B5EF4-FFF2-40B4-BE49-F238E27FC236}">
                <a16:creationId xmlns:a16="http://schemas.microsoft.com/office/drawing/2014/main" id="{D77B39EB-0368-44C2-80E8-332FAC4442EB}"/>
              </a:ext>
            </a:extLst>
          </p:cNvPr>
          <p:cNvPicPr>
            <a:picLocks noChangeAspect="1"/>
          </p:cNvPicPr>
          <p:nvPr/>
        </p:nvPicPr>
        <p:blipFill>
          <a:blip r:embed="rId5"/>
          <a:stretch>
            <a:fillRect/>
          </a:stretch>
        </p:blipFill>
        <p:spPr>
          <a:xfrm>
            <a:off x="10773508" y="136102"/>
            <a:ext cx="1083724" cy="1079751"/>
          </a:xfrm>
          <a:prstGeom prst="rect">
            <a:avLst/>
          </a:prstGeom>
        </p:spPr>
      </p:pic>
      <p:sp>
        <p:nvSpPr>
          <p:cNvPr id="4" name="CuadroTexto 3">
            <a:extLst>
              <a:ext uri="{FF2B5EF4-FFF2-40B4-BE49-F238E27FC236}">
                <a16:creationId xmlns:a16="http://schemas.microsoft.com/office/drawing/2014/main" id="{DCDC303E-EFB2-4D63-A8C4-42BB13FC16E4}"/>
              </a:ext>
            </a:extLst>
          </p:cNvPr>
          <p:cNvSpPr txBox="1"/>
          <p:nvPr/>
        </p:nvSpPr>
        <p:spPr>
          <a:xfrm>
            <a:off x="2048277" y="1626161"/>
            <a:ext cx="9267093" cy="4632037"/>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60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interdisciplinariedad no se refiere a simples relaciones entre disciplinas sino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interrelaciones que generan síntesis</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que parte de la existencia de sistemas complejos que genera  una forma de organización científica de trabajo integrado, donde el conocimiento se mueve en 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dialéctica entre disciplinariedad e interdisciplinariedad</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la primera como punto diferenciador y la segunda como totalidad”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(Salazar, 2001)</a:t>
            </a:r>
            <a:endPar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5" name="Picture 4" descr="17 ">
            <a:extLst>
              <a:ext uri="{FF2B5EF4-FFF2-40B4-BE49-F238E27FC236}">
                <a16:creationId xmlns:a16="http://schemas.microsoft.com/office/drawing/2014/main" id="{97A8322B-34B2-446B-A9A6-9512BBCBED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5448" y="5172400"/>
            <a:ext cx="2888921" cy="1648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087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9"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par>
                                <p:cTn id="13" presetID="1" presetClass="mediacall" presetSubtype="0" fill="hold" nodeType="withEffect">
                                  <p:stCondLst>
                                    <p:cond delay="0"/>
                                  </p:stCondLst>
                                  <p:childTnLst>
                                    <p:cmd type="call" cmd="playFrom(0.0)">
                                      <p:cBhvr>
                                        <p:cTn id="14" dur="11270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12707" fill="hold"/>
                                        <p:tgtEl>
                                          <p:spTgt spid="6"/>
                                        </p:tgtEl>
                                      </p:cBhvr>
                                    </p:cmd>
                                  </p:childTnLst>
                                </p:cTn>
                              </p:par>
                            </p:childTnLst>
                          </p:cTn>
                        </p:par>
                      </p:childTnLst>
                    </p:cTn>
                  </p:par>
                </p:childTnLst>
              </p:cTn>
              <p:nextCondLst>
                <p:cond evt="onClick" delay="0">
                  <p:tgtEl>
                    <p:spTgt spid="6"/>
                  </p:tgtEl>
                </p:cond>
              </p:nextCondLst>
            </p:seq>
            <p:audio>
              <p:cMediaNode vol="80000">
                <p:cTn id="20" fill="hold" display="0">
                  <p:stCondLst>
                    <p:cond delay="indefinite"/>
                  </p:stCondLst>
                  <p:endCondLst>
                    <p:cond evt="onStopAudio" delay="0">
                      <p:tgtEl>
                        <p:sldTgt/>
                      </p:tgtEl>
                    </p:cond>
                  </p:endCondLst>
                </p:cTn>
                <p:tgtEl>
                  <p:spTgt spid="6"/>
                </p:tgtEl>
              </p:cMediaNode>
            </p:audio>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286883" y="741642"/>
            <a:ext cx="304800" cy="304800"/>
          </a:xfrm>
          <a:prstGeom prst="rect">
            <a:avLst/>
          </a:prstGeom>
        </p:spPr>
      </p:pic>
      <p:sp>
        <p:nvSpPr>
          <p:cNvPr id="2" name="Flèche vers le bas 4">
            <a:extLst>
              <a:ext uri="{FF2B5EF4-FFF2-40B4-BE49-F238E27FC236}">
                <a16:creationId xmlns:a16="http://schemas.microsoft.com/office/drawing/2014/main" id="{1E39441E-2A04-407C-8054-C69CA28FCF26}"/>
              </a:ext>
            </a:extLst>
          </p:cNvPr>
          <p:cNvSpPr/>
          <p:nvPr/>
        </p:nvSpPr>
        <p:spPr>
          <a:xfrm rot="2404957">
            <a:off x="3844794" y="1964584"/>
            <a:ext cx="381000" cy="611428"/>
          </a:xfrm>
          <a:prstGeom prst="downArrow">
            <a:avLst/>
          </a:prstGeom>
          <a:gradFill>
            <a:gsLst>
              <a:gs pos="24000">
                <a:schemeClr val="accent1">
                  <a:lumMod val="5000"/>
                  <a:lumOff val="95000"/>
                  <a:alpha val="81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3" name="Flèche vers le bas 5">
            <a:extLst>
              <a:ext uri="{FF2B5EF4-FFF2-40B4-BE49-F238E27FC236}">
                <a16:creationId xmlns:a16="http://schemas.microsoft.com/office/drawing/2014/main" id="{2D6E4D67-CB3A-4A72-BF84-1562A027A91C}"/>
              </a:ext>
            </a:extLst>
          </p:cNvPr>
          <p:cNvSpPr/>
          <p:nvPr/>
        </p:nvSpPr>
        <p:spPr>
          <a:xfrm rot="19222908">
            <a:off x="7755139" y="1953188"/>
            <a:ext cx="381000" cy="717596"/>
          </a:xfrm>
          <a:prstGeom prst="downArrow">
            <a:avLst/>
          </a:prstGeom>
          <a:gradFill>
            <a:gsLst>
              <a:gs pos="24000">
                <a:schemeClr val="accent1">
                  <a:lumMod val="5000"/>
                  <a:lumOff val="95000"/>
                  <a:alpha val="81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à coins arrondis 7">
            <a:extLst>
              <a:ext uri="{FF2B5EF4-FFF2-40B4-BE49-F238E27FC236}">
                <a16:creationId xmlns:a16="http://schemas.microsoft.com/office/drawing/2014/main" id="{BCC0EBFD-40BE-4FF5-9A42-AB0AD2B27FBF}"/>
              </a:ext>
            </a:extLst>
          </p:cNvPr>
          <p:cNvSpPr/>
          <p:nvPr/>
        </p:nvSpPr>
        <p:spPr>
          <a:xfrm>
            <a:off x="7593647" y="2747310"/>
            <a:ext cx="4384431" cy="3048000"/>
          </a:xfrm>
          <a:prstGeom prst="roundRect">
            <a:avLst/>
          </a:prstGeom>
          <a:gradFill>
            <a:gsLst>
              <a:gs pos="24000">
                <a:schemeClr val="accent1">
                  <a:lumMod val="5000"/>
                  <a:lumOff val="95000"/>
                  <a:alpha val="81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C00000"/>
                </a:solidFill>
                <a:effectLst/>
                <a:uLnTx/>
                <a:uFillTx/>
                <a:latin typeface="Franklin Gothic Medium" panose="020B0603020102020204" pitchFamily="34" charset="0"/>
                <a:ea typeface="+mn-ea"/>
                <a:cs typeface="+mn-cs"/>
              </a:rPr>
              <a:t>Cooperación</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forma de organización del trabajo científico que permite  establecer vínculos de participación conjunta de diferentes especialistas</a:t>
            </a:r>
            <a:endParaRPr kumimoji="0" lang="fr-CA"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5" name="ZoneTexte 2">
            <a:extLst>
              <a:ext uri="{FF2B5EF4-FFF2-40B4-BE49-F238E27FC236}">
                <a16:creationId xmlns:a16="http://schemas.microsoft.com/office/drawing/2014/main" id="{260BD8D3-480C-4D3E-B5B4-53E1EDEEC397}"/>
              </a:ext>
            </a:extLst>
          </p:cNvPr>
          <p:cNvSpPr txBox="1">
            <a:spLocks noChangeArrowheads="1"/>
          </p:cNvSpPr>
          <p:nvPr/>
        </p:nvSpPr>
        <p:spPr bwMode="auto">
          <a:xfrm>
            <a:off x="4294757" y="1451766"/>
            <a:ext cx="3519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alt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TIENE COMO FUNCIONES</a:t>
            </a:r>
            <a:endParaRPr kumimoji="0" lang="fr-CA" alt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6" name="Rectangle à coins arrondis 1">
            <a:extLst>
              <a:ext uri="{FF2B5EF4-FFF2-40B4-BE49-F238E27FC236}">
                <a16:creationId xmlns:a16="http://schemas.microsoft.com/office/drawing/2014/main" id="{CB79B4E3-EACF-4222-9471-71DC707FCA5A}"/>
              </a:ext>
            </a:extLst>
          </p:cNvPr>
          <p:cNvSpPr/>
          <p:nvPr/>
        </p:nvSpPr>
        <p:spPr>
          <a:xfrm>
            <a:off x="980954" y="2747310"/>
            <a:ext cx="4019550" cy="3048000"/>
          </a:xfrm>
          <a:prstGeom prst="roundRect">
            <a:avLst/>
          </a:prstGeom>
          <a:gradFill>
            <a:gsLst>
              <a:gs pos="24000">
                <a:schemeClr val="accent1">
                  <a:lumMod val="5000"/>
                  <a:lumOff val="95000"/>
                  <a:alpha val="81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C00000"/>
                </a:solidFill>
                <a:effectLst/>
                <a:uLnTx/>
                <a:uFillTx/>
                <a:latin typeface="Franklin Gothic Medium" panose="020B0603020102020204" pitchFamily="34" charset="0"/>
                <a:ea typeface="+mn-ea"/>
                <a:cs typeface="+mn-cs"/>
              </a:rPr>
              <a:t> Interrelación</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resultado de la articulación de las diferentes asignaturas dentro del proceso de investigación, teniendo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cuenta todos sus componentes </a:t>
            </a:r>
            <a:endParaRPr kumimoji="0" lang="fr-CA"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7" name="Rectángulo 6">
            <a:extLst>
              <a:ext uri="{FF2B5EF4-FFF2-40B4-BE49-F238E27FC236}">
                <a16:creationId xmlns:a16="http://schemas.microsoft.com/office/drawing/2014/main" id="{9D3B79D0-14E9-4930-87FD-679ADDB35F3F}"/>
              </a:ext>
            </a:extLst>
          </p:cNvPr>
          <p:cNvSpPr/>
          <p:nvPr/>
        </p:nvSpPr>
        <p:spPr>
          <a:xfrm>
            <a:off x="10076124" y="6259158"/>
            <a:ext cx="1699568" cy="369332"/>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(Salazar, 2001)</a:t>
            </a:r>
            <a:endParaRPr kumimoji="0" lang="es-MX" sz="18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8" name="Rectángulo: esquinas redondeadas 7">
            <a:extLst>
              <a:ext uri="{FF2B5EF4-FFF2-40B4-BE49-F238E27FC236}">
                <a16:creationId xmlns:a16="http://schemas.microsoft.com/office/drawing/2014/main" id="{A2A13ADA-F778-4AB5-B038-735D24A3FD18}"/>
              </a:ext>
            </a:extLst>
          </p:cNvPr>
          <p:cNvSpPr/>
          <p:nvPr/>
        </p:nvSpPr>
        <p:spPr>
          <a:xfrm>
            <a:off x="1226954" y="702847"/>
            <a:ext cx="7784123" cy="481721"/>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INTERDISCIPLINARIEDAD EN EL DISEÑO CURRICULAR</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pic>
        <p:nvPicPr>
          <p:cNvPr id="9" name="Picture 4">
            <a:extLst>
              <a:ext uri="{FF2B5EF4-FFF2-40B4-BE49-F238E27FC236}">
                <a16:creationId xmlns:a16="http://schemas.microsoft.com/office/drawing/2014/main" id="{9349E9CC-AE31-4219-8BF2-86906E2D1E15}"/>
              </a:ext>
            </a:extLst>
          </p:cNvPr>
          <p:cNvPicPr>
            <a:picLocks noChangeAspect="1"/>
          </p:cNvPicPr>
          <p:nvPr/>
        </p:nvPicPr>
        <p:blipFill>
          <a:blip r:embed="rId5"/>
          <a:stretch>
            <a:fillRect/>
          </a:stretch>
        </p:blipFill>
        <p:spPr>
          <a:xfrm>
            <a:off x="10691968" y="354167"/>
            <a:ext cx="1083724" cy="1079751"/>
          </a:xfrm>
          <a:prstGeom prst="rect">
            <a:avLst/>
          </a:prstGeom>
        </p:spPr>
      </p:pic>
      <p:pic>
        <p:nvPicPr>
          <p:cNvPr id="11" name="Imagen 10">
            <a:extLst>
              <a:ext uri="{FF2B5EF4-FFF2-40B4-BE49-F238E27FC236}">
                <a16:creationId xmlns:a16="http://schemas.microsoft.com/office/drawing/2014/main" id="{3FBF2518-D447-4D6A-A6C9-D867E844C5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35396" y="4567913"/>
            <a:ext cx="2323358" cy="2060577"/>
          </a:xfrm>
          <a:prstGeom prst="rect">
            <a:avLst/>
          </a:prstGeom>
        </p:spPr>
      </p:pic>
    </p:spTree>
    <p:extLst>
      <p:ext uri="{BB962C8B-B14F-4D97-AF65-F5344CB8AC3E}">
        <p14:creationId xmlns:p14="http://schemas.microsoft.com/office/powerpoint/2010/main" val="118160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6"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 presetClass="mediacall" presetSubtype="0" fill="hold" nodeType="withEffect">
                                  <p:stCondLst>
                                    <p:cond delay="0"/>
                                  </p:stCondLst>
                                  <p:childTnLst>
                                    <p:cmd type="call" cmd="playFrom(0.0)">
                                      <p:cBhvr>
                                        <p:cTn id="37" dur="9185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91857" fill="hold"/>
                                        <p:tgtEl>
                                          <p:spTgt spid="10"/>
                                        </p:tgtEl>
                                      </p:cBhvr>
                                    </p:cmd>
                                  </p:childTnLst>
                                </p:cTn>
                              </p:par>
                            </p:childTnLst>
                          </p:cTn>
                        </p:par>
                      </p:childTnLst>
                    </p:cTn>
                  </p:par>
                </p:childTnLst>
              </p:cTn>
              <p:nextCondLst>
                <p:cond evt="onClick" delay="0">
                  <p:tgtEl>
                    <p:spTgt spid="10"/>
                  </p:tgtEl>
                </p:cond>
              </p:nextCondLst>
            </p:seq>
            <p:audio>
              <p:cMediaNode vol="80000">
                <p:cTn id="43" fill="hold" display="0">
                  <p:stCondLst>
                    <p:cond delay="indefinite"/>
                  </p:stCondLst>
                  <p:endCondLst>
                    <p:cond evt="onStopAudio" delay="0">
                      <p:tgtEl>
                        <p:sldTgt/>
                      </p:tgtEl>
                    </p:cond>
                  </p:endCondLst>
                </p:cTn>
                <p:tgtEl>
                  <p:spTgt spid="10"/>
                </p:tgtEl>
              </p:cMediaNode>
            </p:audio>
          </p:childTnLst>
        </p:cTn>
      </p:par>
    </p:tnLst>
    <p:bldLst>
      <p:bldP spid="2" grpId="0" animBg="1"/>
      <p:bldP spid="3" grpId="0" animBg="1"/>
      <p:bldP spid="4" grpId="0" animBg="1"/>
      <p:bldP spid="5" grpId="0"/>
      <p:bldP spid="6"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80568" y="211015"/>
            <a:ext cx="468923" cy="468923"/>
          </a:xfrm>
          <a:prstGeom prst="rect">
            <a:avLst/>
          </a:prstGeom>
        </p:spPr>
      </p:pic>
      <p:sp>
        <p:nvSpPr>
          <p:cNvPr id="2" name="Rectángulo 1">
            <a:extLst>
              <a:ext uri="{FF2B5EF4-FFF2-40B4-BE49-F238E27FC236}">
                <a16:creationId xmlns:a16="http://schemas.microsoft.com/office/drawing/2014/main" id="{099A4CBB-7EFB-4CDA-A973-983E39DA773F}"/>
              </a:ext>
            </a:extLst>
          </p:cNvPr>
          <p:cNvSpPr/>
          <p:nvPr/>
        </p:nvSpPr>
        <p:spPr>
          <a:xfrm>
            <a:off x="809808" y="35381"/>
            <a:ext cx="10572383" cy="5949321"/>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60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La interdisciplinariedad da lugar a:</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desarrollo de los especialistas y profesionales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que adecuan sus trabajos individuales al trabajo cooperado, con mentalidad flexible y de cambio.</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madurez científica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de las disciplinas.</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Una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metodología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que posibilita la interrelación entre las diferentes ciencias.</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creación de contextos y espacios institucionales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apropiados para los fines planteados</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endParaRPr>
          </a:p>
          <a:p>
            <a:pPr marL="342900" marR="0" lvl="0" indent="-342900" algn="just" defTabSz="457200" rtl="0" eaLnBrk="1" fontAlgn="auto" latinLnBrk="0" hangingPunct="1">
              <a:lnSpc>
                <a:spcPct val="150000"/>
              </a:lnSpc>
              <a:spcBef>
                <a:spcPts val="0"/>
              </a:spcBef>
              <a:spcAft>
                <a:spcPts val="600"/>
              </a:spcAft>
              <a:buClrTx/>
              <a:buSzTx/>
              <a:buFont typeface="Wingdings" panose="05000000000000000000" pitchFamily="2" charset="2"/>
              <a:buChar char=""/>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Posibles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Times New Roman" panose="02020603050405020304" pitchFamily="18" charset="0"/>
                <a:cs typeface="+mn-cs"/>
              </a:rPr>
              <a:t>respuestas a los problemas complejos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rPr>
              <a:t>(salud, medio ambiente y otros) que requieren de esfuerzos multilaterales e integrados para su solución</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mn-cs"/>
            </a:endParaRPr>
          </a:p>
        </p:txBody>
      </p:sp>
      <p:pic>
        <p:nvPicPr>
          <p:cNvPr id="4" name="Picture 4">
            <a:extLst>
              <a:ext uri="{FF2B5EF4-FFF2-40B4-BE49-F238E27FC236}">
                <a16:creationId xmlns:a16="http://schemas.microsoft.com/office/drawing/2014/main" id="{971236DC-0CFC-4CF0-A973-67CD7BC04515}"/>
              </a:ext>
            </a:extLst>
          </p:cNvPr>
          <p:cNvPicPr>
            <a:picLocks noChangeAspect="1"/>
          </p:cNvPicPr>
          <p:nvPr/>
        </p:nvPicPr>
        <p:blipFill>
          <a:blip r:embed="rId5"/>
          <a:stretch>
            <a:fillRect/>
          </a:stretch>
        </p:blipFill>
        <p:spPr>
          <a:xfrm>
            <a:off x="11030320" y="89210"/>
            <a:ext cx="969421" cy="965867"/>
          </a:xfrm>
          <a:prstGeom prst="rect">
            <a:avLst/>
          </a:prstGeom>
        </p:spPr>
      </p:pic>
      <p:pic>
        <p:nvPicPr>
          <p:cNvPr id="5" name="Imagen 4">
            <a:extLst>
              <a:ext uri="{FF2B5EF4-FFF2-40B4-BE49-F238E27FC236}">
                <a16:creationId xmlns:a16="http://schemas.microsoft.com/office/drawing/2014/main" id="{66F7C47F-4948-4AB7-9C6F-C3B84FA6A1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5938" y="5369170"/>
            <a:ext cx="3130062" cy="1415494"/>
          </a:xfrm>
          <a:prstGeom prst="rect">
            <a:avLst/>
          </a:prstGeom>
        </p:spPr>
      </p:pic>
    </p:spTree>
    <p:extLst>
      <p:ext uri="{BB962C8B-B14F-4D97-AF65-F5344CB8AC3E}">
        <p14:creationId xmlns:p14="http://schemas.microsoft.com/office/powerpoint/2010/main" val="371788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325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32507" fill="hold"/>
                                        <p:tgtEl>
                                          <p:spTgt spid="3"/>
                                        </p:tgtEl>
                                      </p:cBhvr>
                                    </p:cmd>
                                  </p:childTnLst>
                                </p:cTn>
                              </p:par>
                            </p:childTnLst>
                          </p:cTn>
                        </p:par>
                      </p:childTnLst>
                    </p:cTn>
                  </p:par>
                </p:childTnLst>
              </p:cTn>
              <p:nextCondLst>
                <p:cond evt="onClick" delay="0">
                  <p:tgtEl>
                    <p:spTgt spid="3"/>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79259" y="1011347"/>
            <a:ext cx="398929" cy="398929"/>
          </a:xfrm>
          <a:prstGeom prst="rect">
            <a:avLst/>
          </a:prstGeom>
        </p:spPr>
      </p:pic>
      <p:pic>
        <p:nvPicPr>
          <p:cNvPr id="4" name="Picture 4">
            <a:extLst>
              <a:ext uri="{FF2B5EF4-FFF2-40B4-BE49-F238E27FC236}">
                <a16:creationId xmlns:a16="http://schemas.microsoft.com/office/drawing/2014/main" id="{FB2C053F-8356-496B-A91B-FBAE0676C5B1}"/>
              </a:ext>
            </a:extLst>
          </p:cNvPr>
          <p:cNvPicPr>
            <a:picLocks noChangeAspect="1"/>
          </p:cNvPicPr>
          <p:nvPr/>
        </p:nvPicPr>
        <p:blipFill>
          <a:blip r:embed="rId5"/>
          <a:stretch>
            <a:fillRect/>
          </a:stretch>
        </p:blipFill>
        <p:spPr>
          <a:xfrm>
            <a:off x="10621108" y="136102"/>
            <a:ext cx="1236124" cy="1231592"/>
          </a:xfrm>
          <a:prstGeom prst="rect">
            <a:avLst/>
          </a:prstGeom>
        </p:spPr>
      </p:pic>
      <p:sp>
        <p:nvSpPr>
          <p:cNvPr id="5" name="CuadroTexto 4">
            <a:extLst>
              <a:ext uri="{FF2B5EF4-FFF2-40B4-BE49-F238E27FC236}">
                <a16:creationId xmlns:a16="http://schemas.microsoft.com/office/drawing/2014/main" id="{4C9F5CE6-CA28-4585-992B-FCD68F29EE8D}"/>
              </a:ext>
            </a:extLst>
          </p:cNvPr>
          <p:cNvSpPr txBox="1"/>
          <p:nvPr/>
        </p:nvSpPr>
        <p:spPr>
          <a:xfrm>
            <a:off x="1078522" y="1920728"/>
            <a:ext cx="10034955" cy="504753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enfoque por competencias responde a la globalización o a la interdisciplinariedad?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teoría Vigoskiana está a tono con las exigencias actuales?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Qué de positivo podemos extraer de la globalización como proceso?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¿Cómo asumir la interdisciplinariedad de manera que sea una verdadera respuesta a las demandas actuales?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6" name="Rectángulo: esquinas redondeadas 5">
            <a:extLst>
              <a:ext uri="{FF2B5EF4-FFF2-40B4-BE49-F238E27FC236}">
                <a16:creationId xmlns:a16="http://schemas.microsoft.com/office/drawing/2014/main" id="{7F2ED80E-A4E2-4AAB-94C7-00D79D3B8AEE}"/>
              </a:ext>
            </a:extLst>
          </p:cNvPr>
          <p:cNvSpPr/>
          <p:nvPr/>
        </p:nvSpPr>
        <p:spPr>
          <a:xfrm>
            <a:off x="1883448" y="926121"/>
            <a:ext cx="3145754" cy="481721"/>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Arial" panose="020B0604020202020204" pitchFamily="34" charset="0"/>
                <a:cs typeface="Arial" panose="020B0604020202020204" pitchFamily="34" charset="0"/>
              </a:rPr>
              <a:t>PARA  REFLEXIONAR</a:t>
            </a:r>
            <a:endParaRPr kumimoji="0" lang="es-MX" sz="2400" b="0" i="0" u="none" strike="noStrike" kern="1200" cap="none" spc="0" normalizeH="0" baseline="0" noProof="0" dirty="0">
              <a:ln>
                <a:noFill/>
              </a:ln>
              <a:solidFill>
                <a:srgbClr val="A53010">
                  <a:lumMod val="50000"/>
                </a:srgbClr>
              </a:solidFill>
              <a:effectLst/>
              <a:uLnTx/>
              <a:uFillTx/>
              <a:latin typeface="Century Gothic"/>
              <a:ea typeface="+mn-ea"/>
              <a:cs typeface="+mn-cs"/>
            </a:endParaRPr>
          </a:p>
        </p:txBody>
      </p:sp>
      <p:pic>
        <p:nvPicPr>
          <p:cNvPr id="7" name="Picture 4" descr="65">
            <a:extLst>
              <a:ext uri="{FF2B5EF4-FFF2-40B4-BE49-F238E27FC236}">
                <a16:creationId xmlns:a16="http://schemas.microsoft.com/office/drawing/2014/main" id="{1C0155B3-3491-4E26-8051-7787866187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4738" y="136102"/>
            <a:ext cx="2856186" cy="178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99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par>
                                <p:cTn id="9" presetID="1" presetClass="mediacall" presetSubtype="0" fill="hold" nodeType="withEffect">
                                  <p:stCondLst>
                                    <p:cond delay="0"/>
                                  </p:stCondLst>
                                  <p:childTnLst>
                                    <p:cmd type="call" cmd="playFrom(0.0)">
                                      <p:cBhvr>
                                        <p:cTn id="10" dur="954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95409"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58811" y="312195"/>
            <a:ext cx="202916" cy="202916"/>
          </a:xfrm>
          <a:prstGeom prst="rect">
            <a:avLst/>
          </a:prstGeom>
        </p:spPr>
      </p:pic>
      <p:pic>
        <p:nvPicPr>
          <p:cNvPr id="5" name="Picture 4">
            <a:extLst>
              <a:ext uri="{FF2B5EF4-FFF2-40B4-BE49-F238E27FC236}">
                <a16:creationId xmlns:a16="http://schemas.microsoft.com/office/drawing/2014/main" id="{40426F05-3097-4E1D-B75B-EFB3C8EA625D}"/>
              </a:ext>
            </a:extLst>
          </p:cNvPr>
          <p:cNvPicPr>
            <a:picLocks noChangeAspect="1"/>
          </p:cNvPicPr>
          <p:nvPr/>
        </p:nvPicPr>
        <p:blipFill>
          <a:blip r:embed="rId5"/>
          <a:stretch>
            <a:fillRect/>
          </a:stretch>
        </p:blipFill>
        <p:spPr>
          <a:xfrm>
            <a:off x="11066586" y="104101"/>
            <a:ext cx="990282" cy="822021"/>
          </a:xfrm>
          <a:prstGeom prst="rect">
            <a:avLst/>
          </a:prstGeom>
        </p:spPr>
      </p:pic>
      <p:sp>
        <p:nvSpPr>
          <p:cNvPr id="2" name="Rectángulo 1">
            <a:extLst>
              <a:ext uri="{FF2B5EF4-FFF2-40B4-BE49-F238E27FC236}">
                <a16:creationId xmlns:a16="http://schemas.microsoft.com/office/drawing/2014/main" id="{DB02A152-D640-4556-95AA-95182105C38D}"/>
              </a:ext>
            </a:extLst>
          </p:cNvPr>
          <p:cNvSpPr/>
          <p:nvPr/>
        </p:nvSpPr>
        <p:spPr>
          <a:xfrm>
            <a:off x="1641230" y="923699"/>
            <a:ext cx="9111604" cy="5010602"/>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La pandemia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le ha dado un mayor significado a la educación, la que debe ser orientada y pensada para los jóvenes que habrán de enfrentar los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desafíos de la </a:t>
            </a: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década 2030</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Esto exige una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metodología pedagógica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capaz de activar el pensamiento crítico, despertar la creatividad y la originalidad, solucionar problemas complejos, tener flexibilidad cognitiva, valorar la inteligencia emocional y el trabajo en equipo, aprender a lidiar con opiniones y comportamientos diversos, y saber tomar </a:t>
            </a:r>
            <a:r>
              <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decisiones sin imposiciones autoritarias”</a:t>
            </a:r>
          </a:p>
        </p:txBody>
      </p:sp>
      <p:sp>
        <p:nvSpPr>
          <p:cNvPr id="3" name="CuadroTexto 2">
            <a:extLst>
              <a:ext uri="{FF2B5EF4-FFF2-40B4-BE49-F238E27FC236}">
                <a16:creationId xmlns:a16="http://schemas.microsoft.com/office/drawing/2014/main" id="{299010FD-C720-4540-B4EB-E63DB526F29D}"/>
              </a:ext>
            </a:extLst>
          </p:cNvPr>
          <p:cNvSpPr txBox="1"/>
          <p:nvPr/>
        </p:nvSpPr>
        <p:spPr>
          <a:xfrm>
            <a:off x="9401907" y="6156293"/>
            <a:ext cx="243840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t>
            </a:r>
            <a:r>
              <a:rPr kumimoji="0" lang="es-ES" sz="2000" b="1"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Betto</a:t>
            </a: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2021, p. 4)</a:t>
            </a:r>
            <a:endParaRPr kumimoji="0" lang="es-MX"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27189162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5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3537"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27640" y="162886"/>
            <a:ext cx="609600" cy="609600"/>
          </a:xfrm>
          <a:prstGeom prst="rect">
            <a:avLst/>
          </a:prstGeom>
        </p:spPr>
      </p:pic>
      <p:sp>
        <p:nvSpPr>
          <p:cNvPr id="284" name="CustomShape 1"/>
          <p:cNvSpPr/>
          <p:nvPr/>
        </p:nvSpPr>
        <p:spPr>
          <a:xfrm>
            <a:off x="1117080" y="123120"/>
            <a:ext cx="10840320" cy="7405920"/>
          </a:xfrm>
          <a:prstGeom prst="rect">
            <a:avLst/>
          </a:prstGeom>
          <a:noFill/>
          <a:ln>
            <a:noFill/>
          </a:ln>
        </p:spPr>
        <p:style>
          <a:lnRef idx="0">
            <a:scrgbClr r="0" g="0" b="0"/>
          </a:lnRef>
          <a:fillRef idx="0">
            <a:scrgbClr r="0" g="0" b="0"/>
          </a:fillRef>
          <a:effectRef idx="0">
            <a:scrgbClr r="0" g="0" b="0"/>
          </a:effectRef>
          <a:fontRef idx="minor"/>
        </p:style>
        <p:txBody>
          <a:bodyPr anchor="ctr">
            <a:spAutoFit/>
          </a:bodyPr>
          <a:lstStyle/>
          <a:p>
            <a:pPr marL="457200" algn="just">
              <a:lnSpc>
                <a:spcPct val="100000"/>
              </a:lnSpc>
            </a:pPr>
            <a:r>
              <a:rPr lang="es-US" sz="2400" b="1" strike="noStrike" spc="-1" dirty="0">
                <a:solidFill>
                  <a:srgbClr val="FF0000"/>
                </a:solidFill>
                <a:latin typeface="Franklin Gothic Medium"/>
                <a:ea typeface="Calibri"/>
              </a:rPr>
              <a:t>Pedagógico: </a:t>
            </a:r>
            <a:r>
              <a:rPr lang="es-US" sz="2400" b="1" strike="noStrike" spc="-1" dirty="0">
                <a:solidFill>
                  <a:srgbClr val="000000"/>
                </a:solidFill>
                <a:latin typeface="Franklin Gothic Medium"/>
                <a:ea typeface="Calibri"/>
              </a:rPr>
              <a:t>P</a:t>
            </a:r>
            <a:r>
              <a:rPr lang="es-US" sz="2400" b="1" strike="noStrike" spc="-1" dirty="0">
                <a:solidFill>
                  <a:srgbClr val="000000"/>
                </a:solidFill>
                <a:latin typeface="Franklin Gothic Medium"/>
                <a:ea typeface="Times New Roman"/>
              </a:rPr>
              <a:t>ilares de la educación para el siglo XXI:</a:t>
            </a:r>
            <a:endParaRPr lang="es-US" sz="2400" b="0" strike="noStrike" spc="-1" dirty="0">
              <a:latin typeface="Arial"/>
            </a:endParaRPr>
          </a:p>
          <a:p>
            <a:pPr marL="457200" algn="just">
              <a:lnSpc>
                <a:spcPct val="100000"/>
              </a:lnSpc>
            </a:pPr>
            <a:endParaRPr lang="es-US" sz="2400" b="0" strike="noStrike" spc="-1" dirty="0">
              <a:latin typeface="Arial"/>
            </a:endParaRPr>
          </a:p>
          <a:p>
            <a:pPr marL="1257480" lvl="2" indent="-342720" algn="just">
              <a:lnSpc>
                <a:spcPct val="100000"/>
              </a:lnSpc>
              <a:buClr>
                <a:srgbClr val="521808"/>
              </a:buClr>
              <a:buFont typeface="Franklin Gothic Medium"/>
              <a:buChar char="►"/>
            </a:pPr>
            <a:r>
              <a:rPr lang="es-US" sz="2400" b="0" strike="noStrike" spc="-1" dirty="0">
                <a:solidFill>
                  <a:srgbClr val="000000"/>
                </a:solidFill>
                <a:latin typeface="Franklin Gothic Medium"/>
                <a:ea typeface="Times New Roman"/>
              </a:rPr>
              <a:t> </a:t>
            </a:r>
            <a:r>
              <a:rPr lang="es-US" sz="2400" b="1" strike="noStrike" spc="-1" dirty="0">
                <a:solidFill>
                  <a:srgbClr val="FF0000"/>
                </a:solidFill>
                <a:latin typeface="Franklin Gothic Medium"/>
                <a:ea typeface="Times New Roman"/>
              </a:rPr>
              <a:t>APRENDER A CONOCER</a:t>
            </a:r>
            <a:r>
              <a:rPr lang="es-US" sz="2400" b="0" strike="noStrike" spc="-1" dirty="0">
                <a:solidFill>
                  <a:srgbClr val="000000"/>
                </a:solidFill>
                <a:latin typeface="Franklin Gothic Medium"/>
                <a:ea typeface="Times New Roman"/>
              </a:rPr>
              <a:t>: dada la rapidez de los cambios provocados por el progreso científico y por las nuevas formas de actividad económica y social, es menester promover no sólo el acceso a la información, sino la curiosidad, la satisfacción y el deseo de conocer permanentemente.</a:t>
            </a:r>
            <a:endParaRPr lang="es-US" sz="2400" b="0" strike="noStrike" spc="-1" dirty="0">
              <a:latin typeface="Arial"/>
            </a:endParaRPr>
          </a:p>
          <a:p>
            <a:pPr marL="1257480" lvl="2" indent="-342720" algn="just">
              <a:lnSpc>
                <a:spcPct val="100000"/>
              </a:lnSpc>
              <a:buClr>
                <a:srgbClr val="521808"/>
              </a:buClr>
              <a:buFont typeface="Franklin Gothic Medium"/>
              <a:buChar char="►"/>
            </a:pPr>
            <a:r>
              <a:rPr lang="es-US" sz="2400" b="0" strike="noStrike" spc="-1" dirty="0">
                <a:solidFill>
                  <a:srgbClr val="000000"/>
                </a:solidFill>
                <a:latin typeface="Franklin Gothic Medium"/>
                <a:ea typeface="Times New Roman"/>
              </a:rPr>
              <a:t> </a:t>
            </a:r>
            <a:r>
              <a:rPr lang="es-US" sz="2400" b="1" strike="noStrike" spc="-1" dirty="0">
                <a:solidFill>
                  <a:srgbClr val="FF0000"/>
                </a:solidFill>
                <a:latin typeface="Franklin Gothic Medium"/>
                <a:ea typeface="Times New Roman"/>
              </a:rPr>
              <a:t>APRENDER A HACER</a:t>
            </a:r>
            <a:r>
              <a:rPr lang="es-US" sz="2400" b="0" strike="noStrike" spc="-1" dirty="0">
                <a:solidFill>
                  <a:srgbClr val="000000"/>
                </a:solidFill>
                <a:latin typeface="Franklin Gothic Medium"/>
                <a:ea typeface="Times New Roman"/>
              </a:rPr>
              <a:t>: más allá del aprendizaje de un oficio o profesión conviene adquirir competencias que permitan hacer frente a nuevas situaciones y que faciliten el trabajo en equipo, dimensión que tiende a descuidarse en los actuales métodos de enseñanza.</a:t>
            </a:r>
            <a:endParaRPr lang="es-US" sz="2400" b="0" strike="noStrike" spc="-1" dirty="0">
              <a:latin typeface="Arial"/>
            </a:endParaRPr>
          </a:p>
          <a:p>
            <a:pPr marL="1257480" lvl="2" indent="-342720" algn="just">
              <a:lnSpc>
                <a:spcPct val="100000"/>
              </a:lnSpc>
              <a:buClr>
                <a:srgbClr val="521808"/>
              </a:buClr>
              <a:buFont typeface="Franklin Gothic Medium"/>
              <a:buChar char="►"/>
            </a:pPr>
            <a:r>
              <a:rPr lang="es-US" sz="2400" b="1" strike="noStrike" spc="-1" dirty="0">
                <a:solidFill>
                  <a:srgbClr val="FF0000"/>
                </a:solidFill>
                <a:latin typeface="Franklin Gothic Medium"/>
                <a:ea typeface="Times New Roman"/>
              </a:rPr>
              <a:t>APRENDER A SER</a:t>
            </a:r>
            <a:r>
              <a:rPr lang="es-US" sz="2400" b="0" strike="noStrike" spc="-1" dirty="0">
                <a:solidFill>
                  <a:srgbClr val="FF0000"/>
                </a:solidFill>
                <a:latin typeface="Franklin Gothic Medium"/>
                <a:ea typeface="Times New Roman"/>
              </a:rPr>
              <a:t>: </a:t>
            </a:r>
            <a:r>
              <a:rPr lang="es-US" sz="2400" b="0" strike="noStrike" spc="-1" dirty="0">
                <a:solidFill>
                  <a:srgbClr val="000000"/>
                </a:solidFill>
                <a:latin typeface="Franklin Gothic Medium"/>
                <a:ea typeface="Times New Roman"/>
              </a:rPr>
              <a:t>el progreso de las sociedades depende de la creatividad y de la capacidad de innovación de cada individuo. </a:t>
            </a:r>
            <a:endParaRPr lang="es-US" sz="2400" b="0" strike="noStrike" spc="-1" dirty="0">
              <a:latin typeface="Arial"/>
            </a:endParaRPr>
          </a:p>
          <a:p>
            <a:pPr marL="1257480" lvl="2" indent="-342720" algn="just">
              <a:lnSpc>
                <a:spcPct val="100000"/>
              </a:lnSpc>
              <a:buClr>
                <a:srgbClr val="521808"/>
              </a:buClr>
              <a:buFont typeface="Franklin Gothic Medium"/>
              <a:buChar char="►"/>
            </a:pPr>
            <a:r>
              <a:rPr lang="es-US" sz="2400" b="1" strike="noStrike" spc="-1" dirty="0">
                <a:solidFill>
                  <a:srgbClr val="FF0000"/>
                </a:solidFill>
                <a:latin typeface="Franklin Gothic Medium"/>
                <a:ea typeface="Times New Roman"/>
              </a:rPr>
              <a:t>APRENDER A VIVIR JUNTOS</a:t>
            </a:r>
            <a:r>
              <a:rPr lang="es-US" sz="2400" b="0" strike="noStrike" spc="-1" dirty="0">
                <a:solidFill>
                  <a:srgbClr val="FF0000"/>
                </a:solidFill>
                <a:latin typeface="Franklin Gothic Medium"/>
                <a:ea typeface="Times New Roman"/>
              </a:rPr>
              <a:t>: </a:t>
            </a:r>
            <a:r>
              <a:rPr lang="es-US" sz="2400" b="0" strike="noStrike" spc="-1" dirty="0">
                <a:solidFill>
                  <a:srgbClr val="000000"/>
                </a:solidFill>
                <a:latin typeface="Franklin Gothic Medium"/>
                <a:ea typeface="Times New Roman"/>
              </a:rPr>
              <a:t>desarrollar el conocimiento de los demás, de su historia, de sus tradiciones y su espiritualidad, en sociedades cada vez más multiculturales y competitivas.</a:t>
            </a:r>
            <a:endParaRPr lang="es-US" sz="2400" b="0" strike="noStrike" spc="-1" dirty="0">
              <a:latin typeface="Arial"/>
            </a:endParaRPr>
          </a:p>
        </p:txBody>
      </p:sp>
      <p:sp>
        <p:nvSpPr>
          <p:cNvPr id="285" name="CustomShape 2"/>
          <p:cNvSpPr/>
          <p:nvPr/>
        </p:nvSpPr>
        <p:spPr>
          <a:xfrm>
            <a:off x="1843920" y="117720"/>
            <a:ext cx="5013720" cy="605160"/>
          </a:xfrm>
          <a:prstGeom prst="roundRect">
            <a:avLst>
              <a:gd name="adj" fmla="val 16667"/>
            </a:avLst>
          </a:prstGeom>
          <a:solidFill>
            <a:schemeClr val="accent1">
              <a:lumMod val="40000"/>
              <a:lumOff val="60000"/>
            </a:schemeClr>
          </a:solidFill>
          <a:ln w="3816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US" sz="2400" b="1" strike="noStrike" spc="-1" dirty="0">
                <a:solidFill>
                  <a:srgbClr val="521808"/>
                </a:solidFill>
                <a:latin typeface="Franklin Gothic Medium"/>
              </a:rPr>
              <a:t>FUNDAMENTOS DEL CURRÍCULO</a:t>
            </a:r>
            <a:endParaRPr lang="es-US" sz="2400" b="0" strike="noStrike" spc="-1" dirty="0">
              <a:latin typeface="Arial"/>
            </a:endParaRPr>
          </a:p>
        </p:txBody>
      </p:sp>
      <p:pic>
        <p:nvPicPr>
          <p:cNvPr id="286" name="Picture 4"/>
          <p:cNvPicPr/>
          <p:nvPr/>
        </p:nvPicPr>
        <p:blipFill>
          <a:blip r:embed="rId5"/>
          <a:stretch/>
        </p:blipFill>
        <p:spPr>
          <a:xfrm>
            <a:off x="11028240" y="39240"/>
            <a:ext cx="1031400" cy="821520"/>
          </a:xfrm>
          <a:prstGeom prst="rect">
            <a:avLst/>
          </a:prstGeom>
          <a:ln>
            <a:noFill/>
          </a:ln>
        </p:spPr>
      </p:pic>
      <p:sp>
        <p:nvSpPr>
          <p:cNvPr id="287" name="CustomShape 3"/>
          <p:cNvSpPr/>
          <p:nvPr/>
        </p:nvSpPr>
        <p:spPr>
          <a:xfrm>
            <a:off x="9921240" y="6488640"/>
            <a:ext cx="23072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marL="457200" algn="just">
              <a:lnSpc>
                <a:spcPct val="100000"/>
              </a:lnSpc>
            </a:pPr>
            <a:r>
              <a:rPr lang="es-US" sz="1800" b="1" strike="noStrike" spc="-1">
                <a:solidFill>
                  <a:srgbClr val="000000"/>
                </a:solidFill>
                <a:latin typeface="Franklin Gothic Medium"/>
                <a:ea typeface="Times New Roman"/>
              </a:rPr>
              <a:t>(</a:t>
            </a:r>
            <a:r>
              <a:rPr lang="es-US" sz="1800" b="0" strike="noStrike" spc="-1">
                <a:solidFill>
                  <a:srgbClr val="000000"/>
                </a:solidFill>
                <a:latin typeface="Franklin Gothic Medium"/>
                <a:ea typeface="Times New Roman"/>
              </a:rPr>
              <a:t>Delors,1996 </a:t>
            </a:r>
            <a:r>
              <a:rPr lang="es-US" sz="1800" b="1" strike="noStrike" spc="-1">
                <a:solidFill>
                  <a:srgbClr val="000000"/>
                </a:solidFill>
                <a:latin typeface="Franklin Gothic Medium"/>
                <a:ea typeface="Times New Roman"/>
              </a:rPr>
              <a:t>)</a:t>
            </a:r>
            <a:endParaRPr lang="es-US" sz="18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84"/>
                                        </p:tgtEl>
                                        <p:attrNameLst>
                                          <p:attrName>style.visibility</p:attrName>
                                        </p:attrNameLst>
                                      </p:cBhvr>
                                      <p:to>
                                        <p:strVal val="visible"/>
                                      </p:to>
                                    </p:set>
                                    <p:animEffect transition="in" filter="wheel(1)">
                                      <p:cBhvr additive="repl">
                                        <p:cTn id="7" dur="2000"/>
                                        <p:tgtEl>
                                          <p:spTgt spid="284"/>
                                        </p:tgtEl>
                                      </p:cBhvr>
                                    </p:animEffect>
                                  </p:childTnLst>
                                </p:cTn>
                              </p:par>
                            </p:childTnLst>
                          </p:cTn>
                        </p:par>
                        <p:par>
                          <p:cTn id="8" fill="hold">
                            <p:stCondLst>
                              <p:cond delay="2000"/>
                            </p:stCondLst>
                            <p:childTnLst>
                              <p:par>
                                <p:cTn id="9" presetID="42" presetClass="entr" fill="hold" nodeType="afterEffect">
                                  <p:stCondLst>
                                    <p:cond delay="0"/>
                                  </p:stCondLst>
                                  <p:childTnLst>
                                    <p:set>
                                      <p:cBhvr>
                                        <p:cTn id="10" dur="1" fill="hold">
                                          <p:stCondLst>
                                            <p:cond delay="0"/>
                                          </p:stCondLst>
                                        </p:cTn>
                                        <p:tgtEl>
                                          <p:spTgt spid="287"/>
                                        </p:tgtEl>
                                        <p:attrNameLst>
                                          <p:attrName>style.visibility</p:attrName>
                                        </p:attrNameLst>
                                      </p:cBhvr>
                                      <p:to>
                                        <p:strVal val="visible"/>
                                      </p:to>
                                    </p:set>
                                    <p:animEffect transition="in" filter="fade">
                                      <p:cBhvr additive="repl">
                                        <p:cTn id="11" dur="1000"/>
                                        <p:tgtEl>
                                          <p:spTgt spid="287"/>
                                        </p:tgtEl>
                                      </p:cBhvr>
                                    </p:animEffect>
                                    <p:anim calcmode="lin" valueType="num">
                                      <p:cBhvr additive="repl">
                                        <p:cTn id="12" dur="1000" fill="hold"/>
                                        <p:tgtEl>
                                          <p:spTgt spid="287"/>
                                        </p:tgtEl>
                                        <p:attrNameLst>
                                          <p:attrName>ppt_x</p:attrName>
                                        </p:attrNameLst>
                                      </p:cBhvr>
                                      <p:tavLst>
                                        <p:tav tm="0">
                                          <p:val>
                                            <p:strVal val="#ppt_x"/>
                                          </p:val>
                                        </p:tav>
                                        <p:tav tm="100000">
                                          <p:val>
                                            <p:strVal val="#ppt_x"/>
                                          </p:val>
                                        </p:tav>
                                      </p:tavLst>
                                    </p:anim>
                                    <p:anim calcmode="lin" valueType="num">
                                      <p:cBhvr additive="repl">
                                        <p:cTn id="13" dur="1000" fill="hold"/>
                                        <p:tgtEl>
                                          <p:spTgt spid="287"/>
                                        </p:tgtEl>
                                        <p:attrNameLst>
                                          <p:attrName>ppt_y</p:attrName>
                                        </p:attrNameLst>
                                      </p:cBhvr>
                                      <p:tavLst>
                                        <p:tav tm="0">
                                          <p:val>
                                            <p:strVal val="#ppt_y+.1"/>
                                          </p:val>
                                        </p:tav>
                                        <p:tav tm="100000">
                                          <p:val>
                                            <p:strVal val="#ppt_y"/>
                                          </p:val>
                                        </p:tav>
                                      </p:tavLst>
                                    </p:anim>
                                  </p:childTnLst>
                                </p:cTn>
                              </p:par>
                              <p:par>
                                <p:cTn id="14" presetID="1" presetClass="mediacall" presetSubtype="0" fill="hold" nodeType="withEffect">
                                  <p:stCondLst>
                                    <p:cond delay="0"/>
                                  </p:stCondLst>
                                  <p:childTnLst>
                                    <p:cmd type="call" cmd="playFrom(0.0)">
                                      <p:cBhvr>
                                        <p:cTn id="15" dur="1322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32277" fill="hold"/>
                                        <p:tgtEl>
                                          <p:spTgt spid="2"/>
                                        </p:tgtEl>
                                      </p:cBhvr>
                                    </p:cmd>
                                  </p:childTnLst>
                                </p:cTn>
                              </p:par>
                            </p:childTnLst>
                          </p:cTn>
                        </p:par>
                      </p:childTnLst>
                    </p:cTn>
                  </p:par>
                </p:childTnLst>
              </p:cTn>
              <p:nextCondLst>
                <p:cond evt="onClick" delay="0">
                  <p:tgtEl>
                    <p:spTgt spid="2"/>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esquinas redondeadas 4">
            <a:extLst>
              <a:ext uri="{FF2B5EF4-FFF2-40B4-BE49-F238E27FC236}">
                <a16:creationId xmlns:a16="http://schemas.microsoft.com/office/drawing/2014/main" id="{24821BEE-41BB-478D-9F94-BE407259457F}"/>
              </a:ext>
            </a:extLst>
          </p:cNvPr>
          <p:cNvSpPr/>
          <p:nvPr/>
        </p:nvSpPr>
        <p:spPr>
          <a:xfrm>
            <a:off x="1875692" y="325685"/>
            <a:ext cx="5437169" cy="495838"/>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REFERENCIAS BIBLIOGRÁFICAS</a:t>
            </a:r>
          </a:p>
        </p:txBody>
      </p:sp>
      <p:pic>
        <p:nvPicPr>
          <p:cNvPr id="6" name="Picture 4">
            <a:extLst>
              <a:ext uri="{FF2B5EF4-FFF2-40B4-BE49-F238E27FC236}">
                <a16:creationId xmlns:a16="http://schemas.microsoft.com/office/drawing/2014/main" id="{F73FBBE0-15B7-4BD2-BDC6-C8E8F817AB8B}"/>
              </a:ext>
            </a:extLst>
          </p:cNvPr>
          <p:cNvPicPr>
            <a:picLocks noChangeAspect="1"/>
          </p:cNvPicPr>
          <p:nvPr/>
        </p:nvPicPr>
        <p:blipFill>
          <a:blip r:embed="rId2"/>
          <a:stretch>
            <a:fillRect/>
          </a:stretch>
        </p:blipFill>
        <p:spPr>
          <a:xfrm>
            <a:off x="10961077" y="0"/>
            <a:ext cx="1060621" cy="844969"/>
          </a:xfrm>
          <a:prstGeom prst="rect">
            <a:avLst/>
          </a:prstGeom>
        </p:spPr>
      </p:pic>
      <p:sp>
        <p:nvSpPr>
          <p:cNvPr id="7" name="Rectángulo 6">
            <a:extLst>
              <a:ext uri="{FF2B5EF4-FFF2-40B4-BE49-F238E27FC236}">
                <a16:creationId xmlns:a16="http://schemas.microsoft.com/office/drawing/2014/main" id="{8039708B-CD0D-461A-A9FF-874AD97EF3C8}"/>
              </a:ext>
            </a:extLst>
          </p:cNvPr>
          <p:cNvSpPr/>
          <p:nvPr/>
        </p:nvSpPr>
        <p:spPr>
          <a:xfrm>
            <a:off x="1441938" y="884640"/>
            <a:ext cx="10579760" cy="6560770"/>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MX" sz="2000" b="0" i="0" u="none" strike="noStrike" kern="1200" cap="none" spc="0" normalizeH="0" baseline="0" noProof="0" dirty="0" err="1">
                <a:ln>
                  <a:noFill/>
                </a:ln>
                <a:solidFill>
                  <a:prstClr val="black"/>
                </a:solidFill>
                <a:effectLst/>
                <a:uLnTx/>
                <a:uFillTx/>
                <a:latin typeface="CIDFont+F1"/>
                <a:ea typeface="+mn-ea"/>
                <a:cs typeface="+mn-cs"/>
              </a:rPr>
              <a:t>Betto</a:t>
            </a:r>
            <a:r>
              <a:rPr kumimoji="0" lang="es-MX" sz="2000" b="0" i="0" u="none" strike="noStrike" kern="1200" cap="none" spc="0" normalizeH="0" baseline="0" noProof="0" dirty="0">
                <a:ln>
                  <a:noFill/>
                </a:ln>
                <a:solidFill>
                  <a:prstClr val="black"/>
                </a:solidFill>
                <a:effectLst/>
                <a:uLnTx/>
                <a:uFillTx/>
                <a:latin typeface="CIDFont+F1"/>
                <a:ea typeface="+mn-ea"/>
                <a:cs typeface="+mn-cs"/>
              </a:rPr>
              <a:t>, F. (2021) </a:t>
            </a:r>
            <a:r>
              <a:rPr kumimoji="0" lang="es-ES" sz="2000" b="1" i="1" u="none" strike="noStrike" kern="1200" cap="none" spc="0" normalizeH="0" baseline="0" noProof="0" dirty="0">
                <a:ln>
                  <a:noFill/>
                </a:ln>
                <a:solidFill>
                  <a:prstClr val="black"/>
                </a:solidFill>
                <a:effectLst/>
                <a:uLnTx/>
                <a:uFillTx/>
                <a:latin typeface="CIDFont+F1"/>
                <a:ea typeface="+mn-ea"/>
                <a:cs typeface="+mn-cs"/>
              </a:rPr>
              <a:t>Conferencia virtual en el Congreso Pedagogía 2021</a:t>
            </a:r>
            <a:r>
              <a:rPr kumimoji="0" lang="es-ES" sz="2000" b="0" i="0" u="none" strike="noStrike" kern="1200" cap="none" spc="0" normalizeH="0" baseline="0" noProof="0" dirty="0">
                <a:ln>
                  <a:noFill/>
                </a:ln>
                <a:solidFill>
                  <a:prstClr val="black"/>
                </a:solidFill>
                <a:effectLst/>
                <a:uLnTx/>
                <a:uFillTx/>
                <a:latin typeface="CIDFont+F1"/>
                <a:ea typeface="+mn-ea"/>
                <a:cs typeface="+mn-cs"/>
              </a:rPr>
              <a:t> . 03 de febrero. </a:t>
            </a:r>
            <a:r>
              <a:rPr kumimoji="0" lang="es-MX" sz="2000" b="0" i="0" u="none" strike="noStrike" kern="1200" cap="none" spc="0" normalizeH="0" baseline="0" noProof="0" dirty="0">
                <a:ln>
                  <a:noFill/>
                </a:ln>
                <a:solidFill>
                  <a:prstClr val="black"/>
                </a:solidFill>
                <a:effectLst/>
                <a:uLnTx/>
                <a:uFillTx/>
                <a:latin typeface="CIDFont+F1"/>
                <a:ea typeface="+mn-ea"/>
                <a:cs typeface="+mn-cs"/>
              </a:rPr>
              <a:t>La Habana, Cuba.</a:t>
            </a:r>
            <a:endPar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Corado, R. ( 2017-2018). </a:t>
            </a:r>
            <a:r>
              <a:rPr kumimoji="0" lang="es-ES" sz="20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currículo oculto y la globalización desde la perspectiva de la educación superior</a:t>
            </a: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t>
            </a: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Debates en Evaluación y Currículum/Congreso Internacional de Educación Currículum 2017 /Año 3, No. 3/ Septiembre de 2017 a Agosto </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de 2018.</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Chaves, J. A. (S/A). </a:t>
            </a:r>
            <a:r>
              <a:rPr kumimoji="0" lang="es-ES" sz="20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Apuntes para el examen estatal de didáctica</a:t>
            </a: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ICCP</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r>
              <a:rPr kumimoji="0" lang="pt-BR"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Freire, J. L., </a:t>
            </a:r>
            <a:r>
              <a:rPr kumimoji="0" lang="pt-BR" sz="2000" b="0"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Páez</a:t>
            </a:r>
            <a:r>
              <a:rPr kumimoji="0" lang="pt-BR"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M. C., </a:t>
            </a:r>
            <a:r>
              <a:rPr kumimoji="0" lang="pt-BR" sz="2000" b="0"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Núñez</a:t>
            </a:r>
            <a:r>
              <a:rPr kumimoji="0" lang="pt-BR"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M.,  </a:t>
            </a:r>
            <a:r>
              <a:rPr kumimoji="0" lang="pt-BR" sz="2000" b="0"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Narváez</a:t>
            </a:r>
            <a:r>
              <a:rPr kumimoji="0" lang="pt-BR"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M. Infante</a:t>
            </a: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R. (2018). </a:t>
            </a:r>
            <a:r>
              <a:rPr kumimoji="0" lang="es-ES" sz="20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El diseño curricular, una herramienta para el logro educativo</a:t>
            </a: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Revista de Comunicación de </a:t>
            </a:r>
            <a:r>
              <a:rPr kumimoji="0" lang="it-IT"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SEECI, 45, 75-86. doi: </a:t>
            </a:r>
            <a:r>
              <a:rPr kumimoji="0" lang="it-IT"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hlinkClick r:id="rId3"/>
              </a:rPr>
              <a:t>http://doi.org/10.15198/seeci.2018.45.75-86</a:t>
            </a:r>
            <a:r>
              <a:rPr kumimoji="0" lang="it-IT"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Recuperado</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hlinkClick r:id="rId4"/>
              </a:rPr>
              <a:t>http://www.seeci.net/revista/index.php/seeci/article/view/466</a:t>
            </a:r>
            <a:endPar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285750" marR="0" lvl="0" indent="-285750" algn="just"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Huerta , Penadillo y </a:t>
            </a:r>
            <a:r>
              <a:rPr kumimoji="0" lang="es-ES" sz="2000" b="0"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Kaqui</a:t>
            </a: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(2017). </a:t>
            </a:r>
            <a:r>
              <a:rPr kumimoji="0" lang="es-ES" sz="2000" b="1" i="1"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Construcción del currículo universitario con enfoque por competencias.  Una experiencia participativa de 24 carreras profesionales de la UNASAM. </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Revista Iberoamericana de Educación ,vol. 74, pp. 83-106. </a:t>
            </a:r>
          </a:p>
          <a:p>
            <a:pPr marL="285750" marR="0" lvl="0" indent="-285750" algn="just"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Jacques </a:t>
            </a:r>
            <a:r>
              <a:rPr kumimoji="0" lang="es-E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Hallak</a:t>
            </a: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sz="18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//www.unesco.org/iiep. </a:t>
            </a:r>
          </a:p>
          <a:p>
            <a:pPr marL="285750" marR="0" lvl="0" indent="-285750" algn="just"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s-ES" sz="1800" b="0"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Miguel, J.A. (2020) </a:t>
            </a:r>
            <a:r>
              <a:rPr kumimoji="0" lang="es-ES" sz="1800" b="1" i="1" u="none" strike="noStrike" kern="18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La educación superior en tiempos de pandemia: una visión desde dentro del proceso formativo</a:t>
            </a:r>
            <a:r>
              <a:rPr kumimoji="0" lang="es-ES" sz="1800" b="0" i="1" u="none" strike="noStrike" kern="18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a:t>
            </a:r>
            <a:r>
              <a:rPr kumimoji="0" lang="es-ES" sz="1800" b="0"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Revista Latinoamericana de Estudios Educativos (México), vol. </a:t>
            </a:r>
            <a:r>
              <a:rPr kumimoji="0" lang="en-US" sz="1800" b="0"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L, </a:t>
            </a:r>
            <a:r>
              <a:rPr kumimoji="0" lang="en-US" sz="1800" b="0" i="0" u="none" strike="noStrike" kern="1200" cap="none" spc="0" normalizeH="0" baseline="0" noProof="0" dirty="0" err="1">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núm</a:t>
            </a:r>
            <a:r>
              <a:rPr kumimoji="0" lang="en-US" sz="1800" b="0" i="0" u="none" strike="noStrike" kern="1200" cap="none" spc="0" normalizeH="0" baseline="0" noProof="0" dirty="0">
                <a:ln>
                  <a:noFill/>
                </a:ln>
                <a:solidFill>
                  <a:prstClr val="black"/>
                </a:solidFill>
                <a:effectLst/>
                <a:uLnTx/>
                <a:uFillTx/>
                <a:latin typeface="Franklin Gothic Medium" panose="020B0603020102020204" pitchFamily="34" charset="0"/>
                <a:ea typeface="Times New Roman" panose="02020603050405020304" pitchFamily="18" charset="0"/>
                <a:cs typeface="Times New Roman" panose="02020603050405020304" pitchFamily="18" charset="0"/>
              </a:rPr>
              <a:t>. Especial.</a:t>
            </a:r>
            <a:endParaRPr kumimoji="0" lang="es-MX" sz="1200" b="0" i="0" u="none" strike="noStrike" kern="1200" cap="none" spc="0" normalizeH="0" baseline="0" noProof="0" dirty="0">
              <a:ln>
                <a:noFill/>
              </a:ln>
              <a:solidFill>
                <a:prstClr val="black"/>
              </a:solidFill>
              <a:effectLst/>
              <a:uLnTx/>
              <a:uFillTx/>
              <a:latin typeface="Franklin Gothic Medium" panose="020B0603020102020204" pitchFamily="34" charset="0"/>
              <a:ea typeface="Calibri" panose="020F0502020204030204" pitchFamily="34" charset="0"/>
              <a:cs typeface="Times New Roman" panose="02020603050405020304" pitchFamily="18" charset="0"/>
            </a:endParaRP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endPar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202163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esquinas redondeadas 4">
            <a:extLst>
              <a:ext uri="{FF2B5EF4-FFF2-40B4-BE49-F238E27FC236}">
                <a16:creationId xmlns:a16="http://schemas.microsoft.com/office/drawing/2014/main" id="{D033E837-98F3-4AE0-A935-F78AB110467A}"/>
              </a:ext>
            </a:extLst>
          </p:cNvPr>
          <p:cNvSpPr/>
          <p:nvPr/>
        </p:nvSpPr>
        <p:spPr>
          <a:xfrm>
            <a:off x="1922584" y="534305"/>
            <a:ext cx="5437169" cy="495838"/>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REFERENCIAS BIBLIOGRÁFICAS</a:t>
            </a:r>
          </a:p>
        </p:txBody>
      </p:sp>
      <p:pic>
        <p:nvPicPr>
          <p:cNvPr id="6" name="Picture 4">
            <a:extLst>
              <a:ext uri="{FF2B5EF4-FFF2-40B4-BE49-F238E27FC236}">
                <a16:creationId xmlns:a16="http://schemas.microsoft.com/office/drawing/2014/main" id="{3F7457C7-9C6D-48E5-B78B-323D8C0DD4E7}"/>
              </a:ext>
            </a:extLst>
          </p:cNvPr>
          <p:cNvPicPr>
            <a:picLocks noChangeAspect="1"/>
          </p:cNvPicPr>
          <p:nvPr/>
        </p:nvPicPr>
        <p:blipFill>
          <a:blip r:embed="rId2"/>
          <a:stretch>
            <a:fillRect/>
          </a:stretch>
        </p:blipFill>
        <p:spPr>
          <a:xfrm>
            <a:off x="10961077" y="0"/>
            <a:ext cx="1060621" cy="844969"/>
          </a:xfrm>
          <a:prstGeom prst="rect">
            <a:avLst/>
          </a:prstGeom>
        </p:spPr>
      </p:pic>
      <p:sp>
        <p:nvSpPr>
          <p:cNvPr id="10" name="Rectángulo 9">
            <a:extLst>
              <a:ext uri="{FF2B5EF4-FFF2-40B4-BE49-F238E27FC236}">
                <a16:creationId xmlns:a16="http://schemas.microsoft.com/office/drawing/2014/main" id="{8970B5B6-DCC2-45E7-9AE9-7B6EFC1F07D1}"/>
              </a:ext>
            </a:extLst>
          </p:cNvPr>
          <p:cNvSpPr/>
          <p:nvPr/>
        </p:nvSpPr>
        <p:spPr>
          <a:xfrm>
            <a:off x="4149970" y="4188468"/>
            <a:ext cx="6096000" cy="497187"/>
          </a:xfrm>
          <a:prstGeom prst="rect">
            <a:avLst/>
          </a:prstGeom>
        </p:spPr>
        <p:txBody>
          <a:bodyPr>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1" name="Rectángulo 10">
            <a:extLst>
              <a:ext uri="{FF2B5EF4-FFF2-40B4-BE49-F238E27FC236}">
                <a16:creationId xmlns:a16="http://schemas.microsoft.com/office/drawing/2014/main" id="{C07AA4D4-1A85-4EE6-ACB9-10DE24E28733}"/>
              </a:ext>
            </a:extLst>
          </p:cNvPr>
          <p:cNvSpPr/>
          <p:nvPr/>
        </p:nvSpPr>
        <p:spPr>
          <a:xfrm>
            <a:off x="1441938" y="1123492"/>
            <a:ext cx="9519139" cy="5350696"/>
          </a:xfrm>
          <a:prstGeom prst="rect">
            <a:avLst/>
          </a:prstGeom>
        </p:spPr>
        <p:txBody>
          <a:bodyPr wrap="square">
            <a:spAutoFit/>
          </a:bodyPr>
          <a:lstStyle/>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Neil, R. (2016). </a:t>
            </a:r>
            <a:r>
              <a:rPr kumimoji="0" lang="en-US" sz="2000" b="0"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Impacts of ICT on the Pedagogic Discourse in the Interactive Project</a:t>
            </a:r>
            <a:r>
              <a:rPr kumimoji="0" lang="en-U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Technology, Pedagogy and Education , 25 (1), 1-18.</a:t>
            </a:r>
            <a:endParaRPr kumimoji="0" lang="es-ES" sz="2000" b="0"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000" b="0"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OIE-UNESCO ( 2017)</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r>
              <a:rPr kumimoji="0" lang="es-ES" sz="20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Herramientas de Formación para el Desarrollo Curricular: Una caja de recursos </a:t>
            </a:r>
            <a:r>
              <a:rPr kumimoji="0" lang="es-ES" sz="2000" b="0"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Oficina Internacional de Educación UNESCO</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Sosa, M. (2015). </a:t>
            </a:r>
            <a:r>
              <a:rPr kumimoji="0" lang="es-MX" sz="20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Recorrido de las políticas Educativas TIC</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Ventana </a:t>
            </a:r>
            <a:r>
              <a:rPr kumimoji="0" lang="es-MX" sz="2000" b="0"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Informatica</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 1-18.</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Tobón S. (2013). </a:t>
            </a:r>
            <a:r>
              <a:rPr kumimoji="0" lang="es-ES" sz="20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Formación Integral y Competencias</a:t>
            </a:r>
            <a:r>
              <a:rPr kumimoji="0" lang="es-ES" sz="2000" b="0"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r>
              <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Bogotá, Colombia: Eco Ediciones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UNESCO; </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hlinkClick r:id="rId3">
                  <a:extLst>
                    <a:ext uri="{A12FA001-AC4F-418D-AE19-62706E023703}">
                      <ahyp:hlinkClr xmlns:ahyp="http://schemas.microsoft.com/office/drawing/2018/hyperlinkcolor" val="tx"/>
                    </a:ext>
                  </a:extLst>
                </a:hlinkClick>
              </a:rPr>
              <a:t>www.cepal.org/.../6011-aporte-naciones-unidas-</a:t>
            </a:r>
            <a:endPar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Valdés, M. (2019) </a:t>
            </a:r>
            <a:r>
              <a:rPr kumimoji="0" lang="es-ES" sz="2000" b="1"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Internacionalización del currículo universitario virtual en el contexto de la globalización. </a:t>
            </a:r>
            <a:r>
              <a:rPr kumimoji="0" lang="es-MX" sz="2000" b="0"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Telos</a:t>
            </a:r>
            <a:r>
              <a:rPr kumimoji="0" lang="es-MX"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Revista de Estudios Interdisciplinarios en Ciencias Sociales. Vol.21(3):754-775.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MX" sz="18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endParaRPr kumimoji="0" lang="es-ES" sz="1800" b="0" i="1"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8413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32104" y="875342"/>
            <a:ext cx="609600" cy="609600"/>
          </a:xfrm>
          <a:prstGeom prst="rect">
            <a:avLst/>
          </a:prstGeom>
        </p:spPr>
      </p:pic>
      <p:sp>
        <p:nvSpPr>
          <p:cNvPr id="295" name="CustomShape 1"/>
          <p:cNvSpPr/>
          <p:nvPr/>
        </p:nvSpPr>
        <p:spPr>
          <a:xfrm>
            <a:off x="2405520" y="857520"/>
            <a:ext cx="5436720" cy="626760"/>
          </a:xfrm>
          <a:prstGeom prst="roundRect">
            <a:avLst>
              <a:gd name="adj" fmla="val 16667"/>
            </a:avLst>
          </a:prstGeom>
          <a:solidFill>
            <a:schemeClr val="accent1">
              <a:lumMod val="40000"/>
              <a:lumOff val="60000"/>
            </a:schemeClr>
          </a:solidFill>
          <a:ln w="3816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US" sz="2800" b="1" strike="noStrike" spc="-1">
                <a:solidFill>
                  <a:srgbClr val="521808"/>
                </a:solidFill>
                <a:latin typeface="Franklin Gothic Medium"/>
              </a:rPr>
              <a:t>PARA EL PRÓXIMO ENCUENTRO</a:t>
            </a:r>
            <a:endParaRPr lang="es-US" sz="2800" b="0" strike="noStrike" spc="-1">
              <a:latin typeface="Arial"/>
            </a:endParaRPr>
          </a:p>
        </p:txBody>
      </p:sp>
      <p:pic>
        <p:nvPicPr>
          <p:cNvPr id="296" name="Picture 4"/>
          <p:cNvPicPr/>
          <p:nvPr/>
        </p:nvPicPr>
        <p:blipFill>
          <a:blip r:embed="rId5"/>
          <a:stretch/>
        </p:blipFill>
        <p:spPr>
          <a:xfrm>
            <a:off x="10253880" y="324000"/>
            <a:ext cx="1638360" cy="1305000"/>
          </a:xfrm>
          <a:prstGeom prst="rect">
            <a:avLst/>
          </a:prstGeom>
          <a:ln>
            <a:noFill/>
          </a:ln>
        </p:spPr>
      </p:pic>
      <p:sp>
        <p:nvSpPr>
          <p:cNvPr id="297" name="CustomShape 2"/>
          <p:cNvSpPr/>
          <p:nvPr/>
        </p:nvSpPr>
        <p:spPr>
          <a:xfrm>
            <a:off x="2042280" y="2031840"/>
            <a:ext cx="7889400" cy="338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50000"/>
              </a:lnSpc>
            </a:pPr>
            <a:r>
              <a:rPr lang="es-US" sz="2400" b="0" strike="noStrike" spc="-1">
                <a:solidFill>
                  <a:srgbClr val="000000"/>
                </a:solidFill>
                <a:latin typeface="Franklin Gothic Medium"/>
              </a:rPr>
              <a:t>Selecciones dos componentes del currículo: </a:t>
            </a:r>
            <a:endParaRPr lang="es-US" sz="2400" b="0" strike="noStrike" spc="-1">
              <a:latin typeface="Arial"/>
            </a:endParaRPr>
          </a:p>
          <a:p>
            <a:pPr marL="343080" indent="-342720">
              <a:lnSpc>
                <a:spcPct val="150000"/>
              </a:lnSpc>
              <a:buClr>
                <a:srgbClr val="521808"/>
              </a:buClr>
              <a:buFont typeface="Franklin Gothic Medium"/>
              <a:buChar char="►"/>
            </a:pPr>
            <a:r>
              <a:rPr lang="es-US" sz="2400" b="0" strike="noStrike" spc="-1">
                <a:solidFill>
                  <a:srgbClr val="000000"/>
                </a:solidFill>
                <a:latin typeface="Franklin Gothic Medium"/>
              </a:rPr>
              <a:t>Caracterícelos desde la teoría </a:t>
            </a:r>
            <a:endParaRPr lang="es-US" sz="2400" b="0" strike="noStrike" spc="-1">
              <a:latin typeface="Arial"/>
            </a:endParaRPr>
          </a:p>
          <a:p>
            <a:pPr marL="343080" indent="-342720">
              <a:lnSpc>
                <a:spcPct val="150000"/>
              </a:lnSpc>
              <a:buClr>
                <a:srgbClr val="521808"/>
              </a:buClr>
              <a:buFont typeface="Franklin Gothic Medium"/>
              <a:buChar char="►"/>
            </a:pPr>
            <a:r>
              <a:rPr lang="es-US" sz="2400" b="0" strike="noStrike" spc="-1">
                <a:solidFill>
                  <a:srgbClr val="000000"/>
                </a:solidFill>
                <a:latin typeface="Franklin Gothic Medium"/>
              </a:rPr>
              <a:t> Presente ejemplos prácticos en su nivel de enseñanza.</a:t>
            </a:r>
            <a:endParaRPr lang="es-US" sz="2400" b="0" strike="noStrike" spc="-1">
              <a:latin typeface="Arial"/>
            </a:endParaRPr>
          </a:p>
          <a:p>
            <a:pPr marL="343080" indent="-342720">
              <a:lnSpc>
                <a:spcPct val="150000"/>
              </a:lnSpc>
              <a:buClr>
                <a:srgbClr val="521808"/>
              </a:buClr>
              <a:buFont typeface="Franklin Gothic Medium"/>
              <a:buChar char="►"/>
            </a:pPr>
            <a:r>
              <a:rPr lang="es-US" sz="2400" b="0" strike="noStrike" spc="-1">
                <a:solidFill>
                  <a:srgbClr val="000000"/>
                </a:solidFill>
                <a:latin typeface="Franklin Gothic Medium"/>
              </a:rPr>
              <a:t>Traer la actividad escrita para entregar </a:t>
            </a:r>
            <a:endParaRPr lang="es-US" sz="2400" b="0" strike="noStrike" spc="-1">
              <a:latin typeface="Arial"/>
            </a:endParaRPr>
          </a:p>
          <a:p>
            <a:pPr marL="343080" indent="-342720">
              <a:lnSpc>
                <a:spcPct val="150000"/>
              </a:lnSpc>
              <a:buClr>
                <a:srgbClr val="521808"/>
              </a:buClr>
              <a:buFont typeface="Franklin Gothic Medium"/>
              <a:buChar char="►"/>
            </a:pPr>
            <a:r>
              <a:rPr lang="es-US" sz="2400" b="0" strike="noStrike" spc="-1">
                <a:solidFill>
                  <a:srgbClr val="000000"/>
                </a:solidFill>
                <a:latin typeface="Franklin Gothic Medium"/>
              </a:rPr>
              <a:t>Deben prepararse para debatir en el grupo </a:t>
            </a:r>
            <a:endParaRPr lang="es-US" sz="24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barn(inVertical)">
                                      <p:cBhvr additive="repl">
                                        <p:cTn id="7" dur="500"/>
                                        <p:tgtEl>
                                          <p:spTgt spid="29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97"/>
                                        </p:tgtEl>
                                        <p:attrNameLst>
                                          <p:attrName>style.visibility</p:attrName>
                                        </p:attrNameLst>
                                      </p:cBhvr>
                                      <p:to>
                                        <p:strVal val="visible"/>
                                      </p:to>
                                    </p:set>
                                    <p:anim calcmode="lin" valueType="num">
                                      <p:cBhvr additive="repl">
                                        <p:cTn id="11" dur="500" fill="hold"/>
                                        <p:tgtEl>
                                          <p:spTgt spid="297"/>
                                        </p:tgtEl>
                                        <p:attrNameLst>
                                          <p:attrName>ppt_w</p:attrName>
                                        </p:attrNameLst>
                                      </p:cBhvr>
                                      <p:tavLst>
                                        <p:tav tm="0">
                                          <p:val>
                                            <p:fltVal val="0"/>
                                          </p:val>
                                        </p:tav>
                                        <p:tav tm="100000">
                                          <p:val>
                                            <p:strVal val="#ppt_w"/>
                                          </p:val>
                                        </p:tav>
                                      </p:tavLst>
                                    </p:anim>
                                    <p:anim calcmode="lin" valueType="num">
                                      <p:cBhvr additive="repl">
                                        <p:cTn id="12" dur="500" fill="hold"/>
                                        <p:tgtEl>
                                          <p:spTgt spid="297"/>
                                        </p:tgtEl>
                                        <p:attrNameLst>
                                          <p:attrName>ppt_h</p:attrName>
                                        </p:attrNameLst>
                                      </p:cBhvr>
                                      <p:tavLst>
                                        <p:tav tm="0">
                                          <p:val>
                                            <p:fltVal val="0"/>
                                          </p:val>
                                        </p:tav>
                                        <p:tav tm="100000">
                                          <p:val>
                                            <p:strVal val="#ppt_h"/>
                                          </p:val>
                                        </p:tav>
                                      </p:tavLst>
                                    </p:anim>
                                    <p:animEffect transition="in" filter="fade">
                                      <p:cBhvr additive="repl">
                                        <p:cTn id="13" dur="500"/>
                                        <p:tgtEl>
                                          <p:spTgt spid="297"/>
                                        </p:tgtEl>
                                      </p:cBhvr>
                                    </p:animEffect>
                                  </p:childTnLst>
                                </p:cTn>
                              </p:par>
                              <p:par>
                                <p:cTn id="14" presetID="1" presetClass="mediacall" presetSubtype="0" fill="hold" nodeType="withEffect">
                                  <p:stCondLst>
                                    <p:cond delay="0"/>
                                  </p:stCondLst>
                                  <p:childTnLst>
                                    <p:cmd type="call" cmd="playFrom(0.0)">
                                      <p:cBhvr>
                                        <p:cTn id="15" dur="571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57147" fill="hold"/>
                                        <p:tgtEl>
                                          <p:spTgt spid="2"/>
                                        </p:tgtEl>
                                      </p:cBhvr>
                                    </p:cmd>
                                  </p:childTnLst>
                                </p:cTn>
                              </p:par>
                            </p:childTnLst>
                          </p:cTn>
                        </p:par>
                      </p:childTnLst>
                    </p:cTn>
                  </p:par>
                </p:childTnLst>
              </p:cTn>
              <p:nextCondLst>
                <p:cond evt="onClick" delay="0">
                  <p:tgtEl>
                    <p:spTgt spid="2"/>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CustomShape 1"/>
          <p:cNvSpPr/>
          <p:nvPr/>
        </p:nvSpPr>
        <p:spPr>
          <a:xfrm>
            <a:off x="1519200" y="904320"/>
            <a:ext cx="10502280" cy="694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50000"/>
              </a:lnSpc>
              <a:buClr>
                <a:srgbClr val="000000"/>
              </a:buClr>
              <a:buFont typeface="Wingdings" charset="2"/>
              <a:buChar char=""/>
            </a:pPr>
            <a:r>
              <a:rPr lang="es-US" sz="2000" b="0" strike="noStrike" spc="-1">
                <a:solidFill>
                  <a:srgbClr val="000000"/>
                </a:solidFill>
                <a:latin typeface="Franklin Gothic Medium"/>
              </a:rPr>
              <a:t>Addine, F.(1999). </a:t>
            </a:r>
            <a:r>
              <a:rPr lang="es-US" sz="2000" b="1" i="1" strike="noStrike" spc="-1">
                <a:solidFill>
                  <a:srgbClr val="000000"/>
                </a:solidFill>
                <a:latin typeface="Franklin Gothic Medium"/>
              </a:rPr>
              <a:t>Didáctica y currículo. Análisis de una experiencia</a:t>
            </a:r>
            <a:r>
              <a:rPr lang="es-US" sz="2000" b="0" strike="noStrike" spc="-1">
                <a:solidFill>
                  <a:srgbClr val="000000"/>
                </a:solidFill>
                <a:latin typeface="Franklin Gothic Medium"/>
              </a:rPr>
              <a:t>. E. Bioestadísticas. Potosí. Bolivia.</a:t>
            </a:r>
            <a:endParaRPr lang="es-US" sz="2000" b="0" strike="noStrike" spc="-1">
              <a:latin typeface="Arial"/>
            </a:endParaRPr>
          </a:p>
          <a:p>
            <a:pPr marL="285840" indent="-285480">
              <a:lnSpc>
                <a:spcPct val="150000"/>
              </a:lnSpc>
              <a:buClr>
                <a:srgbClr val="000000"/>
              </a:buClr>
              <a:buFont typeface="Wingdings" charset="2"/>
              <a:buChar char=""/>
            </a:pPr>
            <a:r>
              <a:rPr lang="es-US" sz="2000" b="0" strike="noStrike" spc="-1">
                <a:solidFill>
                  <a:srgbClr val="000000"/>
                </a:solidFill>
                <a:latin typeface="Franklin Gothic Medium"/>
              </a:rPr>
              <a:t>Addine F, Martínez M. y Lima S. (2006). </a:t>
            </a:r>
            <a:r>
              <a:rPr lang="es-US" sz="2000" b="1" i="1" strike="noStrike" spc="-1">
                <a:solidFill>
                  <a:srgbClr val="000000"/>
                </a:solidFill>
                <a:latin typeface="Franklin Gothic Medium"/>
              </a:rPr>
              <a:t>Maestría en Educación</a:t>
            </a:r>
            <a:r>
              <a:rPr lang="es-US" sz="2000" b="0" strike="noStrike" spc="-1">
                <a:solidFill>
                  <a:srgbClr val="000000"/>
                </a:solidFill>
                <a:latin typeface="Franklin Gothic Medium"/>
              </a:rPr>
              <a:t>. Materiales de introducción al estudio de la maestría. Caracas, Venezuela: Imprenta universitaria.</a:t>
            </a:r>
            <a:endParaRPr lang="es-US" sz="2000" b="0" strike="noStrike" spc="-1">
              <a:latin typeface="Arial"/>
            </a:endParaRPr>
          </a:p>
          <a:p>
            <a:pPr marL="285840" indent="-285480">
              <a:lnSpc>
                <a:spcPct val="150000"/>
              </a:lnSpc>
              <a:buClr>
                <a:srgbClr val="000000"/>
              </a:buClr>
              <a:buFont typeface="Wingdings" charset="2"/>
              <a:buChar char=""/>
            </a:pPr>
            <a:r>
              <a:rPr lang="es-US" sz="2000" b="0" strike="noStrike" spc="-1">
                <a:solidFill>
                  <a:srgbClr val="000000"/>
                </a:solidFill>
                <a:latin typeface="Franklin Gothic Medium"/>
              </a:rPr>
              <a:t>Álvarez, R. M. (1997). </a:t>
            </a:r>
            <a:r>
              <a:rPr lang="es-US" sz="2000" b="1" i="1" strike="noStrike" spc="-1">
                <a:solidFill>
                  <a:srgbClr val="000000"/>
                </a:solidFill>
                <a:latin typeface="Franklin Gothic Medium"/>
              </a:rPr>
              <a:t>Hacia un currículo integral y contextualizado</a:t>
            </a:r>
            <a:r>
              <a:rPr lang="es-US" sz="2000" b="0" i="1" strike="noStrike" spc="-1">
                <a:solidFill>
                  <a:srgbClr val="000000"/>
                </a:solidFill>
                <a:latin typeface="Franklin Gothic Medium"/>
              </a:rPr>
              <a:t>. </a:t>
            </a:r>
            <a:r>
              <a:rPr lang="es-US" sz="2000" b="0" strike="noStrike" spc="-1">
                <a:solidFill>
                  <a:srgbClr val="000000"/>
                </a:solidFill>
                <a:latin typeface="Franklin Gothic Medium"/>
              </a:rPr>
              <a:t>La Habana:</a:t>
            </a:r>
            <a:endParaRPr lang="es-US" sz="2000" b="0" strike="noStrike" spc="-1">
              <a:latin typeface="Arial"/>
            </a:endParaRPr>
          </a:p>
          <a:p>
            <a:pPr>
              <a:lnSpc>
                <a:spcPct val="150000"/>
              </a:lnSpc>
            </a:pPr>
            <a:r>
              <a:rPr lang="es-US" sz="2000" b="0" strike="noStrike" spc="-1">
                <a:solidFill>
                  <a:srgbClr val="000000"/>
                </a:solidFill>
                <a:latin typeface="Franklin Gothic Medium"/>
              </a:rPr>
              <a:t>      Ediciones Academia</a:t>
            </a:r>
            <a:endParaRPr lang="es-US" sz="2000" b="0" strike="noStrike" spc="-1">
              <a:latin typeface="Arial"/>
            </a:endParaRPr>
          </a:p>
          <a:p>
            <a:pPr marL="343080" indent="-342720">
              <a:lnSpc>
                <a:spcPct val="150000"/>
              </a:lnSpc>
              <a:buClr>
                <a:srgbClr val="000000"/>
              </a:buClr>
              <a:buFont typeface="Wingdings" charset="2"/>
              <a:buChar char=""/>
            </a:pPr>
            <a:r>
              <a:rPr lang="es-US" sz="2000" b="0" strike="noStrike" spc="-1">
                <a:solidFill>
                  <a:srgbClr val="000000"/>
                </a:solidFill>
                <a:latin typeface="Franklin Gothic Medium"/>
              </a:rPr>
              <a:t>Castellanos, B. (2000). </a:t>
            </a:r>
            <a:r>
              <a:rPr lang="es-US" sz="2000" b="1" i="1" strike="noStrike" spc="-1">
                <a:solidFill>
                  <a:srgbClr val="000000"/>
                </a:solidFill>
                <a:latin typeface="Franklin Gothic Medium"/>
              </a:rPr>
              <a:t>Taller de problemas actuales de la investigación educativa</a:t>
            </a:r>
            <a:r>
              <a:rPr lang="es-US" sz="2000" b="0" i="1" strike="noStrike" spc="-1">
                <a:solidFill>
                  <a:srgbClr val="000000"/>
                </a:solidFill>
                <a:latin typeface="Franklin Gothic Medium"/>
              </a:rPr>
              <a:t>. </a:t>
            </a:r>
            <a:r>
              <a:rPr lang="es-US" sz="2000" b="0" strike="noStrike" spc="-1">
                <a:solidFill>
                  <a:srgbClr val="000000"/>
                </a:solidFill>
                <a:latin typeface="Franklin Gothic Medium"/>
              </a:rPr>
              <a:t>Materiales de apoyo y apuntes para la construcción de un ECRO acerca de la investigación educativa</a:t>
            </a:r>
            <a:r>
              <a:rPr lang="es-US" sz="2000" b="0" i="1" strike="noStrike" spc="-1">
                <a:solidFill>
                  <a:srgbClr val="000000"/>
                </a:solidFill>
                <a:latin typeface="Franklin Gothic Medium"/>
              </a:rPr>
              <a:t>. </a:t>
            </a:r>
            <a:r>
              <a:rPr lang="es-US" sz="2000" b="0" strike="noStrike" spc="-1">
                <a:solidFill>
                  <a:srgbClr val="000000"/>
                </a:solidFill>
                <a:latin typeface="Franklin Gothic Medium"/>
              </a:rPr>
              <a:t>Soporte digital</a:t>
            </a:r>
            <a:endParaRPr lang="es-US" sz="2000" b="0" strike="noStrike" spc="-1">
              <a:latin typeface="Arial"/>
            </a:endParaRPr>
          </a:p>
          <a:p>
            <a:pPr marL="343080" indent="-342720">
              <a:lnSpc>
                <a:spcPct val="150000"/>
              </a:lnSpc>
              <a:buClr>
                <a:srgbClr val="000000"/>
              </a:buClr>
              <a:buFont typeface="Wingdings" charset="2"/>
              <a:buChar char=""/>
            </a:pPr>
            <a:r>
              <a:rPr lang="es-US" sz="2000" b="0" strike="noStrike" spc="-1">
                <a:solidFill>
                  <a:srgbClr val="000000"/>
                </a:solidFill>
                <a:latin typeface="Franklin Gothic Medium"/>
              </a:rPr>
              <a:t>Corado, R. ( 2017-2018). </a:t>
            </a:r>
            <a:r>
              <a:rPr lang="es-US" sz="2000" b="1" i="1" strike="noStrike" spc="-1">
                <a:solidFill>
                  <a:srgbClr val="000000"/>
                </a:solidFill>
                <a:latin typeface="Franklin Gothic Medium"/>
              </a:rPr>
              <a:t>El currículo oculto y la globalización desde la perspectiva de la educación superior</a:t>
            </a:r>
            <a:r>
              <a:rPr lang="es-US" sz="2000" b="1" strike="noStrike" spc="-1">
                <a:solidFill>
                  <a:srgbClr val="000000"/>
                </a:solidFill>
                <a:latin typeface="Franklin Gothic Medium"/>
              </a:rPr>
              <a:t>. </a:t>
            </a:r>
            <a:r>
              <a:rPr lang="es-US" sz="2000" b="0" strike="noStrike" spc="-1">
                <a:solidFill>
                  <a:srgbClr val="000000"/>
                </a:solidFill>
                <a:latin typeface="Franklin Gothic Medium"/>
              </a:rPr>
              <a:t>Debates en Evaluación y Currículum/Congreso Internacional de Educación Currículum 2017 /Año 3, No. 3/ Septiembre de 2017 a Agosto de 2018.</a:t>
            </a:r>
            <a:endParaRPr lang="es-US" sz="2000" b="0" strike="noStrike" spc="-1">
              <a:latin typeface="Arial"/>
            </a:endParaRPr>
          </a:p>
        </p:txBody>
      </p:sp>
      <p:sp>
        <p:nvSpPr>
          <p:cNvPr id="299" name="CustomShape 2"/>
          <p:cNvSpPr/>
          <p:nvPr/>
        </p:nvSpPr>
        <p:spPr>
          <a:xfrm>
            <a:off x="1793520" y="174600"/>
            <a:ext cx="5436720" cy="495360"/>
          </a:xfrm>
          <a:prstGeom prst="roundRect">
            <a:avLst>
              <a:gd name="adj" fmla="val 16667"/>
            </a:avLst>
          </a:prstGeom>
          <a:solidFill>
            <a:schemeClr val="accent1">
              <a:lumMod val="40000"/>
              <a:lumOff val="60000"/>
            </a:schemeClr>
          </a:solidFill>
          <a:ln w="3816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US" sz="2800" b="1" strike="noStrike" spc="-1">
                <a:solidFill>
                  <a:srgbClr val="521808"/>
                </a:solidFill>
                <a:latin typeface="Franklin Gothic Medium"/>
              </a:rPr>
              <a:t>REFERENCIAS BIBLIOGRÁFICAS</a:t>
            </a:r>
            <a:endParaRPr lang="es-US" sz="2800" b="0" strike="noStrike" spc="-1">
              <a:latin typeface="Arial"/>
            </a:endParaRPr>
          </a:p>
        </p:txBody>
      </p:sp>
      <p:pic>
        <p:nvPicPr>
          <p:cNvPr id="300" name="Picture 4"/>
          <p:cNvPicPr/>
          <p:nvPr/>
        </p:nvPicPr>
        <p:blipFill>
          <a:blip r:embed="rId2"/>
          <a:stretch/>
        </p:blipFill>
        <p:spPr>
          <a:xfrm>
            <a:off x="10960920" y="0"/>
            <a:ext cx="1060200" cy="844560"/>
          </a:xfrm>
          <a:prstGeom prst="rect">
            <a:avLst/>
          </a:prstGeom>
          <a:ln>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99"/>
                                        </p:tgtEl>
                                        <p:attrNameLst>
                                          <p:attrName>style.visibility</p:attrName>
                                        </p:attrNameLst>
                                      </p:cBhvr>
                                      <p:to>
                                        <p:strVal val="visible"/>
                                      </p:to>
                                    </p:set>
                                    <p:animEffect transition="in" filter="barn(inVertical)">
                                      <p:cBhvr additive="repl">
                                        <p:cTn id="7" dur="500"/>
                                        <p:tgtEl>
                                          <p:spTgt spid="29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98"/>
                                        </p:tgtEl>
                                        <p:attrNameLst>
                                          <p:attrName>style.visibility</p:attrName>
                                        </p:attrNameLst>
                                      </p:cBhvr>
                                      <p:to>
                                        <p:strVal val="visible"/>
                                      </p:to>
                                    </p:set>
                                    <p:animEffect transition="in" filter="randombar(horizontal)">
                                      <p:cBhvr additive="repl">
                                        <p:cTn id="11" dur="500"/>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CustomShape 1"/>
          <p:cNvSpPr/>
          <p:nvPr/>
        </p:nvSpPr>
        <p:spPr>
          <a:xfrm>
            <a:off x="1840680" y="271080"/>
            <a:ext cx="5436720" cy="495360"/>
          </a:xfrm>
          <a:prstGeom prst="roundRect">
            <a:avLst>
              <a:gd name="adj" fmla="val 16667"/>
            </a:avLst>
          </a:prstGeom>
          <a:solidFill>
            <a:schemeClr val="accent1">
              <a:lumMod val="40000"/>
              <a:lumOff val="60000"/>
            </a:schemeClr>
          </a:solidFill>
          <a:ln w="3816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US" sz="2800" b="1" strike="noStrike" spc="-1">
                <a:solidFill>
                  <a:srgbClr val="521808"/>
                </a:solidFill>
                <a:latin typeface="Franklin Gothic Medium"/>
              </a:rPr>
              <a:t>REFERENCIAS BIBLIOGRÁFICAS</a:t>
            </a:r>
            <a:endParaRPr lang="es-US" sz="2800" b="0" strike="noStrike" spc="-1">
              <a:latin typeface="Arial"/>
            </a:endParaRPr>
          </a:p>
        </p:txBody>
      </p:sp>
      <p:pic>
        <p:nvPicPr>
          <p:cNvPr id="302" name="Picture 4"/>
          <p:cNvPicPr/>
          <p:nvPr/>
        </p:nvPicPr>
        <p:blipFill>
          <a:blip r:embed="rId2"/>
          <a:stretch/>
        </p:blipFill>
        <p:spPr>
          <a:xfrm>
            <a:off x="11181960" y="0"/>
            <a:ext cx="839520" cy="668880"/>
          </a:xfrm>
          <a:prstGeom prst="rect">
            <a:avLst/>
          </a:prstGeom>
          <a:ln>
            <a:noFill/>
          </a:ln>
        </p:spPr>
      </p:pic>
      <p:sp>
        <p:nvSpPr>
          <p:cNvPr id="303" name="CustomShape 2"/>
          <p:cNvSpPr/>
          <p:nvPr/>
        </p:nvSpPr>
        <p:spPr>
          <a:xfrm>
            <a:off x="1184040" y="833040"/>
            <a:ext cx="11230200" cy="7862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43080" indent="-342720">
              <a:lnSpc>
                <a:spcPct val="150000"/>
              </a:lnSpc>
              <a:buClr>
                <a:srgbClr val="000000"/>
              </a:buClr>
              <a:buFont typeface="Wingdings" charset="2"/>
              <a:buChar char=""/>
            </a:pPr>
            <a:r>
              <a:rPr lang="es-US" sz="2000" b="0" strike="noStrike" spc="-1">
                <a:solidFill>
                  <a:srgbClr val="000000"/>
                </a:solidFill>
                <a:latin typeface="Franklin Gothic Medium"/>
              </a:rPr>
              <a:t>Delors, J. (1996). </a:t>
            </a:r>
            <a:r>
              <a:rPr lang="es-US" sz="2000" b="1" i="1" strike="noStrike" spc="-1">
                <a:solidFill>
                  <a:srgbClr val="000000"/>
                </a:solidFill>
                <a:latin typeface="Franklin Gothic Medium"/>
              </a:rPr>
              <a:t>La educación encierra un tesoro. Informe a la Unesco de la Comisión internacional sobre la educación para el siglo XXI</a:t>
            </a:r>
            <a:r>
              <a:rPr lang="es-US" sz="2000" b="0" strike="noStrike" spc="-1">
                <a:solidFill>
                  <a:srgbClr val="000000"/>
                </a:solidFill>
                <a:latin typeface="Franklin Gothic Medium"/>
              </a:rPr>
              <a:t>. Madrid: Santillana/Unesco.</a:t>
            </a:r>
            <a:endParaRPr lang="es-US" sz="2000" b="0" strike="noStrike" spc="-1">
              <a:latin typeface="Arial"/>
            </a:endParaRPr>
          </a:p>
          <a:p>
            <a:pPr marL="285840" indent="-285480">
              <a:lnSpc>
                <a:spcPct val="150000"/>
              </a:lnSpc>
              <a:buClr>
                <a:srgbClr val="000000"/>
              </a:buClr>
              <a:buFont typeface="Wingdings" charset="2"/>
              <a:buChar char=""/>
            </a:pPr>
            <a:r>
              <a:rPr lang="es-US" sz="2000" b="0" strike="noStrike" spc="-1">
                <a:solidFill>
                  <a:srgbClr val="000000"/>
                </a:solidFill>
                <a:latin typeface="Franklin Gothic Medium"/>
              </a:rPr>
              <a:t>Fernández A. (2013) </a:t>
            </a:r>
            <a:r>
              <a:rPr lang="es-US" sz="2000" b="1" i="1" strike="noStrike" spc="-1">
                <a:solidFill>
                  <a:srgbClr val="000000"/>
                </a:solidFill>
                <a:latin typeface="Franklin Gothic Medium"/>
              </a:rPr>
              <a:t>THE DEFINITION OF CURRICULUM</a:t>
            </a:r>
            <a:r>
              <a:rPr lang="es-US" sz="2000" b="0" strike="noStrike" spc="-1">
                <a:solidFill>
                  <a:srgbClr val="000000"/>
                </a:solidFill>
                <a:latin typeface="Franklin Gothic Medium"/>
              </a:rPr>
              <a:t>. </a:t>
            </a:r>
            <a:r>
              <a:rPr lang="es-US" sz="2000" b="0" i="1" strike="noStrike" spc="-1">
                <a:solidFill>
                  <a:srgbClr val="000000"/>
                </a:solidFill>
                <a:latin typeface="Franklin Gothic Medium"/>
              </a:rPr>
              <a:t>Dictionaries and Experts</a:t>
            </a:r>
            <a:endParaRPr lang="es-US" sz="2000" b="0" strike="noStrike" spc="-1">
              <a:latin typeface="Arial"/>
            </a:endParaRPr>
          </a:p>
          <a:p>
            <a:pPr marL="285840" indent="-285480">
              <a:lnSpc>
                <a:spcPct val="150000"/>
              </a:lnSpc>
              <a:buClr>
                <a:srgbClr val="000000"/>
              </a:buClr>
              <a:buFont typeface="Wingdings" charset="2"/>
              <a:buChar char=""/>
            </a:pPr>
            <a:r>
              <a:rPr lang="es-US" sz="2000" b="0" i="1" strike="noStrike" spc="-1">
                <a:solidFill>
                  <a:srgbClr val="000000"/>
                </a:solidFill>
                <a:latin typeface="Franklin Gothic Medium"/>
              </a:rPr>
              <a:t>Martí, J. (1883). </a:t>
            </a:r>
            <a:r>
              <a:rPr lang="es-US" sz="2000" b="1" strike="noStrike" spc="-1">
                <a:solidFill>
                  <a:srgbClr val="000000"/>
                </a:solidFill>
                <a:latin typeface="Franklin Gothic Medium"/>
              </a:rPr>
              <a:t>La América, Nueva York</a:t>
            </a:r>
            <a:r>
              <a:rPr lang="es-US" sz="2000" b="0" i="1" strike="noStrike" spc="-1">
                <a:solidFill>
                  <a:srgbClr val="000000"/>
                </a:solidFill>
                <a:latin typeface="Franklin Gothic Medium"/>
              </a:rPr>
              <a:t>. Agosto, Tomo 8 </a:t>
            </a:r>
            <a:endParaRPr lang="es-US" sz="2000" b="0" strike="noStrike" spc="-1">
              <a:latin typeface="Arial"/>
            </a:endParaRPr>
          </a:p>
          <a:p>
            <a:pPr marL="285840" indent="-285480">
              <a:lnSpc>
                <a:spcPct val="150000"/>
              </a:lnSpc>
              <a:buClr>
                <a:srgbClr val="000000"/>
              </a:buClr>
              <a:buFont typeface="Wingdings" charset="2"/>
              <a:buChar char=""/>
            </a:pPr>
            <a:r>
              <a:rPr lang="es-US" sz="2000" b="0" i="1" strike="noStrike" spc="-1">
                <a:solidFill>
                  <a:srgbClr val="000000"/>
                </a:solidFill>
                <a:latin typeface="Franklin Gothic Medium"/>
              </a:rPr>
              <a:t>Martí, J. (1895</a:t>
            </a:r>
            <a:r>
              <a:rPr lang="es-US" sz="2000" b="1" i="1" strike="noStrike" spc="-1">
                <a:solidFill>
                  <a:srgbClr val="000000"/>
                </a:solidFill>
                <a:latin typeface="Franklin Gothic Medium"/>
              </a:rPr>
              <a:t>) Carta a María Mantilla</a:t>
            </a:r>
            <a:r>
              <a:rPr lang="es-US" sz="2000" b="0" i="1" strike="noStrike" spc="-1">
                <a:solidFill>
                  <a:srgbClr val="000000"/>
                </a:solidFill>
                <a:latin typeface="Franklin Gothic Medium"/>
              </a:rPr>
              <a:t>. Epistolario, Tomo 5</a:t>
            </a:r>
            <a:endParaRPr lang="es-US" sz="2000" b="0" strike="noStrike" spc="-1">
              <a:latin typeface="Arial"/>
            </a:endParaRPr>
          </a:p>
          <a:p>
            <a:pPr marL="285840" indent="-285480">
              <a:lnSpc>
                <a:spcPct val="150000"/>
              </a:lnSpc>
              <a:buClr>
                <a:srgbClr val="000000"/>
              </a:buClr>
              <a:buFont typeface="Wingdings" charset="2"/>
              <a:buChar char=""/>
            </a:pPr>
            <a:r>
              <a:rPr lang="es-US" sz="2000" b="0" strike="noStrike" spc="-1">
                <a:solidFill>
                  <a:srgbClr val="000000"/>
                </a:solidFill>
                <a:latin typeface="Franklin Gothic Medium"/>
              </a:rPr>
              <a:t>Naciones Unidas (2018). </a:t>
            </a:r>
            <a:r>
              <a:rPr lang="es-US" sz="2000" b="1" i="1" strike="noStrike" spc="-1">
                <a:solidFill>
                  <a:srgbClr val="000000"/>
                </a:solidFill>
                <a:latin typeface="Franklin Gothic Medium"/>
              </a:rPr>
              <a:t>La Agenda 2030 y los Objetivos de Desarrollo Sostenible: una oportunidad para América Latina y el Caribe </a:t>
            </a:r>
            <a:r>
              <a:rPr lang="es-US" sz="2000" b="0" strike="noStrike" spc="-1">
                <a:solidFill>
                  <a:srgbClr val="000000"/>
                </a:solidFill>
                <a:latin typeface="Franklin Gothic Medium"/>
              </a:rPr>
              <a:t>(LC/G.2681-P/Rev.3), Santiago.</a:t>
            </a:r>
            <a:endParaRPr lang="es-US" sz="2000" b="0" strike="noStrike" spc="-1">
              <a:latin typeface="Arial"/>
            </a:endParaRPr>
          </a:p>
          <a:p>
            <a:pPr marL="285840" indent="-285480">
              <a:lnSpc>
                <a:spcPct val="150000"/>
              </a:lnSpc>
              <a:buClr>
                <a:srgbClr val="000000"/>
              </a:buClr>
              <a:buFont typeface="Wingdings" charset="2"/>
              <a:buChar char=""/>
            </a:pPr>
            <a:r>
              <a:rPr lang="es-US" sz="2000" b="0" strike="noStrike" spc="-1">
                <a:solidFill>
                  <a:srgbClr val="000000"/>
                </a:solidFill>
                <a:latin typeface="Franklin Gothic Medium"/>
              </a:rPr>
              <a:t>Perilla, J. S. A. (2018). </a:t>
            </a:r>
            <a:r>
              <a:rPr lang="es-US" sz="2000" b="1" i="1" strike="noStrike" spc="-1">
                <a:solidFill>
                  <a:srgbClr val="000000"/>
                </a:solidFill>
                <a:latin typeface="Franklin Gothic Medium"/>
              </a:rPr>
              <a:t>Diseño curricular y transformación de contextos educativos desde experiencias concretas Secretaría de Educación del Distrito</a:t>
            </a:r>
            <a:r>
              <a:rPr lang="es-US" sz="2000" b="0" strike="noStrike" spc="-1">
                <a:solidFill>
                  <a:srgbClr val="000000"/>
                </a:solidFill>
                <a:latin typeface="Franklin Gothic Medium"/>
              </a:rPr>
              <a:t>. Bogotá. </a:t>
            </a:r>
            <a:endParaRPr lang="es-US" sz="2000" b="0" strike="noStrike" spc="-1">
              <a:latin typeface="Arial"/>
            </a:endParaRPr>
          </a:p>
          <a:p>
            <a:pPr marL="285840" indent="-285480">
              <a:lnSpc>
                <a:spcPct val="150000"/>
              </a:lnSpc>
              <a:buClr>
                <a:srgbClr val="000000"/>
              </a:buClr>
              <a:buFont typeface="Wingdings" charset="2"/>
              <a:buChar char=""/>
            </a:pPr>
            <a:r>
              <a:rPr lang="es-US" sz="2000" b="0" strike="noStrike" spc="-1">
                <a:solidFill>
                  <a:srgbClr val="000000"/>
                </a:solidFill>
                <a:latin typeface="Franklin Gothic Medium"/>
              </a:rPr>
              <a:t>Sarmiento, P. y Tovar, M.C. (2007).</a:t>
            </a:r>
            <a:r>
              <a:rPr lang="es-US" sz="2000" b="1" i="1" strike="noStrike" spc="-1">
                <a:solidFill>
                  <a:srgbClr val="000000"/>
                </a:solidFill>
                <a:latin typeface="Franklin Gothic Medium"/>
              </a:rPr>
              <a:t> El análisis documental en el diseño curricular: un desafío para los docentes.</a:t>
            </a:r>
            <a:r>
              <a:rPr lang="es-US" sz="2000" b="0" strike="noStrike" spc="-1">
                <a:solidFill>
                  <a:srgbClr val="000000"/>
                </a:solidFill>
                <a:latin typeface="Franklin Gothic Medium"/>
              </a:rPr>
              <a:t> </a:t>
            </a:r>
            <a:r>
              <a:rPr lang="es-US" sz="2000" b="0" i="1" strike="noStrike" spc="-1">
                <a:solidFill>
                  <a:srgbClr val="000000"/>
                </a:solidFill>
                <a:latin typeface="Franklin Gothic Medium"/>
              </a:rPr>
              <a:t>Colombia Médica, 38</a:t>
            </a:r>
            <a:r>
              <a:rPr lang="es-US" sz="2000" b="0" strike="noStrike" spc="-1">
                <a:solidFill>
                  <a:srgbClr val="000000"/>
                </a:solidFill>
                <a:latin typeface="Franklin Gothic Medium"/>
              </a:rPr>
              <a:t>(4), 54-63</a:t>
            </a:r>
            <a:endParaRPr lang="es-US" sz="2000" b="0" strike="noStrike" spc="-1">
              <a:latin typeface="Arial"/>
            </a:endParaRPr>
          </a:p>
          <a:p>
            <a:pPr marL="343080" indent="-342720">
              <a:lnSpc>
                <a:spcPct val="150000"/>
              </a:lnSpc>
              <a:buClr>
                <a:srgbClr val="000000"/>
              </a:buClr>
              <a:buFont typeface="Wingdings" charset="2"/>
              <a:buChar char=""/>
            </a:pPr>
            <a:r>
              <a:rPr lang="es-US" sz="2000" b="0" strike="noStrike" spc="-1">
                <a:solidFill>
                  <a:srgbClr val="000000"/>
                </a:solidFill>
                <a:latin typeface="Franklin Gothic Medium"/>
              </a:rPr>
              <a:t>Villalaz, E. S. (2020). </a:t>
            </a:r>
            <a:r>
              <a:rPr lang="es-US" sz="2000" b="1" i="1" strike="noStrike" spc="-1">
                <a:solidFill>
                  <a:srgbClr val="000000"/>
                </a:solidFill>
                <a:latin typeface="Franklin Gothic Medium"/>
              </a:rPr>
              <a:t>El currículo universitario peruano: aspectos complejos </a:t>
            </a:r>
            <a:r>
              <a:rPr lang="es-US" sz="2000" b="0" strike="noStrike" spc="-1">
                <a:solidFill>
                  <a:srgbClr val="000000"/>
                </a:solidFill>
                <a:latin typeface="Franklin Gothic Medium"/>
              </a:rPr>
              <a:t>. Revista  maestro y sociedad. Revista electrónica para maestros y profesores. (Número Especial 1) pp. 121-136 </a:t>
            </a:r>
            <a:endParaRPr lang="es-US" sz="20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1"/>
                                        </p:tgtEl>
                                        <p:attrNameLst>
                                          <p:attrName>style.visibility</p:attrName>
                                        </p:attrNameLst>
                                      </p:cBhvr>
                                      <p:to>
                                        <p:strVal val="visible"/>
                                      </p:to>
                                    </p:set>
                                    <p:animEffect transition="in" filter="barn(inVertical)">
                                      <p:cBhvr additive="repl">
                                        <p:cTn id="7" dur="500"/>
                                        <p:tgtEl>
                                          <p:spTgt spid="301"/>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303"/>
                                        </p:tgtEl>
                                        <p:attrNameLst>
                                          <p:attrName>style.visibility</p:attrName>
                                        </p:attrNameLst>
                                      </p:cBhvr>
                                      <p:to>
                                        <p:strVal val="visible"/>
                                      </p:to>
                                    </p:set>
                                    <p:animEffect transition="in" filter="wheel(1)">
                                      <p:cBhvr additive="repl">
                                        <p:cTn id="11" dur="2000"/>
                                        <p:tgtEl>
                                          <p:spTgt spid="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29105" y="2132856"/>
            <a:ext cx="609600" cy="609600"/>
          </a:xfrm>
          <a:prstGeom prst="rect">
            <a:avLst/>
          </a:prstGeom>
        </p:spPr>
      </p:pic>
      <p:sp>
        <p:nvSpPr>
          <p:cNvPr id="288" name="CustomShape 1"/>
          <p:cNvSpPr/>
          <p:nvPr/>
        </p:nvSpPr>
        <p:spPr>
          <a:xfrm>
            <a:off x="1567440" y="1223563"/>
            <a:ext cx="6112800" cy="5078313"/>
          </a:xfrm>
          <a:prstGeom prst="rect">
            <a:avLst/>
          </a:prstGeom>
          <a:noFill/>
          <a:ln>
            <a:noFill/>
          </a:ln>
        </p:spPr>
        <p:style>
          <a:lnRef idx="0">
            <a:scrgbClr r="0" g="0" b="0"/>
          </a:lnRef>
          <a:fillRef idx="0">
            <a:scrgbClr r="0" g="0" b="0"/>
          </a:fillRef>
          <a:effectRef idx="0">
            <a:scrgbClr r="0" g="0" b="0"/>
          </a:effectRef>
          <a:fontRef idx="minor"/>
        </p:style>
        <p:txBody>
          <a:bodyPr anchor="ctr">
            <a:spAutoFit/>
          </a:bodyPr>
          <a:lstStyle/>
          <a:p>
            <a:pPr algn="just">
              <a:lnSpc>
                <a:spcPct val="150000"/>
              </a:lnSpc>
            </a:pPr>
            <a:r>
              <a:rPr lang="es-US" sz="2400" b="1" strike="noStrike" spc="-1" dirty="0">
                <a:solidFill>
                  <a:srgbClr val="FF0000"/>
                </a:solidFill>
                <a:latin typeface="Franklin Gothic Medium"/>
                <a:ea typeface="Calibri"/>
              </a:rPr>
              <a:t>Pedagógico: </a:t>
            </a:r>
            <a:r>
              <a:rPr lang="es-US" sz="2400" b="1" strike="noStrike" spc="-1" dirty="0">
                <a:solidFill>
                  <a:srgbClr val="000000"/>
                </a:solidFill>
                <a:latin typeface="Franklin Gothic Medium"/>
                <a:ea typeface="Calibri"/>
              </a:rPr>
              <a:t>Agenda 2030 y los Objetivos de Desarrollo Sostenible </a:t>
            </a:r>
            <a:endParaRPr lang="es-US" sz="2400" b="0" strike="noStrike" spc="-1" dirty="0">
              <a:latin typeface="Arial"/>
            </a:endParaRPr>
          </a:p>
          <a:p>
            <a:pPr algn="just">
              <a:lnSpc>
                <a:spcPct val="150000"/>
              </a:lnSpc>
            </a:pPr>
            <a:r>
              <a:rPr lang="es-US" sz="2400" b="1" strike="noStrike" spc="-1" dirty="0">
                <a:solidFill>
                  <a:srgbClr val="FF0000"/>
                </a:solidFill>
                <a:latin typeface="Franklin Gothic Medium"/>
                <a:ea typeface="Calibri"/>
              </a:rPr>
              <a:t>Objetivo 4 </a:t>
            </a:r>
            <a:r>
              <a:rPr lang="es-US" sz="2400" b="0" strike="noStrike" spc="-1" dirty="0">
                <a:solidFill>
                  <a:srgbClr val="000000"/>
                </a:solidFill>
                <a:latin typeface="Franklin Gothic Medium"/>
                <a:ea typeface="Calibri"/>
              </a:rPr>
              <a:t>Educación de calidad</a:t>
            </a:r>
            <a:endParaRPr lang="es-US" sz="2400" b="0" strike="noStrike" spc="-1" dirty="0">
              <a:latin typeface="Arial"/>
            </a:endParaRPr>
          </a:p>
          <a:p>
            <a:pPr algn="just">
              <a:lnSpc>
                <a:spcPct val="150000"/>
              </a:lnSpc>
            </a:pPr>
            <a:r>
              <a:rPr lang="es-US" sz="2400" b="0" strike="noStrike" spc="-1" dirty="0">
                <a:solidFill>
                  <a:srgbClr val="000000"/>
                </a:solidFill>
                <a:latin typeface="Franklin Gothic Medium"/>
                <a:ea typeface="Calibri"/>
              </a:rPr>
              <a:t>Garantizar una educación inclusiva y equitativa de calidad y promover oportunidades de aprendizaje permanente para todos. La consecución de una educación de calidad es la base para mejorar la vida de las</a:t>
            </a:r>
            <a:r>
              <a:rPr lang="es-US" sz="2400" spc="-1" dirty="0">
                <a:latin typeface="Arial"/>
              </a:rPr>
              <a:t> </a:t>
            </a:r>
            <a:r>
              <a:rPr lang="es-US" sz="2400" b="0" strike="noStrike" spc="-1" dirty="0">
                <a:solidFill>
                  <a:srgbClr val="000000"/>
                </a:solidFill>
                <a:latin typeface="Franklin Gothic Medium"/>
                <a:ea typeface="Calibri"/>
              </a:rPr>
              <a:t>personas y el desarrollo sostenible</a:t>
            </a:r>
            <a:endParaRPr lang="es-US" sz="2400" b="0" strike="noStrike" spc="-1" dirty="0">
              <a:latin typeface="Arial"/>
            </a:endParaRPr>
          </a:p>
        </p:txBody>
      </p:sp>
      <p:sp>
        <p:nvSpPr>
          <p:cNvPr id="289" name="CustomShape 2"/>
          <p:cNvSpPr/>
          <p:nvPr/>
        </p:nvSpPr>
        <p:spPr>
          <a:xfrm>
            <a:off x="1890720" y="324360"/>
            <a:ext cx="5236560" cy="605160"/>
          </a:xfrm>
          <a:prstGeom prst="roundRect">
            <a:avLst>
              <a:gd name="adj" fmla="val 16667"/>
            </a:avLst>
          </a:prstGeom>
          <a:solidFill>
            <a:schemeClr val="accent1">
              <a:lumMod val="40000"/>
              <a:lumOff val="60000"/>
            </a:schemeClr>
          </a:solidFill>
          <a:ln w="3816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US" sz="2400" b="1" strike="noStrike" spc="-1">
                <a:solidFill>
                  <a:srgbClr val="521808"/>
                </a:solidFill>
                <a:latin typeface="Franklin Gothic Medium"/>
              </a:rPr>
              <a:t>FUNDAMENTOS DEL CURRÍCULO</a:t>
            </a:r>
            <a:endParaRPr lang="es-US" sz="2400" b="0" strike="noStrike" spc="-1">
              <a:latin typeface="Arial"/>
            </a:endParaRPr>
          </a:p>
        </p:txBody>
      </p:sp>
      <p:pic>
        <p:nvPicPr>
          <p:cNvPr id="290" name="Picture 4"/>
          <p:cNvPicPr/>
          <p:nvPr/>
        </p:nvPicPr>
        <p:blipFill>
          <a:blip r:embed="rId5"/>
          <a:stretch/>
        </p:blipFill>
        <p:spPr>
          <a:xfrm>
            <a:off x="10956240" y="39240"/>
            <a:ext cx="1103040" cy="878760"/>
          </a:xfrm>
          <a:prstGeom prst="rect">
            <a:avLst/>
          </a:prstGeom>
          <a:ln>
            <a:noFill/>
          </a:ln>
        </p:spPr>
      </p:pic>
      <p:pic>
        <p:nvPicPr>
          <p:cNvPr id="291" name="Imagen 5"/>
          <p:cNvPicPr/>
          <p:nvPr/>
        </p:nvPicPr>
        <p:blipFill>
          <a:blip r:embed="rId6"/>
          <a:stretch/>
        </p:blipFill>
        <p:spPr>
          <a:xfrm>
            <a:off x="7811640" y="1580760"/>
            <a:ext cx="4248000" cy="4224600"/>
          </a:xfrm>
          <a:prstGeom prst="rect">
            <a:avLst/>
          </a:prstGeom>
          <a:ln>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9"/>
                                        </p:tgtEl>
                                        <p:attrNameLst>
                                          <p:attrName>style.visibility</p:attrName>
                                        </p:attrNameLst>
                                      </p:cBhvr>
                                      <p:to>
                                        <p:strVal val="visible"/>
                                      </p:to>
                                    </p:set>
                                    <p:anim calcmode="lin" valueType="num">
                                      <p:cBhvr additive="repl">
                                        <p:cTn id="7" dur="500" fill="hold"/>
                                        <p:tgtEl>
                                          <p:spTgt spid="289"/>
                                        </p:tgtEl>
                                        <p:attrNameLst>
                                          <p:attrName>ppt_w</p:attrName>
                                        </p:attrNameLst>
                                      </p:cBhvr>
                                      <p:tavLst>
                                        <p:tav tm="0">
                                          <p:val>
                                            <p:fltVal val="0"/>
                                          </p:val>
                                        </p:tav>
                                        <p:tav tm="100000">
                                          <p:val>
                                            <p:strVal val="#ppt_w"/>
                                          </p:val>
                                        </p:tav>
                                      </p:tavLst>
                                    </p:anim>
                                    <p:anim calcmode="lin" valueType="num">
                                      <p:cBhvr additive="repl">
                                        <p:cTn id="8" dur="500" fill="hold"/>
                                        <p:tgtEl>
                                          <p:spTgt spid="289"/>
                                        </p:tgtEl>
                                        <p:attrNameLst>
                                          <p:attrName>ppt_h</p:attrName>
                                        </p:attrNameLst>
                                      </p:cBhvr>
                                      <p:tavLst>
                                        <p:tav tm="0">
                                          <p:val>
                                            <p:fltVal val="0"/>
                                          </p:val>
                                        </p:tav>
                                        <p:tav tm="100000">
                                          <p:val>
                                            <p:strVal val="#ppt_h"/>
                                          </p:val>
                                        </p:tav>
                                      </p:tavLst>
                                    </p:anim>
                                    <p:animEffect transition="in" filter="fade">
                                      <p:cBhvr additive="repl">
                                        <p:cTn id="9" dur="500"/>
                                        <p:tgtEl>
                                          <p:spTgt spid="289"/>
                                        </p:tgtEl>
                                      </p:cBhvr>
                                    </p:animEffect>
                                  </p:childTnLst>
                                </p:cTn>
                              </p:par>
                            </p:childTnLst>
                          </p:cTn>
                        </p:par>
                        <p:par>
                          <p:cTn id="10" fill="hold">
                            <p:stCondLst>
                              <p:cond delay="500"/>
                            </p:stCondLst>
                            <p:childTnLst>
                              <p:par>
                                <p:cTn id="11" presetID="21" presetClass="entr" presetSubtype="1" fill="hold" nodeType="afterEffect">
                                  <p:stCondLst>
                                    <p:cond delay="0"/>
                                  </p:stCondLst>
                                  <p:childTnLst>
                                    <p:set>
                                      <p:cBhvr>
                                        <p:cTn id="12" dur="1" fill="hold">
                                          <p:stCondLst>
                                            <p:cond delay="0"/>
                                          </p:stCondLst>
                                        </p:cTn>
                                        <p:tgtEl>
                                          <p:spTgt spid="288"/>
                                        </p:tgtEl>
                                        <p:attrNameLst>
                                          <p:attrName>style.visibility</p:attrName>
                                        </p:attrNameLst>
                                      </p:cBhvr>
                                      <p:to>
                                        <p:strVal val="visible"/>
                                      </p:to>
                                    </p:set>
                                    <p:animEffect transition="in" filter="wheel(1)">
                                      <p:cBhvr additive="repl">
                                        <p:cTn id="13" dur="2000"/>
                                        <p:tgtEl>
                                          <p:spTgt spid="288"/>
                                        </p:tgtEl>
                                      </p:cBhvr>
                                    </p:animEffect>
                                  </p:childTnLst>
                                </p:cTn>
                              </p:par>
                              <p:par>
                                <p:cTn id="14" presetID="1" presetClass="mediacall" presetSubtype="0" fill="hold" nodeType="withEffect">
                                  <p:stCondLst>
                                    <p:cond delay="0"/>
                                  </p:stCondLst>
                                  <p:childTnLst>
                                    <p:cmd type="call" cmd="playFrom(0.0)">
                                      <p:cBhvr>
                                        <p:cTn id="15" dur="1066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06647" fill="hold"/>
                                        <p:tgtEl>
                                          <p:spTgt spid="2"/>
                                        </p:tgtEl>
                                      </p:cBhvr>
                                    </p:cmd>
                                  </p:childTnLst>
                                </p:cTn>
                              </p:par>
                            </p:childTnLst>
                          </p:cTn>
                        </p:par>
                      </p:childTnLst>
                    </p:cTn>
                  </p:par>
                </p:childTnLst>
              </p:cTn>
              <p:nextCondLst>
                <p:cond evt="onClick" delay="0">
                  <p:tgtEl>
                    <p:spTgt spid="2"/>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816080" y="540332"/>
            <a:ext cx="609600" cy="609600"/>
          </a:xfrm>
          <a:prstGeom prst="rect">
            <a:avLst/>
          </a:prstGeom>
        </p:spPr>
      </p:pic>
      <p:sp>
        <p:nvSpPr>
          <p:cNvPr id="292" name="CustomShape 1"/>
          <p:cNvSpPr/>
          <p:nvPr/>
        </p:nvSpPr>
        <p:spPr>
          <a:xfrm>
            <a:off x="1576800" y="1132920"/>
            <a:ext cx="9688680" cy="5576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50000"/>
              </a:lnSpc>
            </a:pPr>
            <a:r>
              <a:rPr lang="es-US" sz="2400" b="0" strike="noStrike" spc="-1" dirty="0">
                <a:solidFill>
                  <a:srgbClr val="000000"/>
                </a:solidFill>
                <a:latin typeface="Franklin Gothic Medium"/>
                <a:ea typeface="Times New Roman"/>
              </a:rPr>
              <a:t>El plan de estudio es el documento oficial más general y en él están incluidos los elementos esenciales que rigen la actividad educacional de cada nivel: </a:t>
            </a:r>
            <a:endParaRPr lang="es-US" sz="2400" b="0" strike="noStrike" spc="-1" dirty="0">
              <a:latin typeface="Arial"/>
            </a:endParaRPr>
          </a:p>
          <a:p>
            <a:pPr marL="285840" indent="-285480" algn="just">
              <a:lnSpc>
                <a:spcPct val="150000"/>
              </a:lnSpc>
              <a:buClr>
                <a:srgbClr val="A53010"/>
              </a:buClr>
              <a:buFont typeface="Franklin Gothic Medium"/>
              <a:buChar char="►"/>
            </a:pPr>
            <a:r>
              <a:rPr lang="es-US" sz="2400" b="0" strike="noStrike" spc="-1" dirty="0">
                <a:solidFill>
                  <a:srgbClr val="000000"/>
                </a:solidFill>
                <a:latin typeface="Franklin Gothic Medium"/>
                <a:ea typeface="Times New Roman"/>
              </a:rPr>
              <a:t>Fin y objetivos generales de la educación, </a:t>
            </a:r>
            <a:endParaRPr lang="es-US" sz="2400" b="0" strike="noStrike" spc="-1" dirty="0">
              <a:latin typeface="Arial"/>
            </a:endParaRPr>
          </a:p>
          <a:p>
            <a:pPr marL="285840" indent="-285480" algn="just">
              <a:lnSpc>
                <a:spcPct val="150000"/>
              </a:lnSpc>
              <a:buClr>
                <a:srgbClr val="A53010"/>
              </a:buClr>
              <a:buFont typeface="Franklin Gothic Medium"/>
              <a:buChar char="►"/>
            </a:pPr>
            <a:r>
              <a:rPr lang="es-US" sz="2400" b="0" strike="noStrike" spc="-1" dirty="0">
                <a:solidFill>
                  <a:srgbClr val="000000"/>
                </a:solidFill>
                <a:latin typeface="Franklin Gothic Medium"/>
                <a:ea typeface="Times New Roman"/>
              </a:rPr>
              <a:t>Caracterización del nivel educativo </a:t>
            </a:r>
            <a:endParaRPr lang="es-US" sz="2400" b="0" strike="noStrike" spc="-1" dirty="0">
              <a:latin typeface="Arial"/>
            </a:endParaRPr>
          </a:p>
          <a:p>
            <a:pPr marL="285840" indent="-285480" algn="just">
              <a:lnSpc>
                <a:spcPct val="150000"/>
              </a:lnSpc>
              <a:buClr>
                <a:srgbClr val="A53010"/>
              </a:buClr>
              <a:buFont typeface="Franklin Gothic Medium"/>
              <a:buChar char="►"/>
            </a:pPr>
            <a:r>
              <a:rPr lang="es-US" sz="2400" b="0" strike="noStrike" spc="-1" dirty="0">
                <a:solidFill>
                  <a:srgbClr val="000000"/>
                </a:solidFill>
                <a:latin typeface="Franklin Gothic Medium"/>
                <a:ea typeface="Times New Roman"/>
              </a:rPr>
              <a:t>Características psicológicas del desarrollo de la personalidad del educando, </a:t>
            </a:r>
            <a:endParaRPr lang="es-US" sz="2400" b="0" strike="noStrike" spc="-1" dirty="0">
              <a:latin typeface="Arial"/>
            </a:endParaRPr>
          </a:p>
          <a:p>
            <a:pPr marL="285840" indent="-285480" algn="just">
              <a:lnSpc>
                <a:spcPct val="150000"/>
              </a:lnSpc>
              <a:buClr>
                <a:srgbClr val="A53010"/>
              </a:buClr>
              <a:buFont typeface="Franklin Gothic Medium"/>
              <a:buChar char="►"/>
            </a:pPr>
            <a:r>
              <a:rPr lang="es-US" sz="2400" b="0" strike="noStrike" spc="-1" dirty="0">
                <a:solidFill>
                  <a:srgbClr val="000000"/>
                </a:solidFill>
                <a:latin typeface="Franklin Gothic Medium"/>
                <a:ea typeface="Times New Roman"/>
              </a:rPr>
              <a:t>Perfil del egresado, </a:t>
            </a:r>
            <a:endParaRPr lang="es-US" sz="2400" b="0" strike="noStrike" spc="-1" dirty="0">
              <a:latin typeface="Arial"/>
            </a:endParaRPr>
          </a:p>
          <a:p>
            <a:pPr marL="285840" indent="-285480" algn="just">
              <a:lnSpc>
                <a:spcPct val="150000"/>
              </a:lnSpc>
              <a:buClr>
                <a:srgbClr val="A53010"/>
              </a:buClr>
              <a:buFont typeface="Franklin Gothic Medium"/>
              <a:buChar char="►"/>
            </a:pPr>
            <a:r>
              <a:rPr lang="es-US" sz="2400" b="0" strike="noStrike" spc="-1" dirty="0">
                <a:solidFill>
                  <a:srgbClr val="000000"/>
                </a:solidFill>
                <a:latin typeface="Franklin Gothic Medium"/>
                <a:ea typeface="Times New Roman"/>
              </a:rPr>
              <a:t>Concepción y grada curricular, </a:t>
            </a:r>
            <a:endParaRPr lang="es-US" sz="2400" b="0" strike="noStrike" spc="-1" dirty="0">
              <a:latin typeface="Arial"/>
            </a:endParaRPr>
          </a:p>
          <a:p>
            <a:pPr marL="285840" indent="-285480" algn="just">
              <a:lnSpc>
                <a:spcPct val="150000"/>
              </a:lnSpc>
              <a:buClr>
                <a:srgbClr val="A53010"/>
              </a:buClr>
              <a:buFont typeface="Franklin Gothic Medium"/>
              <a:buChar char="►"/>
            </a:pPr>
            <a:r>
              <a:rPr lang="es-US" sz="2400" b="0" strike="noStrike" spc="-1" dirty="0">
                <a:solidFill>
                  <a:srgbClr val="000000"/>
                </a:solidFill>
                <a:latin typeface="Franklin Gothic Medium"/>
                <a:ea typeface="Times New Roman"/>
              </a:rPr>
              <a:t>Concepción del PEA y de la evaluación escolar.</a:t>
            </a:r>
            <a:endParaRPr lang="es-US" sz="2400" b="0" strike="noStrike" spc="-1" dirty="0">
              <a:latin typeface="Arial"/>
            </a:endParaRPr>
          </a:p>
        </p:txBody>
      </p:sp>
      <p:sp>
        <p:nvSpPr>
          <p:cNvPr id="293" name="CustomShape 2"/>
          <p:cNvSpPr/>
          <p:nvPr/>
        </p:nvSpPr>
        <p:spPr>
          <a:xfrm>
            <a:off x="1866240" y="505800"/>
            <a:ext cx="5706360" cy="626760"/>
          </a:xfrm>
          <a:prstGeom prst="roundRect">
            <a:avLst>
              <a:gd name="adj" fmla="val 16667"/>
            </a:avLst>
          </a:prstGeom>
          <a:solidFill>
            <a:schemeClr val="accent1">
              <a:lumMod val="40000"/>
              <a:lumOff val="60000"/>
            </a:schemeClr>
          </a:solidFill>
          <a:ln w="3816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US" sz="2800" b="1" strike="noStrike" spc="-1">
                <a:solidFill>
                  <a:srgbClr val="521808"/>
                </a:solidFill>
                <a:latin typeface="Franklin Gothic Medium"/>
              </a:rPr>
              <a:t>COMPONENTES DEL CURRÍCULO</a:t>
            </a:r>
            <a:endParaRPr lang="es-US" sz="2800" b="0" strike="noStrike" spc="-1">
              <a:latin typeface="Arial"/>
            </a:endParaRPr>
          </a:p>
        </p:txBody>
      </p:sp>
      <p:pic>
        <p:nvPicPr>
          <p:cNvPr id="294" name="Picture 4"/>
          <p:cNvPicPr/>
          <p:nvPr/>
        </p:nvPicPr>
        <p:blipFill>
          <a:blip r:embed="rId5"/>
          <a:stretch/>
        </p:blipFill>
        <p:spPr>
          <a:xfrm>
            <a:off x="10717920" y="104040"/>
            <a:ext cx="1338840" cy="1066320"/>
          </a:xfrm>
          <a:prstGeom prst="rect">
            <a:avLst/>
          </a:prstGeom>
          <a:ln>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93"/>
                                        </p:tgtEl>
                                        <p:attrNameLst>
                                          <p:attrName>style.visibility</p:attrName>
                                        </p:attrNameLst>
                                      </p:cBhvr>
                                      <p:to>
                                        <p:strVal val="visible"/>
                                      </p:to>
                                    </p:set>
                                    <p:animEffect transition="in" filter="barn(inVertical)">
                                      <p:cBhvr additive="repl">
                                        <p:cTn id="7" dur="500"/>
                                        <p:tgtEl>
                                          <p:spTgt spid="29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92"/>
                                        </p:tgtEl>
                                        <p:attrNameLst>
                                          <p:attrName>style.visibility</p:attrName>
                                        </p:attrNameLst>
                                      </p:cBhvr>
                                      <p:to>
                                        <p:strVal val="visible"/>
                                      </p:to>
                                    </p:set>
                                    <p:anim calcmode="lin" valueType="num">
                                      <p:cBhvr additive="repl">
                                        <p:cTn id="11" dur="500" fill="hold"/>
                                        <p:tgtEl>
                                          <p:spTgt spid="292"/>
                                        </p:tgtEl>
                                        <p:attrNameLst>
                                          <p:attrName>ppt_w</p:attrName>
                                        </p:attrNameLst>
                                      </p:cBhvr>
                                      <p:tavLst>
                                        <p:tav tm="0">
                                          <p:val>
                                            <p:fltVal val="0"/>
                                          </p:val>
                                        </p:tav>
                                        <p:tav tm="100000">
                                          <p:val>
                                            <p:strVal val="#ppt_w"/>
                                          </p:val>
                                        </p:tav>
                                      </p:tavLst>
                                    </p:anim>
                                    <p:anim calcmode="lin" valueType="num">
                                      <p:cBhvr additive="repl">
                                        <p:cTn id="12" dur="500" fill="hold"/>
                                        <p:tgtEl>
                                          <p:spTgt spid="292"/>
                                        </p:tgtEl>
                                        <p:attrNameLst>
                                          <p:attrName>ppt_h</p:attrName>
                                        </p:attrNameLst>
                                      </p:cBhvr>
                                      <p:tavLst>
                                        <p:tav tm="0">
                                          <p:val>
                                            <p:fltVal val="0"/>
                                          </p:val>
                                        </p:tav>
                                        <p:tav tm="100000">
                                          <p:val>
                                            <p:strVal val="#ppt_h"/>
                                          </p:val>
                                        </p:tav>
                                      </p:tavLst>
                                    </p:anim>
                                    <p:animEffect transition="in" filter="fade">
                                      <p:cBhvr additive="repl">
                                        <p:cTn id="13" dur="500"/>
                                        <p:tgtEl>
                                          <p:spTgt spid="292"/>
                                        </p:tgtEl>
                                      </p:cBhvr>
                                    </p:animEffect>
                                  </p:childTnLst>
                                </p:cTn>
                              </p:par>
                              <p:par>
                                <p:cTn id="14" presetID="1" presetClass="mediacall" presetSubtype="0" fill="hold" nodeType="withEffect">
                                  <p:stCondLst>
                                    <p:cond delay="0"/>
                                  </p:stCondLst>
                                  <p:childTnLst>
                                    <p:cmd type="call" cmd="playFrom(0.0)">
                                      <p:cBhvr>
                                        <p:cTn id="15" dur="472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47267" fill="hold"/>
                                        <p:tgtEl>
                                          <p:spTgt spid="2"/>
                                        </p:tgtEl>
                                      </p:cBhvr>
                                    </p:cmd>
                                  </p:childTnLst>
                                </p:cTn>
                              </p:par>
                            </p:childTnLst>
                          </p:cTn>
                        </p:par>
                      </p:childTnLst>
                    </p:cTn>
                  </p:par>
                </p:childTnLst>
              </p:cTn>
              <p:nextCondLst>
                <p:cond evt="onClick" delay="0">
                  <p:tgtEl>
                    <p:spTgt spid="2"/>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52360" y="298114"/>
            <a:ext cx="609600" cy="609600"/>
          </a:xfrm>
          <a:prstGeom prst="rect">
            <a:avLst/>
          </a:prstGeom>
        </p:spPr>
      </p:pic>
      <p:sp>
        <p:nvSpPr>
          <p:cNvPr id="4" name="Rectángulo: esquinas redondeadas 3">
            <a:extLst>
              <a:ext uri="{FF2B5EF4-FFF2-40B4-BE49-F238E27FC236}">
                <a16:creationId xmlns:a16="http://schemas.microsoft.com/office/drawing/2014/main" id="{A3F96854-2BF2-4BD7-8DD2-6448EBC3009A}"/>
              </a:ext>
            </a:extLst>
          </p:cNvPr>
          <p:cNvSpPr/>
          <p:nvPr/>
        </p:nvSpPr>
        <p:spPr>
          <a:xfrm>
            <a:off x="2518374" y="264687"/>
            <a:ext cx="5912862"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NUEVA VISIÓN GLOBAL DEL CURRÍCULO</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pic>
        <p:nvPicPr>
          <p:cNvPr id="5" name="Picture 4">
            <a:extLst>
              <a:ext uri="{FF2B5EF4-FFF2-40B4-BE49-F238E27FC236}">
                <a16:creationId xmlns:a16="http://schemas.microsoft.com/office/drawing/2014/main" id="{D4A21A36-E06B-4A3E-9727-D57FCEE32A74}"/>
              </a:ext>
            </a:extLst>
          </p:cNvPr>
          <p:cNvPicPr>
            <a:picLocks noChangeAspect="1"/>
          </p:cNvPicPr>
          <p:nvPr/>
        </p:nvPicPr>
        <p:blipFill>
          <a:blip r:embed="rId5"/>
          <a:stretch>
            <a:fillRect/>
          </a:stretch>
        </p:blipFill>
        <p:spPr>
          <a:xfrm>
            <a:off x="10773508" y="136102"/>
            <a:ext cx="1083724" cy="1079751"/>
          </a:xfrm>
          <a:prstGeom prst="rect">
            <a:avLst/>
          </a:prstGeom>
        </p:spPr>
      </p:pic>
      <p:sp>
        <p:nvSpPr>
          <p:cNvPr id="7" name="Rectángulo 6">
            <a:extLst>
              <a:ext uri="{FF2B5EF4-FFF2-40B4-BE49-F238E27FC236}">
                <a16:creationId xmlns:a16="http://schemas.microsoft.com/office/drawing/2014/main" id="{56109741-E930-491A-B980-DCCF3BCADD1A}"/>
              </a:ext>
            </a:extLst>
          </p:cNvPr>
          <p:cNvSpPr/>
          <p:nvPr/>
        </p:nvSpPr>
        <p:spPr>
          <a:xfrm>
            <a:off x="1229522" y="1092807"/>
            <a:ext cx="10627710" cy="3902607"/>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srgbClr val="231F20"/>
                </a:solidFill>
                <a:effectLst/>
                <a:uLnTx/>
                <a:uFillTx/>
                <a:latin typeface="Franklin Gothic Medium" panose="020B0603020102020204" pitchFamily="34" charset="0"/>
                <a:ea typeface="+mn-ea"/>
                <a:cs typeface="+mn-cs"/>
              </a:rPr>
              <a:t>La necesidad de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crear</a:t>
            </a:r>
            <a:r>
              <a:rPr kumimoji="0" lang="es-ES" sz="2400" b="1" i="0" u="none" strike="noStrike" kern="1200" cap="none" spc="0" normalizeH="0" baseline="0" noProof="0" dirty="0">
                <a:ln>
                  <a:noFill/>
                </a:ln>
                <a:solidFill>
                  <a:srgbClr val="231F20"/>
                </a:solidFill>
                <a:effectLst/>
                <a:uLnTx/>
                <a:uFillTx/>
                <a:latin typeface="Franklin Gothic Medium" panose="020B0603020102020204" pitchFamily="34" charset="0"/>
                <a:ea typeface="+mn-ea"/>
                <a:cs typeface="+mn-cs"/>
              </a:rPr>
              <a:t> en todos los niveles educativos</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Democratizar oportunidades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mediante la integración de políticas de acceso, de procesos, de participación y de resultados.</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interdependencia entre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equidad y calidad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educación es un elemento clave. </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La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inclusión y las relaciones transversales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que vinculan el currículo, los centros educativos y los docentes están en el centro de esta visión.                                     </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2" name="Rectángulo 1">
            <a:extLst>
              <a:ext uri="{FF2B5EF4-FFF2-40B4-BE49-F238E27FC236}">
                <a16:creationId xmlns:a16="http://schemas.microsoft.com/office/drawing/2014/main" id="{CC9CD5A5-DE2C-4FCB-94FD-B6BA306AA5C4}"/>
              </a:ext>
            </a:extLst>
          </p:cNvPr>
          <p:cNvSpPr/>
          <p:nvPr/>
        </p:nvSpPr>
        <p:spPr>
          <a:xfrm>
            <a:off x="9848549" y="5003432"/>
            <a:ext cx="217380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(OIE-UNESCO, 2017)</a:t>
            </a:r>
            <a:endParaRPr kumimoji="0" lang="es-MX" sz="18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6" name="Imagen 5">
            <a:extLst>
              <a:ext uri="{FF2B5EF4-FFF2-40B4-BE49-F238E27FC236}">
                <a16:creationId xmlns:a16="http://schemas.microsoft.com/office/drawing/2014/main" id="{9427ADED-5EAA-455B-AB67-A2BB906ED2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8374" y="5293752"/>
            <a:ext cx="7121037" cy="1591055"/>
          </a:xfrm>
          <a:prstGeom prst="rect">
            <a:avLst/>
          </a:prstGeom>
        </p:spPr>
      </p:pic>
    </p:spTree>
    <p:extLst>
      <p:ext uri="{BB962C8B-B14F-4D97-AF65-F5344CB8AC3E}">
        <p14:creationId xmlns:p14="http://schemas.microsoft.com/office/powerpoint/2010/main" val="364488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 presetClass="mediacall" presetSubtype="0" fill="hold" nodeType="withEffect">
                                  <p:stCondLst>
                                    <p:cond delay="0"/>
                                  </p:stCondLst>
                                  <p:childTnLst>
                                    <p:cmd type="call" cmd="playFrom(0.0)">
                                      <p:cBhvr>
                                        <p:cTn id="30" dur="2308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230877" fill="hold"/>
                                        <p:tgtEl>
                                          <p:spTgt spid="3"/>
                                        </p:tgtEl>
                                      </p:cBhvr>
                                    </p:cmd>
                                  </p:childTnLst>
                                </p:cTn>
                              </p:par>
                            </p:childTnLst>
                          </p:cTn>
                        </p:par>
                      </p:childTnLst>
                    </p:cTn>
                  </p:par>
                </p:childTnLst>
              </p:cTn>
              <p:nextCondLst>
                <p:cond evt="onClick" delay="0">
                  <p:tgtEl>
                    <p:spTgt spid="3"/>
                  </p:tgtEl>
                </p:cond>
              </p:nextCondLst>
            </p:seq>
            <p:audio>
              <p:cMediaNode vol="80000">
                <p:cTn id="36" fill="hold" display="0">
                  <p:stCondLst>
                    <p:cond delay="indefinite"/>
                  </p:stCondLst>
                  <p:endCondLst>
                    <p:cond evt="onStopAudio" delay="0">
                      <p:tgtEl>
                        <p:sldTgt/>
                      </p:tgtEl>
                    </p:cond>
                  </p:endCondLst>
                </p:cTn>
                <p:tgtEl>
                  <p:spTgt spid="3"/>
                </p:tgtEl>
              </p:cMediaNode>
            </p:audio>
          </p:childTnLst>
        </p:cTn>
      </p:par>
    </p:tnLst>
    <p:bldLst>
      <p:bldP spid="7"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743736" y="371177"/>
            <a:ext cx="609600" cy="609600"/>
          </a:xfrm>
          <a:prstGeom prst="rect">
            <a:avLst/>
          </a:prstGeom>
        </p:spPr>
      </p:pic>
      <p:sp>
        <p:nvSpPr>
          <p:cNvPr id="4" name="Rectángulo 3">
            <a:extLst>
              <a:ext uri="{FF2B5EF4-FFF2-40B4-BE49-F238E27FC236}">
                <a16:creationId xmlns:a16="http://schemas.microsoft.com/office/drawing/2014/main" id="{DBE14F80-2C4A-4324-BBEE-922D7FECBED4}"/>
              </a:ext>
            </a:extLst>
          </p:cNvPr>
          <p:cNvSpPr/>
          <p:nvPr/>
        </p:nvSpPr>
        <p:spPr>
          <a:xfrm>
            <a:off x="5048536" y="1314371"/>
            <a:ext cx="3339606" cy="267765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Enfoque cognoscitivo / constructivista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 El profesor </a:t>
            </a:r>
            <a:r>
              <a:rPr kumimoji="0" lang="es-ES"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g</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uía al estudiante hacia la construcción del conocimiento, del cual es responsable</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5" name="Rectángulo 4">
            <a:extLst>
              <a:ext uri="{FF2B5EF4-FFF2-40B4-BE49-F238E27FC236}">
                <a16:creationId xmlns:a16="http://schemas.microsoft.com/office/drawing/2014/main" id="{091FC46B-BC24-4065-88AA-E47AFDE5F12D}"/>
              </a:ext>
            </a:extLst>
          </p:cNvPr>
          <p:cNvSpPr/>
          <p:nvPr/>
        </p:nvSpPr>
        <p:spPr>
          <a:xfrm>
            <a:off x="904183" y="1314371"/>
            <a:ext cx="3691099" cy="230832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Enfoque conductista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El profesor  conduce la trasmisión de conocimientos a los estudiantes con uso de la tecnología </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6" name="Rectángulo 5">
            <a:extLst>
              <a:ext uri="{FF2B5EF4-FFF2-40B4-BE49-F238E27FC236}">
                <a16:creationId xmlns:a16="http://schemas.microsoft.com/office/drawing/2014/main" id="{1A77E765-827F-480D-B283-67BF3DBC434A}"/>
              </a:ext>
            </a:extLst>
          </p:cNvPr>
          <p:cNvSpPr/>
          <p:nvPr/>
        </p:nvSpPr>
        <p:spPr>
          <a:xfrm>
            <a:off x="8527411" y="1266196"/>
            <a:ext cx="3646876" cy="489364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Enfoque histórico – cultural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El estudiante </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aprende a construir el conocimiento en ambientes de aprendizaje colaborativos con la facilitación del profesor se busca que desarrollen habilidades de comunicación y razonamiento para definir, presentar y ofrecer solución a problemas </a:t>
            </a:r>
            <a:r>
              <a:rPr kumimoji="0" lang="es-MX"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 </a:t>
            </a:r>
            <a:endParaRPr kumimoji="0" lang="es-MX"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sp>
        <p:nvSpPr>
          <p:cNvPr id="8" name="Freeform 8">
            <a:extLst>
              <a:ext uri="{FF2B5EF4-FFF2-40B4-BE49-F238E27FC236}">
                <a16:creationId xmlns:a16="http://schemas.microsoft.com/office/drawing/2014/main" id="{8C3FC709-A48F-47E3-BDD6-14F57DE2BB87}"/>
              </a:ext>
            </a:extLst>
          </p:cNvPr>
          <p:cNvSpPr>
            <a:spLocks/>
          </p:cNvSpPr>
          <p:nvPr/>
        </p:nvSpPr>
        <p:spPr bwMode="gray">
          <a:xfrm flipH="1">
            <a:off x="1096209" y="4262310"/>
            <a:ext cx="1090136"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50000">
                <a:srgbClr val="E127B9"/>
              </a:gs>
              <a:gs pos="0">
                <a:srgbClr val="7030A0"/>
              </a:gs>
              <a:gs pos="100000">
                <a:srgbClr val="009999">
                  <a:gamma/>
                  <a:tint val="31765"/>
                  <a:invGamma/>
                </a:srgbClr>
              </a:gs>
            </a:gsLst>
            <a:lin ang="0" scaled="1"/>
          </a:gradFill>
          <a:ln>
            <a:noFill/>
          </a:ln>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sz="1800" b="0" i="0" u="none" strike="noStrike" kern="0" cap="none" spc="0" normalizeH="0" baseline="0" noProof="0">
              <a:ln>
                <a:noFill/>
              </a:ln>
              <a:solidFill>
                <a:srgbClr val="000000"/>
              </a:solidFill>
              <a:effectLst/>
              <a:uLnTx/>
              <a:uFillTx/>
              <a:latin typeface="Arial" charset="0"/>
              <a:ea typeface="+mn-ea"/>
              <a:cs typeface="+mn-cs"/>
            </a:endParaRPr>
          </a:p>
        </p:txBody>
      </p:sp>
      <p:sp>
        <p:nvSpPr>
          <p:cNvPr id="10" name="Rectángulo 9">
            <a:extLst>
              <a:ext uri="{FF2B5EF4-FFF2-40B4-BE49-F238E27FC236}">
                <a16:creationId xmlns:a16="http://schemas.microsoft.com/office/drawing/2014/main" id="{A7D757BC-54DA-4EA8-BD33-7B211805D92E}"/>
              </a:ext>
            </a:extLst>
          </p:cNvPr>
          <p:cNvSpPr/>
          <p:nvPr/>
        </p:nvSpPr>
        <p:spPr>
          <a:xfrm>
            <a:off x="1088409" y="6455019"/>
            <a:ext cx="11259859"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es-ES" sz="18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Caracterización de los enfoques curriculares predominantes y sus componentes en cuadro anexo</a:t>
            </a:r>
            <a:endParaRPr kumimoji="0" lang="es-MX" sz="1800" b="1"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11" name="Picture 4">
            <a:extLst>
              <a:ext uri="{FF2B5EF4-FFF2-40B4-BE49-F238E27FC236}">
                <a16:creationId xmlns:a16="http://schemas.microsoft.com/office/drawing/2014/main" id="{1A641331-2DC9-496B-83DC-378D7A8A6F88}"/>
              </a:ext>
            </a:extLst>
          </p:cNvPr>
          <p:cNvPicPr>
            <a:picLocks noChangeAspect="1"/>
          </p:cNvPicPr>
          <p:nvPr/>
        </p:nvPicPr>
        <p:blipFill>
          <a:blip r:embed="rId5"/>
          <a:stretch>
            <a:fillRect/>
          </a:stretch>
        </p:blipFill>
        <p:spPr>
          <a:xfrm>
            <a:off x="10773508" y="136102"/>
            <a:ext cx="1083724" cy="1079751"/>
          </a:xfrm>
          <a:prstGeom prst="rect">
            <a:avLst/>
          </a:prstGeom>
        </p:spPr>
      </p:pic>
      <p:sp>
        <p:nvSpPr>
          <p:cNvPr id="13" name="Rectángulo: esquinas redondeadas 12">
            <a:extLst>
              <a:ext uri="{FF2B5EF4-FFF2-40B4-BE49-F238E27FC236}">
                <a16:creationId xmlns:a16="http://schemas.microsoft.com/office/drawing/2014/main" id="{A92C39C3-E7A9-4B48-A855-E0051B66CF52}"/>
              </a:ext>
            </a:extLst>
          </p:cNvPr>
          <p:cNvSpPr/>
          <p:nvPr/>
        </p:nvSpPr>
        <p:spPr>
          <a:xfrm>
            <a:off x="1788702" y="291136"/>
            <a:ext cx="3910817"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MODELOS CURRICULARES</a:t>
            </a:r>
          </a:p>
        </p:txBody>
      </p:sp>
      <p:sp>
        <p:nvSpPr>
          <p:cNvPr id="14" name="Rectángulo: esquinas redondeadas 13">
            <a:extLst>
              <a:ext uri="{FF2B5EF4-FFF2-40B4-BE49-F238E27FC236}">
                <a16:creationId xmlns:a16="http://schemas.microsoft.com/office/drawing/2014/main" id="{8485A1B9-4276-469B-BE65-8DD3ADF34A57}"/>
              </a:ext>
            </a:extLst>
          </p:cNvPr>
          <p:cNvSpPr/>
          <p:nvPr/>
        </p:nvSpPr>
        <p:spPr>
          <a:xfrm>
            <a:off x="2476166" y="4471869"/>
            <a:ext cx="5144737" cy="1057008"/>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No constituyen opuestos ni son mutuamente excluyentes</a:t>
            </a:r>
            <a:endParaRPr kumimoji="0" lang="es-MX"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243446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1" presetClass="mediacall" presetSubtype="0" fill="hold" nodeType="withEffect">
                                  <p:stCondLst>
                                    <p:cond delay="0"/>
                                  </p:stCondLst>
                                  <p:childTnLst>
                                    <p:cmd type="call" cmd="playFrom(0.0)">
                                      <p:cBhvr>
                                        <p:cTn id="40" dur="1697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2"/>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169797" fill="hold"/>
                                        <p:tgtEl>
                                          <p:spTgt spid="2"/>
                                        </p:tgtEl>
                                      </p:cBhvr>
                                    </p:cmd>
                                  </p:childTnLst>
                                </p:cTn>
                              </p:par>
                            </p:childTnLst>
                          </p:cTn>
                        </p:par>
                      </p:childTnLst>
                    </p:cTn>
                  </p:par>
                </p:childTnLst>
              </p:cTn>
              <p:nextCondLst>
                <p:cond evt="onClick" delay="0">
                  <p:tgtEl>
                    <p:spTgt spid="2"/>
                  </p:tgtEl>
                </p:cond>
              </p:nextCondLst>
            </p:seq>
            <p:audio>
              <p:cMediaNode vol="80000">
                <p:cTn id="46" fill="hold" display="0">
                  <p:stCondLst>
                    <p:cond delay="indefinite"/>
                  </p:stCondLst>
                  <p:endCondLst>
                    <p:cond evt="onStopAudio" delay="0">
                      <p:tgtEl>
                        <p:sldTgt/>
                      </p:tgtEl>
                    </p:cond>
                  </p:endCondLst>
                </p:cTn>
                <p:tgtEl>
                  <p:spTgt spid="2"/>
                </p:tgtEl>
              </p:cMediaNode>
            </p:audio>
          </p:childTnLst>
        </p:cTn>
      </p:par>
    </p:tnLst>
    <p:bldLst>
      <p:bldP spid="4" grpId="0"/>
      <p:bldP spid="5" grpId="0"/>
      <p:bldP spid="6" grpId="0"/>
      <p:bldP spid="8" grpId="0" animBg="1"/>
      <p:bldP spid="10" grpId="0"/>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691457" y="324563"/>
            <a:ext cx="609600" cy="609600"/>
          </a:xfrm>
          <a:prstGeom prst="rect">
            <a:avLst/>
          </a:prstGeom>
        </p:spPr>
      </p:pic>
      <p:sp>
        <p:nvSpPr>
          <p:cNvPr id="4" name="Rectángulo 3">
            <a:extLst>
              <a:ext uri="{FF2B5EF4-FFF2-40B4-BE49-F238E27FC236}">
                <a16:creationId xmlns:a16="http://schemas.microsoft.com/office/drawing/2014/main" id="{8FE601BD-C998-4C7B-82C4-CAE44AE5CACD}"/>
              </a:ext>
            </a:extLst>
          </p:cNvPr>
          <p:cNvSpPr/>
          <p:nvPr/>
        </p:nvSpPr>
        <p:spPr>
          <a:xfrm>
            <a:off x="1638885" y="1359509"/>
            <a:ext cx="739257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Currículo universitario con enfoque por competencias </a:t>
            </a:r>
            <a:endParaRPr kumimoji="0" lang="es-MX"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p:txBody>
      </p:sp>
      <p:sp>
        <p:nvSpPr>
          <p:cNvPr id="6" name="Rectángulo 5">
            <a:extLst>
              <a:ext uri="{FF2B5EF4-FFF2-40B4-BE49-F238E27FC236}">
                <a16:creationId xmlns:a16="http://schemas.microsoft.com/office/drawing/2014/main" id="{AC3CF6A9-50B5-4EBF-98AD-A1BEA0EF4DA1}"/>
              </a:ext>
            </a:extLst>
          </p:cNvPr>
          <p:cNvSpPr/>
          <p:nvPr/>
        </p:nvSpPr>
        <p:spPr>
          <a:xfrm>
            <a:off x="1788702" y="4581843"/>
            <a:ext cx="10311875" cy="230832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Se traducen en un conjunto de desempeños que evidencian el dominio del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saber, saber hacer y saber ser</a:t>
            </a: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en diferentes contextos y fomentando su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capacidad de resolver problemas complejos en diferentes situaciones, contribuyendo al desarrollo social, económico, cultural y ambiental; con sentido de reto, flexibilidad y mejoramiento continuo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(Tobón, 2013)         </a:t>
            </a:r>
            <a:endParaRPr kumimoji="0" lang="es-MX"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pic>
        <p:nvPicPr>
          <p:cNvPr id="7" name="Picture 4">
            <a:extLst>
              <a:ext uri="{FF2B5EF4-FFF2-40B4-BE49-F238E27FC236}">
                <a16:creationId xmlns:a16="http://schemas.microsoft.com/office/drawing/2014/main" id="{006851AB-1669-4285-A9BF-10D721AC3D8C}"/>
              </a:ext>
            </a:extLst>
          </p:cNvPr>
          <p:cNvPicPr>
            <a:picLocks noChangeAspect="1"/>
          </p:cNvPicPr>
          <p:nvPr/>
        </p:nvPicPr>
        <p:blipFill>
          <a:blip r:embed="rId5"/>
          <a:stretch>
            <a:fillRect/>
          </a:stretch>
        </p:blipFill>
        <p:spPr>
          <a:xfrm>
            <a:off x="10773508" y="136102"/>
            <a:ext cx="1083724" cy="1079751"/>
          </a:xfrm>
          <a:prstGeom prst="rect">
            <a:avLst/>
          </a:prstGeom>
        </p:spPr>
      </p:pic>
      <p:sp>
        <p:nvSpPr>
          <p:cNvPr id="8" name="Rectángulo: esquinas redondeadas 7">
            <a:extLst>
              <a:ext uri="{FF2B5EF4-FFF2-40B4-BE49-F238E27FC236}">
                <a16:creationId xmlns:a16="http://schemas.microsoft.com/office/drawing/2014/main" id="{2577324C-A5A0-4035-9C23-2A9D7D3BC639}"/>
              </a:ext>
            </a:extLst>
          </p:cNvPr>
          <p:cNvSpPr/>
          <p:nvPr/>
        </p:nvSpPr>
        <p:spPr>
          <a:xfrm>
            <a:off x="1788702" y="291136"/>
            <a:ext cx="3910817" cy="676455"/>
          </a:xfrm>
          <a:prstGeom prst="round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53010">
                    <a:lumMod val="50000"/>
                  </a:srgbClr>
                </a:solidFill>
                <a:effectLst/>
                <a:uLnTx/>
                <a:uFillTx/>
                <a:latin typeface="Franklin Gothic Medium" panose="020B0603020102020204" pitchFamily="34" charset="0"/>
                <a:ea typeface="+mn-ea"/>
                <a:cs typeface="+mn-cs"/>
              </a:rPr>
              <a:t>MODELOS CURRICULARES</a:t>
            </a:r>
          </a:p>
        </p:txBody>
      </p:sp>
      <p:sp>
        <p:nvSpPr>
          <p:cNvPr id="2" name="Rectángulo 1">
            <a:extLst>
              <a:ext uri="{FF2B5EF4-FFF2-40B4-BE49-F238E27FC236}">
                <a16:creationId xmlns:a16="http://schemas.microsoft.com/office/drawing/2014/main" id="{7A42BFD8-BCCC-4664-924D-4363C02824F9}"/>
              </a:ext>
            </a:extLst>
          </p:cNvPr>
          <p:cNvSpPr/>
          <p:nvPr/>
        </p:nvSpPr>
        <p:spPr>
          <a:xfrm>
            <a:off x="1788702" y="1927669"/>
            <a:ext cx="10068530" cy="156966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La formación por competencias es una estrategia, un modo de actuación de los estudiantes y maestros a través de un proceso de planificación, ejecución, evaluación y gestión de un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proyecto educativo </a:t>
            </a:r>
            <a:r>
              <a:rPr kumimoji="0" lang="es-ES" sz="24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que fomente el dominio de una serie de </a:t>
            </a:r>
            <a:r>
              <a:rPr kumimoji="0" lang="es-ES" sz="24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competencias </a:t>
            </a:r>
          </a:p>
        </p:txBody>
      </p:sp>
      <p:sp>
        <p:nvSpPr>
          <p:cNvPr id="10" name="Freeform 8">
            <a:extLst>
              <a:ext uri="{FF2B5EF4-FFF2-40B4-BE49-F238E27FC236}">
                <a16:creationId xmlns:a16="http://schemas.microsoft.com/office/drawing/2014/main" id="{57220E25-8C15-481D-AF1B-D53B4B8607F6}"/>
              </a:ext>
            </a:extLst>
          </p:cNvPr>
          <p:cNvSpPr>
            <a:spLocks/>
          </p:cNvSpPr>
          <p:nvPr/>
        </p:nvSpPr>
        <p:spPr bwMode="gray">
          <a:xfrm rot="5222241" flipH="1">
            <a:off x="5438159" y="3418873"/>
            <a:ext cx="1090136"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50000">
                <a:srgbClr val="E127B9"/>
              </a:gs>
              <a:gs pos="0">
                <a:srgbClr val="7030A0"/>
              </a:gs>
              <a:gs pos="100000">
                <a:srgbClr val="009999">
                  <a:gamma/>
                  <a:tint val="31765"/>
                  <a:invGamma/>
                </a:srgbClr>
              </a:gs>
            </a:gsLst>
            <a:lin ang="0" scaled="1"/>
          </a:gradFill>
          <a:ln>
            <a:noFill/>
          </a:ln>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sz="1800" b="0" i="0" u="none" strike="noStrike" kern="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59726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 presetClass="mediacall" presetSubtype="0" fill="hold" nodeType="withEffect">
                                  <p:stCondLst>
                                    <p:cond delay="0"/>
                                  </p:stCondLst>
                                  <p:childTnLst>
                                    <p:cmd type="call" cmd="playFrom(0.0)">
                                      <p:cBhvr>
                                        <p:cTn id="23" dur="1572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57287" fill="hold"/>
                                        <p:tgtEl>
                                          <p:spTgt spid="3"/>
                                        </p:tgtEl>
                                      </p:cBhvr>
                                    </p:cmd>
                                  </p:childTnLst>
                                </p:cTn>
                              </p:par>
                            </p:childTnLst>
                          </p:cTn>
                        </p:par>
                      </p:childTnLst>
                    </p:cTn>
                  </p:par>
                </p:childTnLst>
              </p:cTn>
              <p:nextCondLst>
                <p:cond evt="onClick" delay="0">
                  <p:tgtEl>
                    <p:spTgt spid="3"/>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bldLst>
      <p:bldP spid="4" grpId="0"/>
      <p:bldP spid="6"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42619" y="5064369"/>
            <a:ext cx="609600" cy="609600"/>
          </a:xfrm>
          <a:prstGeom prst="rect">
            <a:avLst/>
          </a:prstGeom>
        </p:spPr>
      </p:pic>
      <p:sp>
        <p:nvSpPr>
          <p:cNvPr id="4" name="Rectángulo 3">
            <a:extLst>
              <a:ext uri="{FF2B5EF4-FFF2-40B4-BE49-F238E27FC236}">
                <a16:creationId xmlns:a16="http://schemas.microsoft.com/office/drawing/2014/main" id="{EF3511A8-0729-46E1-B5C9-DA2FD82DC089}"/>
              </a:ext>
            </a:extLst>
          </p:cNvPr>
          <p:cNvSpPr/>
          <p:nvPr/>
        </p:nvSpPr>
        <p:spPr>
          <a:xfrm>
            <a:off x="1444390" y="525252"/>
            <a:ext cx="9631680" cy="4832092"/>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“Las competencias </a:t>
            </a:r>
            <a:r>
              <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se definen como </a:t>
            </a:r>
            <a:r>
              <a:rPr kumimoji="0" lang="es-ES" sz="28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procesos complejos de desempeño con idoneidad </a:t>
            </a:r>
            <a:r>
              <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en determinados contextos, integrando diferentes saberes </a:t>
            </a:r>
            <a:r>
              <a:rPr kumimoji="0" lang="es-ES" sz="28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rPr>
              <a:t>(saber ser, saber hacer, saber conocer y saber convivir)</a:t>
            </a:r>
            <a:r>
              <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para realizar actividades y/o resolver problemas con sentido de reto, motivación, flexibilidad, creatividad, comprensión y emprendimiento…” </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a:t>
            </a: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(Huerta, Penadillo y </a:t>
            </a:r>
            <a:r>
              <a:rPr kumimoji="0" lang="es-ES" sz="2000" b="1" i="0" u="none" strike="noStrike" kern="1200" cap="none" spc="0" normalizeH="0" baseline="0" noProof="0" dirty="0" err="1">
                <a:ln>
                  <a:noFill/>
                </a:ln>
                <a:solidFill>
                  <a:prstClr val="black"/>
                </a:solidFill>
                <a:effectLst/>
                <a:uLnTx/>
                <a:uFillTx/>
                <a:latin typeface="Franklin Gothic Medium" panose="020B0603020102020204" pitchFamily="34" charset="0"/>
                <a:ea typeface="+mn-ea"/>
                <a:cs typeface="+mn-cs"/>
              </a:rPr>
              <a:t>Kaqui</a:t>
            </a:r>
            <a:r>
              <a:rPr kumimoji="0" lang="es-ES"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rPr>
              <a:t> , 2017,p.86)</a:t>
            </a:r>
            <a:r>
              <a:rPr kumimoji="0" lang="es-MX" sz="2000" b="1"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mn-cs"/>
              </a:rPr>
              <a:t> </a:t>
            </a:r>
            <a:endParaRPr kumimoji="0" lang="es-MX" sz="2000" b="1"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p:txBody>
      </p:sp>
      <p:pic>
        <p:nvPicPr>
          <p:cNvPr id="5" name="Picture 4">
            <a:extLst>
              <a:ext uri="{FF2B5EF4-FFF2-40B4-BE49-F238E27FC236}">
                <a16:creationId xmlns:a16="http://schemas.microsoft.com/office/drawing/2014/main" id="{E343CBF2-C33C-44FA-874B-1FBAF21B24B8}"/>
              </a:ext>
            </a:extLst>
          </p:cNvPr>
          <p:cNvPicPr>
            <a:picLocks noChangeAspect="1"/>
          </p:cNvPicPr>
          <p:nvPr/>
        </p:nvPicPr>
        <p:blipFill>
          <a:blip r:embed="rId5"/>
          <a:stretch>
            <a:fillRect/>
          </a:stretch>
        </p:blipFill>
        <p:spPr>
          <a:xfrm>
            <a:off x="11076070" y="136103"/>
            <a:ext cx="781162" cy="778298"/>
          </a:xfrm>
          <a:prstGeom prst="rect">
            <a:avLst/>
          </a:prstGeom>
        </p:spPr>
      </p:pic>
      <p:pic>
        <p:nvPicPr>
          <p:cNvPr id="6" name="Imagen 5">
            <a:extLst>
              <a:ext uri="{FF2B5EF4-FFF2-40B4-BE49-F238E27FC236}">
                <a16:creationId xmlns:a16="http://schemas.microsoft.com/office/drawing/2014/main" id="{2131EED1-DB0C-49F8-B75D-A48F27356B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6369" y="4489938"/>
            <a:ext cx="3915508" cy="2368062"/>
          </a:xfrm>
          <a:prstGeom prst="rect">
            <a:avLst/>
          </a:prstGeom>
        </p:spPr>
      </p:pic>
    </p:spTree>
    <p:extLst>
      <p:ext uri="{BB962C8B-B14F-4D97-AF65-F5344CB8AC3E}">
        <p14:creationId xmlns:p14="http://schemas.microsoft.com/office/powerpoint/2010/main" val="8437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1" presetClass="mediacall" presetSubtype="0" fill="hold" nodeType="withEffect">
                                  <p:stCondLst>
                                    <p:cond delay="0"/>
                                  </p:stCondLst>
                                  <p:childTnLst>
                                    <p:cmd type="call" cmd="playFrom(0.0)">
                                      <p:cBhvr>
                                        <p:cTn id="9" dur="1376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37617" fill="hold"/>
                                        <p:tgtEl>
                                          <p:spTgt spid="2"/>
                                        </p:tgtEl>
                                      </p:cBhvr>
                                    </p:cmd>
                                  </p:childTnLst>
                                </p:cTn>
                              </p:par>
                            </p:childTnLst>
                          </p:cTn>
                        </p:par>
                      </p:childTnLst>
                    </p:cTn>
                  </p:par>
                </p:childTnLst>
              </p:cTn>
              <p:nextCondLst>
                <p:cond evt="onClick" delay="0">
                  <p:tgtEl>
                    <p:spTgt spid="2"/>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1959</TotalTime>
  <Words>3705</Words>
  <Application>Microsoft Office PowerPoint</Application>
  <PresentationFormat>Panorámica</PresentationFormat>
  <Paragraphs>240</Paragraphs>
  <Slides>34</Slides>
  <Notes>0</Notes>
  <HiddenSlides>0</HiddenSlides>
  <MMClips>29</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34</vt:i4>
      </vt:variant>
    </vt:vector>
  </HeadingPairs>
  <TitlesOfParts>
    <vt:vector size="46" baseType="lpstr">
      <vt:lpstr>Arial</vt:lpstr>
      <vt:lpstr>Calibri</vt:lpstr>
      <vt:lpstr>Century Gothic</vt:lpstr>
      <vt:lpstr>CIDFont+F1</vt:lpstr>
      <vt:lpstr>Franklin Gothic Medium</vt:lpstr>
      <vt:lpstr>Symbol</vt:lpstr>
      <vt:lpstr>Times New Roman</vt:lpstr>
      <vt:lpstr>Wingdings</vt:lpstr>
      <vt:lpstr>Wingdings 3</vt:lpstr>
      <vt:lpstr>Office Theme</vt:lpstr>
      <vt:lpstr>Office Theme</vt:lpstr>
      <vt:lpstr>Espiral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Owicron</dc:creator>
  <cp:lastModifiedBy>María Julia</cp:lastModifiedBy>
  <cp:revision>176</cp:revision>
  <dcterms:created xsi:type="dcterms:W3CDTF">2021-01-04T12:51:36Z</dcterms:created>
  <dcterms:modified xsi:type="dcterms:W3CDTF">2026-02-09T18:29:21Z</dcterms:modified>
  <dc:language>es-US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false</vt:bool>
  </property>
  <property fmtid="{D5CDD505-2E9C-101B-9397-08002B2CF9AE}" pid="10" name="ShareDoc">
    <vt:bool>false</vt:bool>
  </property>
  <property fmtid="{D5CDD505-2E9C-101B-9397-08002B2CF9AE}" pid="11" name="Slides">
    <vt:i4>30</vt:i4>
  </property>
</Properties>
</file>