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BAF2-17F7-4441-B47A-911EFB067CB9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7BB6-CA90-4309-B4D4-EB66F8D965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47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7BB6-CA90-4309-B4D4-EB66F8D965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07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7BB6-CA90-4309-B4D4-EB66F8D965BA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0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C5A1C6-7771-433A-A806-16812E33BDE4}" type="datetimeFigureOut">
              <a:rPr lang="es-ES" smtClean="0"/>
              <a:t>03/03/2023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BD3A0E-3BB5-4048-B84F-9ADF3002757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lobalgenetics.es/toros/carne/belga/belga_ie.htm##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lobalgenetics.es/toros/carne/belga/b_nar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lobalgenetics.es/toros/carne/belga/belga_ie.htm##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lobalgenetics.es/toros/carne/belga/b_nar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996952"/>
            <a:ext cx="4137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/>
              <a:t>Zootecnia </a:t>
            </a:r>
            <a:endParaRPr lang="es-ES" sz="6000" b="1" dirty="0" smtClean="0"/>
          </a:p>
          <a:p>
            <a:pPr algn="ctr"/>
            <a:r>
              <a:rPr lang="es-ES" sz="6000" b="1" dirty="0" smtClean="0"/>
              <a:t>General </a:t>
            </a:r>
            <a:endParaRPr lang="es-ES" sz="6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509624" y="2143069"/>
            <a:ext cx="3121416" cy="4194613"/>
            <a:chOff x="5004048" y="1972581"/>
            <a:chExt cx="3626992" cy="4403999"/>
          </a:xfrm>
        </p:grpSpPr>
        <p:pic>
          <p:nvPicPr>
            <p:cNvPr id="3" name="Picture 6" descr="PICT00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1972581"/>
              <a:ext cx="1994035" cy="16395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7" descr="gall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2976"/>
              <a:ext cx="1676327" cy="16561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688" y="4602438"/>
              <a:ext cx="1344352" cy="1683128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09" y="3429001"/>
              <a:ext cx="1742131" cy="129746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624" y="4627431"/>
              <a:ext cx="1609483" cy="1749149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686546" y="513236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Profesora: </a:t>
            </a:r>
            <a:r>
              <a:rPr lang="es-ES" dirty="0" smtClean="0"/>
              <a:t>MSc. </a:t>
            </a:r>
            <a:r>
              <a:rPr lang="es-ES" dirty="0" smtClean="0"/>
              <a:t>Deilyn </a:t>
            </a:r>
            <a:r>
              <a:rPr lang="es-ES" dirty="0" smtClean="0"/>
              <a:t>Moreno Ramos.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99591"/>
            <a:ext cx="4572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5" y="502940"/>
            <a:ext cx="1400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151308" y="24226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CUM ALQUIZAR</a:t>
            </a:r>
          </a:p>
          <a:p>
            <a:pPr algn="ctr"/>
            <a:r>
              <a:rPr lang="es-ES" dirty="0" smtClean="0"/>
              <a:t>Curso por encuentro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32932" y="5733256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/>
              <a:t>Clase 2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42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88717" cy="508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0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44061" cy="58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33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7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5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3"/>
            <a:ext cx="8205787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69269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Verdana" pitchFamily="34" charset="0"/>
              </a:rPr>
              <a:t>EFECTO DEL SEXO EN EL CRECIMIENTO PONDERAL</a:t>
            </a:r>
            <a:endParaRPr lang="es-E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7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0075"/>
            <a:ext cx="78946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2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620688"/>
            <a:ext cx="7742237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5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03250"/>
            <a:ext cx="748665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3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9" y="764704"/>
            <a:ext cx="7310437" cy="56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7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685800" y="1963738"/>
            <a:ext cx="79186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Comic Sans MS" pitchFamily="66" charset="0"/>
              </a:rPr>
              <a:t>Es</a:t>
            </a:r>
            <a:r>
              <a:rPr lang="en-US" sz="2800" b="1" dirty="0">
                <a:latin typeface="Comic Sans MS" pitchFamily="66" charset="0"/>
              </a:rPr>
              <a:t> el </a:t>
            </a:r>
            <a:r>
              <a:rPr lang="en-US" sz="2800" b="1" dirty="0" err="1">
                <a:latin typeface="Comic Sans MS" pitchFamily="66" charset="0"/>
              </a:rPr>
              <a:t>resultado</a:t>
            </a:r>
            <a:r>
              <a:rPr lang="en-US" sz="2800" b="1" dirty="0">
                <a:latin typeface="Comic Sans MS" pitchFamily="66" charset="0"/>
              </a:rPr>
              <a:t> de la </a:t>
            </a:r>
            <a:r>
              <a:rPr lang="en-US" sz="2800" b="1" dirty="0" err="1">
                <a:latin typeface="Comic Sans MS" pitchFamily="66" charset="0"/>
              </a:rPr>
              <a:t>actividad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secretora</a:t>
            </a:r>
            <a:r>
              <a:rPr lang="en-US" sz="2800" b="1" dirty="0">
                <a:latin typeface="Comic Sans MS" pitchFamily="66" charset="0"/>
              </a:rPr>
              <a:t> de la </a:t>
            </a:r>
            <a:r>
              <a:rPr lang="en-US" sz="2800" b="1" dirty="0" err="1">
                <a:latin typeface="Comic Sans MS" pitchFamily="66" charset="0"/>
              </a:rPr>
              <a:t>glándula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mamaria</a:t>
            </a:r>
            <a:r>
              <a:rPr lang="en-US" sz="2800" b="1" dirty="0">
                <a:latin typeface="Comic Sans MS" pitchFamily="66" charset="0"/>
              </a:rPr>
              <a:t> y </a:t>
            </a:r>
            <a:r>
              <a:rPr lang="en-US" sz="2800" b="1" dirty="0" err="1">
                <a:latin typeface="Comic Sans MS" pitchFamily="66" charset="0"/>
              </a:rPr>
              <a:t>su</a:t>
            </a:r>
            <a:r>
              <a:rPr lang="en-US" sz="2800" b="1" dirty="0">
                <a:latin typeface="Comic Sans MS" pitchFamily="66" charset="0"/>
              </a:rPr>
              <a:t> fin </a:t>
            </a:r>
            <a:r>
              <a:rPr lang="en-US" sz="2800" b="1" dirty="0" err="1">
                <a:latin typeface="Comic Sans MS" pitchFamily="66" charset="0"/>
              </a:rPr>
              <a:t>biológico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es</a:t>
            </a:r>
            <a:r>
              <a:rPr lang="en-US" sz="2800" b="1" dirty="0">
                <a:latin typeface="Comic Sans MS" pitchFamily="66" charset="0"/>
              </a:rPr>
              <a:t> la </a:t>
            </a:r>
            <a:r>
              <a:rPr lang="en-US" sz="2800" b="1" dirty="0" err="1">
                <a:latin typeface="Comic Sans MS" pitchFamily="66" charset="0"/>
              </a:rPr>
              <a:t>alimentación</a:t>
            </a:r>
            <a:r>
              <a:rPr lang="en-US" sz="2800" b="1" dirty="0">
                <a:latin typeface="Comic Sans MS" pitchFamily="66" charset="0"/>
              </a:rPr>
              <a:t> de </a:t>
            </a:r>
            <a:r>
              <a:rPr lang="en-US" sz="2800" b="1" dirty="0" err="1">
                <a:latin typeface="Comic Sans MS" pitchFamily="66" charset="0"/>
              </a:rPr>
              <a:t>las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crías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que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por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su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inmadurez</a:t>
            </a:r>
            <a:r>
              <a:rPr lang="en-US" sz="2800" b="1" dirty="0">
                <a:latin typeface="Comic Sans MS" pitchFamily="66" charset="0"/>
              </a:rPr>
              <a:t> no </a:t>
            </a:r>
            <a:r>
              <a:rPr lang="en-US" sz="2800" b="1" dirty="0" err="1">
                <a:latin typeface="Comic Sans MS" pitchFamily="66" charset="0"/>
              </a:rPr>
              <a:t>pueden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hacerlo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tal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cual</a:t>
            </a:r>
            <a:r>
              <a:rPr lang="en-US" sz="2800" b="1" dirty="0">
                <a:latin typeface="Comic Sans MS" pitchFamily="66" charset="0"/>
              </a:rPr>
              <a:t> lo </a:t>
            </a:r>
            <a:r>
              <a:rPr lang="en-US" sz="2800" b="1" dirty="0" err="1">
                <a:latin typeface="Comic Sans MS" pitchFamily="66" charset="0"/>
              </a:rPr>
              <a:t>hacen</a:t>
            </a:r>
            <a:r>
              <a:rPr lang="en-US" sz="2800" b="1" dirty="0">
                <a:latin typeface="Comic Sans MS" pitchFamily="66" charset="0"/>
              </a:rPr>
              <a:t> los </a:t>
            </a:r>
            <a:r>
              <a:rPr lang="en-US" sz="2800" b="1" dirty="0" err="1">
                <a:latin typeface="Comic Sans MS" pitchFamily="66" charset="0"/>
              </a:rPr>
              <a:t>adultos</a:t>
            </a:r>
            <a:r>
              <a:rPr lang="en-US" sz="2800" b="1" dirty="0">
                <a:latin typeface="Comic Sans MS" pitchFamily="66" charset="0"/>
              </a:rPr>
              <a:t> de la </a:t>
            </a:r>
            <a:r>
              <a:rPr lang="en-US" sz="2800" b="1" dirty="0" err="1">
                <a:latin typeface="Comic Sans MS" pitchFamily="66" charset="0"/>
              </a:rPr>
              <a:t>especie</a:t>
            </a:r>
            <a:r>
              <a:rPr lang="en-US" sz="2800" b="1" dirty="0">
                <a:latin typeface="Comic Sans MS" pitchFamily="66" charset="0"/>
              </a:rPr>
              <a:t> de </a:t>
            </a:r>
            <a:r>
              <a:rPr lang="en-US" sz="2800" b="1" dirty="0" err="1">
                <a:latin typeface="Comic Sans MS" pitchFamily="66" charset="0"/>
              </a:rPr>
              <a:t>que</a:t>
            </a:r>
            <a:r>
              <a:rPr lang="en-US" sz="2800" b="1" dirty="0">
                <a:latin typeface="Comic Sans MS" pitchFamily="66" charset="0"/>
              </a:rPr>
              <a:t> se </a:t>
            </a:r>
            <a:r>
              <a:rPr lang="en-US" sz="2800" b="1" dirty="0" err="1">
                <a:latin typeface="Comic Sans MS" pitchFamily="66" charset="0"/>
              </a:rPr>
              <a:t>trate</a:t>
            </a:r>
            <a:r>
              <a:rPr lang="en-US" sz="2800" b="1" dirty="0">
                <a:latin typeface="Comic Sans MS" pitchFamily="66" charset="0"/>
              </a:rPr>
              <a:t>.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14400" y="4953000"/>
            <a:ext cx="769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Es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una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función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biológica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asociada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a la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reproducción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y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sólo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se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desencadena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 con el </a:t>
            </a: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parto</a:t>
            </a:r>
            <a:r>
              <a:rPr lang="en-US" b="1" u="sng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s-ES" b="1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812103" y="908720"/>
            <a:ext cx="3666041" cy="6858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18900000" scaled="1"/>
          </a:gradFill>
          <a:ln w="38100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en-US" sz="3200" b="1" dirty="0">
                <a:latin typeface="Arial" charset="0"/>
              </a:rPr>
              <a:t>  LACTACIÓN</a:t>
            </a:r>
            <a:endParaRPr lang="es-ES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9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784664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Comic Sans MS" pitchFamily="66" charset="0"/>
              </a:rPr>
              <a:t>El </a:t>
            </a:r>
            <a:r>
              <a:rPr lang="en-US" sz="2800" b="1" u="sng" dirty="0" err="1">
                <a:latin typeface="Comic Sans MS" pitchFamily="66" charset="0"/>
              </a:rPr>
              <a:t>proceso</a:t>
            </a:r>
            <a:r>
              <a:rPr lang="en-US" sz="2800" b="1" u="sng" dirty="0">
                <a:latin typeface="Comic Sans MS" pitchFamily="66" charset="0"/>
              </a:rPr>
              <a:t> de la </a:t>
            </a:r>
            <a:r>
              <a:rPr lang="en-US" sz="2800" b="1" u="sng" dirty="0" err="1">
                <a:latin typeface="Comic Sans MS" pitchFamily="66" charset="0"/>
              </a:rPr>
              <a:t>producción</a:t>
            </a:r>
            <a:r>
              <a:rPr lang="en-US" sz="2800" b="1" u="sng" dirty="0">
                <a:latin typeface="Comic Sans MS" pitchFamily="66" charset="0"/>
              </a:rPr>
              <a:t> de </a:t>
            </a:r>
            <a:r>
              <a:rPr lang="en-US" sz="2800" b="1" u="sng" dirty="0" err="1">
                <a:latin typeface="Comic Sans MS" pitchFamily="66" charset="0"/>
              </a:rPr>
              <a:t>leche</a:t>
            </a:r>
            <a:r>
              <a:rPr lang="en-US" sz="2800" b="1" u="sng" dirty="0">
                <a:latin typeface="Comic Sans MS" pitchFamily="66" charset="0"/>
              </a:rPr>
              <a:t> </a:t>
            </a:r>
            <a:r>
              <a:rPr lang="en-US" sz="2800" b="1" u="sng" dirty="0" err="1">
                <a:latin typeface="Comic Sans MS" pitchFamily="66" charset="0"/>
              </a:rPr>
              <a:t>comprende</a:t>
            </a:r>
            <a:r>
              <a:rPr lang="en-US" sz="2800" b="1" u="sng" dirty="0">
                <a:latin typeface="Comic Sans MS" pitchFamily="66" charset="0"/>
              </a:rPr>
              <a:t> </a:t>
            </a:r>
            <a:r>
              <a:rPr lang="en-US" sz="2800" b="1" u="sng" dirty="0" err="1">
                <a:latin typeface="Comic Sans MS" pitchFamily="66" charset="0"/>
              </a:rPr>
              <a:t>cuatro</a:t>
            </a:r>
            <a:r>
              <a:rPr lang="en-US" sz="2800" b="1" u="sng" dirty="0">
                <a:latin typeface="Comic Sans MS" pitchFamily="66" charset="0"/>
              </a:rPr>
              <a:t> </a:t>
            </a:r>
            <a:r>
              <a:rPr lang="en-US" sz="2800" b="1" u="sng" dirty="0" err="1">
                <a:latin typeface="Comic Sans MS" pitchFamily="66" charset="0"/>
              </a:rPr>
              <a:t>momentos</a:t>
            </a:r>
            <a:r>
              <a:rPr lang="en-US" sz="2800" b="1" u="sng" dirty="0">
                <a:latin typeface="Comic Sans MS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endParaRPr lang="en-US" sz="2800" b="1" u="sng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sz="2800" b="1" u="sng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b="1" dirty="0">
                <a:latin typeface="Arial" charset="0"/>
              </a:rPr>
              <a:t>Mamogénesis o </a:t>
            </a:r>
            <a:r>
              <a:rPr lang="en-US" b="1" dirty="0" err="1">
                <a:latin typeface="Arial" charset="0"/>
              </a:rPr>
              <a:t>desarrollo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anatómico</a:t>
            </a:r>
            <a:r>
              <a:rPr lang="en-US" b="1" dirty="0">
                <a:latin typeface="Arial" charset="0"/>
              </a:rPr>
              <a:t> de la </a:t>
            </a:r>
            <a:r>
              <a:rPr lang="en-US" b="1" dirty="0" err="1">
                <a:latin typeface="Arial" charset="0"/>
              </a:rPr>
              <a:t>ubre</a:t>
            </a:r>
            <a:r>
              <a:rPr lang="en-US" b="1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b="1" dirty="0" err="1">
                <a:latin typeface="Arial" charset="0"/>
              </a:rPr>
              <a:t>Lactogénesis</a:t>
            </a:r>
            <a:r>
              <a:rPr lang="en-US" b="1" dirty="0">
                <a:latin typeface="Arial" charset="0"/>
              </a:rPr>
              <a:t> o </a:t>
            </a:r>
            <a:r>
              <a:rPr lang="en-US" b="1" dirty="0" err="1">
                <a:latin typeface="Arial" charset="0"/>
              </a:rPr>
              <a:t>desencadenamiento</a:t>
            </a:r>
            <a:r>
              <a:rPr lang="en-US" b="1" dirty="0">
                <a:latin typeface="Arial" charset="0"/>
              </a:rPr>
              <a:t> de la </a:t>
            </a:r>
            <a:r>
              <a:rPr lang="en-US" b="1" dirty="0" err="1">
                <a:latin typeface="Arial" charset="0"/>
              </a:rPr>
              <a:t>lactación</a:t>
            </a:r>
            <a:r>
              <a:rPr lang="en-US" b="1" dirty="0">
                <a:latin typeface="Arial" charset="0"/>
              </a:rPr>
              <a:t> en el </a:t>
            </a:r>
            <a:r>
              <a:rPr lang="en-US" b="1" dirty="0" err="1">
                <a:latin typeface="Arial" charset="0"/>
              </a:rPr>
              <a:t>entorno</a:t>
            </a:r>
            <a:r>
              <a:rPr lang="en-US" b="1" dirty="0">
                <a:latin typeface="Arial" charset="0"/>
              </a:rPr>
              <a:t> del </a:t>
            </a:r>
            <a:r>
              <a:rPr lang="en-US" b="1" dirty="0" err="1">
                <a:latin typeface="Arial" charset="0"/>
              </a:rPr>
              <a:t>parto</a:t>
            </a:r>
            <a:r>
              <a:rPr lang="en-US" b="1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b="1" dirty="0" err="1">
                <a:latin typeface="Arial" charset="0"/>
              </a:rPr>
              <a:t>Lactación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propiamente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dicha</a:t>
            </a:r>
            <a:r>
              <a:rPr lang="en-US" b="1" dirty="0">
                <a:latin typeface="Arial" charset="0"/>
              </a:rPr>
              <a:t> o </a:t>
            </a:r>
            <a:r>
              <a:rPr lang="en-US" b="1" dirty="0" err="1">
                <a:latin typeface="Arial" charset="0"/>
              </a:rPr>
              <a:t>mantenimiento</a:t>
            </a:r>
            <a:r>
              <a:rPr lang="en-US" b="1" dirty="0">
                <a:latin typeface="Arial" charset="0"/>
              </a:rPr>
              <a:t> de la </a:t>
            </a:r>
            <a:r>
              <a:rPr lang="en-US" b="1" dirty="0" err="1">
                <a:latin typeface="Arial" charset="0"/>
              </a:rPr>
              <a:t>secreción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láctea</a:t>
            </a:r>
            <a:r>
              <a:rPr lang="en-US" b="1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b="1" dirty="0" err="1">
                <a:latin typeface="Arial" charset="0"/>
              </a:rPr>
              <a:t>Eyección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láctea</a:t>
            </a:r>
            <a:r>
              <a:rPr lang="en-US" b="1" dirty="0">
                <a:latin typeface="Arial" charset="0"/>
              </a:rPr>
              <a:t> o </a:t>
            </a:r>
            <a:r>
              <a:rPr lang="en-US" b="1" dirty="0" err="1">
                <a:latin typeface="Arial" charset="0"/>
              </a:rPr>
              <a:t>salida</a:t>
            </a:r>
            <a:r>
              <a:rPr lang="en-US" b="1" dirty="0">
                <a:latin typeface="Arial" charset="0"/>
              </a:rPr>
              <a:t> de la </a:t>
            </a:r>
            <a:r>
              <a:rPr lang="en-US" b="1" dirty="0" err="1">
                <a:latin typeface="Arial" charset="0"/>
              </a:rPr>
              <a:t>leche</a:t>
            </a:r>
            <a:r>
              <a:rPr lang="en-US" b="1" dirty="0">
                <a:latin typeface="Arial" charset="0"/>
              </a:rPr>
              <a:t>. </a:t>
            </a:r>
            <a:r>
              <a:rPr lang="en-US" b="1" dirty="0" err="1">
                <a:latin typeface="Arial" charset="0"/>
              </a:rPr>
              <a:t>Contracciones</a:t>
            </a:r>
            <a:r>
              <a:rPr lang="en-US" b="1" dirty="0">
                <a:latin typeface="Arial" charset="0"/>
              </a:rPr>
              <a:t> de los </a:t>
            </a:r>
            <a:r>
              <a:rPr lang="en-US" b="1" dirty="0" err="1">
                <a:latin typeface="Arial" charset="0"/>
              </a:rPr>
              <a:t>alveolos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por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las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células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mioepiteliales</a:t>
            </a:r>
            <a:r>
              <a:rPr lang="en-US" b="1" dirty="0">
                <a:latin typeface="Arial" charset="0"/>
              </a:rPr>
              <a:t>.</a:t>
            </a:r>
            <a:endParaRPr lang="es-E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542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6000" b="1" dirty="0">
                <a:latin typeface="Monotype Corsiva" pitchFamily="66" charset="0"/>
              </a:rPr>
              <a:t>Regularidades zootécnicas en la morfofisiología de los animales de granja.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46904"/>
            <a:ext cx="4442793" cy="303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2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7459" y="980728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LA LACTANCIA. DURACION DE LA LACTANCIA.</a:t>
            </a:r>
            <a:endParaRPr lang="es-ES" sz="28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La </a:t>
            </a:r>
            <a:r>
              <a:rPr lang="en-US" sz="2800" b="1" dirty="0" err="1">
                <a:latin typeface="Arial" charset="0"/>
              </a:rPr>
              <a:t>lactancia</a:t>
            </a:r>
            <a:r>
              <a:rPr lang="en-US" sz="2800" b="1" dirty="0">
                <a:latin typeface="Arial" charset="0"/>
              </a:rPr>
              <a:t> se </a:t>
            </a:r>
            <a:r>
              <a:rPr lang="en-US" sz="2800" b="1" dirty="0" err="1">
                <a:latin typeface="Arial" charset="0"/>
              </a:rPr>
              <a:t>inicia</a:t>
            </a:r>
            <a:r>
              <a:rPr lang="en-US" sz="2800" b="1" dirty="0">
                <a:latin typeface="Arial" charset="0"/>
              </a:rPr>
              <a:t> con el </a:t>
            </a:r>
            <a:r>
              <a:rPr lang="en-US" sz="2800" b="1" dirty="0" err="1">
                <a:latin typeface="Arial" charset="0"/>
              </a:rPr>
              <a:t>parto</a:t>
            </a:r>
            <a:r>
              <a:rPr lang="en-US" sz="2800" b="1" dirty="0">
                <a:latin typeface="Arial" charset="0"/>
              </a:rPr>
              <a:t> y </a:t>
            </a:r>
            <a:r>
              <a:rPr lang="en-US" sz="2800" b="1" dirty="0" err="1">
                <a:latin typeface="Arial" charset="0"/>
              </a:rPr>
              <a:t>puede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concluir</a:t>
            </a:r>
            <a:r>
              <a:rPr lang="en-US" sz="2800" b="1" dirty="0">
                <a:latin typeface="Arial" charset="0"/>
              </a:rPr>
              <a:t> de </a:t>
            </a:r>
            <a:r>
              <a:rPr lang="en-US" sz="2800" b="1" dirty="0" err="1">
                <a:latin typeface="Arial" charset="0"/>
              </a:rPr>
              <a:t>manera</a:t>
            </a:r>
            <a:r>
              <a:rPr lang="en-US" sz="2800" b="1" dirty="0">
                <a:latin typeface="Arial" charset="0"/>
              </a:rPr>
              <a:t> natural, </a:t>
            </a:r>
            <a:r>
              <a:rPr lang="en-US" sz="2800" b="1" dirty="0" err="1">
                <a:latin typeface="Arial" charset="0"/>
              </a:rPr>
              <a:t>cuando</a:t>
            </a:r>
            <a:r>
              <a:rPr lang="en-US" sz="2800" b="1" dirty="0">
                <a:latin typeface="Arial" charset="0"/>
              </a:rPr>
              <a:t> se </a:t>
            </a:r>
            <a:r>
              <a:rPr lang="en-US" sz="2800" b="1" dirty="0" err="1">
                <a:latin typeface="Arial" charset="0"/>
              </a:rPr>
              <a:t>va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extinguiendo</a:t>
            </a:r>
            <a:r>
              <a:rPr lang="en-US" sz="2800" b="1" dirty="0">
                <a:latin typeface="Arial" charset="0"/>
              </a:rPr>
              <a:t> la </a:t>
            </a:r>
            <a:r>
              <a:rPr lang="en-US" sz="2800" b="1" dirty="0" err="1">
                <a:latin typeface="Arial" charset="0"/>
              </a:rPr>
              <a:t>capacidad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secretora</a:t>
            </a:r>
            <a:r>
              <a:rPr lang="en-US" sz="2800" b="1" dirty="0">
                <a:latin typeface="Arial" charset="0"/>
              </a:rPr>
              <a:t> de la </a:t>
            </a:r>
            <a:r>
              <a:rPr lang="en-US" sz="2800" b="1" dirty="0" err="1">
                <a:latin typeface="Arial" charset="0"/>
              </a:rPr>
              <a:t>ubre</a:t>
            </a:r>
            <a:r>
              <a:rPr lang="en-US" sz="2800" b="1" dirty="0">
                <a:latin typeface="Arial" charset="0"/>
              </a:rPr>
              <a:t> y la </a:t>
            </a:r>
            <a:r>
              <a:rPr lang="en-US" sz="2800" b="1" dirty="0" err="1">
                <a:latin typeface="Arial" charset="0"/>
              </a:rPr>
              <a:t>hembra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rechaza</a:t>
            </a:r>
            <a:r>
              <a:rPr lang="en-US" sz="2800" b="1" dirty="0">
                <a:latin typeface="Arial" charset="0"/>
              </a:rPr>
              <a:t> el </a:t>
            </a:r>
            <a:r>
              <a:rPr lang="en-US" sz="2800" b="1" dirty="0" err="1">
                <a:latin typeface="Arial" charset="0"/>
              </a:rPr>
              <a:t>amamantamiento</a:t>
            </a:r>
            <a:r>
              <a:rPr lang="en-US" sz="2800" b="1" dirty="0">
                <a:latin typeface="Arial" charset="0"/>
              </a:rPr>
              <a:t> de </a:t>
            </a:r>
            <a:r>
              <a:rPr lang="en-US" sz="2800" b="1" dirty="0" err="1">
                <a:latin typeface="Arial" charset="0"/>
              </a:rPr>
              <a:t>las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crías</a:t>
            </a:r>
            <a:r>
              <a:rPr lang="en-US" sz="2800" b="1" dirty="0">
                <a:latin typeface="Arial" charset="0"/>
              </a:rPr>
              <a:t> o </a:t>
            </a:r>
            <a:r>
              <a:rPr lang="en-US" sz="2800" b="1" dirty="0" err="1">
                <a:latin typeface="Arial" charset="0"/>
              </a:rPr>
              <a:t>que</a:t>
            </a:r>
            <a:r>
              <a:rPr lang="en-US" sz="2800" b="1" dirty="0">
                <a:latin typeface="Arial" charset="0"/>
              </a:rPr>
              <a:t> el hombre </a:t>
            </a:r>
            <a:r>
              <a:rPr lang="en-US" sz="2800" b="1" dirty="0" err="1">
                <a:latin typeface="Arial" charset="0"/>
              </a:rPr>
              <a:t>por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intereses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propios</a:t>
            </a:r>
            <a:r>
              <a:rPr lang="en-US" sz="2800" b="1" dirty="0">
                <a:latin typeface="Arial" charset="0"/>
              </a:rPr>
              <a:t> de la </a:t>
            </a:r>
            <a:r>
              <a:rPr lang="en-US" sz="2800" b="1" dirty="0" err="1">
                <a:latin typeface="Arial" charset="0"/>
              </a:rPr>
              <a:t>tecnología</a:t>
            </a:r>
            <a:r>
              <a:rPr lang="en-US" sz="2800" b="1" dirty="0">
                <a:latin typeface="Arial" charset="0"/>
              </a:rPr>
              <a:t> de </a:t>
            </a:r>
            <a:r>
              <a:rPr lang="en-US" sz="2800" b="1" dirty="0" err="1">
                <a:latin typeface="Arial" charset="0"/>
              </a:rPr>
              <a:t>producción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determina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culminar</a:t>
            </a:r>
            <a:r>
              <a:rPr lang="en-US" sz="2800" b="1" dirty="0">
                <a:latin typeface="Arial" charset="0"/>
              </a:rPr>
              <a:t> la </a:t>
            </a:r>
            <a:r>
              <a:rPr lang="en-US" sz="2800" b="1" dirty="0" err="1">
                <a:latin typeface="Arial" charset="0"/>
              </a:rPr>
              <a:t>lactancia</a:t>
            </a:r>
            <a:r>
              <a:rPr lang="en-US" sz="2800" b="1" dirty="0">
                <a:latin typeface="Arial" charset="0"/>
              </a:rPr>
              <a:t>.</a:t>
            </a:r>
            <a:endParaRPr lang="es-E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2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73260" y="1052736"/>
            <a:ext cx="71947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La </a:t>
            </a:r>
            <a:r>
              <a:rPr lang="en-US" sz="2400" b="1" dirty="0" err="1">
                <a:latin typeface="Arial" charset="0"/>
              </a:rPr>
              <a:t>duración</a:t>
            </a:r>
            <a:r>
              <a:rPr lang="en-US" sz="2400" b="1" dirty="0">
                <a:latin typeface="Arial" charset="0"/>
              </a:rPr>
              <a:t> natural de la </a:t>
            </a:r>
            <a:r>
              <a:rPr lang="en-US" sz="2400" b="1" dirty="0" err="1">
                <a:latin typeface="Arial" charset="0"/>
              </a:rPr>
              <a:t>lactancia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depende</a:t>
            </a:r>
            <a:r>
              <a:rPr lang="en-US" sz="2400" b="1" dirty="0">
                <a:latin typeface="Arial" charset="0"/>
              </a:rPr>
              <a:t> de la </a:t>
            </a:r>
            <a:r>
              <a:rPr lang="en-US" sz="2400" b="1" dirty="0" err="1">
                <a:latin typeface="Arial" charset="0"/>
              </a:rPr>
              <a:t>especie</a:t>
            </a:r>
            <a:r>
              <a:rPr lang="en-US" sz="2400" b="1" dirty="0">
                <a:latin typeface="Arial" charset="0"/>
              </a:rPr>
              <a:t>, el </a:t>
            </a:r>
            <a:r>
              <a:rPr lang="en-US" sz="2400" b="1" dirty="0" err="1">
                <a:latin typeface="Arial" charset="0"/>
              </a:rPr>
              <a:t>genotipo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dentro</a:t>
            </a:r>
            <a:r>
              <a:rPr lang="en-US" sz="2400" b="1" dirty="0">
                <a:latin typeface="Arial" charset="0"/>
              </a:rPr>
              <a:t> de </a:t>
            </a:r>
            <a:r>
              <a:rPr lang="en-US" sz="2400" b="1" dirty="0" err="1">
                <a:latin typeface="Arial" charset="0"/>
              </a:rPr>
              <a:t>ella</a:t>
            </a:r>
            <a:r>
              <a:rPr lang="en-US" sz="2400" b="1" dirty="0">
                <a:latin typeface="Arial" charset="0"/>
              </a:rPr>
              <a:t> y de </a:t>
            </a:r>
            <a:r>
              <a:rPr lang="en-US" sz="2400" b="1" dirty="0" err="1">
                <a:latin typeface="Arial" charset="0"/>
              </a:rPr>
              <a:t>factores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ambientales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especialmente</a:t>
            </a:r>
            <a:r>
              <a:rPr lang="en-US" sz="2400" b="1" dirty="0">
                <a:latin typeface="Arial" charset="0"/>
              </a:rPr>
              <a:t> la </a:t>
            </a:r>
            <a:r>
              <a:rPr lang="en-US" sz="2400" b="1" dirty="0" err="1">
                <a:latin typeface="Arial" charset="0"/>
              </a:rPr>
              <a:t>nutrición</a:t>
            </a:r>
            <a:r>
              <a:rPr lang="en-US" sz="2400" b="1" dirty="0">
                <a:latin typeface="Arial" charset="0"/>
              </a:rPr>
              <a:t> y el </a:t>
            </a:r>
            <a:r>
              <a:rPr lang="en-US" sz="2400" b="1" dirty="0" err="1">
                <a:latin typeface="Arial" charset="0"/>
              </a:rPr>
              <a:t>manejo</a:t>
            </a:r>
            <a:r>
              <a:rPr lang="en-US" sz="2400" b="1" dirty="0">
                <a:latin typeface="Arial" charset="0"/>
              </a:rPr>
              <a:t>.</a:t>
            </a:r>
            <a:endParaRPr lang="es-ES" sz="2400" b="1" dirty="0">
              <a:latin typeface="Arial" charset="0"/>
            </a:endParaRPr>
          </a:p>
        </p:txBody>
      </p:sp>
      <p:pic>
        <p:nvPicPr>
          <p:cNvPr id="3" name="Picture 6" descr="Lact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05" y="3186192"/>
            <a:ext cx="3817077" cy="28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e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5" y="3186192"/>
            <a:ext cx="3408105" cy="28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9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524944" y="678904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LA CURVA DE LACTANCIA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534344" y="1059904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Comic Sans MS" pitchFamily="66" charset="0"/>
              </a:rPr>
              <a:t>Fases</a:t>
            </a:r>
            <a:r>
              <a:rPr lang="en-US" b="1" dirty="0">
                <a:latin typeface="Comic Sans MS" pitchFamily="66" charset="0"/>
              </a:rPr>
              <a:t> de la </a:t>
            </a:r>
            <a:r>
              <a:rPr lang="en-US" b="1" dirty="0" err="1">
                <a:latin typeface="Comic Sans MS" pitchFamily="66" charset="0"/>
              </a:rPr>
              <a:t>curva</a:t>
            </a:r>
            <a:r>
              <a:rPr lang="en-US" b="1" dirty="0">
                <a:latin typeface="Comic Sans MS" pitchFamily="66" charset="0"/>
              </a:rPr>
              <a:t> de </a:t>
            </a:r>
            <a:r>
              <a:rPr lang="en-US" b="1" dirty="0" err="1">
                <a:latin typeface="Comic Sans MS" pitchFamily="66" charset="0"/>
              </a:rPr>
              <a:t>lactancia</a:t>
            </a:r>
            <a:r>
              <a:rPr lang="en-US" b="1" dirty="0">
                <a:latin typeface="Comic Sans MS" pitchFamily="66" charset="0"/>
              </a:rPr>
              <a:t> en </a:t>
            </a:r>
            <a:r>
              <a:rPr lang="en-US" b="1" dirty="0" err="1">
                <a:latin typeface="Comic Sans MS" pitchFamily="66" charset="0"/>
              </a:rPr>
              <a:t>vacas</a:t>
            </a:r>
            <a:endParaRPr lang="es-ES" dirty="0">
              <a:latin typeface="Comic Sans MS" pitchFamily="66" charset="0"/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67544" y="1364704"/>
            <a:ext cx="8382000" cy="4800600"/>
            <a:chOff x="432" y="624"/>
            <a:chExt cx="5280" cy="3024"/>
          </a:xfrm>
        </p:grpSpPr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4224" y="321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432" y="624"/>
              <a:ext cx="5280" cy="3024"/>
              <a:chOff x="432" y="624"/>
              <a:chExt cx="5280" cy="30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432" y="62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Arial" charset="0"/>
                  </a:rPr>
                  <a:t>Kg</a:t>
                </a:r>
                <a:endParaRPr lang="es-ES" b="1">
                  <a:latin typeface="Arial" charset="0"/>
                </a:endParaRPr>
              </a:p>
            </p:txBody>
          </p: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624" y="857"/>
                <a:ext cx="5088" cy="2791"/>
                <a:chOff x="672" y="857"/>
                <a:chExt cx="5088" cy="2791"/>
              </a:xfrm>
            </p:grpSpPr>
            <p:sp>
              <p:nvSpPr>
                <p:cNvPr id="14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792" y="857"/>
                  <a:ext cx="16" cy="249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72" y="3216"/>
                  <a:ext cx="4752" cy="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792" y="1615"/>
                  <a:ext cx="3468" cy="1328"/>
                </a:xfrm>
                <a:custGeom>
                  <a:avLst/>
                  <a:gdLst>
                    <a:gd name="T0" fmla="*/ 0 w 5179"/>
                    <a:gd name="T1" fmla="*/ 924 h 1807"/>
                    <a:gd name="T2" fmla="*/ 699 w 5179"/>
                    <a:gd name="T3" fmla="*/ 307 h 1807"/>
                    <a:gd name="T4" fmla="*/ 1259 w 5179"/>
                    <a:gd name="T5" fmla="*/ 7 h 1807"/>
                    <a:gd name="T6" fmla="*/ 2119 w 5179"/>
                    <a:gd name="T7" fmla="*/ 347 h 1807"/>
                    <a:gd name="T8" fmla="*/ 3319 w 5179"/>
                    <a:gd name="T9" fmla="*/ 907 h 1807"/>
                    <a:gd name="T10" fmla="*/ 3979 w 5179"/>
                    <a:gd name="T11" fmla="*/ 1167 h 1807"/>
                    <a:gd name="T12" fmla="*/ 4619 w 5179"/>
                    <a:gd name="T13" fmla="*/ 1447 h 1807"/>
                    <a:gd name="T14" fmla="*/ 4959 w 5179"/>
                    <a:gd name="T15" fmla="*/ 1627 h 1807"/>
                    <a:gd name="T16" fmla="*/ 5179 w 5179"/>
                    <a:gd name="T17" fmla="*/ 1807 h 1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79" h="1807">
                      <a:moveTo>
                        <a:pt x="0" y="924"/>
                      </a:moveTo>
                      <a:cubicBezTo>
                        <a:pt x="117" y="821"/>
                        <a:pt x="489" y="460"/>
                        <a:pt x="699" y="307"/>
                      </a:cubicBezTo>
                      <a:cubicBezTo>
                        <a:pt x="909" y="154"/>
                        <a:pt x="1022" y="0"/>
                        <a:pt x="1259" y="7"/>
                      </a:cubicBezTo>
                      <a:cubicBezTo>
                        <a:pt x="1496" y="14"/>
                        <a:pt x="1776" y="197"/>
                        <a:pt x="2119" y="347"/>
                      </a:cubicBezTo>
                      <a:cubicBezTo>
                        <a:pt x="2462" y="497"/>
                        <a:pt x="3009" y="770"/>
                        <a:pt x="3319" y="907"/>
                      </a:cubicBezTo>
                      <a:cubicBezTo>
                        <a:pt x="3629" y="1044"/>
                        <a:pt x="3762" y="1077"/>
                        <a:pt x="3979" y="1167"/>
                      </a:cubicBezTo>
                      <a:cubicBezTo>
                        <a:pt x="4196" y="1257"/>
                        <a:pt x="4456" y="1370"/>
                        <a:pt x="4619" y="1447"/>
                      </a:cubicBezTo>
                      <a:cubicBezTo>
                        <a:pt x="4782" y="1524"/>
                        <a:pt x="4866" y="1567"/>
                        <a:pt x="4959" y="1627"/>
                      </a:cubicBezTo>
                      <a:cubicBezTo>
                        <a:pt x="5052" y="1687"/>
                        <a:pt x="5133" y="1770"/>
                        <a:pt x="5179" y="1807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1768" y="1234"/>
                  <a:ext cx="0" cy="211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>
                  <a:off x="4752" y="1234"/>
                  <a:ext cx="0" cy="211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3064" y="1241"/>
                  <a:ext cx="0" cy="211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64" y="3360"/>
                  <a:ext cx="432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latin typeface="Arial" charset="0"/>
                    </a:rPr>
                    <a:t>30   60   90             	    180                 270    330</a:t>
                  </a:r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088" y="3264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latin typeface="Arial" charset="0"/>
                    </a:rPr>
                    <a:t>Días</a:t>
                  </a:r>
                  <a:endParaRPr lang="es-ES" b="1">
                    <a:latin typeface="Arial" charset="0"/>
                  </a:endParaRPr>
                </a:p>
              </p:txBody>
            </p:sp>
            <p:sp>
              <p:nvSpPr>
                <p:cNvPr id="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008" y="1066"/>
                  <a:ext cx="67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Arial" charset="0"/>
                    </a:rPr>
                    <a:t>Fase inicial</a:t>
                  </a:r>
                  <a:endParaRPr lang="es-ES" b="1">
                    <a:latin typeface="Arial" charset="0"/>
                  </a:endParaRPr>
                </a:p>
              </p:txBody>
            </p:sp>
            <p:sp>
              <p:nvSpPr>
                <p:cNvPr id="2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16" y="1056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Arial" charset="0"/>
                    </a:rPr>
                    <a:t>Fase media</a:t>
                  </a:r>
                  <a:endParaRPr lang="es-ES" b="1">
                    <a:latin typeface="Arial" charset="0"/>
                  </a:endParaRPr>
                </a:p>
              </p:txBody>
            </p:sp>
            <p:sp>
              <p:nvSpPr>
                <p:cNvPr id="2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552" y="1056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latin typeface="Arial" charset="0"/>
                    </a:rPr>
                    <a:t>Fase final</a:t>
                  </a:r>
                  <a:endParaRPr lang="es-ES" b="1">
                    <a:latin typeface="Arial" charset="0"/>
                  </a:endParaRPr>
                </a:p>
              </p:txBody>
            </p:sp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272" y="2304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6" name="Line 37"/>
                <p:cNvSpPr>
                  <a:spLocks noChangeShapeType="1"/>
                </p:cNvSpPr>
                <p:nvPr/>
              </p:nvSpPr>
              <p:spPr bwMode="auto">
                <a:xfrm>
                  <a:off x="4320" y="268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320" y="2352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b="1">
                      <a:solidFill>
                        <a:srgbClr val="006600"/>
                      </a:solidFill>
                      <a:latin typeface="Arial" charset="0"/>
                    </a:rPr>
                    <a:t>P.S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839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544" y="648841"/>
            <a:ext cx="84582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Al </a:t>
            </a:r>
            <a:r>
              <a:rPr lang="en-US" b="1" dirty="0" err="1">
                <a:latin typeface="Arial" charset="0"/>
              </a:rPr>
              <a:t>producirse</a:t>
            </a:r>
            <a:r>
              <a:rPr lang="en-US" b="1" dirty="0">
                <a:latin typeface="Arial" charset="0"/>
              </a:rPr>
              <a:t> el </a:t>
            </a:r>
            <a:r>
              <a:rPr lang="en-US" b="1" dirty="0" err="1">
                <a:latin typeface="Arial" charset="0"/>
              </a:rPr>
              <a:t>nuevo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parto</a:t>
            </a:r>
            <a:r>
              <a:rPr lang="en-US" b="1" dirty="0">
                <a:latin typeface="Arial" charset="0"/>
              </a:rPr>
              <a:t> se </a:t>
            </a:r>
            <a:r>
              <a:rPr lang="en-US" b="1" dirty="0" err="1">
                <a:latin typeface="Arial" charset="0"/>
              </a:rPr>
              <a:t>desencadena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procesos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fisiológicos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que</a:t>
            </a:r>
            <a:r>
              <a:rPr lang="en-US" b="1" dirty="0">
                <a:latin typeface="Arial" charset="0"/>
              </a:rPr>
              <a:t> van a </a:t>
            </a:r>
            <a:r>
              <a:rPr lang="en-US" b="1" dirty="0" err="1">
                <a:latin typeface="Arial" charset="0"/>
              </a:rPr>
              <a:t>producir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una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tendencia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definida</a:t>
            </a:r>
            <a:r>
              <a:rPr lang="en-US" b="1" dirty="0">
                <a:latin typeface="Arial" charset="0"/>
              </a:rPr>
              <a:t> en la </a:t>
            </a:r>
            <a:r>
              <a:rPr lang="en-US" b="1" dirty="0" err="1">
                <a:latin typeface="Arial" charset="0"/>
              </a:rPr>
              <a:t>evolución</a:t>
            </a:r>
            <a:r>
              <a:rPr lang="en-US" b="1" dirty="0">
                <a:latin typeface="Arial" charset="0"/>
              </a:rPr>
              <a:t> de </a:t>
            </a:r>
            <a:r>
              <a:rPr lang="en-US" b="1" dirty="0" err="1">
                <a:latin typeface="Arial" charset="0"/>
              </a:rPr>
              <a:t>tres</a:t>
            </a:r>
            <a:r>
              <a:rPr lang="en-US" b="1" dirty="0">
                <a:latin typeface="Arial" charset="0"/>
              </a:rPr>
              <a:t> </a:t>
            </a:r>
            <a:r>
              <a:rPr lang="es-ES_tradnl" b="1" dirty="0">
                <a:latin typeface="Arial" charset="0"/>
              </a:rPr>
              <a:t>aspectos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importantes</a:t>
            </a:r>
            <a:r>
              <a:rPr lang="en-US" b="1" dirty="0">
                <a:latin typeface="Arial" charset="0"/>
              </a:rPr>
              <a:t> en </a:t>
            </a:r>
            <a:r>
              <a:rPr lang="en-US" b="1" dirty="0" err="1">
                <a:latin typeface="Arial" charset="0"/>
              </a:rPr>
              <a:t>una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hembra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buena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lechera</a:t>
            </a:r>
            <a:r>
              <a:rPr lang="en-US" b="1" dirty="0">
                <a:latin typeface="Arial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LACTANCIA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CAPACIDAD DE CONSUMO DE MATERIA SECA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" charset="0"/>
              </a:rPr>
              <a:t>PESO CORPORAL</a:t>
            </a:r>
            <a:endParaRPr lang="es-ES" sz="2000" b="1" dirty="0">
              <a:latin typeface="Arial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495732" y="2980545"/>
            <a:ext cx="7315200" cy="3338513"/>
            <a:chOff x="960" y="2160"/>
            <a:chExt cx="4608" cy="2103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960" y="2160"/>
              <a:ext cx="4608" cy="2026"/>
              <a:chOff x="960" y="2160"/>
              <a:chExt cx="4608" cy="2026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0" cy="18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152" y="3936"/>
                <a:ext cx="3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560" y="3936"/>
                <a:ext cx="10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Arial" charset="0"/>
                  </a:rPr>
                  <a:t>tiempo</a:t>
                </a:r>
                <a:endParaRPr lang="es-ES" sz="2000" b="1">
                  <a:latin typeface="Arial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064" y="2304"/>
                <a:ext cx="0" cy="16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1296" y="2429"/>
                <a:ext cx="2976" cy="739"/>
                <a:chOff x="672" y="2285"/>
                <a:chExt cx="2679" cy="691"/>
              </a:xfrm>
            </p:grpSpPr>
            <p:sp>
              <p:nvSpPr>
                <p:cNvPr id="19" name="Freeform 14"/>
                <p:cNvSpPr>
                  <a:spLocks/>
                </p:cNvSpPr>
                <p:nvPr/>
              </p:nvSpPr>
              <p:spPr bwMode="auto">
                <a:xfrm>
                  <a:off x="672" y="2304"/>
                  <a:ext cx="2208" cy="672"/>
                </a:xfrm>
                <a:custGeom>
                  <a:avLst/>
                  <a:gdLst>
                    <a:gd name="T0" fmla="*/ 0 w 2208"/>
                    <a:gd name="T1" fmla="*/ 672 h 672"/>
                    <a:gd name="T2" fmla="*/ 768 w 2208"/>
                    <a:gd name="T3" fmla="*/ 384 h 672"/>
                    <a:gd name="T4" fmla="*/ 1104 w 2208"/>
                    <a:gd name="T5" fmla="*/ 288 h 672"/>
                    <a:gd name="T6" fmla="*/ 2208 w 2208"/>
                    <a:gd name="T7" fmla="*/ 0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08" h="672">
                      <a:moveTo>
                        <a:pt x="0" y="672"/>
                      </a:moveTo>
                      <a:cubicBezTo>
                        <a:pt x="292" y="560"/>
                        <a:pt x="584" y="448"/>
                        <a:pt x="768" y="384"/>
                      </a:cubicBezTo>
                      <a:cubicBezTo>
                        <a:pt x="952" y="320"/>
                        <a:pt x="864" y="352"/>
                        <a:pt x="1104" y="288"/>
                      </a:cubicBezTo>
                      <a:cubicBezTo>
                        <a:pt x="1344" y="224"/>
                        <a:pt x="1920" y="8"/>
                        <a:pt x="2208" y="0"/>
                      </a:cubicBezTo>
                    </a:path>
                  </a:pathLst>
                </a:custGeom>
                <a:noFill/>
                <a:ln w="38100" cmpd="sng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auto">
                <a:xfrm>
                  <a:off x="2880" y="2285"/>
                  <a:ext cx="471" cy="427"/>
                </a:xfrm>
                <a:custGeom>
                  <a:avLst/>
                  <a:gdLst>
                    <a:gd name="T0" fmla="*/ 0 w 471"/>
                    <a:gd name="T1" fmla="*/ 19 h 427"/>
                    <a:gd name="T2" fmla="*/ 168 w 471"/>
                    <a:gd name="T3" fmla="*/ 61 h 427"/>
                    <a:gd name="T4" fmla="*/ 335 w 471"/>
                    <a:gd name="T5" fmla="*/ 176 h 427"/>
                    <a:gd name="T6" fmla="*/ 419 w 471"/>
                    <a:gd name="T7" fmla="*/ 302 h 427"/>
                    <a:gd name="T8" fmla="*/ 440 w 471"/>
                    <a:gd name="T9" fmla="*/ 333 h 427"/>
                    <a:gd name="T10" fmla="*/ 450 w 471"/>
                    <a:gd name="T11" fmla="*/ 365 h 427"/>
                    <a:gd name="T12" fmla="*/ 471 w 471"/>
                    <a:gd name="T13" fmla="*/ 427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1" h="427">
                      <a:moveTo>
                        <a:pt x="0" y="19"/>
                      </a:moveTo>
                      <a:cubicBezTo>
                        <a:pt x="57" y="0"/>
                        <a:pt x="118" y="32"/>
                        <a:pt x="168" y="61"/>
                      </a:cubicBezTo>
                      <a:cubicBezTo>
                        <a:pt x="228" y="96"/>
                        <a:pt x="286" y="127"/>
                        <a:pt x="335" y="176"/>
                      </a:cubicBezTo>
                      <a:cubicBezTo>
                        <a:pt x="351" y="223"/>
                        <a:pt x="391" y="260"/>
                        <a:pt x="419" y="302"/>
                      </a:cubicBezTo>
                      <a:cubicBezTo>
                        <a:pt x="426" y="312"/>
                        <a:pt x="440" y="333"/>
                        <a:pt x="440" y="333"/>
                      </a:cubicBezTo>
                      <a:cubicBezTo>
                        <a:pt x="443" y="344"/>
                        <a:pt x="446" y="354"/>
                        <a:pt x="450" y="365"/>
                      </a:cubicBezTo>
                      <a:cubicBezTo>
                        <a:pt x="457" y="386"/>
                        <a:pt x="471" y="427"/>
                        <a:pt x="471" y="427"/>
                      </a:cubicBezTo>
                    </a:path>
                  </a:pathLst>
                </a:custGeom>
                <a:noFill/>
                <a:ln w="38100" cmpd="sng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1296" y="2304"/>
                <a:ext cx="2928" cy="1008"/>
              </a:xfrm>
              <a:custGeom>
                <a:avLst/>
                <a:gdLst>
                  <a:gd name="T0" fmla="*/ 0 w 2928"/>
                  <a:gd name="T1" fmla="*/ 384 h 1008"/>
                  <a:gd name="T2" fmla="*/ 576 w 2928"/>
                  <a:gd name="T3" fmla="*/ 960 h 1008"/>
                  <a:gd name="T4" fmla="*/ 1440 w 2928"/>
                  <a:gd name="T5" fmla="*/ 672 h 1008"/>
                  <a:gd name="T6" fmla="*/ 2928 w 2928"/>
                  <a:gd name="T7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8" h="1008">
                    <a:moveTo>
                      <a:pt x="0" y="384"/>
                    </a:moveTo>
                    <a:cubicBezTo>
                      <a:pt x="168" y="648"/>
                      <a:pt x="336" y="912"/>
                      <a:pt x="576" y="960"/>
                    </a:cubicBezTo>
                    <a:cubicBezTo>
                      <a:pt x="816" y="1008"/>
                      <a:pt x="1048" y="832"/>
                      <a:pt x="1440" y="672"/>
                    </a:cubicBezTo>
                    <a:cubicBezTo>
                      <a:pt x="1832" y="512"/>
                      <a:pt x="2656" y="120"/>
                      <a:pt x="2928" y="0"/>
                    </a:cubicBez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 rot="1023777">
                <a:off x="3072" y="3072"/>
                <a:ext cx="1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Producción</a:t>
                </a:r>
                <a:endParaRPr lang="es-ES" sz="1800" b="1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 rot="20656249">
                <a:off x="2544" y="2256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err="1">
                    <a:solidFill>
                      <a:srgbClr val="006600"/>
                    </a:solidFill>
                    <a:latin typeface="Arial" charset="0"/>
                  </a:rPr>
                  <a:t>Consumo</a:t>
                </a:r>
                <a:endParaRPr lang="es-ES" sz="1800" b="1" dirty="0">
                  <a:solidFill>
                    <a:srgbClr val="006600"/>
                  </a:solidFill>
                  <a:latin typeface="Arial" charset="0"/>
                </a:endParaRP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 rot="20341893">
                <a:off x="2640" y="2496"/>
                <a:ext cx="13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99"/>
                    </a:solidFill>
                    <a:latin typeface="Arial" charset="0"/>
                  </a:rPr>
                  <a:t>Peso vivo</a:t>
                </a:r>
                <a:endParaRPr lang="es-ES" sz="1800" b="1">
                  <a:solidFill>
                    <a:srgbClr val="000099"/>
                  </a:solidFill>
                  <a:latin typeface="Arial" charset="0"/>
                </a:endParaRPr>
              </a:p>
            </p:txBody>
          </p:sp>
          <p:sp>
            <p:nvSpPr>
              <p:cNvPr id="16" name="Freeform 26"/>
              <p:cNvSpPr>
                <a:spLocks/>
              </p:cNvSpPr>
              <p:nvPr/>
            </p:nvSpPr>
            <p:spPr bwMode="auto">
              <a:xfrm>
                <a:off x="1296" y="2592"/>
                <a:ext cx="2544" cy="914"/>
              </a:xfrm>
              <a:custGeom>
                <a:avLst/>
                <a:gdLst>
                  <a:gd name="T0" fmla="*/ 0 w 5179"/>
                  <a:gd name="T1" fmla="*/ 924 h 1807"/>
                  <a:gd name="T2" fmla="*/ 699 w 5179"/>
                  <a:gd name="T3" fmla="*/ 307 h 1807"/>
                  <a:gd name="T4" fmla="*/ 1259 w 5179"/>
                  <a:gd name="T5" fmla="*/ 7 h 1807"/>
                  <a:gd name="T6" fmla="*/ 2119 w 5179"/>
                  <a:gd name="T7" fmla="*/ 347 h 1807"/>
                  <a:gd name="T8" fmla="*/ 3319 w 5179"/>
                  <a:gd name="T9" fmla="*/ 907 h 1807"/>
                  <a:gd name="T10" fmla="*/ 3979 w 5179"/>
                  <a:gd name="T11" fmla="*/ 1167 h 1807"/>
                  <a:gd name="T12" fmla="*/ 4619 w 5179"/>
                  <a:gd name="T13" fmla="*/ 1447 h 1807"/>
                  <a:gd name="T14" fmla="*/ 4959 w 5179"/>
                  <a:gd name="T15" fmla="*/ 1627 h 1807"/>
                  <a:gd name="T16" fmla="*/ 5179 w 5179"/>
                  <a:gd name="T17" fmla="*/ 1807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9" h="1807">
                    <a:moveTo>
                      <a:pt x="0" y="924"/>
                    </a:moveTo>
                    <a:cubicBezTo>
                      <a:pt x="117" y="821"/>
                      <a:pt x="489" y="460"/>
                      <a:pt x="699" y="307"/>
                    </a:cubicBezTo>
                    <a:cubicBezTo>
                      <a:pt x="909" y="154"/>
                      <a:pt x="1022" y="0"/>
                      <a:pt x="1259" y="7"/>
                    </a:cubicBezTo>
                    <a:cubicBezTo>
                      <a:pt x="1496" y="14"/>
                      <a:pt x="1776" y="197"/>
                      <a:pt x="2119" y="347"/>
                    </a:cubicBezTo>
                    <a:cubicBezTo>
                      <a:pt x="2462" y="497"/>
                      <a:pt x="3009" y="770"/>
                      <a:pt x="3319" y="907"/>
                    </a:cubicBezTo>
                    <a:cubicBezTo>
                      <a:pt x="3629" y="1044"/>
                      <a:pt x="3762" y="1077"/>
                      <a:pt x="3979" y="1167"/>
                    </a:cubicBezTo>
                    <a:cubicBezTo>
                      <a:pt x="4196" y="1257"/>
                      <a:pt x="4456" y="1370"/>
                      <a:pt x="4619" y="1447"/>
                    </a:cubicBezTo>
                    <a:cubicBezTo>
                      <a:pt x="4782" y="1524"/>
                      <a:pt x="4866" y="1567"/>
                      <a:pt x="4959" y="1627"/>
                    </a:cubicBezTo>
                    <a:cubicBezTo>
                      <a:pt x="5052" y="1687"/>
                      <a:pt x="5133" y="1770"/>
                      <a:pt x="5179" y="1807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Line 28"/>
              <p:cNvSpPr>
                <a:spLocks noChangeShapeType="1"/>
              </p:cNvSpPr>
              <p:nvPr/>
            </p:nvSpPr>
            <p:spPr bwMode="auto">
              <a:xfrm>
                <a:off x="4272" y="2160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 Box 29"/>
              <p:cNvSpPr txBox="1">
                <a:spLocks noChangeArrowheads="1"/>
              </p:cNvSpPr>
              <p:nvPr/>
            </p:nvSpPr>
            <p:spPr bwMode="auto">
              <a:xfrm>
                <a:off x="960" y="2208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000" b="1">
                    <a:latin typeface="Arial" charset="0"/>
                  </a:rPr>
                  <a:t>Kg</a:t>
                </a:r>
              </a:p>
            </p:txBody>
          </p:sp>
        </p:grpSp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1152" y="403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/>
                <a:t>Parto</a:t>
              </a:r>
            </a:p>
          </p:txBody>
        </p: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4080" y="3936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/>
                <a:t>Parto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86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692696"/>
            <a:ext cx="275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RESUMEN DEL TEMA</a:t>
            </a:r>
            <a:endParaRPr lang="es-ES" b="1" dirty="0"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196752"/>
            <a:ext cx="792088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2800" dirty="0">
                <a:latin typeface="Arial" charset="0"/>
              </a:rPr>
              <a:t>El conocimiento de las Regularidades estudiadas permiten: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800" dirty="0">
                <a:latin typeface="Arial" charset="0"/>
              </a:rPr>
              <a:t>Entender y aplicar las mismas en los procesos zootécnicos en busca del elegir el animal más adecuado y el fin productivo más apropiado en una condición dada..</a:t>
            </a:r>
          </a:p>
          <a:p>
            <a:pPr>
              <a:lnSpc>
                <a:spcPct val="90000"/>
              </a:lnSpc>
            </a:pPr>
            <a:r>
              <a:rPr lang="es-ES" sz="2800" dirty="0">
                <a:latin typeface="Arial" charset="0"/>
              </a:rPr>
              <a:t>Dirigir el manejo y la alimentación   de los animales de una forma  racional en cada caso, así como los ajustes ambientales necesarios. </a:t>
            </a:r>
          </a:p>
          <a:p>
            <a:pPr>
              <a:lnSpc>
                <a:spcPct val="90000"/>
              </a:lnSpc>
            </a:pPr>
            <a:r>
              <a:rPr lang="es-ES" sz="2800" dirty="0">
                <a:latin typeface="Arial" charset="0"/>
              </a:rPr>
              <a:t>Ofrece información valiosa a la hora de diseñar o rediseñar un sistema ganadero. </a:t>
            </a:r>
          </a:p>
        </p:txBody>
      </p:sp>
    </p:spTree>
    <p:extLst>
      <p:ext uri="{BB962C8B-B14F-4D97-AF65-F5344CB8AC3E}">
        <p14:creationId xmlns:p14="http://schemas.microsoft.com/office/powerpoint/2010/main" val="261885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858" y="764704"/>
            <a:ext cx="2265566" cy="32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764704"/>
            <a:ext cx="75941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b="1" dirty="0" smtClean="0">
                <a:solidFill>
                  <a:srgbClr val="FF0000"/>
                </a:solidFill>
              </a:rPr>
              <a:t>Estudio independiente 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</a:p>
          <a:p>
            <a:pPr lvl="0"/>
            <a:endParaRPr lang="es-ES" sz="36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Biotipo </a:t>
            </a:r>
            <a:r>
              <a:rPr lang="es-ES" sz="3600" dirty="0">
                <a:solidFill>
                  <a:srgbClr val="FF0000"/>
                </a:solidFill>
              </a:rPr>
              <a:t>de </a:t>
            </a:r>
            <a:r>
              <a:rPr lang="es-ES" sz="3600" dirty="0" smtClean="0">
                <a:solidFill>
                  <a:srgbClr val="FF0000"/>
                </a:solidFill>
              </a:rPr>
              <a:t>ganados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Biotipo de aves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Biotipo de cerdos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>
                <a:solidFill>
                  <a:srgbClr val="FF0000"/>
                </a:solidFill>
              </a:rPr>
              <a:t>Factores que </a:t>
            </a:r>
            <a:r>
              <a:rPr lang="es-ES" sz="3600" dirty="0" smtClean="0">
                <a:solidFill>
                  <a:srgbClr val="FF0000"/>
                </a:solidFill>
              </a:rPr>
              <a:t>influyen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>
                <a:solidFill>
                  <a:srgbClr val="FF0000"/>
                </a:solidFill>
              </a:rPr>
              <a:t>Biotipo productivo de leche. Factores que afectan. </a:t>
            </a:r>
            <a:endParaRPr lang="es-ES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</a:rPr>
              <a:t>Composición </a:t>
            </a:r>
            <a:r>
              <a:rPr lang="es-ES" sz="3600" dirty="0">
                <a:solidFill>
                  <a:srgbClr val="FF0000"/>
                </a:solidFill>
              </a:rPr>
              <a:t>de leche y calostro.</a:t>
            </a:r>
          </a:p>
        </p:txBody>
      </p:sp>
    </p:spTree>
    <p:extLst>
      <p:ext uri="{BB962C8B-B14F-4D97-AF65-F5344CB8AC3E}">
        <p14:creationId xmlns:p14="http://schemas.microsoft.com/office/powerpoint/2010/main" val="27448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996952"/>
            <a:ext cx="4137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 smtClean="0"/>
              <a:t>Zootecnia </a:t>
            </a:r>
            <a:endParaRPr lang="es-ES" sz="6000" b="1" dirty="0" smtClean="0"/>
          </a:p>
          <a:p>
            <a:pPr algn="ctr"/>
            <a:r>
              <a:rPr lang="es-ES" sz="6000" b="1" dirty="0" smtClean="0"/>
              <a:t>General </a:t>
            </a:r>
            <a:endParaRPr lang="es-ES" sz="6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509624" y="2143069"/>
            <a:ext cx="3121416" cy="4194613"/>
            <a:chOff x="5004048" y="1972581"/>
            <a:chExt cx="3626992" cy="4403999"/>
          </a:xfrm>
        </p:grpSpPr>
        <p:pic>
          <p:nvPicPr>
            <p:cNvPr id="3" name="Picture 6" descr="PICT00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366" y="1972581"/>
              <a:ext cx="1994035" cy="16395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7" descr="gall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2976"/>
              <a:ext cx="1676327" cy="16561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688" y="4602438"/>
              <a:ext cx="1344352" cy="1683128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09" y="3429001"/>
              <a:ext cx="1742131" cy="129746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624" y="4627431"/>
              <a:ext cx="1609483" cy="1749149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686546" y="5132362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Profesora: </a:t>
            </a:r>
            <a:r>
              <a:rPr lang="es-ES" dirty="0" smtClean="0"/>
              <a:t>MSc. </a:t>
            </a:r>
            <a:r>
              <a:rPr lang="es-ES" dirty="0" smtClean="0"/>
              <a:t>Deilyn </a:t>
            </a:r>
            <a:r>
              <a:rPr lang="es-ES" dirty="0" smtClean="0"/>
              <a:t>Moreno Ramos.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7583"/>
            <a:ext cx="4572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5" y="502940"/>
            <a:ext cx="1400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151308" y="24226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CUM ALQUIZAR</a:t>
            </a:r>
          </a:p>
          <a:p>
            <a:pPr algn="ctr"/>
            <a:r>
              <a:rPr lang="es-ES" dirty="0" smtClean="0"/>
              <a:t>Curso por encuentro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2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5081" y="764704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FF3300"/>
                </a:solidFill>
                <a:latin typeface="Arial" charset="0"/>
              </a:rPr>
              <a:t>SUMARIO</a:t>
            </a:r>
            <a:endParaRPr lang="en-US" sz="3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582341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Regularidades morfofisiológicas de animales de interés zootécnico. </a:t>
            </a:r>
          </a:p>
          <a:p>
            <a:pPr lvl="0"/>
            <a:r>
              <a:rPr lang="es-ES" sz="2400" dirty="0"/>
              <a:t>Crecimiento ponderal (cuantitativo) y Crecimiento </a:t>
            </a:r>
            <a:r>
              <a:rPr lang="es-ES" sz="2400" dirty="0" err="1"/>
              <a:t>alométrico</a:t>
            </a:r>
            <a:r>
              <a:rPr lang="es-ES" sz="2400" dirty="0"/>
              <a:t>. (Cualitativo).Curva de crecimiento. </a:t>
            </a:r>
          </a:p>
          <a:p>
            <a:pPr lvl="0"/>
            <a:r>
              <a:rPr lang="es-ES" sz="2400" dirty="0"/>
              <a:t>Momento de sacrificio. Lactación. Características generales (Mamogénesis). Curvas de lactancia. Persistencia.</a:t>
            </a:r>
          </a:p>
          <a:p>
            <a:pPr lvl="0"/>
            <a:r>
              <a:rPr lang="es-ES" sz="2400" b="1" dirty="0">
                <a:solidFill>
                  <a:srgbClr val="FF0000"/>
                </a:solidFill>
              </a:rPr>
              <a:t>E.I</a:t>
            </a:r>
            <a:r>
              <a:rPr lang="es-ES" sz="2400" dirty="0">
                <a:solidFill>
                  <a:srgbClr val="FF0000"/>
                </a:solidFill>
              </a:rPr>
              <a:t> Biotipo de </a:t>
            </a:r>
            <a:r>
              <a:rPr lang="es-ES" sz="2400" dirty="0" smtClean="0">
                <a:solidFill>
                  <a:srgbClr val="FF0000"/>
                </a:solidFill>
              </a:rPr>
              <a:t>lecheros, de aves y de cerdos.  </a:t>
            </a:r>
            <a:r>
              <a:rPr lang="es-ES" sz="2400" dirty="0">
                <a:solidFill>
                  <a:srgbClr val="FF0000"/>
                </a:solidFill>
              </a:rPr>
              <a:t>Factores que influyen. Biotipo productivo de leche. Factores que afectan. Composición de leche y calostro.</a:t>
            </a:r>
          </a:p>
        </p:txBody>
      </p:sp>
    </p:spTree>
    <p:extLst>
      <p:ext uri="{BB962C8B-B14F-4D97-AF65-F5344CB8AC3E}">
        <p14:creationId xmlns:p14="http://schemas.microsoft.com/office/powerpoint/2010/main" val="346143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835496"/>
            <a:ext cx="8001000" cy="6858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18900000" scaled="1"/>
          </a:gradFill>
          <a:ln w="38100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FUNDAMENTOS DE LA PRODUCCIÓN DE CARNE</a:t>
            </a:r>
            <a:endParaRPr lang="es-ES" b="1" dirty="0"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0552" y="2664296"/>
            <a:ext cx="6781800" cy="1066800"/>
          </a:xfrm>
          <a:prstGeom prst="rect">
            <a:avLst/>
          </a:prstGeom>
          <a:gradFill rotWithShape="1">
            <a:gsLst>
              <a:gs pos="0">
                <a:srgbClr val="FFCC66">
                  <a:alpha val="50000"/>
                </a:srgbClr>
              </a:gs>
              <a:gs pos="50000">
                <a:srgbClr val="FFFFFF">
                  <a:alpha val="13000"/>
                </a:srgbClr>
              </a:gs>
              <a:gs pos="100000">
                <a:srgbClr val="FFCC66">
                  <a:alpha val="50000"/>
                </a:srgbClr>
              </a:gs>
            </a:gsLst>
            <a:lin ang="5400000" scaled="1"/>
          </a:gradFill>
          <a:ln w="2857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Los fundamentos de la producci</a:t>
            </a:r>
            <a:r>
              <a:rPr lang="en-US" b="1">
                <a:latin typeface="Arial" charset="0"/>
                <a:cs typeface="Arial" charset="0"/>
              </a:rPr>
              <a:t>ó</a:t>
            </a:r>
            <a:r>
              <a:rPr lang="en-US" b="1">
                <a:latin typeface="Arial" charset="0"/>
              </a:rPr>
              <a:t>n de carne</a:t>
            </a:r>
          </a:p>
          <a:p>
            <a:pPr algn="ctr"/>
            <a:r>
              <a:rPr lang="en-US" b="1">
                <a:latin typeface="Arial" charset="0"/>
              </a:rPr>
              <a:t>se encuentran en la </a:t>
            </a:r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fisiolog</a:t>
            </a:r>
            <a:r>
              <a:rPr lang="en-US" b="1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í</a:t>
            </a:r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a del crecimiento</a:t>
            </a:r>
            <a:r>
              <a:rPr lang="en-US" b="1">
                <a:latin typeface="Arial" charset="0"/>
              </a:rPr>
              <a:t> </a:t>
            </a:r>
            <a:endParaRPr lang="es-ES" b="1"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6752" y="4950296"/>
            <a:ext cx="6400800" cy="1143000"/>
          </a:xfrm>
          <a:prstGeom prst="rect">
            <a:avLst/>
          </a:prstGeom>
          <a:gradFill rotWithShape="1">
            <a:gsLst>
              <a:gs pos="0">
                <a:srgbClr val="FFCC99">
                  <a:alpha val="63000"/>
                </a:srgbClr>
              </a:gs>
              <a:gs pos="100000">
                <a:srgbClr val="FFCC99">
                  <a:gamma/>
                  <a:tint val="0"/>
                  <a:invGamma/>
                  <a:alpha val="35001"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El crecimiento potencial est</a:t>
            </a:r>
            <a:r>
              <a:rPr lang="en-US" b="1">
                <a:latin typeface="Arial" charset="0"/>
                <a:cs typeface="Arial" charset="0"/>
              </a:rPr>
              <a:t>á</a:t>
            </a:r>
            <a:r>
              <a:rPr lang="en-US" b="1">
                <a:latin typeface="Arial" charset="0"/>
              </a:rPr>
              <a:t> gobernado </a:t>
            </a:r>
          </a:p>
          <a:p>
            <a:pPr algn="ctr"/>
            <a:r>
              <a:rPr lang="en-US" b="1">
                <a:latin typeface="Arial" charset="0"/>
              </a:rPr>
              <a:t>gen</a:t>
            </a:r>
            <a:r>
              <a:rPr lang="en-US" b="1">
                <a:latin typeface="Arial" charset="0"/>
                <a:cs typeface="Arial" charset="0"/>
              </a:rPr>
              <a:t>é</a:t>
            </a:r>
            <a:r>
              <a:rPr lang="en-US" b="1">
                <a:latin typeface="Arial" charset="0"/>
              </a:rPr>
              <a:t>ticamente, de ah</a:t>
            </a:r>
            <a:r>
              <a:rPr lang="en-US" b="1">
                <a:latin typeface="Arial" charset="0"/>
                <a:cs typeface="Arial" charset="0"/>
              </a:rPr>
              <a:t>í</a:t>
            </a:r>
            <a:r>
              <a:rPr lang="en-US" b="1">
                <a:latin typeface="Arial" charset="0"/>
              </a:rPr>
              <a:t> la importancia de la </a:t>
            </a:r>
          </a:p>
          <a:p>
            <a:pPr algn="ctr"/>
            <a:r>
              <a:rPr lang="en-US" b="1">
                <a:latin typeface="Arial" charset="0"/>
              </a:rPr>
              <a:t>especie, sexo y raza. </a:t>
            </a:r>
            <a:endParaRPr lang="es-ES" b="1">
              <a:latin typeface="Arial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20952" y="1673696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9900">
                  <a:alpha val="83000"/>
                </a:srgbClr>
              </a:gs>
              <a:gs pos="100000">
                <a:schemeClr val="bg1">
                  <a:alpha val="80000"/>
                </a:schemeClr>
              </a:gs>
            </a:gsLst>
            <a:lin ang="18900000" scaled="1"/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120952" y="4035896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rgbClr val="FF9900">
                  <a:alpha val="83000"/>
                </a:srgbClr>
              </a:gs>
              <a:gs pos="100000">
                <a:schemeClr val="bg1">
                  <a:alpha val="80000"/>
                </a:schemeClr>
              </a:gs>
            </a:gsLst>
            <a:lin ang="18900000" scaled="1"/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50850"/>
            <a:ext cx="8418513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60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908720"/>
            <a:ext cx="71825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CRECIMIENTO PRENATAL:</a:t>
            </a:r>
            <a:endParaRPr lang="es-ES" sz="32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" charset="0"/>
              </a:rPr>
              <a:t>Se ve afectado por varios factores: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dirty="0">
                <a:latin typeface="Arial" charset="0"/>
              </a:rPr>
              <a:t> </a:t>
            </a:r>
            <a:r>
              <a:rPr lang="es-ES_tradnl" sz="2800" b="1" i="1" dirty="0">
                <a:latin typeface="Arial" charset="0"/>
              </a:rPr>
              <a:t>Herencia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b="1" i="1" dirty="0">
                <a:latin typeface="Arial" charset="0"/>
              </a:rPr>
              <a:t> Tamaño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b="1" i="1" dirty="0">
                <a:latin typeface="Arial" charset="0"/>
              </a:rPr>
              <a:t> Semejanza y nutrición de la madre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b="1" i="1" dirty="0">
                <a:latin typeface="Arial" charset="0"/>
              </a:rPr>
              <a:t> Número de animales nacidos en la misma camada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b="1" i="1" dirty="0">
                <a:latin typeface="Arial" charset="0"/>
              </a:rPr>
              <a:t> Tamaño de la placenta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b="1" i="1" dirty="0">
                <a:latin typeface="Arial" charset="0"/>
              </a:rPr>
              <a:t> Temperatura ambiental</a:t>
            </a:r>
            <a:endParaRPr lang="es-ES" sz="2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8382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 CRECIMIENTO POSTNATAL:</a:t>
            </a:r>
            <a:endParaRPr lang="es-ES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>
            <a:off x="2133600" y="31242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rgbClr val="000099">
                  <a:alpha val="83000"/>
                </a:srgbClr>
              </a:gs>
              <a:gs pos="100000">
                <a:schemeClr val="bg1">
                  <a:alpha val="80000"/>
                </a:schemeClr>
              </a:gs>
            </a:gsLst>
            <a:lin ang="27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62000" y="1676400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CRECIMIENTO</a:t>
            </a:r>
          </a:p>
          <a:p>
            <a:pPr algn="ctr"/>
            <a:r>
              <a:rPr lang="en-US" b="1">
                <a:latin typeface="Arial" charset="0"/>
              </a:rPr>
              <a:t>CUANTITATIVO, </a:t>
            </a:r>
          </a:p>
          <a:p>
            <a:pPr algn="ctr"/>
            <a:r>
              <a:rPr lang="en-US" b="1">
                <a:latin typeface="Arial" charset="0"/>
              </a:rPr>
              <a:t>PONDERAL O REAL</a:t>
            </a:r>
            <a:endParaRPr lang="es-ES" b="1">
              <a:latin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953000" y="16002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CRECIMIENTO</a:t>
            </a:r>
          </a:p>
          <a:p>
            <a:pPr algn="ctr"/>
            <a:r>
              <a:rPr lang="en-US" b="1">
                <a:latin typeface="Arial" charset="0"/>
              </a:rPr>
              <a:t>CUALITATIVO O </a:t>
            </a:r>
          </a:p>
          <a:p>
            <a:pPr algn="ctr"/>
            <a:r>
              <a:rPr lang="en-US" b="1">
                <a:latin typeface="Arial" charset="0"/>
              </a:rPr>
              <a:t>DIFERENCIAL</a:t>
            </a:r>
            <a:endParaRPr lang="es-ES">
              <a:latin typeface="Arial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553200" y="31242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rgbClr val="000099">
                  <a:alpha val="83000"/>
                </a:srgbClr>
              </a:gs>
              <a:gs pos="100000">
                <a:schemeClr val="bg1">
                  <a:alpha val="80000"/>
                </a:schemeClr>
              </a:gs>
            </a:gsLst>
            <a:lin ang="27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990600" y="4038600"/>
            <a:ext cx="3032125" cy="2112963"/>
            <a:chOff x="624" y="2544"/>
            <a:chExt cx="1910" cy="1331"/>
          </a:xfrm>
        </p:grpSpPr>
        <p:pic>
          <p:nvPicPr>
            <p:cNvPr id="8" name="Picture 17" descr="Macho de car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544"/>
              <a:ext cx="1910" cy="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392" y="2784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600" b="1">
                  <a:solidFill>
                    <a:srgbClr val="00FF00"/>
                  </a:solidFill>
                  <a:latin typeface="Verdana" pitchFamily="34" charset="0"/>
                </a:rPr>
                <a:t>Kg</a:t>
              </a:r>
            </a:p>
          </p:txBody>
        </p:sp>
      </p:grp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562600" y="41148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>
                <a:latin typeface="Georgia" pitchFamily="18" charset="0"/>
              </a:rPr>
              <a:t>Tejidos y ondas de crecimiento</a:t>
            </a:r>
          </a:p>
        </p:txBody>
      </p:sp>
    </p:spTree>
    <p:extLst>
      <p:ext uri="{BB962C8B-B14F-4D97-AF65-F5344CB8AC3E}">
        <p14:creationId xmlns:p14="http://schemas.microsoft.com/office/powerpoint/2010/main" val="1338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 CRECIMIENTO CUALITATIVO O    DIFERENCIAL:</a:t>
            </a:r>
            <a:endParaRPr lang="es-ES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71700" y="2133600"/>
            <a:ext cx="4991100" cy="3505200"/>
            <a:chOff x="2061" y="9157"/>
            <a:chExt cx="7380" cy="5161"/>
          </a:xfrm>
        </p:grpSpPr>
        <p:pic>
          <p:nvPicPr>
            <p:cNvPr id="4" name="Picture 11" descr="http://www.globalgenetics.es/toros/carne/belga/b_nar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9157"/>
              <a:ext cx="7380" cy="5161"/>
            </a:xfrm>
            <a:prstGeom prst="rect">
              <a:avLst/>
            </a:prstGeom>
            <a:noFill/>
            <a:ln w="9525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41" y="9877"/>
              <a:ext cx="6480" cy="2340"/>
              <a:chOff x="2241" y="10057"/>
              <a:chExt cx="6480" cy="2340"/>
            </a:xfrm>
          </p:grpSpPr>
          <p:sp>
            <p:nvSpPr>
              <p:cNvPr id="6" name="Text Box 13"/>
              <p:cNvSpPr txBox="1">
                <a:spLocks noChangeArrowheads="1"/>
              </p:cNvSpPr>
              <p:nvPr/>
            </p:nvSpPr>
            <p:spPr bwMode="auto">
              <a:xfrm>
                <a:off x="3141" y="11497"/>
                <a:ext cx="9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ES" sz="1600" b="1">
                    <a:latin typeface="Arial" charset="0"/>
                  </a:rPr>
                  <a:t> </a:t>
                </a:r>
                <a:r>
                  <a:rPr lang="es-ES" sz="1800" b="1">
                    <a:latin typeface="Arial" charset="0"/>
                  </a:rPr>
                  <a:t>2</a:t>
                </a:r>
                <a:endParaRPr lang="es-ES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41" y="10057"/>
                <a:ext cx="6480" cy="2340"/>
                <a:chOff x="2601" y="10237"/>
                <a:chExt cx="6480" cy="2340"/>
              </a:xfrm>
            </p:grpSpPr>
            <p:sp>
              <p:nvSpPr>
                <p:cNvPr id="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01" y="11497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s-ES" sz="1600" b="1">
                      <a:latin typeface="Arial" charset="0"/>
                    </a:rPr>
                    <a:t>  </a:t>
                  </a:r>
                  <a:r>
                    <a:rPr lang="es-ES" sz="1800" b="1">
                      <a:latin typeface="Arial" charset="0"/>
                    </a:rPr>
                    <a:t>2</a:t>
                  </a:r>
                  <a:endParaRPr lang="es-ES"/>
                </a:p>
              </p:txBody>
            </p:sp>
            <p:grpSp>
              <p:nvGrpSpPr>
                <p:cNvPr id="9" name="Group 16"/>
                <p:cNvGrpSpPr>
                  <a:grpSpLocks/>
                </p:cNvGrpSpPr>
                <p:nvPr/>
              </p:nvGrpSpPr>
              <p:grpSpPr bwMode="auto">
                <a:xfrm>
                  <a:off x="2601" y="10237"/>
                  <a:ext cx="6480" cy="2340"/>
                  <a:chOff x="2601" y="10237"/>
                  <a:chExt cx="6480" cy="2340"/>
                </a:xfrm>
              </p:grpSpPr>
              <p:sp>
                <p:nvSpPr>
                  <p:cNvPr id="1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81" y="10237"/>
                    <a:ext cx="90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s-ES" sz="1600" b="1">
                        <a:latin typeface="Arial" charset="0"/>
                      </a:rPr>
                      <a:t>  </a:t>
                    </a:r>
                    <a:r>
                      <a:rPr lang="es-ES" sz="1800" b="1">
                        <a:latin typeface="Arial" charset="0"/>
                      </a:rPr>
                      <a:t>1</a:t>
                    </a:r>
                    <a:endParaRPr lang="es-ES"/>
                  </a:p>
                </p:txBody>
              </p:sp>
              <p:grpSp>
                <p:nvGrpSpPr>
                  <p:cNvPr id="1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601" y="10597"/>
                    <a:ext cx="6300" cy="1980"/>
                    <a:chOff x="2601" y="10597"/>
                    <a:chExt cx="6300" cy="1980"/>
                  </a:xfrm>
                </p:grpSpPr>
                <p:sp>
                  <p:nvSpPr>
                    <p:cNvPr id="12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61" y="10597"/>
                      <a:ext cx="4140" cy="3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41" y="10957"/>
                      <a:ext cx="144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4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01" y="11497"/>
                      <a:ext cx="0" cy="10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5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21" y="11497"/>
                      <a:ext cx="0" cy="10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6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7101" y="11497"/>
                      <a:ext cx="0" cy="10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7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921" y="11497"/>
                      <a:ext cx="0" cy="10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8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1" y="10777"/>
                      <a:ext cx="360" cy="108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>
                              <a:alpha val="0"/>
                            </a:srgbClr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9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1" y="10597"/>
                      <a:ext cx="900" cy="5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s-ES" sz="1600" b="1">
                          <a:latin typeface="Arial" charset="0"/>
                        </a:rPr>
                        <a:t>  </a:t>
                      </a:r>
                      <a:r>
                        <a:rPr lang="es-ES" sz="1800" b="1">
                          <a:latin typeface="Arial" charset="0"/>
                        </a:rPr>
                        <a:t>3</a:t>
                      </a:r>
                      <a:endParaRPr lang="es-ES"/>
                    </a:p>
                  </p:txBody>
                </p:sp>
              </p:grpSp>
            </p:grpSp>
          </p:grpSp>
        </p:grpSp>
      </p:grp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676400" y="5715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Comic Sans MS" pitchFamily="66" charset="0"/>
              </a:rPr>
              <a:t>Ondas de crecimiento del Tejido óseo.</a:t>
            </a:r>
          </a:p>
        </p:txBody>
      </p:sp>
    </p:spTree>
    <p:extLst>
      <p:ext uri="{BB962C8B-B14F-4D97-AF65-F5344CB8AC3E}">
        <p14:creationId xmlns:p14="http://schemas.microsoft.com/office/powerpoint/2010/main" val="334681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533400"/>
            <a:ext cx="6438900" cy="4419600"/>
            <a:chOff x="680" y="1584"/>
            <a:chExt cx="3528" cy="2256"/>
          </a:xfrm>
        </p:grpSpPr>
        <p:pic>
          <p:nvPicPr>
            <p:cNvPr id="3" name="Picture 9" descr="http://www.globalgenetics.es/toros/carne/belga/b_nar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1776"/>
              <a:ext cx="3120" cy="2064"/>
            </a:xfrm>
            <a:prstGeom prst="rect">
              <a:avLst/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680" y="1584"/>
              <a:ext cx="3528" cy="2088"/>
              <a:chOff x="1701" y="7764"/>
              <a:chExt cx="8820" cy="5220"/>
            </a:xfrm>
          </p:grpSpPr>
          <p:sp>
            <p:nvSpPr>
              <p:cNvPr id="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701" y="7764"/>
                <a:ext cx="8820" cy="5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541" y="9324"/>
                <a:ext cx="6000" cy="2580"/>
                <a:chOff x="2541" y="9324"/>
                <a:chExt cx="6000" cy="2580"/>
              </a:xfrm>
            </p:grpSpPr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3320" y="9384"/>
                  <a:ext cx="5221" cy="2520"/>
                  <a:chOff x="3320" y="9384"/>
                  <a:chExt cx="5221" cy="2520"/>
                </a:xfrm>
              </p:grpSpPr>
              <p:sp>
                <p:nvSpPr>
                  <p:cNvPr id="9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01" y="9744"/>
                    <a:ext cx="1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1" y="10464"/>
                    <a:ext cx="1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9564"/>
                    <a:ext cx="3781" cy="181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2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81" y="9384"/>
                    <a:ext cx="126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" name="Freeform 18" descr="Cuadrícula pequeña"/>
                <p:cNvSpPr>
                  <a:spLocks/>
                </p:cNvSpPr>
                <p:nvPr/>
              </p:nvSpPr>
              <p:spPr bwMode="auto">
                <a:xfrm>
                  <a:off x="2541" y="9324"/>
                  <a:ext cx="4020" cy="2250"/>
                </a:xfrm>
                <a:custGeom>
                  <a:avLst/>
                  <a:gdLst>
                    <a:gd name="T0" fmla="*/ 3660 w 4020"/>
                    <a:gd name="T1" fmla="*/ 60 h 2250"/>
                    <a:gd name="T2" fmla="*/ 3660 w 4020"/>
                    <a:gd name="T3" fmla="*/ 600 h 2250"/>
                    <a:gd name="T4" fmla="*/ 3120 w 4020"/>
                    <a:gd name="T5" fmla="*/ 780 h 2250"/>
                    <a:gd name="T6" fmla="*/ 1860 w 4020"/>
                    <a:gd name="T7" fmla="*/ 780 h 2250"/>
                    <a:gd name="T8" fmla="*/ 1860 w 4020"/>
                    <a:gd name="T9" fmla="*/ 1140 h 2250"/>
                    <a:gd name="T10" fmla="*/ 1680 w 4020"/>
                    <a:gd name="T11" fmla="*/ 1680 h 2250"/>
                    <a:gd name="T12" fmla="*/ 600 w 4020"/>
                    <a:gd name="T13" fmla="*/ 2220 h 2250"/>
                    <a:gd name="T14" fmla="*/ 60 w 4020"/>
                    <a:gd name="T15" fmla="*/ 1500 h 2250"/>
                    <a:gd name="T16" fmla="*/ 240 w 4020"/>
                    <a:gd name="T17" fmla="*/ 780 h 2250"/>
                    <a:gd name="T18" fmla="*/ 600 w 4020"/>
                    <a:gd name="T19" fmla="*/ 420 h 2250"/>
                    <a:gd name="T20" fmla="*/ 960 w 4020"/>
                    <a:gd name="T21" fmla="*/ 240 h 2250"/>
                    <a:gd name="T22" fmla="*/ 1500 w 4020"/>
                    <a:gd name="T23" fmla="*/ 240 h 2250"/>
                    <a:gd name="T24" fmla="*/ 3660 w 4020"/>
                    <a:gd name="T25" fmla="*/ 60 h 2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20" h="2250">
                      <a:moveTo>
                        <a:pt x="3660" y="60"/>
                      </a:moveTo>
                      <a:cubicBezTo>
                        <a:pt x="4020" y="120"/>
                        <a:pt x="3750" y="480"/>
                        <a:pt x="3660" y="600"/>
                      </a:cubicBezTo>
                      <a:cubicBezTo>
                        <a:pt x="3570" y="720"/>
                        <a:pt x="3420" y="750"/>
                        <a:pt x="3120" y="780"/>
                      </a:cubicBezTo>
                      <a:cubicBezTo>
                        <a:pt x="2820" y="810"/>
                        <a:pt x="2070" y="720"/>
                        <a:pt x="1860" y="780"/>
                      </a:cubicBezTo>
                      <a:cubicBezTo>
                        <a:pt x="1650" y="840"/>
                        <a:pt x="1890" y="990"/>
                        <a:pt x="1860" y="1140"/>
                      </a:cubicBezTo>
                      <a:cubicBezTo>
                        <a:pt x="1830" y="1290"/>
                        <a:pt x="1890" y="1500"/>
                        <a:pt x="1680" y="1680"/>
                      </a:cubicBezTo>
                      <a:cubicBezTo>
                        <a:pt x="1470" y="1860"/>
                        <a:pt x="870" y="2250"/>
                        <a:pt x="600" y="2220"/>
                      </a:cubicBezTo>
                      <a:cubicBezTo>
                        <a:pt x="330" y="2190"/>
                        <a:pt x="120" y="1740"/>
                        <a:pt x="60" y="1500"/>
                      </a:cubicBezTo>
                      <a:cubicBezTo>
                        <a:pt x="0" y="1260"/>
                        <a:pt x="150" y="960"/>
                        <a:pt x="240" y="780"/>
                      </a:cubicBezTo>
                      <a:cubicBezTo>
                        <a:pt x="330" y="600"/>
                        <a:pt x="480" y="510"/>
                        <a:pt x="600" y="420"/>
                      </a:cubicBezTo>
                      <a:cubicBezTo>
                        <a:pt x="720" y="330"/>
                        <a:pt x="810" y="270"/>
                        <a:pt x="960" y="240"/>
                      </a:cubicBezTo>
                      <a:cubicBezTo>
                        <a:pt x="1110" y="210"/>
                        <a:pt x="1050" y="270"/>
                        <a:pt x="1500" y="240"/>
                      </a:cubicBezTo>
                      <a:cubicBezTo>
                        <a:pt x="1950" y="210"/>
                        <a:pt x="3300" y="0"/>
                        <a:pt x="3660" y="60"/>
                      </a:cubicBezTo>
                      <a:close/>
                    </a:path>
                  </a:pathLst>
                </a:custGeom>
                <a:pattFill prst="smGrid">
                  <a:fgClr>
                    <a:srgbClr val="000000">
                      <a:alpha val="20000"/>
                    </a:srgbClr>
                  </a:fgClr>
                  <a:bgClr>
                    <a:srgbClr val="FFFFFF">
                      <a:alpha val="20000"/>
                    </a:srgbClr>
                  </a:bgClr>
                </a:pattFill>
                <a:ln w="9525" cap="flat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914400" y="518160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Comic Sans MS" pitchFamily="66" charset="0"/>
              </a:rPr>
              <a:t>Ondas de crecimiento del tejido muscular. El área sombreada corresponde a los cortes más valiosos del cuerpo (llamado corte de pistola).</a:t>
            </a:r>
          </a:p>
        </p:txBody>
      </p:sp>
    </p:spTree>
    <p:extLst>
      <p:ext uri="{BB962C8B-B14F-4D97-AF65-F5344CB8AC3E}">
        <p14:creationId xmlns:p14="http://schemas.microsoft.com/office/powerpoint/2010/main" val="1509849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650</Words>
  <Application>Microsoft Office PowerPoint</Application>
  <PresentationFormat>Presentación en pantalla (4:3)</PresentationFormat>
  <Paragraphs>97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Deilyn</dc:creator>
  <cp:lastModifiedBy>Deilyn</cp:lastModifiedBy>
  <cp:revision>41</cp:revision>
  <dcterms:created xsi:type="dcterms:W3CDTF">2021-03-15T06:02:48Z</dcterms:created>
  <dcterms:modified xsi:type="dcterms:W3CDTF">2023-03-04T04:49:56Z</dcterms:modified>
</cp:coreProperties>
</file>