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46"/>
  </p:notesMasterIdLst>
  <p:sldIdLst>
    <p:sldId id="260" r:id="rId2"/>
    <p:sldId id="345" r:id="rId3"/>
    <p:sldId id="346" r:id="rId4"/>
    <p:sldId id="259" r:id="rId5"/>
    <p:sldId id="263" r:id="rId6"/>
    <p:sldId id="338" r:id="rId7"/>
    <p:sldId id="279" r:id="rId8"/>
    <p:sldId id="339" r:id="rId9"/>
    <p:sldId id="340" r:id="rId10"/>
    <p:sldId id="341" r:id="rId11"/>
    <p:sldId id="342" r:id="rId12"/>
    <p:sldId id="343" r:id="rId13"/>
    <p:sldId id="280" r:id="rId14"/>
    <p:sldId id="344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7" r:id="rId23"/>
    <p:sldId id="358" r:id="rId24"/>
    <p:sldId id="359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72" r:id="rId33"/>
    <p:sldId id="373" r:id="rId34"/>
    <p:sldId id="374" r:id="rId35"/>
    <p:sldId id="376" r:id="rId36"/>
    <p:sldId id="377" r:id="rId37"/>
    <p:sldId id="378" r:id="rId38"/>
    <p:sldId id="379" r:id="rId39"/>
    <p:sldId id="380" r:id="rId40"/>
    <p:sldId id="381" r:id="rId41"/>
    <p:sldId id="382" r:id="rId42"/>
    <p:sldId id="383" r:id="rId43"/>
    <p:sldId id="384" r:id="rId44"/>
    <p:sldId id="385" r:id="rId4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2" autoAdjust="0"/>
    <p:restoredTop sz="94660"/>
  </p:normalViewPr>
  <p:slideViewPr>
    <p:cSldViewPr>
      <p:cViewPr varScale="1">
        <p:scale>
          <a:sx n="74" d="100"/>
          <a:sy n="74" d="100"/>
        </p:scale>
        <p:origin x="2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71F81-FE6D-4B40-B1EE-AC191B430D16}" type="datetimeFigureOut">
              <a:rPr lang="es-ES" smtClean="0"/>
              <a:pPr/>
              <a:t>13/02/2026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42F4A-58CD-450B-86EE-D571CCBE7AD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0653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42F4A-58CD-450B-86EE-D571CCBE7AD2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714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536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E195556-59C2-4A5E-81A5-74A4872B6CEA}" type="slidenum">
              <a:rPr lang="es-ES" altLang="es-ES" sz="1200" smtClean="0">
                <a:latin typeface="Arial" panose="020B0604020202020204" pitchFamily="34" charset="0"/>
              </a:rPr>
              <a:pPr/>
              <a:t>23</a:t>
            </a:fld>
            <a:endParaRPr lang="es-ES" altLang="es-ES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1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422D-4F2B-4AEE-9BDB-EFF9C6AB56A0}" type="datetimeFigureOut">
              <a:rPr lang="es-ES" smtClean="0"/>
              <a:pPr/>
              <a:t>13/02/2026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1620-4DA1-494E-B837-7000EABE54E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422D-4F2B-4AEE-9BDB-EFF9C6AB56A0}" type="datetimeFigureOut">
              <a:rPr lang="es-ES" smtClean="0"/>
              <a:pPr/>
              <a:t>13/02/2026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1620-4DA1-494E-B837-7000EABE54E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422D-4F2B-4AEE-9BDB-EFF9C6AB56A0}" type="datetimeFigureOut">
              <a:rPr lang="es-ES" smtClean="0"/>
              <a:pPr/>
              <a:t>13/02/2026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1620-4DA1-494E-B837-7000EABE54E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422D-4F2B-4AEE-9BDB-EFF9C6AB56A0}" type="datetimeFigureOut">
              <a:rPr lang="es-ES" smtClean="0"/>
              <a:pPr/>
              <a:t>13/02/2026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1620-4DA1-494E-B837-7000EABE54E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422D-4F2B-4AEE-9BDB-EFF9C6AB56A0}" type="datetimeFigureOut">
              <a:rPr lang="es-ES" smtClean="0"/>
              <a:pPr/>
              <a:t>13/02/2026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1620-4DA1-494E-B837-7000EABE54E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422D-4F2B-4AEE-9BDB-EFF9C6AB56A0}" type="datetimeFigureOut">
              <a:rPr lang="es-ES" smtClean="0"/>
              <a:pPr/>
              <a:t>13/02/2026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1620-4DA1-494E-B837-7000EABE54E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422D-4F2B-4AEE-9BDB-EFF9C6AB56A0}" type="datetimeFigureOut">
              <a:rPr lang="es-ES" smtClean="0"/>
              <a:pPr/>
              <a:t>13/02/2026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1620-4DA1-494E-B837-7000EABE54E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422D-4F2B-4AEE-9BDB-EFF9C6AB56A0}" type="datetimeFigureOut">
              <a:rPr lang="es-ES" smtClean="0"/>
              <a:pPr/>
              <a:t>13/02/2026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1620-4DA1-494E-B837-7000EABE54E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422D-4F2B-4AEE-9BDB-EFF9C6AB56A0}" type="datetimeFigureOut">
              <a:rPr lang="es-ES" smtClean="0"/>
              <a:pPr/>
              <a:t>13/02/2026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1620-4DA1-494E-B837-7000EABE54E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422D-4F2B-4AEE-9BDB-EFF9C6AB56A0}" type="datetimeFigureOut">
              <a:rPr lang="es-ES" smtClean="0"/>
              <a:pPr/>
              <a:t>13/02/2026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1620-4DA1-494E-B837-7000EABE54E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422D-4F2B-4AEE-9BDB-EFF9C6AB56A0}" type="datetimeFigureOut">
              <a:rPr lang="es-ES" smtClean="0"/>
              <a:pPr/>
              <a:t>13/02/2026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1620-4DA1-494E-B837-7000EABE54E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4422D-4F2B-4AEE-9BDB-EFF9C6AB56A0}" type="datetimeFigureOut">
              <a:rPr lang="es-ES" smtClean="0"/>
              <a:pPr/>
              <a:t>13/02/2026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41620-4DA1-494E-B837-7000EABE54E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5373216"/>
            <a:ext cx="4032448" cy="893961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Curso: </a:t>
            </a:r>
            <a:r>
              <a:rPr lang="es-ES" sz="2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2025-2026</a:t>
            </a:r>
            <a:r>
              <a:rPr lang="es-ES" sz="2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s-ES" sz="2400" b="1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s-ES" sz="24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9697"/>
            <a:ext cx="2304256" cy="1211593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50E261D6-14B2-D7CE-8E7E-F4BBB1CDA88F}"/>
              </a:ext>
            </a:extLst>
          </p:cNvPr>
          <p:cNvGrpSpPr/>
          <p:nvPr/>
        </p:nvGrpSpPr>
        <p:grpSpPr>
          <a:xfrm>
            <a:off x="0" y="0"/>
            <a:ext cx="500034" cy="6858000"/>
            <a:chOff x="0" y="-18"/>
            <a:chExt cx="500034" cy="5143536"/>
          </a:xfrm>
        </p:grpSpPr>
        <p:pic>
          <p:nvPicPr>
            <p:cNvPr id="8" name="Imagen 4">
              <a:extLst>
                <a:ext uri="{FF2B5EF4-FFF2-40B4-BE49-F238E27FC236}">
                  <a16:creationId xmlns="" xmlns:a16="http://schemas.microsoft.com/office/drawing/2014/main" id="{EBF17A94-16E6-3617-363D-2BFF4E7D0AF0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0" y="-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>
              <a:extLst>
                <a:ext uri="{FF2B5EF4-FFF2-40B4-BE49-F238E27FC236}">
                  <a16:creationId xmlns="" xmlns:a16="http://schemas.microsoft.com/office/drawing/2014/main" id="{2A081BAB-9E56-82EF-5E8B-0AADA6BBB2CE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0" y="15716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4">
              <a:extLst>
                <a:ext uri="{FF2B5EF4-FFF2-40B4-BE49-F238E27FC236}">
                  <a16:creationId xmlns="" xmlns:a16="http://schemas.microsoft.com/office/drawing/2014/main" id="{A6B34C38-D82C-3E56-DF3A-FEE9D7F87001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0" y="300037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n 4">
              <a:extLst>
                <a:ext uri="{FF2B5EF4-FFF2-40B4-BE49-F238E27FC236}">
                  <a16:creationId xmlns="" xmlns:a16="http://schemas.microsoft.com/office/drawing/2014/main" id="{9C959DAF-AE54-7950-9F27-5B43FF277841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29724" r="66667" b="54529"/>
            <a:stretch>
              <a:fillRect/>
            </a:stretch>
          </p:blipFill>
          <p:spPr bwMode="auto">
            <a:xfrm rot="10800000">
              <a:off x="0" y="4572032"/>
              <a:ext cx="500034" cy="57148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Imagen 1">
            <a:extLst>
              <a:ext uri="{FF2B5EF4-FFF2-40B4-BE49-F238E27FC236}">
                <a16:creationId xmlns="" xmlns:a16="http://schemas.microsoft.com/office/drawing/2014/main" id="{E3BAA14B-DB19-4D80-8630-4A2D7C6B0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782" y="165093"/>
            <a:ext cx="127858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Rectángulo"/>
          <p:cNvSpPr/>
          <p:nvPr/>
        </p:nvSpPr>
        <p:spPr>
          <a:xfrm>
            <a:off x="827584" y="2780928"/>
            <a:ext cx="7272807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all" dirty="0" smtClean="0">
                <a:ln w="0"/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Teoría de la comunicación II</a:t>
            </a:r>
            <a:endParaRPr lang="es-ES" sz="6000" b="1" cap="all" dirty="0">
              <a:ln w="0"/>
              <a:solidFill>
                <a:srgbClr val="FF0000"/>
              </a:solidFill>
              <a:effectLst/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114679" y="164734"/>
            <a:ext cx="51378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solidFill>
                  <a:srgbClr val="C00000"/>
                </a:solidFill>
                <a:effectLst/>
                <a:latin typeface="MV Boli" pitchFamily="2" charset="0"/>
                <a:cs typeface="MV Boli" pitchFamily="2" charset="0"/>
              </a:rPr>
              <a:t>Asignatura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937768" y="545301"/>
            <a:ext cx="349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Segoe Print" pitchFamily="2" charset="0"/>
              </a:rPr>
              <a:t>Teoría de la Comunicación II</a:t>
            </a:r>
            <a:endParaRPr lang="es-ES" b="1" dirty="0">
              <a:latin typeface="Segoe Print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14282" y="914633"/>
            <a:ext cx="6771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C00000"/>
                </a:solidFill>
                <a:latin typeface="Ravie" pitchFamily="82" charset="0"/>
              </a:rPr>
              <a:t>Temas y Contenidos</a:t>
            </a:r>
            <a:endParaRPr lang="es-ES" sz="3600" dirty="0">
              <a:solidFill>
                <a:srgbClr val="C00000"/>
              </a:solidFill>
              <a:latin typeface="Ravie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1594405"/>
            <a:ext cx="82089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6. Las reflexiones teóricas y políticas acerca de los sistemas de regulación y autorregulación de los medios. Los reguladores externos. La autorregulación: La sociología de los emisores</a:t>
            </a: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La elaboración de las noticias como construcción social de la realidad. La cultura profesional y las rutinas productivas.  </a:t>
            </a:r>
            <a:r>
              <a:rPr lang="es-E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Noticiabilidad</a:t>
            </a: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 valores noticias.  Comportamiento en la producción simbólica publicitaria y propagandística. Transformaciones a partir de la era digital.</a:t>
            </a:r>
          </a:p>
          <a:p>
            <a:pPr lvl="0" algn="just">
              <a:lnSpc>
                <a:spcPct val="150000"/>
              </a:lnSpc>
            </a:pP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s-E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7. Las teorías e investigaciones sobre la producción social de la comunicación, contextualizadas y generadas en Cuba. </a:t>
            </a:r>
            <a:endParaRPr lang="es-E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357686" y="142852"/>
            <a:ext cx="4597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 w="0"/>
                <a:solidFill>
                  <a:srgbClr val="C00000"/>
                </a:solidFill>
                <a:effectLst/>
                <a:latin typeface="MV Boli" pitchFamily="2" charset="0"/>
                <a:cs typeface="MV Boli" pitchFamily="2" charset="0"/>
              </a:rPr>
              <a:t>Asignatura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429124" y="857232"/>
            <a:ext cx="4592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Segoe Print" pitchFamily="2" charset="0"/>
              </a:rPr>
              <a:t>Teoría de la Comunicación II</a:t>
            </a:r>
            <a:endParaRPr lang="es-ES" sz="2400" b="1" dirty="0">
              <a:latin typeface="Segoe Print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5536" y="1094097"/>
            <a:ext cx="3772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C00000"/>
                </a:solidFill>
                <a:latin typeface="Ravie" pitchFamily="82" charset="0"/>
              </a:rPr>
              <a:t>Habilidades</a:t>
            </a:r>
            <a:endParaRPr lang="es-ES" sz="3600" dirty="0">
              <a:solidFill>
                <a:srgbClr val="C00000"/>
              </a:solidFill>
              <a:latin typeface="Ravie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4282" y="1928802"/>
            <a:ext cx="87154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MX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Fundamentar teórica, conceptual y metodológicamente los principales problemas asociados </a:t>
            </a: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los procesos de producción y distribución de la comunicación pública.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MX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Dominar los principales presupuestos teóricos y metodológicos de las escuelas y corrientes que han abordado estos procesos. </a:t>
            </a:r>
            <a:endParaRPr lang="es-E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MX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Analizar críticamente </a:t>
            </a: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textos representativos de autores, corrientes y escuelas fundamentales dentro de este ámbito de estudios de la teoría de la comunicación.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MX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Disertar con coherencia sobre los tópicos teóricos tratados en la asignatura de manera oral y escrita, de forma independiente y grupal. </a:t>
            </a:r>
            <a:endParaRPr lang="es-E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642910" y="1357298"/>
            <a:ext cx="778671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 el tratamiento de los temas, se propone un abordaje de los asuntos que resultan más importantes en los debates contemporáneos sobre la producción y distribución de la comunicación pública y sus implicaciones teóricas, y sociales. 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 sigue la lógica siguiente: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abordaje de los problemas, su desarrollo histórico en relación con los entornos socio económicos concretos en que aparecen, las corrientes y escuelas dentro del campo académico de la  comunicación que los han abordado y los debates actuales sobre los mismos.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357686" y="142852"/>
            <a:ext cx="4597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 w="0"/>
                <a:solidFill>
                  <a:srgbClr val="C00000"/>
                </a:solidFill>
                <a:effectLst/>
                <a:latin typeface="MV Boli" pitchFamily="2" charset="0"/>
                <a:cs typeface="MV Boli" pitchFamily="2" charset="0"/>
              </a:rPr>
              <a:t>Asignatura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429124" y="857232"/>
            <a:ext cx="4592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Segoe Print" pitchFamily="2" charset="0"/>
              </a:rPr>
              <a:t>Teoría de la Comunicación II</a:t>
            </a:r>
            <a:endParaRPr lang="es-ES" sz="2400" b="1" dirty="0">
              <a:latin typeface="Segoe Print" pitchFamily="2" charset="0"/>
            </a:endParaRPr>
          </a:p>
        </p:txBody>
      </p:sp>
      <p:pic>
        <p:nvPicPr>
          <p:cNvPr id="10" name="Picture 4" descr="as0230t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231286">
            <a:off x="1587472" y="127080"/>
            <a:ext cx="849599" cy="1253661"/>
          </a:xfrm>
          <a:prstGeom prst="rect">
            <a:avLst/>
          </a:prstGeom>
          <a:noFill/>
          <a:ln/>
        </p:spPr>
      </p:pic>
      <p:sp>
        <p:nvSpPr>
          <p:cNvPr id="7" name="6 CuadroTexto"/>
          <p:cNvSpPr txBox="1"/>
          <p:nvPr/>
        </p:nvSpPr>
        <p:spPr>
          <a:xfrm>
            <a:off x="428596" y="1372569"/>
            <a:ext cx="557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C00000"/>
                </a:solidFill>
                <a:latin typeface="Ravie" pitchFamily="82" charset="0"/>
              </a:rPr>
              <a:t>Sistema</a:t>
            </a:r>
            <a:r>
              <a:rPr lang="es-ES" sz="2800" dirty="0" smtClean="0">
                <a:solidFill>
                  <a:srgbClr val="00B0F0"/>
                </a:solidFill>
                <a:latin typeface="Ravie" pitchFamily="82" charset="0"/>
              </a:rPr>
              <a:t> </a:t>
            </a:r>
            <a:r>
              <a:rPr lang="es-ES" sz="2800" dirty="0" smtClean="0">
                <a:solidFill>
                  <a:srgbClr val="C00000"/>
                </a:solidFill>
                <a:latin typeface="Ravie" pitchFamily="82" charset="0"/>
              </a:rPr>
              <a:t>de Evaluación</a:t>
            </a:r>
            <a:endParaRPr lang="es-ES" sz="2800" dirty="0">
              <a:solidFill>
                <a:srgbClr val="C00000"/>
              </a:solidFill>
              <a:latin typeface="Ravie" pitchFamily="82" charset="0"/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428596" y="2319029"/>
            <a:ext cx="821537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Las evaluaciones serán sistemáticas a partir de la participación en los talleres, los resúmenes de lectura y preguntas que los estudiantes extraen de estas lecturas.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 evaluará ante todo la capacidad de reflexión crítica que el estudiante vaya asumiendo, los valores éticos que expresen esos trabajos y la calidad formal tanto en la estructuración del discurso y su capacidad de síntesis como en sus sistemas de referencia y citas.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357686" y="142852"/>
            <a:ext cx="4597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 w="0"/>
                <a:solidFill>
                  <a:srgbClr val="C00000"/>
                </a:solidFill>
                <a:effectLst/>
                <a:latin typeface="MV Boli" pitchFamily="2" charset="0"/>
                <a:cs typeface="MV Boli" pitchFamily="2" charset="0"/>
              </a:rPr>
              <a:t>Asignatura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429124" y="857232"/>
            <a:ext cx="4592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Segoe Print" pitchFamily="2" charset="0"/>
              </a:rPr>
              <a:t>Teoría de la </a:t>
            </a:r>
            <a:r>
              <a:rPr lang="es-ES" sz="2400" b="1" smtClean="0">
                <a:latin typeface="Segoe Print" pitchFamily="2" charset="0"/>
              </a:rPr>
              <a:t>Comunicación II</a:t>
            </a:r>
            <a:endParaRPr lang="es-ES" sz="2400" b="1" dirty="0">
              <a:latin typeface="Segoe Print" pitchFamily="2" charset="0"/>
            </a:endParaRPr>
          </a:p>
        </p:txBody>
      </p:sp>
      <p:pic>
        <p:nvPicPr>
          <p:cNvPr id="10" name="Picture 4" descr="as0230t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231286">
            <a:off x="1587472" y="127080"/>
            <a:ext cx="849599" cy="1253661"/>
          </a:xfrm>
          <a:prstGeom prst="rect">
            <a:avLst/>
          </a:prstGeom>
          <a:noFill/>
          <a:ln/>
        </p:spPr>
      </p:pic>
      <p:sp>
        <p:nvSpPr>
          <p:cNvPr id="7" name="6 CuadroTexto"/>
          <p:cNvSpPr txBox="1"/>
          <p:nvPr/>
        </p:nvSpPr>
        <p:spPr>
          <a:xfrm>
            <a:off x="323528" y="1527715"/>
            <a:ext cx="557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C00000"/>
                </a:solidFill>
                <a:latin typeface="Ravie" pitchFamily="82" charset="0"/>
              </a:rPr>
              <a:t>Sistema</a:t>
            </a:r>
            <a:r>
              <a:rPr lang="es-ES" sz="2800" dirty="0" smtClean="0">
                <a:solidFill>
                  <a:srgbClr val="00B0F0"/>
                </a:solidFill>
                <a:latin typeface="Ravie" pitchFamily="82" charset="0"/>
              </a:rPr>
              <a:t> </a:t>
            </a:r>
            <a:r>
              <a:rPr lang="es-ES" sz="2800" dirty="0" smtClean="0">
                <a:solidFill>
                  <a:srgbClr val="C00000"/>
                </a:solidFill>
                <a:latin typeface="Ravie" pitchFamily="82" charset="0"/>
              </a:rPr>
              <a:t>de Evaluación</a:t>
            </a:r>
            <a:endParaRPr lang="es-ES" sz="2800" dirty="0">
              <a:solidFill>
                <a:srgbClr val="C00000"/>
              </a:solidFill>
              <a:latin typeface="Ravie" pitchFamily="82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539552" y="2636912"/>
            <a:ext cx="8064896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Sistemática</a:t>
            </a:r>
            <a:r>
              <a:rPr lang="es-E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Talleres, Seminarios, Clases prácticas, Guías de estudio</a:t>
            </a:r>
          </a:p>
          <a:p>
            <a:pPr marL="0" indent="0">
              <a:buNone/>
            </a:pPr>
            <a:endParaRPr lang="es-ES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Final:</a:t>
            </a:r>
            <a:r>
              <a:rPr lang="es-E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Prueba Final + desempeño trabajo en equipo</a:t>
            </a:r>
            <a:endParaRPr lang="es-E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057400"/>
            <a:ext cx="7772400" cy="2667000"/>
          </a:xfrm>
        </p:spPr>
        <p:txBody>
          <a:bodyPr/>
          <a:lstStyle/>
          <a:p>
            <a:pPr eaLnBrk="1" hangingPunct="1"/>
            <a:r>
              <a:rPr lang="es-ES" altLang="es-ES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Tema: LA COMUNICACIÓN. Un proceso de producción.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50E261D6-14B2-D7CE-8E7E-F4BBB1CDA88F}"/>
              </a:ext>
            </a:extLst>
          </p:cNvPr>
          <p:cNvGrpSpPr/>
          <p:nvPr/>
        </p:nvGrpSpPr>
        <p:grpSpPr>
          <a:xfrm>
            <a:off x="0" y="0"/>
            <a:ext cx="500034" cy="6858000"/>
            <a:chOff x="0" y="-18"/>
            <a:chExt cx="500034" cy="5143536"/>
          </a:xfrm>
        </p:grpSpPr>
        <p:pic>
          <p:nvPicPr>
            <p:cNvPr id="4" name="Imagen 4">
              <a:extLst>
                <a:ext uri="{FF2B5EF4-FFF2-40B4-BE49-F238E27FC236}">
                  <a16:creationId xmlns="" xmlns:a16="http://schemas.microsoft.com/office/drawing/2014/main" id="{EBF17A94-16E6-3617-363D-2BFF4E7D0AF0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0" y="-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n 4">
              <a:extLst>
                <a:ext uri="{FF2B5EF4-FFF2-40B4-BE49-F238E27FC236}">
                  <a16:creationId xmlns="" xmlns:a16="http://schemas.microsoft.com/office/drawing/2014/main" id="{2A081BAB-9E56-82EF-5E8B-0AADA6BBB2CE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0" y="15716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n 4">
              <a:extLst>
                <a:ext uri="{FF2B5EF4-FFF2-40B4-BE49-F238E27FC236}">
                  <a16:creationId xmlns="" xmlns:a16="http://schemas.microsoft.com/office/drawing/2014/main" id="{A6B34C38-D82C-3E56-DF3A-FEE9D7F87001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0" y="300037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4">
              <a:extLst>
                <a:ext uri="{FF2B5EF4-FFF2-40B4-BE49-F238E27FC236}">
                  <a16:creationId xmlns="" xmlns:a16="http://schemas.microsoft.com/office/drawing/2014/main" id="{9C959DAF-AE54-7950-9F27-5B43FF277841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29724" r="66667" b="54529"/>
            <a:stretch>
              <a:fillRect/>
            </a:stretch>
          </p:blipFill>
          <p:spPr bwMode="auto">
            <a:xfrm rot="10800000">
              <a:off x="0" y="4572032"/>
              <a:ext cx="500034" cy="57148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410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37449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ES" sz="4000" b="1">
                <a:latin typeface="Times New Roman" panose="02020603050405020304" pitchFamily="18" charset="0"/>
              </a:rPr>
              <a:t>PROCESO DE PRODUCCIÓN DE …</a:t>
            </a:r>
            <a:endParaRPr lang="en-GB" altLang="es-ES" sz="4000" b="1">
              <a:latin typeface="Times New Roman" panose="02020603050405020304" pitchFamily="18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191000" y="36576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s-ES" sz="2400">
              <a:latin typeface="Times New Roman" panose="02020603050405020304" pitchFamily="18" charset="0"/>
            </a:endParaRP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5072063" y="4572000"/>
            <a:ext cx="407193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3600" b="1">
                <a:latin typeface="Times New Roman" panose="02020603050405020304" pitchFamily="18" charset="0"/>
              </a:rPr>
              <a:t>PARA UNA COMUNICACIÓN  PÚBLICA</a:t>
            </a:r>
          </a:p>
        </p:txBody>
      </p:sp>
      <p:grpSp>
        <p:nvGrpSpPr>
          <p:cNvPr id="5125" name="11 Grupo"/>
          <p:cNvGrpSpPr>
            <a:grpSpLocks/>
          </p:cNvGrpSpPr>
          <p:nvPr/>
        </p:nvGrpSpPr>
        <p:grpSpPr bwMode="auto">
          <a:xfrm>
            <a:off x="538163" y="0"/>
            <a:ext cx="8605837" cy="7721600"/>
            <a:chOff x="538598" y="0"/>
            <a:chExt cx="8605402" cy="7721735"/>
          </a:xfrm>
        </p:grpSpPr>
        <p:sp>
          <p:nvSpPr>
            <p:cNvPr id="5126" name="AutoShape 5"/>
            <p:cNvSpPr>
              <a:spLocks noChangeArrowheads="1"/>
            </p:cNvSpPr>
            <p:nvPr/>
          </p:nvSpPr>
          <p:spPr bwMode="auto">
            <a:xfrm rot="-2139651">
              <a:off x="538598" y="2826773"/>
              <a:ext cx="3349200" cy="4894962"/>
            </a:xfrm>
            <a:prstGeom prst="curvedRightArrow">
              <a:avLst>
                <a:gd name="adj1" fmla="val 15569"/>
                <a:gd name="adj2" fmla="val 43866"/>
                <a:gd name="adj3" fmla="val 26648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s-ES" sz="1800">
                <a:latin typeface="Tahoma" panose="020B0604030504040204" pitchFamily="34" charset="0"/>
              </a:endParaRPr>
            </a:p>
          </p:txBody>
        </p:sp>
        <p:pic>
          <p:nvPicPr>
            <p:cNvPr id="5127" name="Picture 9" descr="200022148-0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500174"/>
              <a:ext cx="2643206" cy="2214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10" descr="ec6327-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9126" y="0"/>
              <a:ext cx="2444874" cy="2214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3143248"/>
              <a:ext cx="2643206" cy="2214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76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 autoUpdateAnimBg="0"/>
      <p:bldP spid="1577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1219200" y="1219200"/>
            <a:ext cx="73914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b="1" u="sng" dirty="0"/>
              <a:t>… </a:t>
            </a:r>
            <a:r>
              <a:rPr lang="es-ES" sz="4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Información:</a:t>
            </a:r>
            <a:r>
              <a:rPr lang="es-E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Datos</a:t>
            </a:r>
          </a:p>
          <a:p>
            <a:pPr eaLnBrk="1" hangingPunct="1">
              <a:defRPr/>
            </a:pPr>
            <a:endParaRPr lang="es-ES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s-ES" sz="4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… Opinión:</a:t>
            </a:r>
            <a:r>
              <a:rPr lang="es-E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Valoraciones</a:t>
            </a:r>
          </a:p>
          <a:p>
            <a:pPr eaLnBrk="1" hangingPunct="1">
              <a:defRPr/>
            </a:pPr>
            <a:endParaRPr lang="es-ES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s-ES" sz="4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…Sentidos:</a:t>
            </a:r>
            <a:r>
              <a:rPr lang="es-E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Interpretaciones</a:t>
            </a:r>
          </a:p>
          <a:p>
            <a:pPr eaLnBrk="1" hangingPunct="1">
              <a:defRPr/>
            </a:pPr>
            <a:endParaRPr lang="es-ES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s-ES" sz="4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… Realidades:</a:t>
            </a:r>
            <a:r>
              <a:rPr lang="es-E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Situaciones</a:t>
            </a:r>
          </a:p>
        </p:txBody>
      </p:sp>
    </p:spTree>
    <p:extLst>
      <p:ext uri="{BB962C8B-B14F-4D97-AF65-F5344CB8AC3E}">
        <p14:creationId xmlns:p14="http://schemas.microsoft.com/office/powerpoint/2010/main" val="666700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0" y="381000"/>
            <a:ext cx="45656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ES" sz="4000" b="1">
                <a:latin typeface="Times New Roman" panose="02020603050405020304" pitchFamily="18" charset="0"/>
              </a:rPr>
              <a:t>PRODUCIR COMUNICACIÓN  ES …</a:t>
            </a:r>
            <a:endParaRPr lang="en-GB" altLang="es-ES" sz="4000" b="1">
              <a:latin typeface="Times New Roman" panose="02020603050405020304" pitchFamily="18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191000" y="36576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s-ES" sz="2400">
              <a:latin typeface="Times New Roman" panose="02020603050405020304" pitchFamily="18" charset="0"/>
            </a:endParaRP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5072063" y="4572000"/>
            <a:ext cx="40719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3600" b="1">
                <a:latin typeface="Times New Roman" panose="02020603050405020304" pitchFamily="18" charset="0"/>
              </a:rPr>
              <a:t>UN ACTO DE CONSTRUIR LA REALIDAD</a:t>
            </a:r>
          </a:p>
        </p:txBody>
      </p:sp>
      <p:grpSp>
        <p:nvGrpSpPr>
          <p:cNvPr id="7173" name="11 Grupo"/>
          <p:cNvGrpSpPr>
            <a:grpSpLocks/>
          </p:cNvGrpSpPr>
          <p:nvPr/>
        </p:nvGrpSpPr>
        <p:grpSpPr bwMode="auto">
          <a:xfrm>
            <a:off x="538163" y="0"/>
            <a:ext cx="8605837" cy="7721600"/>
            <a:chOff x="538598" y="0"/>
            <a:chExt cx="8605402" cy="7721735"/>
          </a:xfrm>
        </p:grpSpPr>
        <p:sp>
          <p:nvSpPr>
            <p:cNvPr id="7174" name="AutoShape 5"/>
            <p:cNvSpPr>
              <a:spLocks noChangeArrowheads="1"/>
            </p:cNvSpPr>
            <p:nvPr/>
          </p:nvSpPr>
          <p:spPr bwMode="auto">
            <a:xfrm rot="-2139651">
              <a:off x="538598" y="2826773"/>
              <a:ext cx="3349200" cy="4894962"/>
            </a:xfrm>
            <a:prstGeom prst="curvedRightArrow">
              <a:avLst>
                <a:gd name="adj1" fmla="val 15569"/>
                <a:gd name="adj2" fmla="val 43866"/>
                <a:gd name="adj3" fmla="val 26648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s-ES" sz="1800">
                <a:latin typeface="Tahoma" panose="020B0604030504040204" pitchFamily="34" charset="0"/>
              </a:endParaRPr>
            </a:p>
          </p:txBody>
        </p:sp>
        <p:pic>
          <p:nvPicPr>
            <p:cNvPr id="7175" name="Picture 9" descr="200022148-0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500174"/>
              <a:ext cx="2643206" cy="2214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10" descr="ec6327-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9126" y="0"/>
              <a:ext cx="2444874" cy="2214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3143248"/>
              <a:ext cx="2643206" cy="2214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840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 autoUpdateAnimBg="0"/>
      <p:bldP spid="1577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428038" cy="62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s-E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«COMUNICACIÓN PÚBLICA</a:t>
            </a:r>
            <a:r>
              <a:rPr lang="en-GB" altLang="es-ES" sz="4400" b="1" dirty="0">
                <a:latin typeface="Times New Roman" panose="02020603050405020304" pitchFamily="18" charset="0"/>
              </a:rPr>
              <a:t>»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conjunto de fenómenos de producción, tratamiento, difusión y retroacción de la información que refleja, crea y orienta los debates y los temas públicos; la comunicación pública entendida no solamente como el quehacer de los medios, sino también de </a:t>
            </a:r>
            <a:r>
              <a:rPr lang="es-ES" altLang="es-E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instituciones</a:t>
            </a:r>
            <a:r>
              <a:rPr lang="es-ES" alt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las empresas, los movimientos y los grupos que intervienen en la plaza pública (</a:t>
            </a:r>
            <a:r>
              <a:rPr lang="es-ES" altLang="es-E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Beauchamp</a:t>
            </a:r>
            <a:r>
              <a:rPr lang="es-ES" alt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1991).</a:t>
            </a:r>
            <a:r>
              <a:rPr lang="fr-FR" alt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s-E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343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El frasco de la vida. [REFLEXIÓN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8032" y="9521"/>
            <a:ext cx="8964488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2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30213" y="928688"/>
            <a:ext cx="8356600" cy="488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s-E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«COMUNICACIÓN PÚBLICA</a:t>
            </a:r>
            <a:r>
              <a:rPr lang="en-GB" altLang="es-ES" sz="4400" b="1" dirty="0">
                <a:latin typeface="Times New Roman" panose="02020603050405020304" pitchFamily="18" charset="0"/>
              </a:rPr>
              <a:t>»</a:t>
            </a:r>
            <a:r>
              <a:rPr lang="en-GB" altLang="es-E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ES" sz="3600" dirty="0">
                <a:latin typeface="Times New Roman" panose="02020603050405020304" pitchFamily="18" charset="0"/>
              </a:rPr>
              <a:t>“Es la forma social de comunicación en la cual la </a:t>
            </a:r>
            <a:r>
              <a:rPr lang="es-ES" altLang="es-ES" sz="3600" b="1" dirty="0">
                <a:latin typeface="Times New Roman" panose="02020603050405020304" pitchFamily="18" charset="0"/>
              </a:rPr>
              <a:t>información</a:t>
            </a:r>
            <a:r>
              <a:rPr lang="es-ES" altLang="es-ES" sz="3600" dirty="0">
                <a:latin typeface="Times New Roman" panose="02020603050405020304" pitchFamily="18" charset="0"/>
              </a:rPr>
              <a:t> se </a:t>
            </a:r>
            <a:r>
              <a:rPr lang="es-ES" altLang="es-ES" sz="3600" b="1" dirty="0">
                <a:latin typeface="Times New Roman" panose="02020603050405020304" pitchFamily="18" charset="0"/>
              </a:rPr>
              <a:t>produce</a:t>
            </a:r>
            <a:r>
              <a:rPr lang="es-ES" altLang="es-ES" sz="3600" dirty="0">
                <a:latin typeface="Times New Roman" panose="02020603050405020304" pitchFamily="18" charset="0"/>
              </a:rPr>
              <a:t> y </a:t>
            </a:r>
            <a:r>
              <a:rPr lang="es-ES" altLang="es-ES" sz="3600" b="1" dirty="0">
                <a:latin typeface="Times New Roman" panose="02020603050405020304" pitchFamily="18" charset="0"/>
              </a:rPr>
              <a:t>distribuye</a:t>
            </a:r>
            <a:r>
              <a:rPr lang="es-ES" altLang="es-ES" sz="3600" dirty="0">
                <a:latin typeface="Times New Roman" panose="02020603050405020304" pitchFamily="18" charset="0"/>
              </a:rPr>
              <a:t>, por el recurso a un </a:t>
            </a:r>
            <a:r>
              <a:rPr lang="es-ES" altLang="es-E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Sistema de Comunicación</a:t>
            </a:r>
            <a:r>
              <a:rPr lang="es-ES" alt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altLang="es-ES" sz="3600" dirty="0">
                <a:latin typeface="Times New Roman" panose="02020603050405020304" pitchFamily="18" charset="0"/>
              </a:rPr>
              <a:t>especializado en el manejo de la información que concierne a la comunidad como un conjunto” (Martín Serrano 1993: 72).</a:t>
            </a:r>
            <a:r>
              <a:rPr lang="en-GB" alt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s-ES" sz="3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559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533400" y="1447800"/>
            <a:ext cx="80772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_tradnl" altLang="es-ES" sz="3600" b="1" dirty="0">
                <a:latin typeface="Times New Roman" panose="02020603050405020304" pitchFamily="18" charset="0"/>
              </a:rPr>
              <a:t>Es la asignación de determinados recursos materiales y humanos a una organización especializada en la obtención, el procesamiento y la distribución de información destinada a la comunicación pública, organización cuyas características y cuyo funcionamiento están  explícitamente legitimados y regulados. </a:t>
            </a:r>
            <a:endParaRPr lang="es-ES" altLang="es-ES" sz="3600" b="1" dirty="0">
              <a:latin typeface="Times New Roman" panose="02020603050405020304" pitchFamily="18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81000" y="685800"/>
            <a:ext cx="8763000" cy="6461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ES" sz="3600" b="1">
                <a:latin typeface="Times New Roman" panose="02020603050405020304" pitchFamily="18" charset="0"/>
              </a:rPr>
              <a:t>Sistema de Comunicación Institucional</a:t>
            </a:r>
            <a:endParaRPr lang="es-ES" altLang="es-ES" sz="36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099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68313" y="333375"/>
            <a:ext cx="8351837" cy="611981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ES" sz="1800">
              <a:latin typeface="Tahoma" panose="020B0604030504040204" pitchFamily="34" charset="0"/>
            </a:endParaRP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1116013" y="1125538"/>
            <a:ext cx="6911975" cy="467995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s-ES" sz="1800">
              <a:ln>
                <a:solidFill>
                  <a:schemeClr val="tx2"/>
                </a:solidFill>
              </a:ln>
              <a:latin typeface="Tahoma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763713" y="1989138"/>
            <a:ext cx="5400675" cy="316865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ES" sz="1800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067175" y="620713"/>
            <a:ext cx="639763" cy="16557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ES" sz="1800">
              <a:latin typeface="Tahoma" panose="020B0604030504040204" pitchFamily="34" charset="0"/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4356100" y="765175"/>
            <a:ext cx="0" cy="1368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908175" y="2133600"/>
            <a:ext cx="14398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Infraestructura </a:t>
            </a:r>
            <a:endParaRPr lang="en-US" altLang="es-ES" sz="1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Tecnológica</a:t>
            </a:r>
            <a:endParaRPr lang="en-US" altLang="es-ES" sz="1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(Instrumentos)</a:t>
            </a:r>
            <a:endParaRPr lang="en-US" altLang="es-ES" sz="1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s-ES" sz="1400">
              <a:latin typeface="Times New Roman" panose="02020603050405020304" pitchFamily="18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651500" y="2133600"/>
            <a:ext cx="14049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altLang="es-E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Instituciones) Estructura </a:t>
            </a:r>
            <a:endParaRPr lang="en-US" altLang="es-ES" sz="14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Comunicativa</a:t>
            </a:r>
            <a:endParaRPr lang="en-US" altLang="es-ES" sz="14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ES" sz="14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411413" y="3644900"/>
            <a:ext cx="38163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Superestructura</a:t>
            </a:r>
            <a:endParaRPr lang="en-US" altLang="es-ES" sz="140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(Representaciones de la</a:t>
            </a:r>
            <a:endParaRPr lang="en-US" altLang="es-ES" sz="140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Comunicación, especialmente ideológicas</a:t>
            </a:r>
            <a:r>
              <a:rPr lang="es-ES" altLang="es-ES" sz="1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S" altLang="es-ES" sz="14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795963" y="4365625"/>
            <a:ext cx="8382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[SC]</a:t>
            </a:r>
            <a:endParaRPr lang="es-ES" altLang="es-ES" sz="2400">
              <a:latin typeface="Times New Roman" panose="02020603050405020304" pitchFamily="18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11188" y="549275"/>
            <a:ext cx="8651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[SR]</a:t>
            </a:r>
            <a:endParaRPr lang="es-ES" altLang="es-ES" sz="2400">
              <a:latin typeface="Times New Roman" panose="02020603050405020304" pitchFamily="18" charset="0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258888" y="1341438"/>
            <a:ext cx="9366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s-ES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SS]</a:t>
            </a:r>
            <a:endParaRPr lang="es-ES" altLang="es-ES" sz="2400">
              <a:latin typeface="Times New Roman" panose="02020603050405020304" pitchFamily="18" charset="0"/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3492500" y="2565400"/>
            <a:ext cx="2011363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2700338" y="3213100"/>
            <a:ext cx="457200" cy="3651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rot="6245847">
            <a:off x="5821363" y="3259137"/>
            <a:ext cx="457200" cy="3651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0" y="12652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ES" sz="1800">
              <a:latin typeface="Tahoma" panose="020B0604030504040204" pitchFamily="34" charset="0"/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4067175" y="4581525"/>
            <a:ext cx="639763" cy="16557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ES" sz="1800">
              <a:latin typeface="Tahoma" panose="020B0604030504040204" pitchFamily="34" charset="0"/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4356100" y="4652963"/>
            <a:ext cx="0" cy="1368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86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410" name="Group 42"/>
          <p:cNvGraphicFramePr>
            <a:graphicFrameLocks noGrp="1"/>
          </p:cNvGraphicFramePr>
          <p:nvPr/>
        </p:nvGraphicFramePr>
        <p:xfrm>
          <a:off x="304800" y="0"/>
          <a:ext cx="8458200" cy="6111875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/>
                  </a:extLst>
                </a:gridCol>
                <a:gridCol w="3284621">
                  <a:extLst>
                    <a:ext uri="{9D8B030D-6E8A-4147-A177-3AD203B41FA5}"/>
                  </a:extLst>
                </a:gridCol>
                <a:gridCol w="3116179">
                  <a:extLst>
                    <a:ext uri="{9D8B030D-6E8A-4147-A177-3AD203B41FA5}"/>
                  </a:extLst>
                </a:gridCol>
              </a:tblGrid>
              <a:tr h="76199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N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962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/SR/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SS /</a:t>
                      </a:r>
                      <a:endParaRPr kumimoji="0" lang="es-N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SC /</a:t>
                      </a:r>
                      <a:endParaRPr kumimoji="0" lang="es-N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11868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Superestructura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(componentes abstractos)</a:t>
                      </a:r>
                      <a:endParaRPr kumimoji="0" lang="es-N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es-N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Normas y valores   </a:t>
                      </a:r>
                      <a:r>
                        <a:rPr kumimoji="0" lang="es-N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(jurídicos, morales, etc</a:t>
                      </a:r>
                      <a:r>
                        <a:rPr kumimoji="0" lang="es-NI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es-N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Ideas </a:t>
                      </a:r>
                      <a:r>
                        <a:rPr kumimoji="0" lang="es-N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(científicas, estéticas, políticas, etc)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es-N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Creencias </a:t>
                      </a:r>
                      <a:r>
                        <a:rPr kumimoji="0" lang="es-N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(dogmas religiosos, prejuicios, </a:t>
                      </a:r>
                      <a:r>
                        <a:rPr kumimoji="0" lang="es-NI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etc</a:t>
                      </a:r>
                      <a:r>
                        <a:rPr kumimoji="0" lang="es-N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228600" algn="l"/>
                        </a:tabLst>
                      </a:pPr>
                      <a:endParaRPr kumimoji="0" lang="es-N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Visión del acontecer propuesto en el contenido de los productos comunicativos.</a:t>
                      </a:r>
                      <a:endParaRPr kumimoji="0" lang="es-N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55463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Estructura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(Componentes organizativos)</a:t>
                      </a:r>
                      <a:endParaRPr kumimoji="0" lang="es-N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-Organizaciones para la producción y reproducción de la sociedad </a:t>
                      </a:r>
                      <a:r>
                        <a:rPr kumimoji="0" lang="es-N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(Organización del trabajo, familiar, </a:t>
                      </a:r>
                      <a:r>
                        <a:rPr kumimoji="0" lang="es-NI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etc</a:t>
                      </a:r>
                      <a:r>
                        <a:rPr kumimoji="0" lang="es-N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N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-Organizaciones mediadoras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s-NI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ej</a:t>
                      </a:r>
                      <a:r>
                        <a:rPr kumimoji="0" lang="es-N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empresas informativas)</a:t>
                      </a:r>
                      <a:endParaRPr kumimoji="0" lang="es-N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28028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Infraestructura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(Base material)</a:t>
                      </a:r>
                      <a:endParaRPr kumimoji="0" lang="es-N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-Recursos y equipamiento para la producción y reproducción social </a:t>
                      </a:r>
                      <a:r>
                        <a:rPr kumimoji="0" lang="es-N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(materias primas, herramientas, etc)</a:t>
                      </a:r>
                      <a:endParaRPr kumimoji="0" lang="es-N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Medios de producción, difusión y recepción de información </a:t>
                      </a:r>
                      <a:r>
                        <a:rPr kumimoji="0" lang="es-N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(por ejemplo: medios de difusión masiva)</a:t>
                      </a:r>
                      <a:endParaRPr kumimoji="0" lang="es-N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4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457200" y="-34895"/>
            <a:ext cx="83058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s-ES" sz="3200" b="1" dirty="0">
                <a:ea typeface="Arial Unicode MS" pitchFamily="34" charset="-128"/>
                <a:cs typeface="Times New Roman" pitchFamily="18" charset="0"/>
              </a:rPr>
              <a:t>La </a:t>
            </a:r>
            <a:r>
              <a:rPr lang="es-ES" sz="3200" b="1" cap="all" dirty="0">
                <a:ea typeface="Arial Unicode MS" pitchFamily="34" charset="-128"/>
                <a:cs typeface="Times New Roman" pitchFamily="18" charset="0"/>
              </a:rPr>
              <a:t>comunicación pública</a:t>
            </a:r>
            <a:r>
              <a:rPr lang="es-ES" sz="3200" b="1" dirty="0">
                <a:ea typeface="Arial Unicode MS" pitchFamily="34" charset="-128"/>
                <a:cs typeface="Times New Roman" pitchFamily="18" charset="0"/>
              </a:rPr>
              <a:t>, en la era de la comunicación masiva, aparece fundamentalmente en campañas publicitarias, programas informativos y de opinión o debate. Pero quizás sobre todo en lo que el investigador Manuel Martin Serrano (2004) denomina “narraciones parábolas”: </a:t>
            </a:r>
            <a:r>
              <a:rPr lang="es-ES" sz="4000" b="1" i="1" dirty="0">
                <a:ea typeface="Arial Unicode MS" pitchFamily="34" charset="-128"/>
                <a:cs typeface="Times New Roman" pitchFamily="18" charset="0"/>
              </a:rPr>
              <a:t>productos comunicativos</a:t>
            </a:r>
            <a:r>
              <a:rPr lang="es-ES" sz="3200" b="1" dirty="0"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s-ES" sz="4000" b="1" dirty="0">
                <a:ea typeface="Arial Unicode MS" pitchFamily="34" charset="-128"/>
                <a:cs typeface="Times New Roman" pitchFamily="18" charset="0"/>
              </a:rPr>
              <a:t>de ficción</a:t>
            </a:r>
            <a:r>
              <a:rPr lang="es-ES" sz="3200" b="1" dirty="0"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s-ES" sz="4000" b="1" dirty="0">
                <a:ea typeface="Arial Unicode MS" pitchFamily="34" charset="-128"/>
                <a:cs typeface="Times New Roman" pitchFamily="18" charset="0"/>
              </a:rPr>
              <a:t>que obedecen a pactos de lectura con los receptores </a:t>
            </a:r>
            <a:r>
              <a:rPr lang="es-ES" sz="3200" b="1" dirty="0">
                <a:ea typeface="Arial Unicode MS" pitchFamily="34" charset="-128"/>
                <a:cs typeface="Times New Roman" pitchFamily="18" charset="0"/>
              </a:rPr>
              <a:t>(que se basan en supuestos de verosimilitud de las construcciones de la realidad que proponen) y no a criterios de veracidad.  </a:t>
            </a:r>
            <a:endParaRPr lang="en-US" sz="32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9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9388" y="2420938"/>
            <a:ext cx="89646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s-ES" sz="440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GB" altLang="es-E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PRODUCTO COMUNICATIVO</a:t>
            </a:r>
            <a:r>
              <a:rPr lang="en-GB" altLang="es-ES" sz="4400">
                <a:latin typeface="Times New Roman" panose="02020603050405020304" pitchFamily="18" charset="0"/>
              </a:rPr>
              <a:t>»</a:t>
            </a:r>
            <a:r>
              <a:rPr lang="en-GB" altLang="es-E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s-E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Es, </a:t>
            </a:r>
            <a:r>
              <a:rPr lang="es-ES" altLang="es-ES" sz="3600" b="1">
                <a:latin typeface="Times New Roman" panose="02020603050405020304" pitchFamily="18" charset="0"/>
              </a:rPr>
              <a:t>el objeto fabricado que tiene un valor de uso concreto: poner la información que han elaborado unos sujetos sociales a disposición de otros”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s-ES" altLang="es-ES" sz="3600" b="1">
                <a:latin typeface="Times New Roman" panose="02020603050405020304" pitchFamily="18" charset="0"/>
              </a:rPr>
              <a:t> (Martín Serrano, 1993:48)</a:t>
            </a:r>
            <a:endParaRPr lang="en-GB" altLang="es-ES" sz="3600" b="1">
              <a:latin typeface="Times New Roman" panose="02020603050405020304" pitchFamily="18" charset="0"/>
            </a:endParaRPr>
          </a:p>
        </p:txBody>
      </p:sp>
      <p:pic>
        <p:nvPicPr>
          <p:cNvPr id="20483" name="Picture 5" descr="v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41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47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076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b="1">
                <a:latin typeface="Times New Roman" panose="02020603050405020304" pitchFamily="18" charset="0"/>
              </a:rPr>
              <a:t>TIPOS DE PRODUCTOS COMUNICATIVOS, SEGÚN SU EMPLEO POR EL EMISOR:</a:t>
            </a: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1752600" y="2057400"/>
            <a:ext cx="244792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ES" altLang="es-ES" sz="2400" b="1">
                <a:latin typeface="Times New Roman" panose="02020603050405020304" pitchFamily="18" charset="0"/>
              </a:rPr>
              <a:t>Informativos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ES" sz="2400" b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2400" b="1">
                <a:latin typeface="Times New Roman" panose="02020603050405020304" pitchFamily="18" charset="0"/>
              </a:rPr>
              <a:t>2. Persuasivos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ES" sz="2400" b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ES" sz="2400" b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ES" sz="2400" b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2400" b="1">
                <a:latin typeface="Times New Roman" panose="02020603050405020304" pitchFamily="18" charset="0"/>
              </a:rPr>
              <a:t>3. Lúdicos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ES" sz="2400" b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ES" sz="2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532" name="Picture 9" descr="noticiero_alejandrocacho_220x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84313"/>
            <a:ext cx="19431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0" descr="mirada_de_muj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724400"/>
            <a:ext cx="1944687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1" descr="Verano II po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068638"/>
            <a:ext cx="19446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6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noticiero_alejandrocacho_220x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2250"/>
            <a:ext cx="26670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304800" y="2286000"/>
            <a:ext cx="86868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ES" sz="2000" b="1">
                <a:cs typeface="Arial" panose="020B0604020202020204" pitchFamily="34" charset="0"/>
              </a:rPr>
              <a:t>El emisor debe recabar información a partir de diversas fuentes de noticia, algunas internas al medio (corresponsales) y otras externas e independientes (agencias, gabinetes de prensa,...) para su exposición textual o interpretada según los diferentes géneros que lo caracterizan: noticia, opinión, crónica, reportaje, entrevista.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ES" sz="2000" b="1">
                <a:cs typeface="Arial" panose="020B0604020202020204" pitchFamily="34" charset="0"/>
              </a:rPr>
              <a:t>Según el periodismo tradicional el emisor debe centrarse casi exclusivamente en esa función de recobrar datos, y ésta en gran medida, determina la estructura, la organización del emisor y de los procesos de edición en el texto informativo, separando en diferentes grados, a veces totalmente, la función de fuente de información y la función de elaboración del mensaje o redacción.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ES" sz="2000" b="1">
                <a:cs typeface="Arial" panose="020B0604020202020204" pitchFamily="34" charset="0"/>
              </a:rPr>
              <a:t>El receptor busca en ellos información, actualidad, veracidad</a:t>
            </a:r>
            <a:r>
              <a:rPr lang="es-ES" altLang="es-ES" sz="20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685800" y="763588"/>
            <a:ext cx="2590800" cy="584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b="1" i="1">
                <a:latin typeface="Times New Roman" panose="02020603050405020304" pitchFamily="18" charset="0"/>
              </a:rPr>
              <a:t>Informativos</a:t>
            </a:r>
          </a:p>
        </p:txBody>
      </p:sp>
    </p:spTree>
    <p:extLst>
      <p:ext uri="{BB962C8B-B14F-4D97-AF65-F5344CB8AC3E}">
        <p14:creationId xmlns:p14="http://schemas.microsoft.com/office/powerpoint/2010/main" val="410622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noticiero_alejandrocacho_220x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276225"/>
            <a:ext cx="22320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09600" y="2209800"/>
            <a:ext cx="79248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ES" sz="2800" b="1">
                <a:latin typeface="Times New Roman" panose="02020603050405020304" pitchFamily="18" charset="0"/>
              </a:rPr>
              <a:t>A estos suelen atribuírseles como funciones las siguientes:</a:t>
            </a:r>
          </a:p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es-ES" altLang="es-ES" sz="2800" b="1">
                <a:latin typeface="Times New Roman" panose="02020603050405020304" pitchFamily="18" charset="0"/>
              </a:rPr>
              <a:t>Informar: Dar a conocer los hechos</a:t>
            </a:r>
          </a:p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es-ES" altLang="es-ES" sz="2800" b="1">
                <a:latin typeface="Times New Roman" panose="02020603050405020304" pitchFamily="18" charset="0"/>
              </a:rPr>
              <a:t>Interpretar y explicar: dotar de sentido a los hechos</a:t>
            </a:r>
          </a:p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es-ES" altLang="es-ES" sz="2800" b="1">
                <a:latin typeface="Times New Roman" panose="02020603050405020304" pitchFamily="18" charset="0"/>
              </a:rPr>
              <a:t> Controlar: Ejercer cierta supervisión sobre los hechos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44525" y="846138"/>
            <a:ext cx="2590800" cy="588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b="1" i="1">
                <a:latin typeface="Times New Roman" panose="02020603050405020304" pitchFamily="18" charset="0"/>
              </a:rPr>
              <a:t>Informativos</a:t>
            </a:r>
          </a:p>
        </p:txBody>
      </p:sp>
    </p:spTree>
    <p:extLst>
      <p:ext uri="{BB962C8B-B14F-4D97-AF65-F5344CB8AC3E}">
        <p14:creationId xmlns:p14="http://schemas.microsoft.com/office/powerpoint/2010/main" val="27146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noticiero_alejandrocacho_220x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0"/>
            <a:ext cx="22320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81000" y="2436813"/>
            <a:ext cx="85344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_tradnl" altLang="es-ES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1. La instantaneidad</a:t>
            </a:r>
            <a:r>
              <a:rPr lang="es-ES_tradnl" altLang="es-ES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, relacionada con la rapidez en transmitir una noticia y con la aceleración y multiplicación de planos por minuto en el relato televisivo.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_tradnl" altLang="es-ES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2. La alta visualidad</a:t>
            </a:r>
            <a:r>
              <a:rPr lang="es-ES_tradnl" altLang="es-ES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, al hacer uso de los recursos tecnológicos con el objetivo de lograr el despliegue de un gran atractivo visual en la construcción informativa.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_tradnl" altLang="es-ES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3. La sobrestimación visual</a:t>
            </a:r>
            <a:r>
              <a:rPr lang="es-ES_tradnl" altLang="es-ES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, que conlleva a una</a:t>
            </a:r>
            <a:r>
              <a:rPr lang="es-ES_tradnl" altLang="es-ES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ES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subestimación de la palabra en la narración y comprensión de los hechos.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_tradnl" altLang="es-ES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4. La</a:t>
            </a:r>
            <a:r>
              <a:rPr lang="es-ES_tradnl" altLang="es-ES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ES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personificación-vedetización</a:t>
            </a:r>
            <a:r>
              <a:rPr lang="es-ES_tradnl" altLang="es-ES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, referente al sobredimensionamiento del informador y su papel en la construcción del discurso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_tradnl" altLang="es-ES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5. La elevada capacidad dialógica, </a:t>
            </a:r>
            <a:r>
              <a:rPr lang="es-ES_tradnl" altLang="es-ES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producto de la explotación de las</a:t>
            </a:r>
            <a:r>
              <a:rPr lang="es-ES_tradnl" altLang="es-E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ES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modernas tecnologías. </a:t>
            </a:r>
            <a:endParaRPr lang="es-ES" altLang="es-E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0"/>
            <a:ext cx="2590800" cy="588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b="1" i="1">
                <a:latin typeface="Times New Roman" panose="02020603050405020304" pitchFamily="18" charset="0"/>
              </a:rPr>
              <a:t>Informativos</a:t>
            </a:r>
          </a:p>
        </p:txBody>
      </p:sp>
      <p:sp>
        <p:nvSpPr>
          <p:cNvPr id="25605" name="5 CuadroTexto"/>
          <p:cNvSpPr txBox="1">
            <a:spLocks noChangeArrowheads="1"/>
          </p:cNvSpPr>
          <p:nvPr/>
        </p:nvSpPr>
        <p:spPr bwMode="auto">
          <a:xfrm>
            <a:off x="0" y="731838"/>
            <a:ext cx="678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En el caso particular de la información audiovisual actualmente se observan como tendencias (Acosta, 2010):</a:t>
            </a:r>
          </a:p>
        </p:txBody>
      </p:sp>
    </p:spTree>
    <p:extLst>
      <p:ext uri="{BB962C8B-B14F-4D97-AF65-F5344CB8AC3E}">
        <p14:creationId xmlns:p14="http://schemas.microsoft.com/office/powerpoint/2010/main" val="260323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3516406"/>
            <a:ext cx="8127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  <a:latin typeface="MV Boli" panose="02000500030200090000" pitchFamily="2" charset="0"/>
                <a:ea typeface="Segoe UI Black" pitchFamily="34" charset="0"/>
                <a:cs typeface="MV Boli" panose="02000500030200090000" pitchFamily="2" charset="0"/>
              </a:rPr>
              <a:t>Objetivo: </a:t>
            </a:r>
            <a:r>
              <a:rPr lang="es-ES" sz="4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Presentación de la asignatura.  Introducción al  estudio de los emisores</a:t>
            </a:r>
            <a:r>
              <a:rPr lang="es-ES" sz="4800" b="1" dirty="0" smtClean="0">
                <a:latin typeface="Segoe Print" panose="02000600000000000000" pitchFamily="2" charset="0"/>
              </a:rPr>
              <a:t>.</a:t>
            </a:r>
            <a:endParaRPr lang="es-ES" sz="4800" b="1" dirty="0">
              <a:latin typeface="Segoe Print" panose="02000600000000000000" pitchFamily="2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03648" y="987378"/>
            <a:ext cx="3816424" cy="1500187"/>
          </a:xfrm>
        </p:spPr>
        <p:txBody>
          <a:bodyPr>
            <a:noAutofit/>
          </a:bodyPr>
          <a:lstStyle/>
          <a:p>
            <a:r>
              <a:rPr lang="es-ES" sz="4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Teoría de la Comunicación II</a:t>
            </a:r>
            <a:endParaRPr lang="es-ES" sz="40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50E261D6-14B2-D7CE-8E7E-F4BBB1CDA88F}"/>
              </a:ext>
            </a:extLst>
          </p:cNvPr>
          <p:cNvGrpSpPr/>
          <p:nvPr/>
        </p:nvGrpSpPr>
        <p:grpSpPr>
          <a:xfrm>
            <a:off x="0" y="0"/>
            <a:ext cx="500034" cy="6858000"/>
            <a:chOff x="0" y="-18"/>
            <a:chExt cx="500034" cy="5143536"/>
          </a:xfrm>
        </p:grpSpPr>
        <p:pic>
          <p:nvPicPr>
            <p:cNvPr id="6" name="Imagen 4">
              <a:extLst>
                <a:ext uri="{FF2B5EF4-FFF2-40B4-BE49-F238E27FC236}">
                  <a16:creationId xmlns="" xmlns:a16="http://schemas.microsoft.com/office/drawing/2014/main" id="{EBF17A94-16E6-3617-363D-2BFF4E7D0AF0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0" y="-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>
              <a:extLst>
                <a:ext uri="{FF2B5EF4-FFF2-40B4-BE49-F238E27FC236}">
                  <a16:creationId xmlns="" xmlns:a16="http://schemas.microsoft.com/office/drawing/2014/main" id="{2A081BAB-9E56-82EF-5E8B-0AADA6BBB2CE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 rot="10800000">
              <a:off x="0" y="157161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4">
              <a:extLst>
                <a:ext uri="{FF2B5EF4-FFF2-40B4-BE49-F238E27FC236}">
                  <a16:creationId xmlns="" xmlns:a16="http://schemas.microsoft.com/office/drawing/2014/main" id="{A6B34C38-D82C-3E56-DF3A-FEE9D7F87001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4134" r="66667" b="54529"/>
            <a:stretch>
              <a:fillRect/>
            </a:stretch>
          </p:blipFill>
          <p:spPr bwMode="auto">
            <a:xfrm>
              <a:off x="0" y="3000378"/>
              <a:ext cx="50003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4">
              <a:extLst>
                <a:ext uri="{FF2B5EF4-FFF2-40B4-BE49-F238E27FC236}">
                  <a16:creationId xmlns="" xmlns:a16="http://schemas.microsoft.com/office/drawing/2014/main" id="{9C959DAF-AE54-7950-9F27-5B43FF277841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29724" r="66667" b="54529"/>
            <a:stretch>
              <a:fillRect/>
            </a:stretch>
          </p:blipFill>
          <p:spPr bwMode="auto">
            <a:xfrm rot="10800000">
              <a:off x="0" y="4572032"/>
              <a:ext cx="500034" cy="57148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8737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7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Verano II 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609600" y="406400"/>
            <a:ext cx="2362200" cy="588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b="1" i="1">
                <a:latin typeface="Times New Roman" panose="02020603050405020304" pitchFamily="18" charset="0"/>
              </a:rPr>
              <a:t>Persuasivos</a:t>
            </a:r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609600" y="1436688"/>
            <a:ext cx="807402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ES" sz="2400" b="1">
                <a:latin typeface="Times New Roman" panose="02020603050405020304" pitchFamily="18" charset="0"/>
              </a:rPr>
              <a:t>El emisor utiliza recursos visuales, auditivos atractivos e impactantes, los que combinados con textos cortos y sugerentes tratan de impactar en los receptores de manera que estos hagan suya la sugerencia del mensaje. Sus contenidos versan sobre ideas, bien de corte político y/o ideológico, de corte comercial o de corte social, también llamadas de bien público.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ES" sz="2400" b="1">
                <a:latin typeface="Times New Roman" panose="02020603050405020304" pitchFamily="18" charset="0"/>
              </a:rPr>
              <a:t>Constituyen mensajes creativos, que si bien tienen un contenido informativo apelan a lo emocional y a lo racional, aunque prevalezca el primero sobre el segundo.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ES" sz="2400" b="1">
                <a:latin typeface="Times New Roman" panose="02020603050405020304" pitchFamily="18" charset="0"/>
              </a:rPr>
              <a:t>El receptor debe modificar su conducta, sus actitudes o sus preferencias.  </a:t>
            </a:r>
          </a:p>
        </p:txBody>
      </p:sp>
    </p:spTree>
    <p:extLst>
      <p:ext uri="{BB962C8B-B14F-4D97-AF65-F5344CB8AC3E}">
        <p14:creationId xmlns:p14="http://schemas.microsoft.com/office/powerpoint/2010/main" val="74951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mirada_de_muj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0"/>
            <a:ext cx="22320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8"/>
          <p:cNvSpPr txBox="1">
            <a:spLocks noChangeArrowheads="1"/>
          </p:cNvSpPr>
          <p:nvPr/>
        </p:nvSpPr>
        <p:spPr bwMode="auto">
          <a:xfrm>
            <a:off x="457200" y="569913"/>
            <a:ext cx="1943100" cy="588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b="1" i="1">
                <a:latin typeface="Times New Roman" panose="02020603050405020304" pitchFamily="18" charset="0"/>
              </a:rPr>
              <a:t>Lúdicos</a:t>
            </a:r>
          </a:p>
        </p:txBody>
      </p:sp>
      <p:sp>
        <p:nvSpPr>
          <p:cNvPr id="27652" name="Text Box 9"/>
          <p:cNvSpPr txBox="1">
            <a:spLocks noChangeArrowheads="1"/>
          </p:cNvSpPr>
          <p:nvPr/>
        </p:nvSpPr>
        <p:spPr bwMode="auto">
          <a:xfrm>
            <a:off x="304800" y="1752600"/>
            <a:ext cx="83820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ES" sz="2400" b="1">
                <a:latin typeface="Times New Roman" panose="02020603050405020304" pitchFamily="18" charset="0"/>
              </a:rPr>
              <a:t>Adopta diversos formatos, entre otros, programas o programaciones. Se manifiesta en diferentes géneros, como el cinematográfico, dramatizado, el musical y la participación. Emplean recursos visuales, auditivos atractivos e impactantes, los que combinados con textos más o menos estructurados, de ficción o testimonial conforma relatos que tratan de entretener a los receptores de manera que estos se  disipen. Sus contenidos son diversos y exigen una dramaturgia. Igualmente exigen de un proceso más complejo de producción, se puede decir que industrial.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ES" sz="2400" b="1">
                <a:latin typeface="Times New Roman" panose="02020603050405020304" pitchFamily="18" charset="0"/>
              </a:rPr>
              <a:t>El receptor debe pasarla bien mientras los consume, de ahí que se considere para él como una gratificación.</a:t>
            </a:r>
          </a:p>
        </p:txBody>
      </p:sp>
    </p:spTree>
    <p:extLst>
      <p:ext uri="{BB962C8B-B14F-4D97-AF65-F5344CB8AC3E}">
        <p14:creationId xmlns:p14="http://schemas.microsoft.com/office/powerpoint/2010/main" val="70704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isel"/>
          <p:cNvSpPr/>
          <p:nvPr/>
        </p:nvSpPr>
        <p:spPr>
          <a:xfrm>
            <a:off x="1143000" y="1143000"/>
            <a:ext cx="6934200" cy="4953000"/>
          </a:xfrm>
          <a:prstGeom prst="bevel">
            <a:avLst>
              <a:gd name="adj" fmla="val 25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723" name="2 CuadroTexto"/>
          <p:cNvSpPr txBox="1">
            <a:spLocks noChangeArrowheads="1"/>
          </p:cNvSpPr>
          <p:nvPr/>
        </p:nvSpPr>
        <p:spPr bwMode="auto">
          <a:xfrm>
            <a:off x="2781300" y="3079750"/>
            <a:ext cx="3657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b="1">
                <a:latin typeface="Times New Roman" panose="02020603050405020304" pitchFamily="18" charset="0"/>
              </a:rPr>
              <a:t>COMUNICACION PUBLICA</a:t>
            </a:r>
          </a:p>
        </p:txBody>
      </p:sp>
      <p:sp>
        <p:nvSpPr>
          <p:cNvPr id="30724" name="3 CuadroTexto"/>
          <p:cNvSpPr txBox="1">
            <a:spLocks noChangeArrowheads="1"/>
          </p:cNvSpPr>
          <p:nvPr/>
        </p:nvSpPr>
        <p:spPr bwMode="auto">
          <a:xfrm>
            <a:off x="2895600" y="1143000"/>
            <a:ext cx="3657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b="1">
                <a:latin typeface="Times New Roman" panose="02020603050405020304" pitchFamily="18" charset="0"/>
              </a:rPr>
              <a:t>POLITICAS DE COMUNICACION</a:t>
            </a:r>
          </a:p>
        </p:txBody>
      </p:sp>
    </p:spTree>
    <p:extLst>
      <p:ext uri="{BB962C8B-B14F-4D97-AF65-F5344CB8AC3E}">
        <p14:creationId xmlns:p14="http://schemas.microsoft.com/office/powerpoint/2010/main" val="3457641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CuadroTexto"/>
          <p:cNvSpPr txBox="1">
            <a:spLocks noChangeArrowheads="1"/>
          </p:cNvSpPr>
          <p:nvPr/>
        </p:nvSpPr>
        <p:spPr bwMode="auto">
          <a:xfrm>
            <a:off x="685800" y="425450"/>
            <a:ext cx="800100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b="1">
                <a:latin typeface="Times New Roman" panose="02020603050405020304" pitchFamily="18" charset="0"/>
              </a:rPr>
              <a:t>POLITICAS DE COMUNICACION</a:t>
            </a:r>
            <a:r>
              <a:rPr lang="en-US" altLang="es-ES">
                <a:latin typeface="Times New Roman" panose="02020603050405020304" pitchFamily="18" charset="0"/>
              </a:rPr>
              <a:t>: </a:t>
            </a:r>
            <a:r>
              <a:rPr lang="es-ES" altLang="es-ES">
                <a:latin typeface="Times New Roman" panose="02020603050405020304" pitchFamily="18" charset="0"/>
              </a:rPr>
              <a:t> </a:t>
            </a:r>
            <a:r>
              <a:rPr lang="es-ES" altLang="es-ES" b="1">
                <a:latin typeface="Times New Roman" panose="02020603050405020304" pitchFamily="18" charset="0"/>
              </a:rPr>
              <a:t>“Serie de principios y normas establecidas para orientar el comportamiento de los sistemas de comunicación…” . Estos “principios y normas” establecen las regulaciones que permiten planificar, organizar y controlar los sistemas comunicativos, independientemente de su naturaleza privada o estatal, y pueden estar contenidas en documentos escritos, orales u otro formato.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b="1">
                <a:latin typeface="Times New Roman" panose="02020603050405020304" pitchFamily="18" charset="0"/>
              </a:rPr>
              <a:t>(Beatriz Solís, 1999)</a:t>
            </a:r>
            <a:endParaRPr lang="en-US" altLang="es-ES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ES" sz="2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1732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CuadroTexto"/>
          <p:cNvSpPr txBox="1">
            <a:spLocks noChangeArrowheads="1"/>
          </p:cNvSpPr>
          <p:nvPr/>
        </p:nvSpPr>
        <p:spPr bwMode="auto">
          <a:xfrm>
            <a:off x="685800" y="425450"/>
            <a:ext cx="8458200" cy="711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3600" b="1" dirty="0">
                <a:latin typeface="Times New Roman" panose="02020603050405020304" pitchFamily="18" charset="0"/>
              </a:rPr>
              <a:t>Las POLITICAS DE COMUNICACION </a:t>
            </a:r>
            <a:r>
              <a:rPr lang="en-US" altLang="es-ES" sz="3600" b="1" dirty="0" err="1">
                <a:latin typeface="Times New Roman" panose="02020603050405020304" pitchFamily="18" charset="0"/>
              </a:rPr>
              <a:t>pueden</a:t>
            </a:r>
            <a:r>
              <a:rPr lang="en-US" altLang="es-ES" sz="3600" b="1" dirty="0">
                <a:latin typeface="Times New Roman" panose="02020603050405020304" pitchFamily="18" charset="0"/>
              </a:rPr>
              <a:t> </a:t>
            </a:r>
            <a:r>
              <a:rPr lang="es-ES" altLang="es-ES" sz="3600" b="1" dirty="0">
                <a:latin typeface="Times New Roman" panose="02020603050405020304" pitchFamily="18" charset="0"/>
              </a:rPr>
              <a:t>caracterizarse</a:t>
            </a:r>
            <a:r>
              <a:rPr lang="en-US" altLang="es-ES" sz="3600" b="1" dirty="0">
                <a:latin typeface="Times New Roman" panose="02020603050405020304" pitchFamily="18" charset="0"/>
              </a:rPr>
              <a:t> </a:t>
            </a:r>
            <a:r>
              <a:rPr lang="en-US" altLang="es-ES" sz="3600" b="1" dirty="0" err="1">
                <a:latin typeface="Times New Roman" panose="02020603050405020304" pitchFamily="18" charset="0"/>
              </a:rPr>
              <a:t>por</a:t>
            </a:r>
            <a:r>
              <a:rPr lang="en-US" altLang="es-ES" sz="3600" dirty="0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ES" sz="36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s-ES" sz="36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s-ES" altLang="es-ES" sz="3600" b="1" dirty="0">
                <a:latin typeface="Times New Roman" panose="02020603050405020304" pitchFamily="18" charset="0"/>
              </a:rPr>
              <a:t>El ámbito sobre el que actúan,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s-ES" altLang="es-ES" sz="3600" b="1" dirty="0">
                <a:latin typeface="Times New Roman" panose="02020603050405020304" pitchFamily="18" charset="0"/>
              </a:rPr>
              <a:t> El objeto de la regulación,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s-ES" altLang="es-ES" sz="3600" b="1" dirty="0">
                <a:latin typeface="Times New Roman" panose="02020603050405020304" pitchFamily="18" charset="0"/>
              </a:rPr>
              <a:t> El carácter de esa regulación,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s-ES" altLang="es-ES" sz="3600" b="1" dirty="0">
                <a:latin typeface="Times New Roman" panose="02020603050405020304" pitchFamily="18" charset="0"/>
              </a:rPr>
              <a:t> Los actores implicados en su elaboración,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s-ES" altLang="es-ES" sz="3600" b="1" dirty="0">
                <a:latin typeface="Times New Roman" panose="02020603050405020304" pitchFamily="18" charset="0"/>
              </a:rPr>
              <a:t> El establecimiento y el alcance con el que operan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3600" b="1" dirty="0">
                <a:latin typeface="Times New Roman" panose="02020603050405020304" pitchFamily="18" charset="0"/>
              </a:rPr>
              <a:t>  (</a:t>
            </a:r>
            <a:r>
              <a:rPr lang="es-ES" altLang="es-ES" sz="3600" b="1" dirty="0" err="1">
                <a:latin typeface="Times New Roman" panose="02020603050405020304" pitchFamily="18" charset="0"/>
              </a:rPr>
              <a:t>Bentele</a:t>
            </a:r>
            <a:r>
              <a:rPr lang="es-ES" altLang="es-ES" sz="3600" b="1" dirty="0">
                <a:latin typeface="Times New Roman" panose="02020603050405020304" pitchFamily="18" charset="0"/>
              </a:rPr>
              <a:t> et al, 2006)</a:t>
            </a:r>
            <a:endParaRPr lang="en-US" altLang="es-ES" sz="3600" b="1" dirty="0"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s-ES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E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541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781800" y="0"/>
            <a:ext cx="23622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 b="1">
                <a:latin typeface="Times New Roman" panose="02020603050405020304" pitchFamily="18" charset="0"/>
              </a:rPr>
              <a:t>MACROSOCIALES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1447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0" y="457200"/>
            <a:ext cx="9144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E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MX" altLang="es-E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comunicación masiva es </a:t>
            </a:r>
            <a:r>
              <a:rPr lang="es-ES" altLang="es-ES" sz="2800" b="1" i="1">
                <a:latin typeface="Times New Roman" panose="02020603050405020304" pitchFamily="18" charset="0"/>
              </a:rPr>
              <a:t>la producción institucionalizada y la difusión generalizada de bienes simbólicos por conducto de la transmisión y la acumulación de información/comunicación.</a:t>
            </a:r>
            <a:r>
              <a:rPr lang="es-ES" altLang="es-ES" sz="2800" b="1">
                <a:latin typeface="Times New Roman" panose="02020603050405020304" pitchFamily="18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2800" b="1">
                <a:latin typeface="Times New Roman" panose="02020603050405020304" pitchFamily="18" charset="0"/>
              </a:rPr>
              <a:t>(Thompson, 1996: 277)</a:t>
            </a:r>
            <a:endParaRPr lang="en-GB" altLang="es-ES" sz="2800" b="1">
              <a:latin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2667000"/>
            <a:ext cx="9144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b="1" dirty="0"/>
              <a:t>Esta se caracteriza por 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es-ES" b="1" dirty="0"/>
              <a:t>La producción y la difusión institucionalizadas de bienes simbólicos; 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es-ES" b="1" dirty="0"/>
              <a:t>Instituir una ruptura fundamental entre la producción y la recepción de los bienes simbólicos;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47800" y="5105400"/>
            <a:ext cx="7696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solidFill>
                  <a:schemeClr val="accent2"/>
                </a:solidFill>
                <a:latin typeface="Times New Roman" panose="02020603050405020304" pitchFamily="18" charset="0"/>
              </a:rPr>
              <a:t>3</a:t>
            </a:r>
            <a:r>
              <a:rPr lang="es-ES" altLang="es-ES" sz="2800" b="1">
                <a:latin typeface="Times New Roman" panose="02020603050405020304" pitchFamily="18" charset="0"/>
              </a:rPr>
              <a:t>) Ampliar la disponibilidad de las formas simbólicas en el tiempo y en el espacio;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 b="1">
                <a:latin typeface="Times New Roman" panose="02020603050405020304" pitchFamily="18" charset="0"/>
              </a:rPr>
              <a:t>4) Implicar la circulación pública de las formas simbólicas.</a:t>
            </a:r>
            <a:endParaRPr lang="en-US" altLang="es-ES" sz="28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s-ES" altLang="es-ES" sz="28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27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autoUpdateAnimBg="0"/>
      <p:bldP spid="6" grpId="0" autoUpdateAnimBg="0"/>
      <p:bldP spid="9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781800" y="0"/>
            <a:ext cx="23622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 b="1">
                <a:solidFill>
                  <a:schemeClr val="accent2"/>
                </a:solidFill>
                <a:latin typeface="Times New Roman" panose="02020603050405020304" pitchFamily="18" charset="0"/>
              </a:rPr>
              <a:t>MACROSOCIALES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1447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4419600" y="37338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s-ES" sz="1800">
              <a:latin typeface="Times New Roman" panose="02020603050405020304" pitchFamily="18" charset="0"/>
            </a:endParaRPr>
          </a:p>
        </p:txBody>
      </p:sp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762000" y="3352800"/>
            <a:ext cx="2286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ES" sz="1800">
              <a:latin typeface="Times New Roman" panose="02020603050405020304" pitchFamily="18" charset="0"/>
            </a:endParaRPr>
          </a:p>
        </p:txBody>
      </p:sp>
      <p:graphicFrame>
        <p:nvGraphicFramePr>
          <p:cNvPr id="173086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328468"/>
              </p:ext>
            </p:extLst>
          </p:nvPr>
        </p:nvGraphicFramePr>
        <p:xfrm>
          <a:off x="1524000" y="685800"/>
          <a:ext cx="7162800" cy="5756275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/>
                  </a:extLst>
                </a:gridCol>
                <a:gridCol w="3581400">
                  <a:extLst>
                    <a:ext uri="{9D8B030D-6E8A-4147-A177-3AD203B41FA5}"/>
                  </a:extLst>
                </a:gridCol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VARIABLES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INDICADORES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89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Medios de comunicación: públicos, privados y alternativos; radio; prensa; televisión; internet...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-Canales de televisión, emisoras de radio...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-Tipo de programación, destinatarios y contenidos.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Índices de audiencia y lectura...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53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Creencias, valores y mitos: normas sociales, costumbres, estilos de vida, creencias religiosas, valores culturales, principios éticos, estereotipos, tradiciones...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-Documentos, discursos, opiniones.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-Normas y sanciones sociales, leyes escritas y no escritas.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-Actitudes, sentimientos y emociones.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-Comunicación no verbal.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-Refranes y dichos populares.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8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dv491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86200"/>
            <a:ext cx="2667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6" descr="-ser-o-no-ser-periodista-web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0"/>
            <a:ext cx="25908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26114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8"/>
          <p:cNvSpPr txBox="1">
            <a:spLocks noChangeArrowheads="1"/>
          </p:cNvSpPr>
          <p:nvPr/>
        </p:nvSpPr>
        <p:spPr bwMode="auto">
          <a:xfrm>
            <a:off x="533400" y="27432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 b="1">
                <a:latin typeface="Times New Roman" panose="02020603050405020304" pitchFamily="18" charset="0"/>
              </a:rPr>
              <a:t>ACTORES</a:t>
            </a:r>
          </a:p>
        </p:txBody>
      </p:sp>
      <p:sp>
        <p:nvSpPr>
          <p:cNvPr id="39942" name="Text Box 9"/>
          <p:cNvSpPr txBox="1">
            <a:spLocks noChangeArrowheads="1"/>
          </p:cNvSpPr>
          <p:nvPr/>
        </p:nvSpPr>
        <p:spPr bwMode="auto">
          <a:xfrm>
            <a:off x="457200" y="59436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 b="1">
                <a:latin typeface="Times New Roman" panose="02020603050405020304" pitchFamily="18" charset="0"/>
              </a:rPr>
              <a:t>INSTRUMENTOS</a:t>
            </a:r>
          </a:p>
        </p:txBody>
      </p:sp>
      <p:sp>
        <p:nvSpPr>
          <p:cNvPr id="39943" name="Text Box 10"/>
          <p:cNvSpPr txBox="1">
            <a:spLocks noChangeArrowheads="1"/>
          </p:cNvSpPr>
          <p:nvPr/>
        </p:nvSpPr>
        <p:spPr bwMode="auto">
          <a:xfrm>
            <a:off x="6781800" y="27432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 b="1">
                <a:latin typeface="Times New Roman" panose="02020603050405020304" pitchFamily="18" charset="0"/>
              </a:rPr>
              <a:t>EXPRESIONES</a:t>
            </a:r>
          </a:p>
        </p:txBody>
      </p:sp>
      <p:sp>
        <p:nvSpPr>
          <p:cNvPr id="39944" name="Text Box 11"/>
          <p:cNvSpPr txBox="1">
            <a:spLocks noChangeArrowheads="1"/>
          </p:cNvSpPr>
          <p:nvPr/>
        </p:nvSpPr>
        <p:spPr bwMode="auto">
          <a:xfrm>
            <a:off x="6096000" y="60960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 b="1">
                <a:latin typeface="Times New Roman" panose="02020603050405020304" pitchFamily="18" charset="0"/>
              </a:rPr>
              <a:t>REPRESENTACIONES</a:t>
            </a:r>
          </a:p>
        </p:txBody>
      </p:sp>
      <p:sp>
        <p:nvSpPr>
          <p:cNvPr id="39945" name="Line 12"/>
          <p:cNvSpPr>
            <a:spLocks noChangeShapeType="1"/>
          </p:cNvSpPr>
          <p:nvPr/>
        </p:nvSpPr>
        <p:spPr bwMode="auto">
          <a:xfrm>
            <a:off x="3352800" y="1600200"/>
            <a:ext cx="24384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9946" name="Line 16"/>
          <p:cNvSpPr>
            <a:spLocks noChangeShapeType="1"/>
          </p:cNvSpPr>
          <p:nvPr/>
        </p:nvSpPr>
        <p:spPr bwMode="auto">
          <a:xfrm>
            <a:off x="3352800" y="4876800"/>
            <a:ext cx="24384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9947" name="Line 17"/>
          <p:cNvSpPr>
            <a:spLocks noChangeShapeType="1"/>
          </p:cNvSpPr>
          <p:nvPr/>
        </p:nvSpPr>
        <p:spPr bwMode="auto">
          <a:xfrm>
            <a:off x="3276600" y="2819400"/>
            <a:ext cx="2590800" cy="9906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9948" name="Line 18"/>
          <p:cNvSpPr>
            <a:spLocks noChangeShapeType="1"/>
          </p:cNvSpPr>
          <p:nvPr/>
        </p:nvSpPr>
        <p:spPr bwMode="auto">
          <a:xfrm flipV="1">
            <a:off x="3352800" y="2819400"/>
            <a:ext cx="2438400" cy="9906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9949" name="Line 20"/>
          <p:cNvSpPr>
            <a:spLocks noChangeShapeType="1"/>
          </p:cNvSpPr>
          <p:nvPr/>
        </p:nvSpPr>
        <p:spPr bwMode="auto">
          <a:xfrm flipV="1">
            <a:off x="2590800" y="2819400"/>
            <a:ext cx="0" cy="7620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9950" name="Line 21"/>
          <p:cNvSpPr>
            <a:spLocks noChangeShapeType="1"/>
          </p:cNvSpPr>
          <p:nvPr/>
        </p:nvSpPr>
        <p:spPr bwMode="auto">
          <a:xfrm flipV="1">
            <a:off x="6400800" y="2819400"/>
            <a:ext cx="0" cy="7620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9951" name="Text Box 22"/>
          <p:cNvSpPr txBox="1">
            <a:spLocks noChangeArrowheads="1"/>
          </p:cNvSpPr>
          <p:nvPr/>
        </p:nvSpPr>
        <p:spPr bwMode="auto">
          <a:xfrm>
            <a:off x="0" y="0"/>
            <a:ext cx="21336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 b="1">
                <a:latin typeface="Times New Roman" panose="02020603050405020304" pitchFamily="18" charset="0"/>
              </a:rPr>
              <a:t>COMPONENTES</a:t>
            </a:r>
          </a:p>
        </p:txBody>
      </p:sp>
      <p:pic>
        <p:nvPicPr>
          <p:cNvPr id="3995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2590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20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1752600" y="3200400"/>
            <a:ext cx="532765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Procesos de producción de comunicación pública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(periodísticos, publicísticos, etc)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ES" sz="1800" b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40963" name="AutoShape 7"/>
          <p:cNvSpPr>
            <a:spLocks noChangeArrowheads="1"/>
          </p:cNvSpPr>
          <p:nvPr/>
        </p:nvSpPr>
        <p:spPr bwMode="auto">
          <a:xfrm>
            <a:off x="3810000" y="1752600"/>
            <a:ext cx="1214438" cy="9144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0964" name="Text Box 8"/>
          <p:cNvSpPr txBox="1">
            <a:spLocks noChangeArrowheads="1"/>
          </p:cNvSpPr>
          <p:nvPr/>
        </p:nvSpPr>
        <p:spPr bwMode="auto">
          <a:xfrm>
            <a:off x="2895600" y="762000"/>
            <a:ext cx="3024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Rutinas productivas</a:t>
            </a:r>
          </a:p>
        </p:txBody>
      </p:sp>
      <p:sp>
        <p:nvSpPr>
          <p:cNvPr id="40965" name="Text Box 9"/>
          <p:cNvSpPr txBox="1">
            <a:spLocks noChangeArrowheads="1"/>
          </p:cNvSpPr>
          <p:nvPr/>
        </p:nvSpPr>
        <p:spPr bwMode="auto">
          <a:xfrm>
            <a:off x="6096000" y="1752600"/>
            <a:ext cx="252253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Influencias institucionales y contextuales</a:t>
            </a:r>
          </a:p>
        </p:txBody>
      </p:sp>
      <p:sp>
        <p:nvSpPr>
          <p:cNvPr id="40966" name="Text Box 10"/>
          <p:cNvSpPr txBox="1">
            <a:spLocks noChangeArrowheads="1"/>
          </p:cNvSpPr>
          <p:nvPr/>
        </p:nvSpPr>
        <p:spPr bwMode="auto">
          <a:xfrm>
            <a:off x="685800" y="1981200"/>
            <a:ext cx="22066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Ideologías profesionales</a:t>
            </a:r>
          </a:p>
        </p:txBody>
      </p:sp>
      <p:pic>
        <p:nvPicPr>
          <p:cNvPr id="409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78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 Box 5"/>
          <p:cNvSpPr txBox="1">
            <a:spLocks noChangeArrowheads="1"/>
          </p:cNvSpPr>
          <p:nvPr/>
        </p:nvSpPr>
        <p:spPr bwMode="auto">
          <a:xfrm>
            <a:off x="0" y="0"/>
            <a:ext cx="13716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 b="1">
                <a:latin typeface="Times New Roman" panose="02020603050405020304" pitchFamily="18" charset="0"/>
              </a:rPr>
              <a:t>ACTORES</a:t>
            </a:r>
          </a:p>
        </p:txBody>
      </p:sp>
      <p:sp>
        <p:nvSpPr>
          <p:cNvPr id="40969" name="Text Box 15"/>
          <p:cNvSpPr txBox="1">
            <a:spLocks noChangeArrowheads="1"/>
          </p:cNvSpPr>
          <p:nvPr/>
        </p:nvSpPr>
        <p:spPr bwMode="auto">
          <a:xfrm>
            <a:off x="838200" y="5181600"/>
            <a:ext cx="655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Times New Roman" panose="02020603050405020304" pitchFamily="18" charset="0"/>
              </a:rPr>
              <a:t>Lógicas de producción: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Times New Roman" panose="02020603050405020304" pitchFamily="18" charset="0"/>
              </a:rPr>
              <a:t>E</a:t>
            </a:r>
            <a:r>
              <a:rPr lang="es-ES_tradnl" altLang="es-ES" sz="2400" b="1">
                <a:latin typeface="Times New Roman" panose="02020603050405020304" pitchFamily="18" charset="0"/>
              </a:rPr>
              <a:t>structuras, dinámicas  y condiciones específicas de la producción comunicativa. </a:t>
            </a:r>
            <a:endParaRPr lang="es-ES" altLang="es-ES" sz="2400" b="1">
              <a:latin typeface="Times New Roman" panose="02020603050405020304" pitchFamily="18" charset="0"/>
            </a:endParaRPr>
          </a:p>
        </p:txBody>
      </p:sp>
      <p:sp>
        <p:nvSpPr>
          <p:cNvPr id="40970" name="AutoShape 16"/>
          <p:cNvSpPr>
            <a:spLocks/>
          </p:cNvSpPr>
          <p:nvPr/>
        </p:nvSpPr>
        <p:spPr bwMode="auto">
          <a:xfrm rot="-5400000">
            <a:off x="4038600" y="609600"/>
            <a:ext cx="685800" cy="7696200"/>
          </a:xfrm>
          <a:prstGeom prst="leftBrace">
            <a:avLst>
              <a:gd name="adj1" fmla="val 93519"/>
              <a:gd name="adj2" fmla="val 50000"/>
            </a:avLst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ES" sz="2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2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CuadroTexto"/>
          <p:cNvSpPr txBox="1">
            <a:spLocks noChangeArrowheads="1"/>
          </p:cNvSpPr>
          <p:nvPr/>
        </p:nvSpPr>
        <p:spPr bwMode="auto">
          <a:xfrm>
            <a:off x="0" y="117475"/>
            <a:ext cx="8929688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_tradnl" altLang="es-ES" sz="1800" b="1">
                <a:latin typeface="Times New Roman" panose="02020603050405020304" pitchFamily="18" charset="0"/>
              </a:rPr>
              <a:t>Ideologías profesionales:</a:t>
            </a:r>
            <a:r>
              <a:rPr lang="es-ES_tradnl" altLang="es-ES" sz="1800">
                <a:latin typeface="Times New Roman" panose="02020603050405020304" pitchFamily="18" charset="0"/>
              </a:rPr>
              <a:t> </a:t>
            </a:r>
            <a:r>
              <a:rPr lang="es-ES_tradnl" altLang="es-ES" sz="1800" b="1">
                <a:latin typeface="Times New Roman" panose="02020603050405020304" pitchFamily="18" charset="0"/>
              </a:rPr>
              <a:t>Componentes y campos de tensión entre las exigencias del sistema productivo, las reglas de género, las demandas sociales y la iniciativa y creatividad de los productores, directores, actores, etc. Se analizan a partir de los presupuestos de los/as profesionales acerca del medio en cuestión </a:t>
            </a:r>
            <a:r>
              <a:rPr lang="es-ES_tradnl" altLang="es-ES" sz="1800" b="1" i="1">
                <a:latin typeface="Times New Roman" panose="02020603050405020304" pitchFamily="18" charset="0"/>
              </a:rPr>
              <a:t>como práctica comunicativa y social</a:t>
            </a:r>
            <a:r>
              <a:rPr lang="es-ES_tradnl" altLang="es-ES" sz="1800" b="1">
                <a:latin typeface="Times New Roman" panose="02020603050405020304" pitchFamily="18" charset="0"/>
              </a:rPr>
              <a:t>, </a:t>
            </a:r>
            <a:r>
              <a:rPr lang="es-ES_tradnl" altLang="es-ES" sz="1800" b="1" i="1">
                <a:latin typeface="Times New Roman" panose="02020603050405020304" pitchFamily="18" charset="0"/>
              </a:rPr>
              <a:t>del proceso de creación </a:t>
            </a:r>
            <a:r>
              <a:rPr lang="es-ES_tradnl" altLang="es-ES" sz="1800" b="1">
                <a:latin typeface="Times New Roman" panose="02020603050405020304" pitchFamily="18" charset="0"/>
              </a:rPr>
              <a:t>y </a:t>
            </a:r>
            <a:r>
              <a:rPr lang="es-ES_tradnl" altLang="es-ES" sz="1800" b="1" i="1">
                <a:latin typeface="Times New Roman" panose="02020603050405020304" pitchFamily="18" charset="0"/>
              </a:rPr>
              <a:t>de la profesión y los/as profesionales.</a:t>
            </a:r>
            <a:endParaRPr lang="es-ES_tradnl" altLang="es-ES" sz="1800" b="1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_tradnl" altLang="es-ES" sz="180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_tradnl" altLang="es-ES" sz="1800" b="1">
                <a:latin typeface="Times New Roman" panose="02020603050405020304" pitchFamily="18" charset="0"/>
              </a:rPr>
              <a:t>Niveles y fases de decisión: Quiénes, en qué momentos y con qué criterios deciden lo que es producible. Se analizan teniendo en cuenta la existencia o no de conocimiento, por parte de los/as productoras, de estos niveles y fases de decisión y la valoración que tienen sobre los mismos.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_tradnl" altLang="es-ES" sz="180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_tradnl" altLang="es-ES" sz="1800" b="1">
                <a:latin typeface="Times New Roman" panose="02020603050405020304" pitchFamily="18" charset="0"/>
              </a:rPr>
              <a:t>Competencia comunicativa:</a:t>
            </a:r>
            <a:r>
              <a:rPr lang="es-ES_tradnl" altLang="es-ES" sz="1800">
                <a:latin typeface="Times New Roman" panose="02020603050405020304" pitchFamily="18" charset="0"/>
              </a:rPr>
              <a:t> </a:t>
            </a:r>
            <a:r>
              <a:rPr lang="es-ES_tradnl" altLang="es-ES" sz="1800" b="1">
                <a:latin typeface="Times New Roman" panose="02020603050405020304" pitchFamily="18" charset="0"/>
              </a:rPr>
              <a:t>Se refiere a las posibilidades que tiene el medio para conocer las necesidades y demandas de los públicos e integrarlas al sistema productivo con el fin de alcanzar un reconocimiento del mismo. Se analizan teniendo en cuenta el </a:t>
            </a:r>
            <a:r>
              <a:rPr lang="es-ES_tradnl" altLang="es-ES" sz="1800" b="1" i="1">
                <a:latin typeface="Times New Roman" panose="02020603050405020304" pitchFamily="18" charset="0"/>
              </a:rPr>
              <a:t>cocimiento sobre las necesidades de los públicos </a:t>
            </a:r>
            <a:r>
              <a:rPr lang="es-ES_tradnl" altLang="es-ES" sz="1800" b="1">
                <a:latin typeface="Times New Roman" panose="02020603050405020304" pitchFamily="18" charset="0"/>
              </a:rPr>
              <a:t>y la </a:t>
            </a:r>
            <a:r>
              <a:rPr lang="es-ES_tradnl" altLang="es-ES" sz="1800" b="1" i="1">
                <a:latin typeface="Times New Roman" panose="02020603050405020304" pitchFamily="18" charset="0"/>
              </a:rPr>
              <a:t>posibilidad de satisfacerlas</a:t>
            </a:r>
            <a:r>
              <a:rPr lang="es-ES_tradnl" altLang="es-ES" sz="1800" b="1">
                <a:latin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_tradnl" altLang="es-ES" sz="1800" b="1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_tradnl" altLang="es-ES" sz="1800" b="1">
                <a:latin typeface="Times New Roman" panose="02020603050405020304" pitchFamily="18" charset="0"/>
              </a:rPr>
              <a:t>Competitividad industrial:</a:t>
            </a:r>
            <a:r>
              <a:rPr lang="es-ES_tradnl" altLang="es-ES" sz="1800">
                <a:latin typeface="Times New Roman" panose="02020603050405020304" pitchFamily="18" charset="0"/>
              </a:rPr>
              <a:t> </a:t>
            </a:r>
            <a:r>
              <a:rPr lang="es-ES_tradnl" altLang="es-ES" sz="1800" b="1">
                <a:latin typeface="Times New Roman" panose="02020603050405020304" pitchFamily="18" charset="0"/>
              </a:rPr>
              <a:t>Capacidad de producción de la industria televisiva, condicionada por </a:t>
            </a:r>
            <a:r>
              <a:rPr lang="es-ES_tradnl" altLang="es-ES" sz="1800" b="1" i="1">
                <a:latin typeface="Times New Roman" panose="02020603050405020304" pitchFamily="18" charset="0"/>
              </a:rPr>
              <a:t>los recursos financieros disponibles y el grado de desarrollo tecnológico</a:t>
            </a:r>
            <a:r>
              <a:rPr lang="es-ES_tradnl" altLang="es-ES" sz="1800" b="1">
                <a:latin typeface="Times New Roman" panose="02020603050405020304" pitchFamily="18" charset="0"/>
              </a:rPr>
              <a:t>, y por el </a:t>
            </a:r>
            <a:r>
              <a:rPr lang="es-ES_tradnl" altLang="es-ES" sz="1800" b="1" i="1">
                <a:latin typeface="Times New Roman" panose="02020603050405020304" pitchFamily="18" charset="0"/>
              </a:rPr>
              <a:t>grado de diversificación – especialización profesional </a:t>
            </a:r>
            <a:r>
              <a:rPr lang="es-ES_tradnl" altLang="es-ES" sz="1800" b="1">
                <a:latin typeface="Times New Roman" panose="02020603050405020304" pitchFamily="18" charset="0"/>
              </a:rPr>
              <a:t>que tenga para ello.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_tradnl" altLang="es-ES" sz="180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_tradnl" altLang="es-ES" sz="1800" b="1">
                <a:latin typeface="Times New Roman" panose="02020603050405020304" pitchFamily="18" charset="0"/>
              </a:rPr>
              <a:t>Rutinas productivas:</a:t>
            </a:r>
            <a:r>
              <a:rPr lang="es-ES_tradnl" altLang="es-ES" sz="1800">
                <a:latin typeface="Times New Roman" panose="02020603050405020304" pitchFamily="18" charset="0"/>
              </a:rPr>
              <a:t> </a:t>
            </a:r>
            <a:r>
              <a:rPr lang="es-ES_tradnl" altLang="es-ES" sz="1800" b="1">
                <a:latin typeface="Times New Roman" panose="02020603050405020304" pitchFamily="18" charset="0"/>
              </a:rPr>
              <a:t>Hábitos de trabajo, serialidad dentro del sistema productivo. Se concretiza en las </a:t>
            </a:r>
            <a:r>
              <a:rPr lang="es-ES_tradnl" altLang="es-ES" sz="1800" b="1" i="1">
                <a:latin typeface="Times New Roman" panose="02020603050405020304" pitchFamily="18" charset="0"/>
              </a:rPr>
              <a:t>formas de actuación </a:t>
            </a:r>
            <a:r>
              <a:rPr lang="es-ES_tradnl" altLang="es-ES" sz="1800" b="1">
                <a:latin typeface="Times New Roman" panose="02020603050405020304" pitchFamily="18" charset="0"/>
              </a:rPr>
              <a:t>que las expresan y en el grado de </a:t>
            </a:r>
            <a:r>
              <a:rPr lang="es-ES_tradnl" altLang="es-ES" sz="1800" b="1" i="1">
                <a:latin typeface="Times New Roman" panose="02020603050405020304" pitchFamily="18" charset="0"/>
              </a:rPr>
              <a:t>rentabilidad </a:t>
            </a:r>
            <a:r>
              <a:rPr lang="es-ES_tradnl" altLang="es-ES" sz="1800" b="1">
                <a:latin typeface="Times New Roman" panose="02020603050405020304" pitchFamily="18" charset="0"/>
              </a:rPr>
              <a:t>que ellas alcanzan. </a:t>
            </a:r>
            <a:endParaRPr lang="es-ES" altLang="es-ES" sz="18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55776" y="368838"/>
            <a:ext cx="32415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cap="all" dirty="0" smtClean="0">
                <a:ln w="0"/>
                <a:solidFill>
                  <a:srgbClr val="C00000"/>
                </a:solidFill>
                <a:effectLst/>
                <a:latin typeface="MV Boli" pitchFamily="2" charset="0"/>
                <a:cs typeface="MV Boli" pitchFamily="2" charset="0"/>
              </a:rPr>
              <a:t>Disciplina</a:t>
            </a:r>
            <a:endParaRPr lang="es-ES" sz="4400" b="1" cap="all" dirty="0">
              <a:ln w="0"/>
              <a:solidFill>
                <a:srgbClr val="C00000"/>
              </a:solidFill>
              <a:effectLst/>
              <a:latin typeface="MV Boli" pitchFamily="2" charset="0"/>
              <a:cs typeface="MV Boli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76582" y="907447"/>
            <a:ext cx="6255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Segoe Print" pitchFamily="2" charset="0"/>
              </a:rPr>
              <a:t>Teoría e Investigación en Comunicación</a:t>
            </a:r>
            <a:endParaRPr lang="es-ES" sz="2400" b="1" dirty="0">
              <a:latin typeface="Segoe Print" pitchFamily="2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737469"/>
              </p:ext>
            </p:extLst>
          </p:nvPr>
        </p:nvGraphicFramePr>
        <p:xfrm>
          <a:off x="535921" y="1676888"/>
          <a:ext cx="6634637" cy="4632514"/>
        </p:xfrm>
        <a:graphic>
          <a:graphicData uri="http://schemas.openxmlformats.org/drawingml/2006/table">
            <a:tbl>
              <a:tblPr>
                <a:tableStyleId>{5A111915-BE36-4E01-A7E5-04B1672EAD32}</a:tableStyleId>
              </a:tblPr>
              <a:tblGrid>
                <a:gridCol w="226043"/>
                <a:gridCol w="3705520"/>
                <a:gridCol w="1134793"/>
                <a:gridCol w="522761"/>
                <a:gridCol w="1045520"/>
              </a:tblGrid>
              <a:tr h="39720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noProof="0" dirty="0" smtClean="0">
                          <a:latin typeface="Comic Sans MS" pitchFamily="66" charset="0"/>
                        </a:rPr>
                        <a:t>Asignaturas</a:t>
                      </a:r>
                      <a:endParaRPr lang="es-ES" sz="1400" b="1" noProof="0" dirty="0"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 anchor="b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noProof="0" dirty="0" smtClean="0">
                          <a:latin typeface="Comic Sans MS" pitchFamily="66" charset="0"/>
                        </a:rPr>
                        <a:t>Evaluación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noProof="0" dirty="0" smtClean="0">
                          <a:latin typeface="Comic Sans MS" pitchFamily="66" charset="0"/>
                        </a:rPr>
                        <a:t>Final</a:t>
                      </a:r>
                      <a:endParaRPr lang="es-ES" sz="1400" b="1" noProof="0" dirty="0"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b="1" noProof="0" dirty="0" smtClean="0"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noProof="0" dirty="0" smtClean="0">
                          <a:latin typeface="Comic Sans MS" pitchFamily="66" charset="0"/>
                        </a:rPr>
                        <a:t>Año</a:t>
                      </a:r>
                      <a:endParaRPr lang="es-ES" sz="1400" b="1" noProof="0" dirty="0"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b="1" noProof="0" dirty="0" smtClean="0"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noProof="0" dirty="0" smtClean="0">
                          <a:latin typeface="Comic Sans MS" pitchFamily="66" charset="0"/>
                        </a:rPr>
                        <a:t>Semestre</a:t>
                      </a:r>
                      <a:endParaRPr lang="es-ES" sz="1400" b="1" noProof="0" dirty="0"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663579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b="1" noProof="0" dirty="0" smtClean="0">
                          <a:latin typeface="Comic Sans MS" pitchFamily="66" charset="0"/>
                        </a:rPr>
                        <a:t>Básicas</a:t>
                      </a:r>
                      <a:endParaRPr lang="es-ES" sz="1400" b="1" noProof="0" dirty="0" smtClean="0"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47606" marR="47606" marT="0" marB="0" vert="vert270"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 b="0" noProof="0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noProof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Teoría de la Comunicación I</a:t>
                      </a:r>
                      <a:endParaRPr lang="es-ES" sz="1200" b="0" noProof="0" dirty="0">
                        <a:solidFill>
                          <a:schemeClr val="tx1"/>
                        </a:solidFill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 b="0" noProof="0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noProof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TC</a:t>
                      </a:r>
                      <a:endParaRPr lang="es-ES" sz="1200" b="0" noProof="0" dirty="0">
                        <a:solidFill>
                          <a:schemeClr val="tx1"/>
                        </a:solidFill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noProof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1º</a:t>
                      </a:r>
                      <a:endParaRPr lang="es-ES" sz="1200" b="0" noProof="0" dirty="0">
                        <a:solidFill>
                          <a:schemeClr val="tx1"/>
                        </a:solidFill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 anchor="b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noProof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1º</a:t>
                      </a:r>
                      <a:endParaRPr lang="es-ES" sz="1200" b="0" noProof="0" dirty="0">
                        <a:solidFill>
                          <a:schemeClr val="tx1"/>
                        </a:solidFill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 anchor="b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06" marR="476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noProof="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Teoría de la Comunicación II</a:t>
                      </a:r>
                      <a:endParaRPr lang="es-ES" sz="1200" b="1" noProof="0" dirty="0">
                        <a:solidFill>
                          <a:srgbClr val="C00000"/>
                        </a:solidFill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noProof="0" dirty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EF</a:t>
                      </a:r>
                      <a:endParaRPr lang="es-ES" sz="1200" b="1" noProof="0" dirty="0">
                        <a:solidFill>
                          <a:srgbClr val="C00000"/>
                        </a:solidFill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noProof="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1º</a:t>
                      </a:r>
                      <a:endParaRPr lang="es-ES" sz="1200" b="1" noProof="0" dirty="0">
                        <a:solidFill>
                          <a:srgbClr val="C00000"/>
                        </a:solidFill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noProof="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2º</a:t>
                      </a:r>
                      <a:endParaRPr lang="es-ES" sz="1200" b="1" noProof="0" dirty="0">
                        <a:solidFill>
                          <a:srgbClr val="C00000"/>
                        </a:solidFill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06" marR="476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noProof="0" dirty="0" smtClean="0">
                          <a:latin typeface="Comic Sans MS" pitchFamily="66" charset="0"/>
                        </a:rPr>
                        <a:t>Teoría de la Comunicación III</a:t>
                      </a:r>
                      <a:endParaRPr lang="es-ES" sz="1200" noProof="0" dirty="0"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noProof="0" dirty="0">
                          <a:latin typeface="Comic Sans MS" pitchFamily="66" charset="0"/>
                        </a:rPr>
                        <a:t>EF</a:t>
                      </a:r>
                      <a:endParaRPr lang="es-ES" sz="1200" noProof="0" dirty="0"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noProof="0" dirty="0" smtClean="0">
                          <a:latin typeface="Comic Sans MS" pitchFamily="66" charset="0"/>
                        </a:rPr>
                        <a:t>2º</a:t>
                      </a:r>
                      <a:endParaRPr lang="es-ES" sz="1200" noProof="0" dirty="0"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noProof="0" dirty="0" smtClean="0">
                          <a:latin typeface="Comic Sans MS" pitchFamily="66" charset="0"/>
                        </a:rPr>
                        <a:t> 3º</a:t>
                      </a:r>
                      <a:endParaRPr lang="es-ES" sz="1200" noProof="0" dirty="0"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46849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06" marR="476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noProof="0" dirty="0" smtClean="0">
                          <a:latin typeface="Comic Sans MS" pitchFamily="66" charset="0"/>
                        </a:rPr>
                        <a:t>Metodología de la Investigación en Comunicación.</a:t>
                      </a:r>
                      <a:endParaRPr lang="es-ES" sz="1200" noProof="0" dirty="0"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noProof="0" dirty="0">
                          <a:latin typeface="Comic Sans MS" pitchFamily="66" charset="0"/>
                        </a:rPr>
                        <a:t>TC</a:t>
                      </a:r>
                      <a:endParaRPr lang="es-ES" sz="1200" noProof="0" dirty="0"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noProof="0" dirty="0" smtClean="0">
                          <a:latin typeface="Comic Sans MS" pitchFamily="66" charset="0"/>
                        </a:rPr>
                        <a:t>2º</a:t>
                      </a:r>
                      <a:endParaRPr lang="es-ES" sz="1200" noProof="0" dirty="0"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noProof="0" dirty="0" smtClean="0">
                          <a:latin typeface="Comic Sans MS" pitchFamily="66" charset="0"/>
                        </a:rPr>
                        <a:t>4º</a:t>
                      </a:r>
                      <a:endParaRPr lang="es-ES" sz="1200" noProof="0" dirty="0"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525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 b="1" noProof="0" dirty="0"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 noProof="0" dirty="0" smtClean="0"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 noProof="0" dirty="0" smtClean="0"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 noProof="0" dirty="0"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 noProof="0" dirty="0"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 anchor="b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 noProof="0" dirty="0"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 anchor="b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1233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b="1" noProof="0" dirty="0" smtClean="0">
                          <a:latin typeface="Comic Sans MS" pitchFamily="66" charset="0"/>
                        </a:rPr>
                        <a:t>     Propias</a:t>
                      </a:r>
                      <a:endParaRPr lang="es-ES" sz="1400" b="1" noProof="0" dirty="0"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 vert="vert270"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noProof="0" dirty="0">
                          <a:latin typeface="Comic Sans MS" pitchFamily="66" charset="0"/>
                        </a:rPr>
                        <a:t>Taller Metodológico I</a:t>
                      </a:r>
                      <a:endParaRPr lang="es-ES" sz="1200" noProof="0" dirty="0"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 noProof="0" dirty="0"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 noProof="0" dirty="0">
                        <a:solidFill>
                          <a:srgbClr val="C00000"/>
                        </a:solidFill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 noProof="0" dirty="0">
                        <a:solidFill>
                          <a:srgbClr val="C00000"/>
                        </a:solidFill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1233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06" marR="476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noProof="0" dirty="0">
                          <a:latin typeface="Comic Sans MS" pitchFamily="66" charset="0"/>
                        </a:rPr>
                        <a:t>Taller Metodológico II</a:t>
                      </a:r>
                      <a:endParaRPr lang="es-ES" sz="1200" noProof="0" dirty="0"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 noProof="0" dirty="0"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 noProof="0" dirty="0">
                        <a:solidFill>
                          <a:srgbClr val="C00000"/>
                        </a:solidFill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 noProof="0" dirty="0">
                        <a:solidFill>
                          <a:srgbClr val="C00000"/>
                        </a:solidFill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16260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 b="1" noProof="0" dirty="0"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 anchor="b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 noProof="0" dirty="0" smtClean="0"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 noProof="0" dirty="0"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 noProof="0" dirty="0"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 noProof="0" dirty="0"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 anchor="b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 noProof="0" dirty="0"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 anchor="b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 b="1" noProof="0" dirty="0">
                        <a:latin typeface="Comic Sans MS" pitchFamily="66" charset="0"/>
                        <a:ea typeface="Calibri"/>
                        <a:cs typeface="Arial" pitchFamily="34" charset="0"/>
                      </a:endParaRPr>
                    </a:p>
                  </a:txBody>
                  <a:tcPr marL="47606" marR="47606" marT="0" marB="0" vert="vert270" anchor="b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47606" marR="47606" marT="0" marB="0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47606" marR="47606" marT="0" marB="0"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47606" marR="47606" marT="0" marB="0" anchor="b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47606" marR="47606" marT="0" marB="0" anchor="b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7170558" y="1556792"/>
            <a:ext cx="785818" cy="4663420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normAutofit fontScale="55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all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Programa</a:t>
            </a:r>
            <a:endParaRPr lang="es-ES" sz="4000" b="1" cap="all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pic>
        <p:nvPicPr>
          <p:cNvPr id="9" name="Picture 2" descr="E:\Odet\Estudio\Carrera de Comunicación Social\3er Año\3er año (1er semestre)\Teoría y Técnicas de los Lenguajes Mediáticos\Medios Digitales\Clase 8\PPT Clase 8 MD\A (3).jpg"/>
          <p:cNvPicPr>
            <a:picLocks noChangeAspect="1" noChangeArrowheads="1"/>
          </p:cNvPicPr>
          <p:nvPr/>
        </p:nvPicPr>
        <p:blipFill>
          <a:blip r:embed="rId2" cstate="print"/>
          <a:srcRect l="56510" t="3125" r="1823" b="50000"/>
          <a:stretch>
            <a:fillRect/>
          </a:stretch>
        </p:blipFill>
        <p:spPr bwMode="auto">
          <a:xfrm>
            <a:off x="7956376" y="2564904"/>
            <a:ext cx="934959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78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0" y="0"/>
            <a:ext cx="13716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 b="1">
                <a:latin typeface="Times New Roman" panose="02020603050405020304" pitchFamily="18" charset="0"/>
              </a:rPr>
              <a:t>ACTORES</a:t>
            </a:r>
          </a:p>
        </p:txBody>
      </p:sp>
      <p:sp>
        <p:nvSpPr>
          <p:cNvPr id="11" name="10 Estrella de 5 puntas"/>
          <p:cNvSpPr/>
          <p:nvPr/>
        </p:nvSpPr>
        <p:spPr>
          <a:xfrm>
            <a:off x="2362200" y="1981200"/>
            <a:ext cx="4724400" cy="2743200"/>
          </a:xfrm>
          <a:prstGeom prst="star5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3013" name="Text Box 8"/>
          <p:cNvSpPr txBox="1">
            <a:spLocks noChangeArrowheads="1"/>
          </p:cNvSpPr>
          <p:nvPr/>
        </p:nvSpPr>
        <p:spPr bwMode="auto">
          <a:xfrm>
            <a:off x="3962400" y="1143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Productor</a:t>
            </a:r>
          </a:p>
        </p:txBody>
      </p:sp>
      <p:sp>
        <p:nvSpPr>
          <p:cNvPr id="43014" name="Text Box 8"/>
          <p:cNvSpPr txBox="1">
            <a:spLocks noChangeArrowheads="1"/>
          </p:cNvSpPr>
          <p:nvPr/>
        </p:nvSpPr>
        <p:spPr bwMode="auto">
          <a:xfrm>
            <a:off x="7239000" y="2743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Corporación </a:t>
            </a:r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0" y="2590800"/>
            <a:ext cx="2362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Producción Organizacional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371600" y="4876800"/>
            <a:ext cx="182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Campo del espectáculo </a:t>
            </a:r>
          </a:p>
        </p:txBody>
      </p:sp>
      <p:sp>
        <p:nvSpPr>
          <p:cNvPr id="43017" name="Text Box 8"/>
          <p:cNvSpPr txBox="1">
            <a:spLocks noChangeArrowheads="1"/>
          </p:cNvSpPr>
          <p:nvPr/>
        </p:nvSpPr>
        <p:spPr bwMode="auto">
          <a:xfrm>
            <a:off x="6172200" y="4724400"/>
            <a:ext cx="1600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Mercado mundial de ficción </a:t>
            </a:r>
          </a:p>
        </p:txBody>
      </p:sp>
    </p:spTree>
    <p:extLst>
      <p:ext uri="{BB962C8B-B14F-4D97-AF65-F5344CB8AC3E}">
        <p14:creationId xmlns:p14="http://schemas.microsoft.com/office/powerpoint/2010/main" val="271172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En el nivel de productor están comprendidos los “elementos mínimos” del equipo de producción:  productor, escritor, director, escenógrafo, Jefe de producción, asistentes, actores y técnicos, o sea, “…las posiciones de las que dependen de modo directo e inmediato las funciones y las rutinas básicas de la producción( idea, historia, guión, elenco, desglose de producción, coordinación y grabación en locaciones y foros, plan de edición, posproducción y el control general”. (González, 1994: 122)</a:t>
            </a:r>
            <a:endParaRPr lang="en-US" altLang="es-ES" sz="1800" b="1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El nivel de la producción organizacional abarca “…las relaciones que mantienen y establecen los distintos productores y sus equipos </a:t>
            </a:r>
            <a:r>
              <a:rPr lang="es-ES" altLang="es-E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entre sí y con el núcleo coordinador</a:t>
            </a:r>
            <a:r>
              <a:rPr lang="es-ES" altLang="es-E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de la producción dentro de la organización”. (González, 1994: 123). En éste se ejecutan y controlan las políticas de asignación de espacios, tiempo, recursos, políticas de contratación, entre otros. También se supervisan los guiones, la contratación o no de actores, escritores así como el resto del personal que debe intervenir en la producción.</a:t>
            </a:r>
            <a:endParaRPr lang="en-US" altLang="es-ES" sz="1800" b="1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En el nivel de corporación se mira desde la empresa hacia el resto de las producciones, “cuál es y cuál ha sido el peso de la producción de telenovelas en la composición y trayectoria de la organización” (González, 1994: 124). Los procesos presentes en este nivel, también son denominados “procesos de segundo orden”.</a:t>
            </a:r>
            <a:endParaRPr lang="en-US" altLang="es-ES" sz="1800" b="1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Como campo del espectáculo se considera al “espacio de relaciones objetivas de fuerza entre todas las instituciones dedicadas especializadamente a la capacitación, producción, regulación y crítica de la diversión pública…” (González ,1994: 126- 127).</a:t>
            </a:r>
            <a:endParaRPr lang="en-US" altLang="es-ES" sz="1800" b="1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El mercado mundial de ficción se refiere al escenario del mercado donde compiten las diversas producciones.</a:t>
            </a:r>
            <a:endParaRPr lang="en-US" altLang="es-ES" sz="1800" b="1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Tanto el campo del espectáculo como el mercado mundial de ficción permiten comprender no sólo el proceso de creación de los productos comunicativos, sino la producción de su valor simbólico.</a:t>
            </a:r>
            <a:endParaRPr lang="es-ES" altLang="es-ES" sz="18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4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78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0" y="0"/>
            <a:ext cx="13716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 b="1">
                <a:latin typeface="Times New Roman" panose="02020603050405020304" pitchFamily="18" charset="0"/>
              </a:rPr>
              <a:t>ACTORES</a:t>
            </a:r>
          </a:p>
        </p:txBody>
      </p:sp>
      <p:sp>
        <p:nvSpPr>
          <p:cNvPr id="45060" name="Text Box 8"/>
          <p:cNvSpPr txBox="1">
            <a:spLocks noChangeArrowheads="1"/>
          </p:cNvSpPr>
          <p:nvPr/>
        </p:nvSpPr>
        <p:spPr bwMode="auto">
          <a:xfrm>
            <a:off x="3429000" y="1219200"/>
            <a:ext cx="190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Burocrática</a:t>
            </a:r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609600" y="4730750"/>
            <a:ext cx="182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Institucional </a:t>
            </a:r>
          </a:p>
        </p:txBody>
      </p:sp>
      <p:sp>
        <p:nvSpPr>
          <p:cNvPr id="45062" name="Text Box 8"/>
          <p:cNvSpPr txBox="1">
            <a:spLocks noChangeArrowheads="1"/>
          </p:cNvSpPr>
          <p:nvPr/>
        </p:nvSpPr>
        <p:spPr bwMode="auto">
          <a:xfrm>
            <a:off x="6172200" y="4724400"/>
            <a:ext cx="1828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Profesional </a:t>
            </a:r>
          </a:p>
        </p:txBody>
      </p:sp>
      <p:sp>
        <p:nvSpPr>
          <p:cNvPr id="10" name="9 Triángulo isósceles"/>
          <p:cNvSpPr/>
          <p:nvPr/>
        </p:nvSpPr>
        <p:spPr>
          <a:xfrm>
            <a:off x="2514600" y="1752600"/>
            <a:ext cx="3581400" cy="3200400"/>
          </a:xfrm>
          <a:prstGeom prst="triangle">
            <a:avLst>
              <a:gd name="adj" fmla="val 47686"/>
            </a:avLst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8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78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0" y="0"/>
            <a:ext cx="13716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 b="1">
                <a:latin typeface="Times New Roman" panose="02020603050405020304" pitchFamily="18" charset="0"/>
              </a:rPr>
              <a:t>ACTORES</a:t>
            </a:r>
          </a:p>
        </p:txBody>
      </p:sp>
      <p:sp>
        <p:nvSpPr>
          <p:cNvPr id="47108" name="Text Box 8"/>
          <p:cNvSpPr txBox="1">
            <a:spLocks noChangeArrowheads="1"/>
          </p:cNvSpPr>
          <p:nvPr/>
        </p:nvSpPr>
        <p:spPr bwMode="auto">
          <a:xfrm>
            <a:off x="685800" y="1143000"/>
            <a:ext cx="7848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ES" sz="440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s-MX" altLang="es-E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s-MX" altLang="es-E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roducción Informativa </a:t>
            </a:r>
            <a:r>
              <a:rPr lang="es-MX" altLang="es-ES" sz="4400">
                <a:latin typeface="Times New Roman" panose="02020603050405020304" pitchFamily="18" charset="0"/>
                <a:cs typeface="Times New Roman" panose="02020603050405020304" pitchFamily="18" charset="0"/>
              </a:rPr>
              <a:t>cuenta con las siguientes fases: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MX" altLang="es-E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4400" b="1">
                <a:latin typeface="Times New Roman" panose="02020603050405020304" pitchFamily="18" charset="0"/>
              </a:rPr>
              <a:t>Determinación del tema,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" altLang="es-ES" sz="4400" b="1">
                <a:latin typeface="Times New Roman" panose="02020603050405020304" pitchFamily="18" charset="0"/>
              </a:rPr>
              <a:t> Documentación,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" altLang="es-ES" sz="4400" b="1">
                <a:latin typeface="Times New Roman" panose="02020603050405020304" pitchFamily="18" charset="0"/>
              </a:rPr>
              <a:t> Realización,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" altLang="es-ES" sz="4400" b="1">
                <a:latin typeface="Times New Roman" panose="02020603050405020304" pitchFamily="18" charset="0"/>
              </a:rPr>
              <a:t> Edición y publicación,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" altLang="es-ES" sz="4400" b="1">
                <a:latin typeface="Times New Roman" panose="02020603050405020304" pitchFamily="18" charset="0"/>
              </a:rPr>
              <a:t> Evaluación</a:t>
            </a:r>
            <a:endParaRPr lang="es-MX" altLang="es-E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E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232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609600" y="1828800"/>
            <a:ext cx="81534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b="1">
                <a:latin typeface="Times New Roman" panose="02020603050405020304" pitchFamily="18" charset="0"/>
              </a:rPr>
              <a:t>POLÍTICAS DE COMUNICACIÓN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800" b="1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_tradnl" altLang="es-ES" sz="2800" b="1">
                <a:latin typeface="Times New Roman" panose="02020603050405020304" pitchFamily="18" charset="0"/>
              </a:rPr>
              <a:t>Programa de intervenciones </a:t>
            </a:r>
            <a:r>
              <a:rPr lang="es-ES" altLang="es-ES" sz="2800" b="1">
                <a:latin typeface="Times New Roman" panose="02020603050405020304" pitchFamily="18" charset="0"/>
              </a:rPr>
              <a:t>realizadas por las instituciones encargadas desde el Estado en relación a la producción y distribución de productos comunicativos con el objetivo de satisfacer necesidades culturales de la población y promover el desarrollo de sus representaciones simbólicas. </a:t>
            </a: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0" y="0"/>
            <a:ext cx="13716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 b="1">
                <a:latin typeface="Times New Roman" panose="02020603050405020304" pitchFamily="18" charset="0"/>
              </a:rPr>
              <a:t>ACTORES</a:t>
            </a:r>
          </a:p>
        </p:txBody>
      </p:sp>
    </p:spTree>
    <p:extLst>
      <p:ext uri="{BB962C8B-B14F-4D97-AF65-F5344CB8AC3E}">
        <p14:creationId xmlns:p14="http://schemas.microsoft.com/office/powerpoint/2010/main" val="3686348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1214422"/>
            <a:ext cx="3180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C00000"/>
                </a:solidFill>
                <a:latin typeface="Ravie" pitchFamily="82" charset="0"/>
              </a:rPr>
              <a:t>Objetivos</a:t>
            </a:r>
            <a:endParaRPr lang="es-ES" sz="3600" dirty="0">
              <a:solidFill>
                <a:srgbClr val="C00000"/>
              </a:solidFill>
              <a:latin typeface="Ravie" pitchFamily="8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357686" y="142852"/>
            <a:ext cx="4597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 w="0"/>
                <a:solidFill>
                  <a:srgbClr val="C00000"/>
                </a:solidFill>
                <a:effectLst/>
                <a:latin typeface="MV Boli" pitchFamily="2" charset="0"/>
                <a:cs typeface="MV Boli" pitchFamily="2" charset="0"/>
              </a:rPr>
              <a:t>Asignatura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429124" y="857232"/>
            <a:ext cx="4592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Segoe Print" pitchFamily="2" charset="0"/>
              </a:rPr>
              <a:t>Teoría de la Comunicación II</a:t>
            </a:r>
            <a:endParaRPr lang="es-ES" sz="2400" b="1" dirty="0">
              <a:latin typeface="Segoe Print" pitchFamily="2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1836471"/>
            <a:ext cx="850112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s-E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MX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Comprender </a:t>
            </a:r>
            <a:r>
              <a:rPr lang="es-MX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los procesos de desarrollo de los sistemas de comunicación pública y de las instituciones que los conforman y de las mediaciones socio – económicos, políticas, tecnológicas y culturales que han condicionado su evolución.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s-MX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s-MX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Reconocer</a:t>
            </a:r>
            <a:r>
              <a:rPr lang="es-MX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las principales contribuciones teóricas de las diferentes escuelas o corrientes investigativas que han abordado la producción y distribución de comunicación pública, especialmente los aportes provenientes de la tradición crítica, a partir del análisis de textos y exponentes representativos del campo.</a:t>
            </a:r>
            <a:endParaRPr lang="es-E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1214422"/>
            <a:ext cx="3180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C00000"/>
                </a:solidFill>
                <a:latin typeface="Ravie" pitchFamily="82" charset="0"/>
              </a:rPr>
              <a:t>Objetivos</a:t>
            </a:r>
            <a:endParaRPr lang="es-ES" sz="3600" dirty="0">
              <a:solidFill>
                <a:srgbClr val="C00000"/>
              </a:solidFill>
              <a:latin typeface="Ravie" pitchFamily="8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357686" y="142852"/>
            <a:ext cx="4597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 w="0"/>
                <a:solidFill>
                  <a:srgbClr val="C00000"/>
                </a:solidFill>
                <a:effectLst/>
                <a:latin typeface="MV Boli" pitchFamily="2" charset="0"/>
                <a:cs typeface="MV Boli" pitchFamily="2" charset="0"/>
              </a:rPr>
              <a:t>Asignatura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429124" y="857232"/>
            <a:ext cx="4592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Segoe Print" pitchFamily="2" charset="0"/>
              </a:rPr>
              <a:t>Teoría de la Comunicación II</a:t>
            </a:r>
            <a:endParaRPr lang="es-ES" sz="2400" b="1" dirty="0">
              <a:latin typeface="Segoe Print" pitchFamily="2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2298136"/>
            <a:ext cx="850112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lang="es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Caracterizar</a:t>
            </a:r>
            <a:r>
              <a:rPr lang="es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los debates acerca de los procesos de producción y distribución de la comunicación pública y comprender su centralidad </a:t>
            </a: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 la vida económica, cultural, política y social del mundo contemporáneo.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endParaRPr lang="es-E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Identificar</a:t>
            </a: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cómo la inequidad en la producción y distribución de contenidos informativos y productos  culturales hegemónicos refuerzan valores como el individualismo y la naturalización de las desigualdades sociales a la vez que atentan contra las culturas populares y regionales.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357686" y="142852"/>
            <a:ext cx="4597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 w="0"/>
                <a:solidFill>
                  <a:srgbClr val="C00000"/>
                </a:solidFill>
                <a:effectLst/>
                <a:latin typeface="MV Boli" pitchFamily="2" charset="0"/>
                <a:cs typeface="MV Boli" pitchFamily="2" charset="0"/>
              </a:rPr>
              <a:t>Asignatura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429124" y="857232"/>
            <a:ext cx="4592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Segoe Print" pitchFamily="2" charset="0"/>
              </a:rPr>
              <a:t>Teoría de la Comunicación II</a:t>
            </a:r>
            <a:endParaRPr lang="es-ES" sz="2400" b="1" dirty="0">
              <a:latin typeface="Segoe Print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0" y="1285860"/>
            <a:ext cx="6292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C00000"/>
                </a:solidFill>
                <a:latin typeface="Ravie" pitchFamily="82" charset="0"/>
              </a:rPr>
              <a:t>Temas y Contenidos</a:t>
            </a:r>
            <a:endParaRPr lang="es-ES" sz="3600" dirty="0">
              <a:solidFill>
                <a:srgbClr val="C00000"/>
              </a:solidFill>
              <a:latin typeface="Ravie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4282" y="2143116"/>
            <a:ext cx="86439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Teorías sobre la producción social de la comunicación</a:t>
            </a: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Las instituciones legitimadas socialmente para producir y circular información. De la producción y circulación tradicional a la interactiva.</a:t>
            </a:r>
          </a:p>
          <a:p>
            <a:pPr lvl="0" algn="just">
              <a:lnSpc>
                <a:spcPct val="150000"/>
              </a:lnSpc>
            </a:pPr>
            <a:endParaRPr lang="es-E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s-E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La tradición crítica de los estudios de Comunicación</a:t>
            </a: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Sus presupuestos filosóficos, éticos y epistemológicos. </a:t>
            </a:r>
            <a:r>
              <a:rPr lang="es-E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escuela de Frankfurt. El concepto de industria cultural y su significación para la teoría de la comunicación. Los debates sobre el concepto de cultura. Aportes de los estudios culturales británicos.</a:t>
            </a: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357686" y="142852"/>
            <a:ext cx="4597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 w="0"/>
                <a:solidFill>
                  <a:srgbClr val="C00000"/>
                </a:solidFill>
                <a:effectLst/>
                <a:latin typeface="MV Boli" pitchFamily="2" charset="0"/>
                <a:cs typeface="MV Boli" pitchFamily="2" charset="0"/>
              </a:rPr>
              <a:t>Asignatura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429124" y="857232"/>
            <a:ext cx="4592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Segoe Print" pitchFamily="2" charset="0"/>
              </a:rPr>
              <a:t>Teoría de la Comunicación II</a:t>
            </a:r>
            <a:endParaRPr lang="es-ES" sz="2400" b="1" dirty="0">
              <a:latin typeface="Segoe Print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0" y="1285860"/>
            <a:ext cx="6292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C00000"/>
                </a:solidFill>
                <a:latin typeface="Ravie" pitchFamily="82" charset="0"/>
              </a:rPr>
              <a:t>Temas y Contenidos</a:t>
            </a:r>
            <a:endParaRPr lang="es-ES" sz="3600" dirty="0">
              <a:solidFill>
                <a:srgbClr val="C00000"/>
              </a:solidFill>
              <a:latin typeface="Ravie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4282" y="2143116"/>
            <a:ext cx="864399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Estudios sobre La economía política crítica de la comunicación y la cultura.</a:t>
            </a: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Concentración de la propiedad sobre los medios. Implicaciones éticas, políticas, económicas y culturales. Los medios comerciales, los públicos y los comunitarios (evolución de los conceptos y las definiciones teóricas y políticas).</a:t>
            </a:r>
          </a:p>
          <a:p>
            <a:pPr lvl="0" algn="just">
              <a:lnSpc>
                <a:spcPct val="150000"/>
              </a:lnSpc>
            </a:pPr>
            <a:endParaRPr lang="es-E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s-E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La relación comunicación y desarrollo. Crítica al difusionismo. Del modelo comunicativo difusionista al dialógico en las concepciones del desarrollo social sostenible.</a:t>
            </a:r>
            <a:endParaRPr lang="es-E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>
              <a:lnSpc>
                <a:spcPct val="150000"/>
              </a:lnSpc>
            </a:pPr>
            <a:endParaRPr lang="es-E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357686" y="142852"/>
            <a:ext cx="4597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 w="0"/>
                <a:solidFill>
                  <a:srgbClr val="C00000"/>
                </a:solidFill>
                <a:effectLst/>
                <a:latin typeface="MV Boli" pitchFamily="2" charset="0"/>
                <a:cs typeface="MV Boli" pitchFamily="2" charset="0"/>
              </a:rPr>
              <a:t>Asignatura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429124" y="857232"/>
            <a:ext cx="4592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Segoe Print" pitchFamily="2" charset="0"/>
              </a:rPr>
              <a:t>Teoría de la Comunicación II</a:t>
            </a:r>
            <a:endParaRPr lang="es-ES" sz="2400" b="1" dirty="0">
              <a:latin typeface="Segoe Print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55576" y="1922532"/>
            <a:ext cx="6292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C00000"/>
                </a:solidFill>
                <a:latin typeface="Ravie" pitchFamily="82" charset="0"/>
              </a:rPr>
              <a:t>Temas</a:t>
            </a:r>
            <a:r>
              <a:rPr lang="es-ES" sz="3600" dirty="0" smtClean="0">
                <a:solidFill>
                  <a:srgbClr val="00B0F0"/>
                </a:solidFill>
                <a:latin typeface="Ravie" pitchFamily="82" charset="0"/>
              </a:rPr>
              <a:t> </a:t>
            </a:r>
            <a:r>
              <a:rPr lang="es-ES" sz="3600" dirty="0" smtClean="0">
                <a:solidFill>
                  <a:srgbClr val="C00000"/>
                </a:solidFill>
                <a:latin typeface="Ravie" pitchFamily="82" charset="0"/>
              </a:rPr>
              <a:t>y Contenidos</a:t>
            </a:r>
            <a:endParaRPr lang="es-ES" sz="3600" dirty="0">
              <a:solidFill>
                <a:srgbClr val="C00000"/>
              </a:solidFill>
              <a:latin typeface="Ravie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98698" y="3212976"/>
            <a:ext cx="803374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5. Concepciones teóricas sobre el papel de la información y la comunicación en la economía capitalista contemporánea. La comunicación y la cultura como sector económico. </a:t>
            </a: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 papel de la información, la comunicación y el conocimiento en el modo de desarrollo contemporáneo</a:t>
            </a: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4104</TotalTime>
  <Words>2987</Words>
  <Application>Microsoft Office PowerPoint</Application>
  <PresentationFormat>Presentación en pantalla (4:3)</PresentationFormat>
  <Paragraphs>258</Paragraphs>
  <Slides>44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7" baseType="lpstr">
      <vt:lpstr>Arial Unicode MS</vt:lpstr>
      <vt:lpstr>Arial</vt:lpstr>
      <vt:lpstr>Calibri</vt:lpstr>
      <vt:lpstr>Comic Sans MS</vt:lpstr>
      <vt:lpstr>MV Boli</vt:lpstr>
      <vt:lpstr>Ravie</vt:lpstr>
      <vt:lpstr>Segoe Print</vt:lpstr>
      <vt:lpstr>Segoe UI Black</vt:lpstr>
      <vt:lpstr>Tahoma</vt:lpstr>
      <vt:lpstr>Times New Roman</vt:lpstr>
      <vt:lpstr>Verdana</vt:lpstr>
      <vt:lpstr>Wingdings</vt:lpstr>
      <vt:lpstr>Tema de Office</vt:lpstr>
      <vt:lpstr>Curso: 2025-2026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Tema: LA COMUNICACIÓN. Un proceso de producción.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 de Windows</dc:creator>
  <cp:lastModifiedBy>ALOIMA</cp:lastModifiedBy>
  <cp:revision>344</cp:revision>
  <dcterms:created xsi:type="dcterms:W3CDTF">2018-07-24T21:36:02Z</dcterms:created>
  <dcterms:modified xsi:type="dcterms:W3CDTF">2026-02-13T21:26:26Z</dcterms:modified>
</cp:coreProperties>
</file>