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93" r:id="rId4"/>
    <p:sldId id="294" r:id="rId5"/>
    <p:sldId id="327" r:id="rId6"/>
    <p:sldId id="328" r:id="rId7"/>
    <p:sldId id="329" r:id="rId8"/>
    <p:sldId id="330" r:id="rId9"/>
    <p:sldId id="272" r:id="rId10"/>
    <p:sldId id="292" r:id="rId11"/>
    <p:sldId id="321" r:id="rId12"/>
    <p:sldId id="291" r:id="rId13"/>
    <p:sldId id="323" r:id="rId14"/>
    <p:sldId id="284" r:id="rId15"/>
    <p:sldId id="265" r:id="rId16"/>
    <p:sldId id="266" r:id="rId17"/>
    <p:sldId id="267" r:id="rId18"/>
    <p:sldId id="309" r:id="rId19"/>
    <p:sldId id="307" r:id="rId20"/>
    <p:sldId id="306" r:id="rId21"/>
    <p:sldId id="277" r:id="rId22"/>
    <p:sldId id="308" r:id="rId23"/>
    <p:sldId id="310" r:id="rId24"/>
    <p:sldId id="311" r:id="rId25"/>
    <p:sldId id="285" r:id="rId26"/>
    <p:sldId id="288" r:id="rId27"/>
    <p:sldId id="287" r:id="rId28"/>
    <p:sldId id="268" r:id="rId29"/>
    <p:sldId id="297" r:id="rId30"/>
    <p:sldId id="274" r:id="rId31"/>
    <p:sldId id="325" r:id="rId32"/>
    <p:sldId id="326" r:id="rId33"/>
    <p:sldId id="286" r:id="rId34"/>
    <p:sldId id="300" r:id="rId35"/>
    <p:sldId id="269" r:id="rId36"/>
    <p:sldId id="301" r:id="rId37"/>
    <p:sldId id="305" r:id="rId38"/>
    <p:sldId id="304" r:id="rId39"/>
    <p:sldId id="303" r:id="rId40"/>
    <p:sldId id="302" r:id="rId41"/>
    <p:sldId id="299" r:id="rId42"/>
    <p:sldId id="289" r:id="rId43"/>
    <p:sldId id="290" r:id="rId44"/>
    <p:sldId id="282" r:id="rId45"/>
    <p:sldId id="283" r:id="rId4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BDB3686-1796-408D-B2E2-1B691E421AB5}">
          <p14:sldIdLst>
            <p14:sldId id="256"/>
            <p14:sldId id="257"/>
            <p14:sldId id="293"/>
            <p14:sldId id="294"/>
            <p14:sldId id="327"/>
            <p14:sldId id="328"/>
            <p14:sldId id="329"/>
            <p14:sldId id="330"/>
            <p14:sldId id="272"/>
            <p14:sldId id="292"/>
            <p14:sldId id="321"/>
            <p14:sldId id="291"/>
            <p14:sldId id="323"/>
            <p14:sldId id="284"/>
            <p14:sldId id="265"/>
            <p14:sldId id="266"/>
            <p14:sldId id="267"/>
            <p14:sldId id="309"/>
            <p14:sldId id="307"/>
            <p14:sldId id="306"/>
            <p14:sldId id="277"/>
            <p14:sldId id="308"/>
            <p14:sldId id="310"/>
            <p14:sldId id="311"/>
            <p14:sldId id="285"/>
            <p14:sldId id="288"/>
            <p14:sldId id="287"/>
            <p14:sldId id="268"/>
            <p14:sldId id="297"/>
            <p14:sldId id="274"/>
            <p14:sldId id="325"/>
            <p14:sldId id="326"/>
            <p14:sldId id="286"/>
            <p14:sldId id="300"/>
            <p14:sldId id="269"/>
            <p14:sldId id="301"/>
            <p14:sldId id="305"/>
            <p14:sldId id="304"/>
            <p14:sldId id="303"/>
            <p14:sldId id="302"/>
            <p14:sldId id="299"/>
            <p14:sldId id="289"/>
            <p14:sldId id="290"/>
            <p14:sldId id="282"/>
            <p14:sldId id="283"/>
          </p14:sldIdLst>
        </p14:section>
        <p14:section name="América del Sur y Central" id="{3732BBD0-3090-4F1C-BE4B-3BE2DDC64011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5" autoAdjust="0"/>
    <p:restoredTop sz="93648" autoAdjust="0"/>
  </p:normalViewPr>
  <p:slideViewPr>
    <p:cSldViewPr snapToGrid="0">
      <p:cViewPr>
        <p:scale>
          <a:sx n="70" d="100"/>
          <a:sy n="70" d="100"/>
        </p:scale>
        <p:origin x="-5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5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0A29A-B186-4751-9F21-31E2FE7D2C9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53700-1980-4383-BF03-06E145AF47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27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09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3763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033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65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03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62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78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48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88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922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72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564BC-3122-47D5-AB0F-D0658D52F80C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BC429-44CF-4370-9606-22899C7036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53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15845"/>
            <a:ext cx="9144000" cy="3175543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GEOGRAFÍA REGIONAL I</a:t>
            </a:r>
            <a:b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4to año CPE</a:t>
            </a:r>
            <a:b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TEMA 2: LAS AMÉRICAS</a:t>
            </a:r>
            <a:endParaRPr lang="es-E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591388"/>
            <a:ext cx="9144000" cy="1655762"/>
          </a:xfrm>
        </p:spPr>
        <p:txBody>
          <a:bodyPr anchor="ctr"/>
          <a:lstStyle/>
          <a:p>
            <a:r>
              <a:rPr lang="es-ES" dirty="0" smtClean="0"/>
              <a:t>M.Sc. MAYTÉ VALDÉS DÍAZ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93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4103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914102" y="0"/>
            <a:ext cx="6277897" cy="62478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 la actualidad, las placas se desplazan a cierta velocidad, la cual se mide en cm/año. </a:t>
            </a:r>
          </a:p>
          <a:p>
            <a:pPr algn="just"/>
            <a:r>
              <a:rPr lang="es-MX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 observamos la imagen y comparamos las placas de los litorales oeste y este de América del Norte</a:t>
            </a:r>
          </a:p>
          <a:p>
            <a:pPr algn="just"/>
            <a:r>
              <a:rPr lang="es-MX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¿ A qué conclusión podemos llegar? </a:t>
            </a:r>
            <a:endParaRPr lang="es-MX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5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896463" y="2140001"/>
            <a:ext cx="5963265" cy="2387600"/>
          </a:xfrm>
        </p:spPr>
        <p:txBody>
          <a:bodyPr>
            <a:noAutofit/>
          </a:bodyPr>
          <a:lstStyle/>
          <a:p>
            <a:r>
              <a:rPr lang="es-MX" sz="4800" dirty="0" smtClean="0">
                <a:latin typeface="Arial" pitchFamily="34" charset="0"/>
                <a:cs typeface="Arial" pitchFamily="34" charset="0"/>
              </a:rPr>
              <a:t>¿Cómo influyen estas placas en la modelación del relieve de América del Norte?</a:t>
            </a:r>
            <a:endParaRPr lang="es-MX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1060654"/>
            <a:ext cx="3524865" cy="32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-147484" y="0"/>
            <a:ext cx="7108723" cy="6858000"/>
            <a:chOff x="-147484" y="0"/>
            <a:chExt cx="12339484" cy="6858000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484" y="0"/>
              <a:ext cx="12339484" cy="6858000"/>
            </a:xfrm>
            <a:prstGeom prst="rect">
              <a:avLst/>
            </a:prstGeom>
          </p:spPr>
        </p:pic>
        <p:sp>
          <p:nvSpPr>
            <p:cNvPr id="3" name="2 Rectángulo"/>
            <p:cNvSpPr/>
            <p:nvPr/>
          </p:nvSpPr>
          <p:spPr>
            <a:xfrm>
              <a:off x="9733935" y="5338916"/>
              <a:ext cx="2153265" cy="1238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5" name="4 CuadroTexto"/>
          <p:cNvSpPr txBox="1"/>
          <p:nvPr/>
        </p:nvSpPr>
        <p:spPr>
          <a:xfrm>
            <a:off x="7079226" y="723622"/>
            <a:ext cx="4447492" cy="4524315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3200" dirty="0" smtClean="0">
                <a:latin typeface="Arial" pitchFamily="34" charset="0"/>
                <a:cs typeface="Arial" pitchFamily="34" charset="0"/>
              </a:rPr>
              <a:t>Conclusión # 1: </a:t>
            </a:r>
          </a:p>
          <a:p>
            <a:pPr algn="just"/>
            <a:r>
              <a:rPr lang="es-MX" sz="3200" dirty="0" smtClean="0">
                <a:latin typeface="Arial" pitchFamily="34" charset="0"/>
                <a:cs typeface="Arial" pitchFamily="34" charset="0"/>
              </a:rPr>
              <a:t>En el litoral oeste las placas se desplazan  a mayor velocidad por lo que existen líneas de colisión entre las placas que activan   la actividad sísmica y el vulcanismo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893066" y="1076634"/>
            <a:ext cx="2316144" cy="1770606"/>
          </a:xfrm>
          <a:custGeom>
            <a:avLst/>
            <a:gdLst>
              <a:gd name="connsiteX0" fmla="*/ 0 w 2153264"/>
              <a:gd name="connsiteY0" fmla="*/ 1190933 h 2381865"/>
              <a:gd name="connsiteX1" fmla="*/ 1076632 w 2153264"/>
              <a:gd name="connsiteY1" fmla="*/ 0 h 2381865"/>
              <a:gd name="connsiteX2" fmla="*/ 2153264 w 2153264"/>
              <a:gd name="connsiteY2" fmla="*/ 1190933 h 2381865"/>
              <a:gd name="connsiteX3" fmla="*/ 1076632 w 2153264"/>
              <a:gd name="connsiteY3" fmla="*/ 2381866 h 2381865"/>
              <a:gd name="connsiteX4" fmla="*/ 0 w 2153264"/>
              <a:gd name="connsiteY4" fmla="*/ 1190933 h 2381865"/>
              <a:gd name="connsiteX0" fmla="*/ 0 w 2389238"/>
              <a:gd name="connsiteY0" fmla="*/ 676340 h 2421822"/>
              <a:gd name="connsiteX1" fmla="*/ 1312606 w 2389238"/>
              <a:gd name="connsiteY1" fmla="*/ 31097 h 2421822"/>
              <a:gd name="connsiteX2" fmla="*/ 2389238 w 2389238"/>
              <a:gd name="connsiteY2" fmla="*/ 1222030 h 2421822"/>
              <a:gd name="connsiteX3" fmla="*/ 1312606 w 2389238"/>
              <a:gd name="connsiteY3" fmla="*/ 2412963 h 2421822"/>
              <a:gd name="connsiteX4" fmla="*/ 0 w 2389238"/>
              <a:gd name="connsiteY4" fmla="*/ 676340 h 2421822"/>
              <a:gd name="connsiteX0" fmla="*/ 275502 w 2664740"/>
              <a:gd name="connsiteY0" fmla="*/ 653902 h 2399384"/>
              <a:gd name="connsiteX1" fmla="*/ 1588108 w 2664740"/>
              <a:gd name="connsiteY1" fmla="*/ 8659 h 2399384"/>
              <a:gd name="connsiteX2" fmla="*/ 2664740 w 2664740"/>
              <a:gd name="connsiteY2" fmla="*/ 1199592 h 2399384"/>
              <a:gd name="connsiteX3" fmla="*/ 1588108 w 2664740"/>
              <a:gd name="connsiteY3" fmla="*/ 2390525 h 2399384"/>
              <a:gd name="connsiteX4" fmla="*/ 275502 w 2664740"/>
              <a:gd name="connsiteY4" fmla="*/ 653902 h 2399384"/>
              <a:gd name="connsiteX0" fmla="*/ 275502 w 2664740"/>
              <a:gd name="connsiteY0" fmla="*/ 653902 h 2597281"/>
              <a:gd name="connsiteX1" fmla="*/ 1588108 w 2664740"/>
              <a:gd name="connsiteY1" fmla="*/ 8659 h 2597281"/>
              <a:gd name="connsiteX2" fmla="*/ 2664740 w 2664740"/>
              <a:gd name="connsiteY2" fmla="*/ 1199592 h 2597281"/>
              <a:gd name="connsiteX3" fmla="*/ 1588108 w 2664740"/>
              <a:gd name="connsiteY3" fmla="*/ 2390525 h 2597281"/>
              <a:gd name="connsiteX4" fmla="*/ 275502 w 2664740"/>
              <a:gd name="connsiteY4" fmla="*/ 653902 h 2597281"/>
              <a:gd name="connsiteX0" fmla="*/ 275502 w 2664740"/>
              <a:gd name="connsiteY0" fmla="*/ 653902 h 2457427"/>
              <a:gd name="connsiteX1" fmla="*/ 1588108 w 2664740"/>
              <a:gd name="connsiteY1" fmla="*/ 8659 h 2457427"/>
              <a:gd name="connsiteX2" fmla="*/ 2664740 w 2664740"/>
              <a:gd name="connsiteY2" fmla="*/ 1199592 h 2457427"/>
              <a:gd name="connsiteX3" fmla="*/ 1588108 w 2664740"/>
              <a:gd name="connsiteY3" fmla="*/ 2390525 h 2457427"/>
              <a:gd name="connsiteX4" fmla="*/ 275502 w 2664740"/>
              <a:gd name="connsiteY4" fmla="*/ 653902 h 2457427"/>
              <a:gd name="connsiteX0" fmla="*/ 263184 w 2652422"/>
              <a:gd name="connsiteY0" fmla="*/ 742352 h 2545877"/>
              <a:gd name="connsiteX1" fmla="*/ 1575790 w 2652422"/>
              <a:gd name="connsiteY1" fmla="*/ 97109 h 2545877"/>
              <a:gd name="connsiteX2" fmla="*/ 2652422 w 2652422"/>
              <a:gd name="connsiteY2" fmla="*/ 1288042 h 2545877"/>
              <a:gd name="connsiteX3" fmla="*/ 1575790 w 2652422"/>
              <a:gd name="connsiteY3" fmla="*/ 2478975 h 2545877"/>
              <a:gd name="connsiteX4" fmla="*/ 263184 w 2652422"/>
              <a:gd name="connsiteY4" fmla="*/ 742352 h 2545877"/>
              <a:gd name="connsiteX0" fmla="*/ 271285 w 2660523"/>
              <a:gd name="connsiteY0" fmla="*/ 680990 h 2484515"/>
              <a:gd name="connsiteX1" fmla="*/ 1583891 w 2660523"/>
              <a:gd name="connsiteY1" fmla="*/ 35747 h 2484515"/>
              <a:gd name="connsiteX2" fmla="*/ 2660523 w 2660523"/>
              <a:gd name="connsiteY2" fmla="*/ 1226680 h 2484515"/>
              <a:gd name="connsiteX3" fmla="*/ 1583891 w 2660523"/>
              <a:gd name="connsiteY3" fmla="*/ 2417613 h 2484515"/>
              <a:gd name="connsiteX4" fmla="*/ 271285 w 2660523"/>
              <a:gd name="connsiteY4" fmla="*/ 680990 h 2484515"/>
              <a:gd name="connsiteX0" fmla="*/ 271285 w 2660523"/>
              <a:gd name="connsiteY0" fmla="*/ 680990 h 2484515"/>
              <a:gd name="connsiteX1" fmla="*/ 1583891 w 2660523"/>
              <a:gd name="connsiteY1" fmla="*/ 35747 h 2484515"/>
              <a:gd name="connsiteX2" fmla="*/ 2660523 w 2660523"/>
              <a:gd name="connsiteY2" fmla="*/ 1226680 h 2484515"/>
              <a:gd name="connsiteX3" fmla="*/ 1583891 w 2660523"/>
              <a:gd name="connsiteY3" fmla="*/ 2417613 h 2484515"/>
              <a:gd name="connsiteX4" fmla="*/ 271285 w 2660523"/>
              <a:gd name="connsiteY4" fmla="*/ 680990 h 2484515"/>
              <a:gd name="connsiteX0" fmla="*/ 271285 w 2660523"/>
              <a:gd name="connsiteY0" fmla="*/ 680990 h 2488852"/>
              <a:gd name="connsiteX1" fmla="*/ 1583891 w 2660523"/>
              <a:gd name="connsiteY1" fmla="*/ 35747 h 2488852"/>
              <a:gd name="connsiteX2" fmla="*/ 2660523 w 2660523"/>
              <a:gd name="connsiteY2" fmla="*/ 1226680 h 2488852"/>
              <a:gd name="connsiteX3" fmla="*/ 1583891 w 2660523"/>
              <a:gd name="connsiteY3" fmla="*/ 2417613 h 2488852"/>
              <a:gd name="connsiteX4" fmla="*/ 271285 w 2660523"/>
              <a:gd name="connsiteY4" fmla="*/ 680990 h 2488852"/>
              <a:gd name="connsiteX0" fmla="*/ 271285 w 2660523"/>
              <a:gd name="connsiteY0" fmla="*/ 680990 h 2464816"/>
              <a:gd name="connsiteX1" fmla="*/ 1583891 w 2660523"/>
              <a:gd name="connsiteY1" fmla="*/ 35747 h 2464816"/>
              <a:gd name="connsiteX2" fmla="*/ 2660523 w 2660523"/>
              <a:gd name="connsiteY2" fmla="*/ 1226680 h 2464816"/>
              <a:gd name="connsiteX3" fmla="*/ 1982099 w 2660523"/>
              <a:gd name="connsiteY3" fmla="*/ 1908792 h 2464816"/>
              <a:gd name="connsiteX4" fmla="*/ 1583891 w 2660523"/>
              <a:gd name="connsiteY4" fmla="*/ 2417613 h 2464816"/>
              <a:gd name="connsiteX5" fmla="*/ 271285 w 2660523"/>
              <a:gd name="connsiteY5" fmla="*/ 680990 h 2464816"/>
              <a:gd name="connsiteX0" fmla="*/ 2085 w 2391323"/>
              <a:gd name="connsiteY0" fmla="*/ 689574 h 1992100"/>
              <a:gd name="connsiteX1" fmla="*/ 1314691 w 2391323"/>
              <a:gd name="connsiteY1" fmla="*/ 44331 h 1992100"/>
              <a:gd name="connsiteX2" fmla="*/ 2391323 w 2391323"/>
              <a:gd name="connsiteY2" fmla="*/ 1235264 h 1992100"/>
              <a:gd name="connsiteX3" fmla="*/ 1712899 w 2391323"/>
              <a:gd name="connsiteY3" fmla="*/ 1917376 h 1992100"/>
              <a:gd name="connsiteX4" fmla="*/ 1639155 w 2391323"/>
              <a:gd name="connsiteY4" fmla="*/ 1674029 h 1992100"/>
              <a:gd name="connsiteX5" fmla="*/ 2085 w 2391323"/>
              <a:gd name="connsiteY5" fmla="*/ 689574 h 1992100"/>
              <a:gd name="connsiteX0" fmla="*/ 2085 w 2391323"/>
              <a:gd name="connsiteY0" fmla="*/ 689574 h 1843120"/>
              <a:gd name="connsiteX1" fmla="*/ 1314691 w 2391323"/>
              <a:gd name="connsiteY1" fmla="*/ 44331 h 1843120"/>
              <a:gd name="connsiteX2" fmla="*/ 2391323 w 2391323"/>
              <a:gd name="connsiteY2" fmla="*/ 1235264 h 1843120"/>
              <a:gd name="connsiteX3" fmla="*/ 2111105 w 2391323"/>
              <a:gd name="connsiteY3" fmla="*/ 1725647 h 1843120"/>
              <a:gd name="connsiteX4" fmla="*/ 1639155 w 2391323"/>
              <a:gd name="connsiteY4" fmla="*/ 1674029 h 1843120"/>
              <a:gd name="connsiteX5" fmla="*/ 2085 w 2391323"/>
              <a:gd name="connsiteY5" fmla="*/ 689574 h 1843120"/>
              <a:gd name="connsiteX0" fmla="*/ 2712 w 2391950"/>
              <a:gd name="connsiteY0" fmla="*/ 681774 h 1836633"/>
              <a:gd name="connsiteX1" fmla="*/ 1315318 w 2391950"/>
              <a:gd name="connsiteY1" fmla="*/ 36531 h 1836633"/>
              <a:gd name="connsiteX2" fmla="*/ 2391950 w 2391950"/>
              <a:gd name="connsiteY2" fmla="*/ 1227464 h 1836633"/>
              <a:gd name="connsiteX3" fmla="*/ 2111732 w 2391950"/>
              <a:gd name="connsiteY3" fmla="*/ 1717847 h 1836633"/>
              <a:gd name="connsiteX4" fmla="*/ 1639782 w 2391950"/>
              <a:gd name="connsiteY4" fmla="*/ 1666229 h 1836633"/>
              <a:gd name="connsiteX5" fmla="*/ 990855 w 2391950"/>
              <a:gd name="connsiteY5" fmla="*/ 655963 h 1836633"/>
              <a:gd name="connsiteX6" fmla="*/ 2712 w 2391950"/>
              <a:gd name="connsiteY6" fmla="*/ 681774 h 1836633"/>
              <a:gd name="connsiteX0" fmla="*/ 2712 w 2402885"/>
              <a:gd name="connsiteY0" fmla="*/ 647170 h 1802029"/>
              <a:gd name="connsiteX1" fmla="*/ 1315318 w 2402885"/>
              <a:gd name="connsiteY1" fmla="*/ 1927 h 1802029"/>
              <a:gd name="connsiteX2" fmla="*/ 1551293 w 2402885"/>
              <a:gd name="connsiteY2" fmla="*/ 473875 h 1802029"/>
              <a:gd name="connsiteX3" fmla="*/ 2391950 w 2402885"/>
              <a:gd name="connsiteY3" fmla="*/ 1192860 h 1802029"/>
              <a:gd name="connsiteX4" fmla="*/ 2111732 w 2402885"/>
              <a:gd name="connsiteY4" fmla="*/ 1683243 h 1802029"/>
              <a:gd name="connsiteX5" fmla="*/ 1639782 w 2402885"/>
              <a:gd name="connsiteY5" fmla="*/ 1631625 h 1802029"/>
              <a:gd name="connsiteX6" fmla="*/ 990855 w 2402885"/>
              <a:gd name="connsiteY6" fmla="*/ 621359 h 1802029"/>
              <a:gd name="connsiteX7" fmla="*/ 2712 w 2402885"/>
              <a:gd name="connsiteY7" fmla="*/ 647170 h 1802029"/>
              <a:gd name="connsiteX0" fmla="*/ 245 w 2400418"/>
              <a:gd name="connsiteY0" fmla="*/ 617863 h 1772722"/>
              <a:gd name="connsiteX1" fmla="*/ 899896 w 2400418"/>
              <a:gd name="connsiteY1" fmla="*/ 2117 h 1772722"/>
              <a:gd name="connsiteX2" fmla="*/ 1548826 w 2400418"/>
              <a:gd name="connsiteY2" fmla="*/ 444568 h 1772722"/>
              <a:gd name="connsiteX3" fmla="*/ 2389483 w 2400418"/>
              <a:gd name="connsiteY3" fmla="*/ 1163553 h 1772722"/>
              <a:gd name="connsiteX4" fmla="*/ 2109265 w 2400418"/>
              <a:gd name="connsiteY4" fmla="*/ 1653936 h 1772722"/>
              <a:gd name="connsiteX5" fmla="*/ 1637315 w 2400418"/>
              <a:gd name="connsiteY5" fmla="*/ 1602318 h 1772722"/>
              <a:gd name="connsiteX6" fmla="*/ 988388 w 2400418"/>
              <a:gd name="connsiteY6" fmla="*/ 592052 h 1772722"/>
              <a:gd name="connsiteX7" fmla="*/ 245 w 2400418"/>
              <a:gd name="connsiteY7" fmla="*/ 617863 h 1772722"/>
              <a:gd name="connsiteX0" fmla="*/ 245 w 2390393"/>
              <a:gd name="connsiteY0" fmla="*/ 617462 h 1772321"/>
              <a:gd name="connsiteX1" fmla="*/ 899896 w 2390393"/>
              <a:gd name="connsiteY1" fmla="*/ 1716 h 1772321"/>
              <a:gd name="connsiteX2" fmla="*/ 1548826 w 2390393"/>
              <a:gd name="connsiteY2" fmla="*/ 444167 h 1772321"/>
              <a:gd name="connsiteX3" fmla="*/ 1799548 w 2390393"/>
              <a:gd name="connsiteY3" fmla="*/ 989856 h 1772321"/>
              <a:gd name="connsiteX4" fmla="*/ 2389483 w 2390393"/>
              <a:gd name="connsiteY4" fmla="*/ 1163152 h 1772321"/>
              <a:gd name="connsiteX5" fmla="*/ 2109265 w 2390393"/>
              <a:gd name="connsiteY5" fmla="*/ 1653535 h 1772321"/>
              <a:gd name="connsiteX6" fmla="*/ 1637315 w 2390393"/>
              <a:gd name="connsiteY6" fmla="*/ 1601917 h 1772321"/>
              <a:gd name="connsiteX7" fmla="*/ 988388 w 2390393"/>
              <a:gd name="connsiteY7" fmla="*/ 591651 h 1772321"/>
              <a:gd name="connsiteX8" fmla="*/ 245 w 2390393"/>
              <a:gd name="connsiteY8" fmla="*/ 617462 h 1772321"/>
              <a:gd name="connsiteX0" fmla="*/ 245 w 2191817"/>
              <a:gd name="connsiteY0" fmla="*/ 617462 h 1772321"/>
              <a:gd name="connsiteX1" fmla="*/ 899896 w 2191817"/>
              <a:gd name="connsiteY1" fmla="*/ 1716 h 1772321"/>
              <a:gd name="connsiteX2" fmla="*/ 1548826 w 2191817"/>
              <a:gd name="connsiteY2" fmla="*/ 444167 h 1772321"/>
              <a:gd name="connsiteX3" fmla="*/ 1799548 w 2191817"/>
              <a:gd name="connsiteY3" fmla="*/ 989856 h 1772321"/>
              <a:gd name="connsiteX4" fmla="*/ 2109264 w 2191817"/>
              <a:gd name="connsiteY4" fmla="*/ 1310636 h 1772321"/>
              <a:gd name="connsiteX5" fmla="*/ 2109265 w 2191817"/>
              <a:gd name="connsiteY5" fmla="*/ 1653535 h 1772321"/>
              <a:gd name="connsiteX6" fmla="*/ 1637315 w 2191817"/>
              <a:gd name="connsiteY6" fmla="*/ 1601917 h 1772321"/>
              <a:gd name="connsiteX7" fmla="*/ 988388 w 2191817"/>
              <a:gd name="connsiteY7" fmla="*/ 591651 h 1772321"/>
              <a:gd name="connsiteX8" fmla="*/ 245 w 2191817"/>
              <a:gd name="connsiteY8" fmla="*/ 617462 h 1772321"/>
              <a:gd name="connsiteX0" fmla="*/ 245 w 2191817"/>
              <a:gd name="connsiteY0" fmla="*/ 617462 h 1772321"/>
              <a:gd name="connsiteX1" fmla="*/ 899896 w 2191817"/>
              <a:gd name="connsiteY1" fmla="*/ 1716 h 1772321"/>
              <a:gd name="connsiteX2" fmla="*/ 1548826 w 2191817"/>
              <a:gd name="connsiteY2" fmla="*/ 444167 h 1772321"/>
              <a:gd name="connsiteX3" fmla="*/ 1799548 w 2191817"/>
              <a:gd name="connsiteY3" fmla="*/ 989856 h 1772321"/>
              <a:gd name="connsiteX4" fmla="*/ 2109264 w 2191817"/>
              <a:gd name="connsiteY4" fmla="*/ 1310636 h 1772321"/>
              <a:gd name="connsiteX5" fmla="*/ 2109265 w 2191817"/>
              <a:gd name="connsiteY5" fmla="*/ 1653535 h 1772321"/>
              <a:gd name="connsiteX6" fmla="*/ 1637315 w 2191817"/>
              <a:gd name="connsiteY6" fmla="*/ 1601917 h 1772321"/>
              <a:gd name="connsiteX7" fmla="*/ 988388 w 2191817"/>
              <a:gd name="connsiteY7" fmla="*/ 591651 h 1772321"/>
              <a:gd name="connsiteX8" fmla="*/ 245 w 2191817"/>
              <a:gd name="connsiteY8" fmla="*/ 617462 h 1772321"/>
              <a:gd name="connsiteX0" fmla="*/ 213 w 2309772"/>
              <a:gd name="connsiteY0" fmla="*/ 438766 h 1770606"/>
              <a:gd name="connsiteX1" fmla="*/ 1017851 w 2309772"/>
              <a:gd name="connsiteY1" fmla="*/ 1 h 1770606"/>
              <a:gd name="connsiteX2" fmla="*/ 1666781 w 2309772"/>
              <a:gd name="connsiteY2" fmla="*/ 442452 h 1770606"/>
              <a:gd name="connsiteX3" fmla="*/ 1917503 w 2309772"/>
              <a:gd name="connsiteY3" fmla="*/ 988141 h 1770606"/>
              <a:gd name="connsiteX4" fmla="*/ 2227219 w 2309772"/>
              <a:gd name="connsiteY4" fmla="*/ 1308921 h 1770606"/>
              <a:gd name="connsiteX5" fmla="*/ 2227220 w 2309772"/>
              <a:gd name="connsiteY5" fmla="*/ 1651820 h 1770606"/>
              <a:gd name="connsiteX6" fmla="*/ 1755270 w 2309772"/>
              <a:gd name="connsiteY6" fmla="*/ 1600202 h 1770606"/>
              <a:gd name="connsiteX7" fmla="*/ 1106343 w 2309772"/>
              <a:gd name="connsiteY7" fmla="*/ 589936 h 1770606"/>
              <a:gd name="connsiteX8" fmla="*/ 213 w 2309772"/>
              <a:gd name="connsiteY8" fmla="*/ 438766 h 1770606"/>
              <a:gd name="connsiteX0" fmla="*/ 6585 w 2316144"/>
              <a:gd name="connsiteY0" fmla="*/ 438766 h 1770606"/>
              <a:gd name="connsiteX1" fmla="*/ 1024223 w 2316144"/>
              <a:gd name="connsiteY1" fmla="*/ 1 h 1770606"/>
              <a:gd name="connsiteX2" fmla="*/ 1673153 w 2316144"/>
              <a:gd name="connsiteY2" fmla="*/ 442452 h 1770606"/>
              <a:gd name="connsiteX3" fmla="*/ 1923875 w 2316144"/>
              <a:gd name="connsiteY3" fmla="*/ 988141 h 1770606"/>
              <a:gd name="connsiteX4" fmla="*/ 2233591 w 2316144"/>
              <a:gd name="connsiteY4" fmla="*/ 1308921 h 1770606"/>
              <a:gd name="connsiteX5" fmla="*/ 2233592 w 2316144"/>
              <a:gd name="connsiteY5" fmla="*/ 1651820 h 1770606"/>
              <a:gd name="connsiteX6" fmla="*/ 1761642 w 2316144"/>
              <a:gd name="connsiteY6" fmla="*/ 1600202 h 1770606"/>
              <a:gd name="connsiteX7" fmla="*/ 1112715 w 2316144"/>
              <a:gd name="connsiteY7" fmla="*/ 589936 h 1770606"/>
              <a:gd name="connsiteX8" fmla="*/ 611269 w 2316144"/>
              <a:gd name="connsiteY8" fmla="*/ 663676 h 1770606"/>
              <a:gd name="connsiteX9" fmla="*/ 6585 w 2316144"/>
              <a:gd name="connsiteY9" fmla="*/ 438766 h 177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6144" h="1770606">
                <a:moveTo>
                  <a:pt x="6585" y="438766"/>
                </a:moveTo>
                <a:cubicBezTo>
                  <a:pt x="75411" y="328154"/>
                  <a:pt x="746462" y="-613"/>
                  <a:pt x="1024223" y="1"/>
                </a:cubicBezTo>
                <a:cubicBezTo>
                  <a:pt x="1301984" y="615"/>
                  <a:pt x="1483882" y="314633"/>
                  <a:pt x="1673153" y="442452"/>
                </a:cubicBezTo>
                <a:cubicBezTo>
                  <a:pt x="1862424" y="570271"/>
                  <a:pt x="1783766" y="868310"/>
                  <a:pt x="1923875" y="988141"/>
                </a:cubicBezTo>
                <a:cubicBezTo>
                  <a:pt x="2063984" y="1107972"/>
                  <a:pt x="1985327" y="1353166"/>
                  <a:pt x="2233591" y="1308921"/>
                </a:cubicBezTo>
                <a:cubicBezTo>
                  <a:pt x="2245882" y="1456405"/>
                  <a:pt x="2413031" y="1453331"/>
                  <a:pt x="2233592" y="1651820"/>
                </a:cubicBezTo>
                <a:cubicBezTo>
                  <a:pt x="2054153" y="1850309"/>
                  <a:pt x="1948455" y="1777183"/>
                  <a:pt x="1761642" y="1600202"/>
                </a:cubicBezTo>
                <a:cubicBezTo>
                  <a:pt x="1574829" y="1423221"/>
                  <a:pt x="1301986" y="775521"/>
                  <a:pt x="1112715" y="589936"/>
                </a:cubicBezTo>
                <a:cubicBezTo>
                  <a:pt x="923444" y="404352"/>
                  <a:pt x="795624" y="688871"/>
                  <a:pt x="611269" y="663676"/>
                </a:cubicBezTo>
                <a:cubicBezTo>
                  <a:pt x="426914" y="638481"/>
                  <a:pt x="-62241" y="549378"/>
                  <a:pt x="6585" y="438766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54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129653" y="576137"/>
            <a:ext cx="4447492" cy="5016758"/>
          </a:xfrm>
          <a:prstGeom prst="rect">
            <a:avLst/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3200" dirty="0" smtClean="0">
                <a:latin typeface="Arial" pitchFamily="34" charset="0"/>
                <a:cs typeface="Arial" pitchFamily="34" charset="0"/>
              </a:rPr>
              <a:t>Conclusión # 2:</a:t>
            </a:r>
          </a:p>
          <a:p>
            <a:pPr algn="just"/>
            <a:r>
              <a:rPr lang="es-MX" sz="3200" dirty="0" smtClean="0">
                <a:latin typeface="Arial" pitchFamily="34" charset="0"/>
                <a:cs typeface="Arial" pitchFamily="34" charset="0"/>
              </a:rPr>
              <a:t>Las líneas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de  colisión entre placas </a:t>
            </a:r>
            <a:r>
              <a:rPr lang="es-MX" sz="3200" dirty="0" smtClean="0">
                <a:latin typeface="Arial" pitchFamily="34" charset="0"/>
                <a:cs typeface="Arial" pitchFamily="34" charset="0"/>
              </a:rPr>
              <a:t>oceánicas y continental provocan zonas de subducción que dan lugar a fallas convergentes o destructivas y a fallas  transformantes o zonas de deslizamiento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6688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0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¿Qué forman las fallas convergentes o destructivas?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3" y="1755056"/>
            <a:ext cx="6983822" cy="417278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48" y="1769806"/>
            <a:ext cx="4431326" cy="413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13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29" y="2580968"/>
            <a:ext cx="7152968" cy="427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580968"/>
          </a:xfrm>
          <a:solidFill>
            <a:srgbClr val="002060"/>
          </a:solidFill>
        </p:spPr>
        <p:txBody>
          <a:bodyPr anchor="t">
            <a:noAutofit/>
          </a:bodyPr>
          <a:lstStyle/>
          <a:p>
            <a:pPr algn="just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 </a:t>
            </a:r>
            <a:r>
              <a:rPr lang="es-E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oeste de América del Norte,  las fallas convergentes o destructivas dan origen al  </a:t>
            </a: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 de  las  </a:t>
            </a:r>
            <a:r>
              <a:rPr lang="es-E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Cordilleras norteamericanas , que se   extienden   </a:t>
            </a: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 lo   largo   de   9000 km desde Alaska hasta México</a:t>
            </a:r>
            <a:r>
              <a:rPr lang="es-MX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con un ancho variable que oscila entre 600 y 1600 Km</a:t>
            </a: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976" y="160337"/>
            <a:ext cx="11519264" cy="1548541"/>
          </a:xfrm>
          <a:solidFill>
            <a:srgbClr val="00206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extensión latitudinal de este sistema orográfico origina   </a:t>
            </a:r>
            <a:r>
              <a:rPr lang="es-E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 diversidad   de   sus   </a:t>
            </a:r>
            <a:r>
              <a:rPr lang="es-E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paisajes debido a la acción del clima, manifestándose la </a:t>
            </a:r>
            <a:r>
              <a:rPr lang="es-ES" sz="32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zonalidad  morfoclimática  </a:t>
            </a:r>
            <a:r>
              <a:rPr lang="es-E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50" y="1708879"/>
            <a:ext cx="3952576" cy="397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2" descr="data:image/jpeg;base64,/9j/4AAQSkZJRgABAQAAAQABAAD/2wCEAAoHCBUVFBcVFBQXFxcXGSIaGhkaGh4gHBkaHRodGRodGhoeICwjGiEpIBkcJTYkKS0vMzMzGiM4PjgyPSwyMy8BCwsLDw4PHhISHjIqIikyMjIyNC8yMjI6NDIyNDIyMjIyMjIyMjIyMjIyMjIyMjIyMjIyMjIyMjIyMjIyMjIyMv/AABEIAKoBKAMBIgACEQEDEQH/xAAbAAACAwEBAQAAAAAAAAAAAAAEBQIDBgEAB//EAEEQAAIBAgUCBAQEBQIEBAcAAAECEQMhAAQSMUEiUQVhcYETMpGhBkKxwSNS0eHwFGIzcpLxFUOCshY0c6KjwtL/xAAZAQADAQEBAAAAAAAAAAAAAAABAgMABAX/xAAsEQACAgEDAwMDBAMBAAAAAAAAAQIRAxIhMQRBURNhoSKBkQUUMtFCcbEV/9oADAMBAAIRAxEAPwD53URtNy+kgm0EiW0zpjvaRe+GngdZWeC1QBSSSTB+UgxsY3HsMKqFRTChdh8rHa8ze/0B98X0GZWLqYG4AYAEwQLws7m48u0Y4mVhKpJhK+JN8WpUU9RmFMSAepo6RLD+aJ7cYs8FzgRzLgroIG0XU9MD5Tx8vax4WUszYklvJNZkcyoMQbczt5jBuTrAMjckHSRqLEzuGA6SP+2KepKLvwLSexqvw5nC1NabACCVFjZVQGTxM+2+FNKsrZ2zLpndlBi/DGeom3awjaMV+C5v4dTqLRqMQQQLQdIRSeAOmCYG4Fufh2spzMkAAliCoe5m4AMkTN+Djtx9RqjGLe97kJY6baXY0Xir9dKmdQDuCSP9stB7C2/p7s1QQIiOI2jywl8Z/wDmKWrSAGIGojb4TtqIYCN4vabTvh4zgU9ZBiJgDUY8gszbtj0Iyts5ZQpIpy1ZaklTOlip9VMH74u0YW/hllamSoGnWYiwixsPygTESYvhyEwylcUxXCpNFITEgmC0QeXvgl8mIlWHpjOSRlBsXCnjop4JamRvjwTBs2kH0Y9owRpxIU8bUbSDBMTSiTxgpEXmcdK9hGBqNpKFpwcEswI8/THFTEgmFe4VsDhMTFPBK08TCYGoOkGFLEhTwSKeJBMLqNpBhTx34eCgmJBMDUHSCiniQp4KFPHhTwNQdIOKeOilgkJiQTC6g6QYU8TFPAPiHj2XomHqS0xpQFzMTpOkEKfIkYTZr8b00kLSYtwGdRP/AE6wOOcSlmhHllY4pPhGoFPHRTx8/wAz+M80wlESkpIAYqSASYHUxjg8DY4CzX4kzHw/iHM1SJjUiU1p6hvHTq4AsRcn0xL93DtY/wC2l3Pp2nCvM/iDK05DVVJA/JLdxA0zJlTbjnHy/NeI1qig1qjsIuNRJP5djYWZpJ4N+2F2YzlzpGnzi5N+e/8AXAeeT/ijeklyfQc9+PUW1Okb7M7QObwAfK2PY+dojTqa8zCmLQwEmfUD1IxzA1y8m0rwAtSMKQROkWgEAEm/ccXGJEMk3UhhGqDsLwSN5B2jjEQVZlBDTpEMI2gkb+XPOK6tPTEMWUmCQIYfUf2xzNblb3LaVcCNJ/6iR5QDEDm084LYgwGBJKCyxAmfl+aJncT6YW0ryI1CbzzOxJ4+33wdVJBUCB/DSFtf+GpE2gz3P2wsooPYuDwWnSdIMEgE3vO/fe3bbDL8Iml8YGqwCiTsCh2mTxuIO1vQ4VUCTIkglR5EEsOZvv8AynBXhbQysVUkllIYTbR/LMROni8fUQlodhrUqNh4rRJr0WABDMYaQRpKPus6bT3m59y89Rb4D9TSakdKvYB+As6LDfYEScIKXirVXpCoemlaQCWnSQGJkEeUc74KzOZpJlgwrNIYmzupE2hWRQIJImVgzsNsenDPCSbT/JGeGSq0MPwuZSooB0rUI1GJY8kgc8788Ye2G8YwfhefNOk+pkQnWASCXhlk6CCNMtH5RsPaT0FqKGRQ8kwslSx3BZgR5m9hBtfEX+oKCSqykehc23dGwzXjOVprL1adv5SSdpFgDinJePrUVmp06jRJiw6RyeR32NsYxM38MBUy5Qpeo35nBsQSeNR4w3y+aN2VB1LPUvcA38ur7Hvjly/qGTtt8nXi6HG/5f0NaX4h310m3iUM9rXAk3++CG/EFICTTq+kL/8A1jKGq7AlmY6eDZe5hRYY6MlJZviADTYNPnsAPQcDCx67Nw38Dy6HC90vk1P/AMTUYMpUUjjTJPoZj6nnBfhXiQrM6hGUpEzE3njjbGQ+CImeRGxBFpkzbDjwCpFZDJipKsLbwTf3H3He9sXWzeRKXHBLL0MFBuPNWaoJiYTFqpiapj1HI8jSVqmJfDxelInbF4yvcj64VzHUQVafliQTF7QgLFgqgSSbADuSdsZmr+NBrc0qQqU6diS0M5MgaQVMAHyJI4xGeaMN2Vx4JTdRNBUKqpZmCgbkwAPUnbHqFVHnQ6tETpYGJEiY2kYxX4g8eGcektIBFQkuGi7GAIixgBo7lvK4ju9MMKNQ0yOnUpuebxAI/v3xyT65RnprY7Yfp7lC26Z9AqV6aEB6iKSQAGYAkmYAk7mDHocTzOapUV11WVFmJbvvAG5MA2HbHylM3UqkvmG+I0KrNYEKCQFEQCTLSTMzHrZVrNWeBUZ6akhASdKEsJgTYCPeB7mXVc7bAXRbLfc1ma/FhLsKFIMg2ZiZa5FlF1Fuf7YqpfjT+aiDaYVzM+mk2i8+WEL5sCaaCD/NEc2/T7+WAswlgkgQekgn3LGZkWM+XFo5458rd2dM+mwxjSRpm/GlRyPh0lUFtP8AE1SCBeYjmdwLA4X+NePVqlO7xrB6KYZUiLF3uYYkWkg6ovF814hXbSgQxrBDVB+Zi19LCYvbVbbFOfzjMUo0yGKgKNMzbplie8eV4w0pTl32JJY43S3Ljm1QMEJ0RAXsxlToO8neSJHlMYI8MyC1VV2Yl3JGkA6Qq3hiN5F/6745kPDTSiox1sRpgRpWTcLJg30k7c+7Otm0pKGqHUTsgiAGaHcj027+dsK1tsGPlg3inia0GRIU02EGLkREEz8wJjaD54XZI1Kop0jYU7u0Ain5hSRqaDAiT0jeLezFNnDVNISmrMqHT0jU2lWIbeABEdzBxw1aahKlIfMsOJbqC3BY6rGTb37YMYJL3FnNye/AJmUZXZEJYiZ4JgwNRm4hQ07X8sC5capJIHN+Yvt5fv64KzLBjTKFgumGJ3Ziun3gagMV1XAU0wLkAbTMcg7xh9SRBpWE1AUQBJMkEswEwe1rCY+2O44lQVAhdrBYI85Y8EHYDHsLrbNSE2YgMsEAhU3mPkW+0bkn74ozJHSTtsYI4MDYme0+lzgisiswuNlEHf5FHMEe3fFNemUAgiJsZjvY/fpFsHuI+Tnh8MwlSY7kH/v6YILTJNtKgx8x2UCD9LcYqyMzuLnsTfniP3xdmqel3JC2CwLRJVGtIG3O1zhWrkMey7f8Qhh8omxW2tBBkE8j6emJZdxrPysdRMMb9tuduxxXlbq5FhpG7d3QfzEHc7+2OUkI1QwgEfmiD1ETP/LgOOwY9h1l3OhouupQduzEevyzHlivxIINN0m8gjq3MGZJ2gng49dKbAmWFVZWFMxTaCeZ6j9T70Z+upaHDTuBMCBvEbee/OJaTrcvpoN8DzjU3ZgqaGQq47qQskTYkG9uCbzg/MZek1MHpp1AslR8rFYJkTADAbeY7xhGtT8sDggH5lIHn/nmcOUoghmG4ANjzBH0hRiM+bKYvqtFdbNj4bKyjUTpE7NHnO86cNVq6oFPT8Mm8wDa5iWESDaZiDM7HO10ZQFczqPIjfSYPb5vaRjr1WDAEFdIUrMgEaZNvzflv2jvgNDqenk0FSmqkrupnqDCzcKfY77+s4J/0UQCyi3IIid+JJkKBHbC/wAN8RV+moOoALqmAwEmdosL+xwyyjSwvpBUMrhoJvtEWj/9gPVKaZ0RnGStFFTKyhIddyAbiTaRcbwcd8OpPTqLUQjpIjsTPytyAZ3jnFqKumCgJAMkQL7Wj6ycGZQdJVF1B0KlSIgAAh9WwN/uMUi2mZpNGxy7ioiuuzAEe98XKmM14D4v8OmadRWbQegCAdPIMng/r6STnfxKqkABackyal5gTCIhlzv227XHsR6qLim3ueLLo8ik0lt5NCkjC7P+PUaUh3BYD5FgsT27A+pGMl4p+K6tQlaS6UBAJghj3m59dI7xJxmaxYttcj3JkR/nkMJPPfCKY+lr+T/A98b8fqZxxTpzTpGNSyJe9yxjj+WYtO+yXPVCkqhtr6RxIJg+fr2OCETRGk3C94vN+fv5emKmUsSxiOAReYsO82nc44nk1ytnfHGoKooP8HygXX8RoLWAgERJkkSNI1Frb2nkY9m0UghiQeIFrTY/b64nlcs4VGYyX9yT5xz5YG8QqqoOsbWiTJYxAgWHNu52tjnUXKdnRKSjCirxbKfBb4QZTYMWmxZzET3XtO3qcey+cPw9FJYpiS1QixiSRT1WZiZ6z0iedh2h4cNfx8wUC6pRb6V1XQdy1hbjkzfF4eox1i4kQBpA0/7RBBMTPsZ3x0tJ7HIpNbgOVcPVenpa/VBuuyhQWvMXEXHUd8SzNNXYo1QEAsSg/LqMA2vO4m22IVytIFVqMpqMFc9OtQZBBqC+5IBvBBwPlfhF3BU/DNyWJlwCZMk3Fud7+mGSJW3swF0qVGVE1FSdCniRJgbajzqO5mMMK2XFGjIRQWtr1CZ1SCbySRfby2thXUz4Vg9OQSxJXsSQqqPICDHBOIZv4pAaqSFjULCI+UED3F4w5FySuuRs/jIp6kRJC2UniDtuAAPQzbFeQypfQ1XVqNSLknUigKAADfqn/oOK/BvDlqO9SpakFEA7aiYi9jHn/NMHbDLN+IgEinujAh+AonVb8sTAAxuAXe7PeO6nFKk2jSZ6E6RFzqO5soUAzck4U1mIMFIVFEILSAouRO++KKjkwZ1GLsZtAX7RMDywXTfWIG4+UWuQI3neI78YnKdCOVsDKy8Odh0gHnnBOXyo6fMcxMmUIB4EEHDPw3KqCalagsDZqkrOkiQFJG4Pab4BdCZaBHzCxBUCnpiCLgMu2Ek+PLNRPI+E1GqHRpEbFjMMNwFFydJHlffHsXUWdKhcNAIHuCYJjeItHrj2E9WjUjNZzKn4hbQSLbeSrOw9uPPFFfLkgadMrNpE7c/Tz9bjBRkVDp1WI1LyNgebj25+o9RgSSQLgmTM7TFjAtFsdTbslvyT8Np2NjsZF4IHc2Hti7Ptoc9Zi9m56U7bWPb9sR8MBKsSVMKYIQWseQJ52tizOAgADSIJGhtuP5p2vbzwVG7bG7HMmW+G5nbSJCnYtPAvtziCcytmbb5Rabi8c+WCEphabEgCXQWmNqkiLFdh9B3xQEOg7mCd+ki24g+fPlbCOhkNsxVHwyQYb4rSOQPhoPe/+b4WZ1AWB02PIJv7R/nlg/OIrU4WSpdmBvqI1Mv1Mfc4R1ahNtetRaSSJ7Awf1/7Gti05b0NkEsSQSo31NtA3ggkbcbYb+FMTUuRcGLngWk7bfp5YQu2iq3yhgYsYO20Nb7YIoVNFRoAXoMDYAkEH0G++OacAwnpl9xjm80rhCADvp2MrOmYmQem2xE++O5yrqanwuiIAgCCbBePMD1wmy9wokWiZ7DkQCftgj41hO3vaACVifS/kOd0ca2RTXe7DyKVMpBbrTrV4NPqsSOSROryMdr1+HZt6UByfhsIBvwGEj0Jn6Yll6mwY6tQ3ImDEDfzg++LmytFkYq5JIEIVAKODqNxaD77b42pPkeNt3E0CKXAKGVYn18tjEWjDbIIKNQu+o6kiF26gILCRBi8b7bcfPlzz0wrIIKqAGBjpY6gCOQY0nGvTxBXpmshYQpLKJ1ryRAM24PIvho+S0ZqVpjnLV0USUpPruQyNqk2/wCIEhYFt/O3ItbJ09L1WakhQwU1oWvHJN4nm5g4q8T8Yp/D6KQpkiG1VOocQy6ovAubm9u6MKqlWUlm0ltzBcAkkQZAPTsfQdnZlfK+Q1qfxKcpTVQhMuX0gyZlyZCKBN4HYjFTAAKyTAuWbYkyOlmCgiRJ7gDvGCMt4ItRA71VTQNTHUZYzKKFHbfaL8cAJR1sy6h8HbQGksRckteB3vJ2iBgcoRycWSqU3AMrDFoCrc6yC0AgWsJsLWHImlaDlQ1QpTVB1KpHU5gtL2MjysJHecezKTWpUy7JTgxo1ArbVqMDq+UmRA232xxPD2b5AV3dg5YaTE7SWMB9JtEjYgYbTsHU7sJfNnSq0506dWrRCgKArMGtbTBH/N9OZcdSxTZ9B1rqPQzEt1eexjuOd8FHIqUhaiJ8MxpuCV0SJHN4McQDaThfmdTqYFRVMdYLdQjeJAiZMk8bRuYxoSWRt2y7LU6lTqI1abKCQA1vImBxcSIMDA9PNVCqrTALlSHIIKoQTs0wY2Ed44OmnL1cxUYUqaiqVBBMBUUaSACLKvqbXEbEm7wuj8FqTVqlNUdG0BFLE6SDJJEAxC7Hc9hLcE3NPyU5PwpqlT4ZdGi9QORpViJ1AEj4lwBG3SJ5j3jXh6U3UO9V2IAAUEaodpUQh21CBaIO8DA1TxDW1Xp1LUEgGQTUcBYPcKCf2wvyuacQST0NI4sp1QTzz7HAcmt2Tco8I1f+joU1GinAaFLnXqN2ktvoXa9r4y3jFQNUNJTK05VY2sQBF7/KBO+Hi+IfEy/w2XSS8mBAvLBj3MwL7CbDCd8q1Rl0DrZupv5b72FhFvWMFSSFm7WxAZhloGmdi/xAo3gX6j6gH64rQ6qjJphRE77EXv6xNu+L6CEsymNWwPFwBgku6agLW+f+afP9bjjucKppy3JuyeTyp6viMqotwix1WPTfn1nEnsTpRUAYETbpuVJtse1uO5wM9XSd7EAwLyT+wI5nnfF9WsoAaNMi9uJEAyL2t7T54ScrVUC6GGcq/En4hkWiBphRupsDEg3HlijLabMb6djFoIvtNr/fFVFryLW5HERNz62798Q+IUXUFkN80keRWZEHj74msf8Ak33DZCpl3EBYIsZkC0gxHsVx7HkqEsD/ADXDLOoRwxZh9NrnHsBr/QBFmliqYkFokGwAsSInf+p2xXmNMNMqRJjggixEDqBEbn3ODfEsv/HJhpJmOmNQHCm6778YDqJ0WQ6REkGd4npix/rjte7JlmVIZHjUYQglttwDpANrn6Yj4rCttJUmLnafLzH2wT4eo0VP4bJCD5ok/wARIvb9OZ8jzPvDsIJiRdd4I2kee+x8sVWyGKqbfwrIZZiTJJnTTDHfcdR7/vilF0pMGATIMNFgJg+/nvhhTTWlOABDVPL8imwnvI27euBGEbhhMN0jfUBYjfjjufTCS4CMc+EREKkQWYGN1BYlJH5bCcIJYVDab7xvPMi2Ha1JRQxkEFlH8xMkx67zuYGFLN/F/MFMW2n1I5tv/TG7UPKVyCc2wFZ1ZVlTp+YgxNubb/8AbE0KyNyIIuZ9QLbX+mI5/MEV6m41NIAMRJ7jff8Atig1CxEz5HpHF5AB8+cSlEEn9QTl1NhpmG0kzMR3BtH9sRdgVm8gG/Teem0b/TjEKYY1Bb5mG52Bgee0z7bYqrVGKAMB3mAOD62wuncfVaD8mwuLz79h/nt9GLIFDiepSIt/tgeuFOUfS4Fvm243Mb7cdsMWrQzBheBBvvq2+5xGUaZXHKi/KZ8B6aGmpQ9LyBPUbSe3MHsMNcvk3L1atNoYVbKxEm7GCsRBMG9vm902XCMxsC0WExxNjsBPl2wX4N4zoqH4q22kWdREATysEDSfLsMBDqdvccJ4RUFNi7l5UhAVOpbEAkkmbxxsO+CQVWWWDIAg6Swm/wDKSTqMGYAGF+Z/EUkhVIUmNW5+WSdE9jETuMI8zm9cSzSouZsZOrYCwxRso8kY8Grr5h6irZKZpqLa2bUt9Jbv1iItA7gYso0t3Ow2PAG5jt/3xlHrUpPxGdyUCD8oXSIiFN4O0njEBmBACa4KgXY9jPt5eWDqSJudmuoKnxArqWOmQJIIB5BPOKMzn6SOaeuBE3M9U2Jjcm9h2AxkKniVRn+YkkaQbbGLD2jHHrhiSSSwJ7WsCL+p2jYfTan4F17Ghq+KqZUKSu8i3V/k3P0woWsXcKqFoMBQrHVOwbSZYSDYzsYjFepULESfLjcftOGHh/ib0gFpmAG12tdqZpm/kWEYXX5Fbvlh+batRp06dSoKcrqFNVUGBr0u7TAuAIHbywtzfh4pogaqSxTUqrBC9bLpJmb3Ow25nA2YzzO5LGWgXO40yAL7/wB8C0s0QxUzC29IkE+XGC5N3QkpIuek2p9AJFJdRLWkaeo73J7Am89sVVqnUkkElJPnLEye9v1wJVzbDVf5gV389re+B1qSb8La9tj5frh9NonqGSZjUxJPlyQYMiPL+uCPD81oepxqX2uV7e+E1B4B4mTa9pjfnBBcHWxPEce+BpSYNYxVCdJRSTpBJA9bm8jBjmFKGNBnYyDbe4EHfe/nhHVqsNBkjgkHytfBNSrKwWBJMiCb22BWZMkz54V47dm1Ec7U1lInfgbDtpFuLT74vpZgCQC17T0zbvc+ZxZ8Km2kQSQJbVIInaARe/BFsK80GQkMm1tQttFtu/Fv2wUlL6RXsNG8R0zN5AHN+nvAv3jANXPVGdFTTA2MQYE/9sVUKhAux2nYSBbYjbjj6Y9SzSly3w9rG28knba0TOLRj2oF2M6WYKn5lHBkwJjygDHsUBAGAAXQ2x2vfdTxIibj747hJY9+EAlnEnM1kBsNCiR+eoyAeZ6dU+mAc/SNMuxUTOkSbnY6gTdgQWNjY2xo/FKSnMFTbTUSo0G1qa6ATyILTFr+RxR/pviM1CrqSXJo1Bb5i3SbGxn72vE9EpRuhthT4KmpaqnYhDB4mpTm3px/t88RzOWIq1TqAuwWT+YMCRFx32HbDHL5Zssjs1N5FRVOuCzdSNwIiASWEzq8sEZlA7moqyGYliWMKCxZoUIYMeY7Wi5cotUwp2CJS0ITBVlLtfaDSpBr7QNcztc37JM5ThQ7A9WxH5YMX54P0xr6mXimkknVriIBBVqOkidh/CuOZwrzGS+JoSmI0KfiAbKDUZiV9A2xiO+xxOU48C6ldCt3mqxE2iPYAX9YNseOTHxEFgSwiJgLqtY+++DaOWA1TUGosvrA1BvIHbnjE6ORLD4iMFdLkEGVHJ2v6gW+mIuavYLknKwbxDLN/qqiaDGtiDFjcCxne4G/tgHLoWeFvAbjsCYkeX7+mNfl6q1dbgSJNTYwsRq0vaxEW5id74WNRo03DLUWoYYtG6aoUk/MFEtvPt3a0wuSk7FdDLOKig2PxFYbG/St48/1wFSyLH5Fa5MTMbNeRx5401CpSbrV7xtswAvGoDvbEszmqIYQOoNqsHCgx+WKVvr38o0ZS4aHT7MTf6Uj4ZYWLz6yxU+8iMSZ5AgyTEnizQB+v1wf8MrUppoqsiLDDQwOrW7EQwDKQW+wwdlvCJqdVNhSAMGbnq1ABZtEkT+mNPG3wjJ7iSvrpMC69LQ6Ecr0ncbSAbbzjviHiSOghDqFg35tE/Ke/l6nvjeDL0yiI1LUEEDVpkAbXnjfb9TNH/gNNjIGieFAsCIIneI4wY4Jc0M5JGFdjpCk7izeRgzjrFdOkbyduYj9TjaP+EqZUKS4iYg94PoLjtyce/8AhSlAALdO3eZmSRBJ4xT9tOthXkj5MQ2QqXZ1IU2vYz6bi457+YxdVQhJEz0SP1M7843Fb8PU2QKS5I/OS2o95vpkxvGOZjwGmyaPhoO7aYcjjqUg27mfOcLLpsj4QPUj5MTSTVUXULllK8bao+xA9sUwEOosDqIt23/oO+2Nhl/w2qPrLs20bCI+vniml+HQjA6Q4HURq/NMjcbCYvPsROCunn3QNafcz2WR6hAVdZZQ1rmxP0ESTbg4Jp5OoAAyfCmw1gwLTpJHleY2BnGsoU6ikaaaCDN42iCIBuCRO/2wVnlWpT0hXB1Bt6cavcEEbcccYD6eTXAXOPkyOa8CrBPizTIVeoaoYXO8wP3tziun+GKzipVlAplqYLdZWNW4sp0nYkY2jmnpKCiqhl0tpVJIExeRaTMd574ryCU6K/w6dTXBF2sSQN1kxcDb63OCsMvAHKPk+f5rwOqSQpUrvquFK2IkwdJ9Y2OAVy+lhNxpItsACbzJGw9ycbuqahFSaemQdApsFVTxtvuTe2wjFH4fpLS168uoLMIICkheVncj1OHUJLamLcLqzI/6bSog6ulr34bVt6TP/LgRH/hgXuCe4kTxHpjYeMo9QH4dAIeqyaQIPJNpJjaPfCL/AMOrINHw2ZSbtA2J7TJtONLHLx8CuUb5E9Zhbi+433vuQD9cMKdXrhXNv5uJtabajj2fyDuR/DZQBEhR9xN/tv74N8JyCEhKtX4aAS/ReobgAQCBYASfveA4OtjJp8MFqO6XktvFgIiJ299sC1K1SqQACQY+UEgdwbee/p2xvaXh3hwQK1TV7sL3E2AANztE+2F/iPiGWoKFy1NX7mWI9bmSb4CxpbsajLQQBGkASBBvwBA52/TF9HKPUpk6ZIPEQLWmTeb7dsM/9JVq0wadJQxGoqS2oKoHUwgkCYhZ5NsX0fCyAAzVAwJLabKzIxIgMsQGUjUY8p4bSmZJCyvlTqLVNaQiAgGCHKKbD8oknf69uY0Veomzp1G8syt0ne4G/U22kQB649jPSCkRz3hIdtbt/LpZZuAum8WAiPriqllcxRD6aiMk3WohZQNwDDdiLi18MaBqaiUgx/vQCZ3OpuR/ne96eoEoKSlhEmtqB7mEkE9wO/pjghHLdpv7k4Rl3F7utRAlV3qMLippYLIUcGS2/aJBtucJn8NdWBp1w8yQsQGHIDWkQfeMaTJ5LUxUtQqWJKgtqMCSFUAFmsbA+kG+F2b8aRUCplyVgyXLgEm5hQ5AE8SZ+wooZO7X/SqvuwAtUp07QApJKggi8QRMnzwmbNOjo6sQ451N0nYRe1sNT4tZj8Ol1AAzTU7RG4PbFbeL1mbUkATuFA+8YtBOvqf4QUmAtlKjD4hBcMbwCTuZ45vtOHfgeUau5FNFGkAMCxBk8gAEmAvbEU8UqOXFYGorxqXUQCQIXi0QNgNt8D5XKur6qZ0hr6VcEgdjB8+cD09T3/oMl5C8/Rr0mkUtAF2MyCp2J0nYwYNpvgvwHK1qh1k0qaMDp+I+km/UVG5vAvA29ccp5WtpK1HVKdQifiVIkiwsDJ9hi9ciKRKitTafmCqNxuGDCe2459sO8MX9LQKRzxDIM2n4dQbXlCpn2aI+m2KMt4cymXcMfQ39tUn+2GFM7xF+T+wAAHtj2si4qKo5MgfSASfQYpHBCG6QEhg7s7yyqSQBJGkmBEwOfbjEWcossUjuZ/bFeXz1JNk+K/8APV+QbQRTvq/9XbFmZ8SLy1SojECB0NAGrgfE7W5wzkl3Kxi74O0qzGwqITO4FP8AQGZseBgyhSqc1Fg/7f0INsc8KzeWbTZy0kQKb39I32FxP3wyfN0wdPw2uYnRp0yYBPMed8ZNefkWU62oqWjU5ZD7N/XFYpVCSNaTsBBmfScE181TpkhqiSovJje4EkfthbmaeVdWqaaIZ7ai5OoG+yEFjqIt58Yo3S2bE+x1UrC7wAFJbSAxkQRoEA3E29L9rnj8lS/Z6NRQfI9NvXF/hlOmt1WnqY9XVBjjpJYn3PODjUbj4YtwQCe3FvfvjavcH2FSTHWFB/2kwfYgRijMtUKn4WjV/vmJ84uPphu5Ykq5On/mBHcGBJEeonzwHnPFhl3+GQGJGy6iNMmdelGI95B8sFz2Aog+VapE1KdMt/KrtpjvrKgz5Rxix7/+XH/q9eItxzgQeMUXJ0MAOxYCPTUQftiwZpTsQed9vXAT9xnH2LGQYrqKACTYC5xCpmAPzKJ/3r/XAVbLK1izjWwHTUqbsQBEG1yNsNrE0FL+LUhU+HqJIsbCx3iJvH0xNc4jNpAae2mSRE2APbADeA0UYH4hZmaYqE7fm2E9r7m45nBOT8OqiNOZRAIYKqVAogCIJ3MNaTPGOWc+oi7TVCOBec5SBYMDKWZdmDRYXB98QoZpSOpQpInv94GLf/CkNmqqdRMlKV9QsdTSDM98HUPB8syn+PMWM6RB3vcwb4n63V3wq9waAJHpkxb7X9MVJnKJAJ6ZMQwIPrHbDR/AALpVU9M3UgwPQ9vL+6XPUlptoqrpkdJ4YbSDyP8ADieXrepik3FL5BooMSnTqELTAcnfTFvWf2nFb5dASFjUvYwwkWiGB+mF+unIUNfedr3iY9MEfEF5ZZ7/AG/QY5v/AEcvdL8GqhfmKLAnSSCxiSTE9j3HkZGD8uyRGadiW2pqsKZuxDgktNybgzPBGLHIKFWFp9+8/WMVZjxKmoCMJCbBjqA7wDt7YEeun3XwMpujQ5HxanBpqrKqL0mVlvO95t6nHsZunnKNQnok2O+17R6b49jLrZd0/wADeoRH4bqsrFaFItB0OjU1g3iwAUxItH5cdz2TWiqtVIWWKgfEaS3UIC/C5CyNrbYcV3zlJAalfMv/APTpUyT6/wBo2wqX8QCxq06hqgAhhUJaZJIbUIHoBAJ4m3qSaXJZbhvhKMyMKdMMdBYB9eosLgqGQTeDAPbCvPZXxEkdFTaelFDX31FBM774H/8AHl1l1p1RI0kB9Bvc3WSffC3PfiJma1NhFuurVb9HBwjlsNpSGL5XPRGit9e/0jFKZXxEmAKnP5l9+cK6/jFU3DASLx1eWzzgen4hVa5qH26fuI488ByruzUjRZ7J55YL1GPo4EHeOqJPpO2FofNagHL6SYu6mJ35PfA2dzrmNJNh9fXk+5wupV6hYFjMGRI/c4Db9/yNpSYwy/ielirbA2gD/wBzTHsMaGj4+lSpJRVLTNRgKl97CLX40d7iRjGLRYsbbnB+XybCSAot3/rhVNxBps2fjviOWFJXQMCbfKQCJi4P5uYBixB74qyNPKfDWo5ZtcnSq6QD37sbfr64yuceo8F2mNu2KVLL8pYWjDPK74CoUbjNZvJKNS0nW9pJg3sILaiPS98KanjRjppUl/8ATqH/AOST2wqUOxl2Zub+eDFpTx9cRlObeyovjS7hNDxGsxH8RlWNlYKBfdV2+gwYc5m0KhajNcQWCtH0/wAtinL5cAj9Iw8ykTcH/PbGhKV7jSxxaJ1qOpOuWJFyTf6/tgCtkFKmNXl5W47YfQrDfAuY0qpNyPITHsL46FHbkWTXgUjwWgROgzvu2/pOBP8ARqLX2IHU20Ed/PDKn4rRJKByrAEnWrIAB3ZgAPrfHhQLXXqB5Ugj7YOmS7k24MUtlKZfqVT6k9oxY7kEgWHYbXMn74vzGXg3384wA6wcTnqezGiooJRE+G7G7yFA4UESWkG5OwHqe2FokGdI/wCkHb2wcGBUi3vgVhHlhK8Ba8lWZoI4GqncDiR+h388D5Y06Tq9wbpdjA1QN9/v9MMqbgiJ/TAHiOVDoVjmfph4xd8k58GhoVEqDS2hlAYt1HrGxUwYmImRsDztZl8mbFNRK6ZUggPtO4ksJH5YsZMAYwqZLRdeme3fgyMX0M5UX/zKgsI0ufpeRjofuQpG2zVfTZkdWnlbkTAgjUCYgSDJ4FpwozGdqIzJTqKxLCHdRbqMASQHgwbkaZ2JmEee8brPT+GSSs7kiRx0ARpNt5wIfFqilVk2YNPSewCieBG3mcTsKSN5kfERl0kKzMXh2ZgzODNwwtFiYsAGsN8PT4vq1JUSFgEFlOnSV1b7NG23GxF8fKc34tWMGVJB3gAgzO4aQTjVZb8RVAFHw6U6OqW0g9yAQRHrgp7G0WOfG/w2D/FpKFcCWpqLNbdFBsw7c+u+Ko+IQriCQSvlNoO+25M40uZ/EOYpguWphT8lK7MTFiWkQvO36zjJV6usszC7GWsBJJJJiPPHFnhBu0gPGkGP4idLATtafXuP83wreuziJIPPnx++JawBYn6CPvfAbGCD/n0wmPGvAVBILo/EDyD+kb49ji1LjcR3jHsO4MGkIr+L5lp1VKl7R8ojtt1e84X1XrkiTU+kb+uLJqHaw7kx9t8VVRUIhqpImYBMeZ9fPFtVvcai9KjqOoTBnqc/pqj7Yh/rrkrTS/kPtAAxUy6RNie5Mn77Y9Sz1MHqQkxE6p/+2I+4w3YJPNVKlSC8kxHsOMVUgJGLMxm9SjSI38+cRyaGQTEeeFvyZLcvrvECN++KkeDsBgvMLJXi3AwMyjWBB98G1Q7i7LMsxnkSf19rY+p+FFUoj4dNRKwyLfW1gdRjtvqJvbjGA8Npy4RUMiAd7zeSRMdow4rlwoUSijptufQjfkk+dvLQyKNtoLxOWyGlbNZRviD4FIKOnXZAzfmFObkid7DtjPeFonxNL01YAwWJaw5IAIv9h54rzh+HHQCTZTMAeoN8dyhKdN7jg/vF98TnlcmmkkUhiS2sdZujQLRTBUKoBJY9TRveYNtvMWGI5OkmogrqAMTEkmO3qcLtXXbpmxjn6YIpysxItxhdb5ZaONcD6h4fTe9N0aBJAaCI4IO39j2wTTypUkGVPmDjPfHqKC9Mw2m4v1KOLbG+/kMaLwXxX4jKmvXNtgUGlexieNo2HmMdOOMJq1sRyTljdPcvoUzpMj3G2BKtMwR3w+ZEEEEAGY/lPnO4/T74XZmmouCCDxzjpWNPY5vWadozeayQIgqp337GxwLlcqtInSCJ3GolTFxKzH2xoayA4X1aOC8SXBvVvkGq1ibk4EaPf/OMW5imcBvM4RwGUy4EAX/bArLMxfFjYguJ6dyrlsQiN1BxI1hEBYxYb4odOxwdBPWVPTnA/wAEd4wUzEm7Xx0J3wRGkL2psLAzgGvl4nUtpm2H5pLzgavRHGA0AApVqbCGWLzt+++L2qqCSgAJAv6CB+mIpRAba/li18qCtjfz/pvicotDJpgdVmLEtLHuCPuDitmPK/qMWPRjgg+tvripiwsZ+u/viMohOp/yn3j9xGKKlPeJ+gwRTbz/AHOJLTJPP+e2FUqBRXl6ZPI9zB9pOPYuZAPP03H1GPYXWw0CIFO6/v8Atjj0kNgG7WG5/TBmWyj1Cfh03YzeBMTtJ2X3jDfKfhivcVJpxB+GOouJuJVuni/n9bRUpPYDpciFMqu15HBk/YDvit8hUn/hsBvdSLe+PqOUoNTQJTohUW7QWFx6SWNvzE+5wZRqHdkKg8Ajfv39ziqxSXLEcl4PkD0wFBA0+8iJ8sE5VQCJO/B3Pr2x9Tznh9KoOukjT/Mgk3/mAlTbf/CizP4Mot/wy1I8FSzgmDZlOw9P7YDxMaM0jL6l1CWEaRt1e8Df0x2tUCj+GYkAksAOfyrvP6Ybp+GMwgcfDDAQAysDKjkAkN7RNsKvxCgFTSLaViObeWEljqNllkTdEslmCAosFmekQZ3udyMGVc299JIB3OPeH+Gu1FXierbyjfEc1lKl5Qx+0x+2JSxZFu0VjkhVJgGYaXpgbA/f/Iw1SnB1DCjMlFqLpBI89haffDKllZpl2JN4jifT2xNqXcrCnZYHHzDFjVDv9cLTWZeLYgM45kRAnDRixnJIZNmiBY44fGEyx16NTPcMNpi8+cHY/wC7ucC5egag+YAA/wCW4Hnhp4VkVYuKiq4EASARO8weRi2CLc9K7kc8koan2LfCs5VzjipUladM9CgnrY76jOwFoG8+oxpQDgWioUAKAALADYYuFU49iGNQjR5EpuTskUxW+XnE1rDnHjVHfGcbMpUKs9RI4wjqzqxq3HeMLjlAzzGJTx+CsMi7id3gCcVGrPGG/iuThQVHOB8hTcOGUAEXkxH0a3+DHNOL1HVCUXEFFFm/Mu219+1hjnwe5A98Ns3XZrOQIJPSsmZE3JgDm2KvEqBK6qZcd5/e98bTKwJxaENRSDZpxFqjYsZTNxihxPGFTGnClaIHMN3x1q0jEHQn+/8AXEGp9OGbIkQ5PriwVzyJwPT5vghCfXCNhSJa1IvIxQ0RMTiTtG+K0eZG2FasLKK6TcLP64rRjtJHv+xxZWBF7T9P7YoFYA9SzibgCwinVI3WfPHsepvTP8w9zj2J6V4Gs+j5dvhMKYSAZOoQqLJ7AxPlzb2uzmcGoRUgEMB8Lq6haxuAT3HcjmDzxRRG3/lYqo0lFKoAoAg2AAH/ABBxj0DnTHWWQ/DBnpUX1ElhEAE3km28Dc24xMtC30iOWqKOLwLW9TjP5K1N4t1Ntbyw0yHVlnLdR+Kbm5+fucAetiBziFWYCCG2LAdQuANLXmMdWsRyBwQSCBedwo77Tfvi+moJuJkXm82XfvgjxCisr0r8p4HY4xMppdYOjSR6kT3BBWPSD+mBMzk6VYXprVCQpaJgc6S148xf1wwr/L7D/wBy4U+IsQqwYtxb87YFWZSZdTyulQKYmLae1uCTPl7HEP8AT1Gt8No9Ln2w+yXyt6D9MTzHzf53xeE3Qkl3MlXySNZl8tseqZFNGgAgeWNhmkBR5AMG1tvTtjK5vDaYze6Cpyjwxc2SpDcT6nETk6Z/IL4kN8W08WWCCXAnrTvkrpZdE+VfcYlSOgHzOCBijM4CxxjK0jPJKUabL0zQ5GLS84UYIpbYeSEQaTiD1ovisY5mtvp+2AuaM+Ca5kY7/qMLhiVPD6UIpMPr1ARfFdNlxSMROF0Kx1N0FvTBwVRiIO2A6O2CFwrQyZRnsipMi2AR4YuGL74mmE9GPIXnlVCl/DRiqv4QCu18O2xwYMsUQLK7MJmfD3U4qpuQbjGwzyjthHWUdscs8aR0RyNgLHUP64CNMg2wyxQ2+OdKmWe6KS4i9jgOoq+mL35wM2DQrZFKcHce9sexYNsewKN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4" descr="data:image/jpeg;base64,/9j/4AAQSkZJRgABAQAAAQABAAD/2wCEAAoHCBUVFBcVFBQXFxcXGSIaGhkaGh4gHBkaHRodGRodGhoeICwjGiEpIBkcJTYkKS0vMzMzGiM4PjgyPSwyMy8BCwsLDw4PHhISHjIqIikyMjIyNC8yMjI6NDIyNDIyMjIyMjIyMjIyMjIyMjIyMjIyMjIyMjIyMjIyMjIyMjIyMv/AABEIAKoBKAMBIgACEQEDEQH/xAAbAAACAwEBAQAAAAAAAAAAAAAEBQIDBgEAB//EAEEQAAIBAgUCBAQEBQIEBAcAAAECEQMhAAQSMUEiUQVhcYETMpGhBkKxwSNS0eHwFGIzcpLxFUOCshY0c6KjwtL/xAAZAQADAQEBAAAAAAAAAAAAAAABAgMABAX/xAAsEQACAgEDAwMDBAMBAAAAAAAAAQIRAxIhMQRBURNhoSKBkQUUMtFCcbEV/9oADAMBAAIRAxEAPwD53URtNy+kgm0EiW0zpjvaRe+GngdZWeC1QBSSSTB+UgxsY3HsMKqFRTChdh8rHa8ze/0B98X0GZWLqYG4AYAEwQLws7m48u0Y4mVhKpJhK+JN8WpUU9RmFMSAepo6RLD+aJ7cYs8FzgRzLgroIG0XU9MD5Tx8vax4WUszYklvJNZkcyoMQbczt5jBuTrAMjckHSRqLEzuGA6SP+2KepKLvwLSexqvw5nC1NabACCVFjZVQGTxM+2+FNKsrZ2zLpndlBi/DGeom3awjaMV+C5v4dTqLRqMQQQLQdIRSeAOmCYG4Fufh2spzMkAAliCoe5m4AMkTN+Djtx9RqjGLe97kJY6baXY0Xir9dKmdQDuCSP9stB7C2/p7s1QQIiOI2jywl8Z/wDmKWrSAGIGojb4TtqIYCN4vabTvh4zgU9ZBiJgDUY8gszbtj0Iyts5ZQpIpy1ZaklTOlip9VMH74u0YW/hllamSoGnWYiwixsPygTESYvhyEwylcUxXCpNFITEgmC0QeXvgl8mIlWHpjOSRlBsXCnjop4JamRvjwTBs2kH0Y9owRpxIU8bUbSDBMTSiTxgpEXmcdK9hGBqNpKFpwcEswI8/THFTEgmFe4VsDhMTFPBK08TCYGoOkGFLEhTwSKeJBMLqNpBhTx34eCgmJBMDUHSCiniQp4KFPHhTwNQdIOKeOilgkJiQTC6g6QYU8TFPAPiHj2XomHqS0xpQFzMTpOkEKfIkYTZr8b00kLSYtwGdRP/AE6wOOcSlmhHllY4pPhGoFPHRTx8/wAz+M80wlESkpIAYqSASYHUxjg8DY4CzX4kzHw/iHM1SJjUiU1p6hvHTq4AsRcn0xL93DtY/wC2l3Pp2nCvM/iDK05DVVJA/JLdxA0zJlTbjnHy/NeI1qig1qjsIuNRJP5djYWZpJ4N+2F2YzlzpGnzi5N+e/8AXAeeT/ijeklyfQc9+PUW1Okb7M7QObwAfK2PY+dojTqa8zCmLQwEmfUD1IxzA1y8m0rwAtSMKQROkWgEAEm/ccXGJEMk3UhhGqDsLwSN5B2jjEQVZlBDTpEMI2gkb+XPOK6tPTEMWUmCQIYfUf2xzNblb3LaVcCNJ/6iR5QDEDm084LYgwGBJKCyxAmfl+aJncT6YW0ryI1CbzzOxJ4+33wdVJBUCB/DSFtf+GpE2gz3P2wsooPYuDwWnSdIMEgE3vO/fe3bbDL8Iml8YGqwCiTsCh2mTxuIO1vQ4VUCTIkglR5EEsOZvv8AynBXhbQysVUkllIYTbR/LMROni8fUQlodhrUqNh4rRJr0WABDMYaQRpKPus6bT3m59y89Rb4D9TSakdKvYB+As6LDfYEScIKXirVXpCoemlaQCWnSQGJkEeUc74KzOZpJlgwrNIYmzupE2hWRQIJImVgzsNsenDPCSbT/JGeGSq0MPwuZSooB0rUI1GJY8kgc8788Ye2G8YwfhefNOk+pkQnWASCXhlk6CCNMtH5RsPaT0FqKGRQ8kwslSx3BZgR5m9hBtfEX+oKCSqykehc23dGwzXjOVprL1adv5SSdpFgDinJePrUVmp06jRJiw6RyeR32NsYxM38MBUy5Qpeo35nBsQSeNR4w3y+aN2VB1LPUvcA38ur7Hvjly/qGTtt8nXi6HG/5f0NaX4h310m3iUM9rXAk3++CG/EFICTTq+kL/8A1jKGq7AlmY6eDZe5hRYY6MlJZviADTYNPnsAPQcDCx67Nw38Dy6HC90vk1P/AMTUYMpUUjjTJPoZj6nnBfhXiQrM6hGUpEzE3njjbGQ+CImeRGxBFpkzbDjwCpFZDJipKsLbwTf3H3He9sXWzeRKXHBLL0MFBuPNWaoJiYTFqpiapj1HI8jSVqmJfDxelInbF4yvcj64VzHUQVafliQTF7QgLFgqgSSbADuSdsZmr+NBrc0qQqU6diS0M5MgaQVMAHyJI4xGeaMN2Vx4JTdRNBUKqpZmCgbkwAPUnbHqFVHnQ6tETpYGJEiY2kYxX4g8eGcektIBFQkuGi7GAIixgBo7lvK4ju9MMKNQ0yOnUpuebxAI/v3xyT65RnprY7Yfp7lC26Z9AqV6aEB6iKSQAGYAkmYAk7mDHocTzOapUV11WVFmJbvvAG5MA2HbHylM3UqkvmG+I0KrNYEKCQFEQCTLSTMzHrZVrNWeBUZ6akhASdKEsJgTYCPeB7mXVc7bAXRbLfc1ma/FhLsKFIMg2ZiZa5FlF1Fuf7YqpfjT+aiDaYVzM+mk2i8+WEL5sCaaCD/NEc2/T7+WAswlgkgQekgn3LGZkWM+XFo5458rd2dM+mwxjSRpm/GlRyPh0lUFtP8AE1SCBeYjmdwLA4X+NePVqlO7xrB6KYZUiLF3uYYkWkg6ovF814hXbSgQxrBDVB+Zi19LCYvbVbbFOfzjMUo0yGKgKNMzbplie8eV4w0pTl32JJY43S3Ljm1QMEJ0RAXsxlToO8neSJHlMYI8MyC1VV2Yl3JGkA6Qq3hiN5F/6745kPDTSiox1sRpgRpWTcLJg30k7c+7Otm0pKGqHUTsgiAGaHcj027+dsK1tsGPlg3inia0GRIU02EGLkREEz8wJjaD54XZI1Kop0jYU7u0Ain5hSRqaDAiT0jeLezFNnDVNISmrMqHT0jU2lWIbeABEdzBxw1aahKlIfMsOJbqC3BY6rGTb37YMYJL3FnNye/AJmUZXZEJYiZ4JgwNRm4hQ07X8sC5capJIHN+Yvt5fv64KzLBjTKFgumGJ3Ziun3gagMV1XAU0wLkAbTMcg7xh9SRBpWE1AUQBJMkEswEwe1rCY+2O44lQVAhdrBYI85Y8EHYDHsLrbNSE2YgMsEAhU3mPkW+0bkn74ozJHSTtsYI4MDYme0+lzgisiswuNlEHf5FHMEe3fFNemUAgiJsZjvY/fpFsHuI+Tnh8MwlSY7kH/v6YILTJNtKgx8x2UCD9LcYqyMzuLnsTfniP3xdmqel3JC2CwLRJVGtIG3O1zhWrkMey7f8Qhh8omxW2tBBkE8j6emJZdxrPysdRMMb9tuduxxXlbq5FhpG7d3QfzEHc7+2OUkI1QwgEfmiD1ETP/LgOOwY9h1l3OhouupQduzEevyzHlivxIINN0m8gjq3MGZJ2gng49dKbAmWFVZWFMxTaCeZ6j9T70Z+upaHDTuBMCBvEbee/OJaTrcvpoN8DzjU3ZgqaGQq47qQskTYkG9uCbzg/MZek1MHpp1AslR8rFYJkTADAbeY7xhGtT8sDggH5lIHn/nmcOUoghmG4ANjzBH0hRiM+bKYvqtFdbNj4bKyjUTpE7NHnO86cNVq6oFPT8Mm8wDa5iWESDaZiDM7HO10ZQFczqPIjfSYPb5vaRjr1WDAEFdIUrMgEaZNvzflv2jvgNDqenk0FSmqkrupnqDCzcKfY77+s4J/0UQCyi3IIid+JJkKBHbC/wAN8RV+moOoALqmAwEmdosL+xwyyjSwvpBUMrhoJvtEWj/9gPVKaZ0RnGStFFTKyhIddyAbiTaRcbwcd8OpPTqLUQjpIjsTPytyAZ3jnFqKumCgJAMkQL7Wj6ycGZQdJVF1B0KlSIgAAh9WwN/uMUi2mZpNGxy7ioiuuzAEe98XKmM14D4v8OmadRWbQegCAdPIMng/r6STnfxKqkABackyal5gTCIhlzv227XHsR6qLim3ueLLo8ik0lt5NCkjC7P+PUaUh3BYD5FgsT27A+pGMl4p+K6tQlaS6UBAJghj3m59dI7xJxmaxYttcj3JkR/nkMJPPfCKY+lr+T/A98b8fqZxxTpzTpGNSyJe9yxjj+WYtO+yXPVCkqhtr6RxIJg+fr2OCETRGk3C94vN+fv5emKmUsSxiOAReYsO82nc44nk1ytnfHGoKooP8HygXX8RoLWAgERJkkSNI1Frb2nkY9m0UghiQeIFrTY/b64nlcs4VGYyX9yT5xz5YG8QqqoOsbWiTJYxAgWHNu52tjnUXKdnRKSjCirxbKfBb4QZTYMWmxZzET3XtO3qcey+cPw9FJYpiS1QixiSRT1WZiZ6z0iedh2h4cNfx8wUC6pRb6V1XQdy1hbjkzfF4eox1i4kQBpA0/7RBBMTPsZ3x0tJ7HIpNbgOVcPVenpa/VBuuyhQWvMXEXHUd8SzNNXYo1QEAsSg/LqMA2vO4m22IVytIFVqMpqMFc9OtQZBBqC+5IBvBBwPlfhF3BU/DNyWJlwCZMk3Fud7+mGSJW3swF0qVGVE1FSdCniRJgbajzqO5mMMK2XFGjIRQWtr1CZ1SCbySRfby2thXUz4Vg9OQSxJXsSQqqPICDHBOIZv4pAaqSFjULCI+UED3F4w5FySuuRs/jIp6kRJC2UniDtuAAPQzbFeQypfQ1XVqNSLknUigKAADfqn/oOK/BvDlqO9SpakFEA7aiYi9jHn/NMHbDLN+IgEinujAh+AonVb8sTAAxuAXe7PeO6nFKk2jSZ6E6RFzqO5soUAzck4U1mIMFIVFEILSAouRO++KKjkwZ1GLsZtAX7RMDywXTfWIG4+UWuQI3neI78YnKdCOVsDKy8Odh0gHnnBOXyo6fMcxMmUIB4EEHDPw3KqCalagsDZqkrOkiQFJG4Pab4BdCZaBHzCxBUCnpiCLgMu2Ek+PLNRPI+E1GqHRpEbFjMMNwFFydJHlffHsXUWdKhcNAIHuCYJjeItHrj2E9WjUjNZzKn4hbQSLbeSrOw9uPPFFfLkgadMrNpE7c/Tz9bjBRkVDp1WI1LyNgebj25+o9RgSSQLgmTM7TFjAtFsdTbslvyT8Np2NjsZF4IHc2Hti7Ptoc9Zi9m56U7bWPb9sR8MBKsSVMKYIQWseQJ52tizOAgADSIJGhtuP5p2vbzwVG7bG7HMmW+G5nbSJCnYtPAvtziCcytmbb5Rabi8c+WCEphabEgCXQWmNqkiLFdh9B3xQEOg7mCd+ki24g+fPlbCOhkNsxVHwyQYb4rSOQPhoPe/+b4WZ1AWB02PIJv7R/nlg/OIrU4WSpdmBvqI1Mv1Mfc4R1ahNtetRaSSJ7Awf1/7Gti05b0NkEsSQSo31NtA3ggkbcbYb+FMTUuRcGLngWk7bfp5YQu2iq3yhgYsYO20Nb7YIoVNFRoAXoMDYAkEH0G++OacAwnpl9xjm80rhCADvp2MrOmYmQem2xE++O5yrqanwuiIAgCCbBePMD1wmy9wokWiZ7DkQCftgj41hO3vaACVifS/kOd0ca2RTXe7DyKVMpBbrTrV4NPqsSOSROryMdr1+HZt6UByfhsIBvwGEj0Jn6Yll6mwY6tQ3ImDEDfzg++LmytFkYq5JIEIVAKODqNxaD77b42pPkeNt3E0CKXAKGVYn18tjEWjDbIIKNQu+o6kiF26gILCRBi8b7bcfPlzz0wrIIKqAGBjpY6gCOQY0nGvTxBXpmshYQpLKJ1ryRAM24PIvho+S0ZqVpjnLV0USUpPruQyNqk2/wCIEhYFt/O3ItbJ09L1WakhQwU1oWvHJN4nm5g4q8T8Yp/D6KQpkiG1VOocQy6ovAubm9u6MKqlWUlm0ltzBcAkkQZAPTsfQdnZlfK+Q1qfxKcpTVQhMuX0gyZlyZCKBN4HYjFTAAKyTAuWbYkyOlmCgiRJ7gDvGCMt4ItRA71VTQNTHUZYzKKFHbfaL8cAJR1sy6h8HbQGksRckteB3vJ2iBgcoRycWSqU3AMrDFoCrc6yC0AgWsJsLWHImlaDlQ1QpTVB1KpHU5gtL2MjysJHecezKTWpUy7JTgxo1ArbVqMDq+UmRA232xxPD2b5AV3dg5YaTE7SWMB9JtEjYgYbTsHU7sJfNnSq0506dWrRCgKArMGtbTBH/N9OZcdSxTZ9B1rqPQzEt1eexjuOd8FHIqUhaiJ8MxpuCV0SJHN4McQDaThfmdTqYFRVMdYLdQjeJAiZMk8bRuYxoSWRt2y7LU6lTqI1abKCQA1vImBxcSIMDA9PNVCqrTALlSHIIKoQTs0wY2Ed44OmnL1cxUYUqaiqVBBMBUUaSACLKvqbXEbEm7wuj8FqTVqlNUdG0BFLE6SDJJEAxC7Hc9hLcE3NPyU5PwpqlT4ZdGi9QORpViJ1AEj4lwBG3SJ5j3jXh6U3UO9V2IAAUEaodpUQh21CBaIO8DA1TxDW1Xp1LUEgGQTUcBYPcKCf2wvyuacQST0NI4sp1QTzz7HAcmt2Tco8I1f+joU1GinAaFLnXqN2ktvoXa9r4y3jFQNUNJTK05VY2sQBF7/KBO+Hi+IfEy/w2XSS8mBAvLBj3MwL7CbDCd8q1Rl0DrZupv5b72FhFvWMFSSFm7WxAZhloGmdi/xAo3gX6j6gH64rQ6qjJphRE77EXv6xNu+L6CEsymNWwPFwBgku6agLW+f+afP9bjjucKppy3JuyeTyp6viMqotwix1WPTfn1nEnsTpRUAYETbpuVJtse1uO5wM9XSd7EAwLyT+wI5nnfF9WsoAaNMi9uJEAyL2t7T54ScrVUC6GGcq/En4hkWiBphRupsDEg3HlijLabMb6djFoIvtNr/fFVFryLW5HERNz62798Q+IUXUFkN80keRWZEHj74msf8Ak33DZCpl3EBYIsZkC0gxHsVx7HkqEsD/ADXDLOoRwxZh9NrnHsBr/QBFmliqYkFokGwAsSInf+p2xXmNMNMqRJjggixEDqBEbn3ODfEsv/HJhpJmOmNQHCm6778YDqJ0WQ6REkGd4npix/rjte7JlmVIZHjUYQglttwDpANrn6Yj4rCttJUmLnafLzH2wT4eo0VP4bJCD5ok/wARIvb9OZ8jzPvDsIJiRdd4I2kee+x8sVWyGKqbfwrIZZiTJJnTTDHfcdR7/vilF0pMGATIMNFgJg+/nvhhTTWlOABDVPL8imwnvI27euBGEbhhMN0jfUBYjfjjufTCS4CMc+EREKkQWYGN1BYlJH5bCcIJYVDab7xvPMi2Ha1JRQxkEFlH8xMkx67zuYGFLN/F/MFMW2n1I5tv/TG7UPKVyCc2wFZ1ZVlTp+YgxNubb/8AbE0KyNyIIuZ9QLbX+mI5/MEV6m41NIAMRJ7jff8Atig1CxEz5HpHF5AB8+cSlEEn9QTl1NhpmG0kzMR3BtH9sRdgVm8gG/Teem0b/TjEKYY1Bb5mG52Bgee0z7bYqrVGKAMB3mAOD62wuncfVaD8mwuLz79h/nt9GLIFDiepSIt/tgeuFOUfS4Fvm243Mb7cdsMWrQzBheBBvvq2+5xGUaZXHKi/KZ8B6aGmpQ9LyBPUbSe3MHsMNcvk3L1atNoYVbKxEm7GCsRBMG9vm902XCMxsC0WExxNjsBPl2wX4N4zoqH4q22kWdREATysEDSfLsMBDqdvccJ4RUFNi7l5UhAVOpbEAkkmbxxsO+CQVWWWDIAg6Swm/wDKSTqMGYAGF+Z/EUkhVIUmNW5+WSdE9jETuMI8zm9cSzSouZsZOrYCwxRso8kY8Grr5h6irZKZpqLa2bUt9Jbv1iItA7gYso0t3Ow2PAG5jt/3xlHrUpPxGdyUCD8oXSIiFN4O0njEBmBACa4KgXY9jPt5eWDqSJudmuoKnxArqWOmQJIIB5BPOKMzn6SOaeuBE3M9U2Jjcm9h2AxkKniVRn+YkkaQbbGLD2jHHrhiSSSwJ7WsCL+p2jYfTan4F17Ghq+KqZUKSu8i3V/k3P0woWsXcKqFoMBQrHVOwbSZYSDYzsYjFepULESfLjcftOGHh/ib0gFpmAG12tdqZpm/kWEYXX5Fbvlh+batRp06dSoKcrqFNVUGBr0u7TAuAIHbywtzfh4pogaqSxTUqrBC9bLpJmb3Ow25nA2YzzO5LGWgXO40yAL7/wB8C0s0QxUzC29IkE+XGC5N3QkpIuek2p9AJFJdRLWkaeo73J7Am89sVVqnUkkElJPnLEye9v1wJVzbDVf5gV389re+B1qSb8La9tj5frh9NonqGSZjUxJPlyQYMiPL+uCPD81oepxqX2uV7e+E1B4B4mTa9pjfnBBcHWxPEce+BpSYNYxVCdJRSTpBJA9bm8jBjmFKGNBnYyDbe4EHfe/nhHVqsNBkjgkHytfBNSrKwWBJMiCb22BWZMkz54V47dm1Ec7U1lInfgbDtpFuLT74vpZgCQC17T0zbvc+ZxZ8Km2kQSQJbVIInaARe/BFsK80GQkMm1tQttFtu/Fv2wUlL6RXsNG8R0zN5AHN+nvAv3jANXPVGdFTTA2MQYE/9sVUKhAux2nYSBbYjbjj6Y9SzSly3w9rG28knba0TOLRj2oF2M6WYKn5lHBkwJjygDHsUBAGAAXQ2x2vfdTxIibj747hJY9+EAlnEnM1kBsNCiR+eoyAeZ6dU+mAc/SNMuxUTOkSbnY6gTdgQWNjY2xo/FKSnMFTbTUSo0G1qa6ATyILTFr+RxR/pviM1CrqSXJo1Bb5i3SbGxn72vE9EpRuhthT4KmpaqnYhDB4mpTm3px/t88RzOWIq1TqAuwWT+YMCRFx32HbDHL5Zssjs1N5FRVOuCzdSNwIiASWEzq8sEZlA7moqyGYliWMKCxZoUIYMeY7Wi5cotUwp2CJS0ITBVlLtfaDSpBr7QNcztc37JM5ThQ7A9WxH5YMX54P0xr6mXimkknVriIBBVqOkidh/CuOZwrzGS+JoSmI0KfiAbKDUZiV9A2xiO+xxOU48C6ldCt3mqxE2iPYAX9YNseOTHxEFgSwiJgLqtY+++DaOWA1TUGosvrA1BvIHbnjE6ORLD4iMFdLkEGVHJ2v6gW+mIuavYLknKwbxDLN/qqiaDGtiDFjcCxne4G/tgHLoWeFvAbjsCYkeX7+mNfl6q1dbgSJNTYwsRq0vaxEW5id74WNRo03DLUWoYYtG6aoUk/MFEtvPt3a0wuSk7FdDLOKig2PxFYbG/St48/1wFSyLH5Fa5MTMbNeRx5401CpSbrV7xtswAvGoDvbEszmqIYQOoNqsHCgx+WKVvr38o0ZS4aHT7MTf6Uj4ZYWLz6yxU+8iMSZ5AgyTEnizQB+v1wf8MrUppoqsiLDDQwOrW7EQwDKQW+wwdlvCJqdVNhSAMGbnq1ABZtEkT+mNPG3wjJ7iSvrpMC69LQ6Ecr0ncbSAbbzjviHiSOghDqFg35tE/Ke/l6nvjeDL0yiI1LUEEDVpkAbXnjfb9TNH/gNNjIGieFAsCIIneI4wY4Jc0M5JGFdjpCk7izeRgzjrFdOkbyduYj9TjaP+EqZUKS4iYg94PoLjtyce/8AhSlAALdO3eZmSRBJ4xT9tOthXkj5MQ2QqXZ1IU2vYz6bi457+YxdVQhJEz0SP1M7843Fb8PU2QKS5I/OS2o95vpkxvGOZjwGmyaPhoO7aYcjjqUg27mfOcLLpsj4QPUj5MTSTVUXULllK8bao+xA9sUwEOosDqIt23/oO+2Nhl/w2qPrLs20bCI+vniml+HQjA6Q4HURq/NMjcbCYvPsROCunn3QNafcz2WR6hAVdZZQ1rmxP0ESTbg4Jp5OoAAyfCmw1gwLTpJHleY2BnGsoU6ikaaaCDN42iCIBuCRO/2wVnlWpT0hXB1Bt6cavcEEbcccYD6eTXAXOPkyOa8CrBPizTIVeoaoYXO8wP3tziun+GKzipVlAplqYLdZWNW4sp0nYkY2jmnpKCiqhl0tpVJIExeRaTMd574ryCU6K/w6dTXBF2sSQN1kxcDb63OCsMvAHKPk+f5rwOqSQpUrvquFK2IkwdJ9Y2OAVy+lhNxpItsACbzJGw9ycbuqahFSaemQdApsFVTxtvuTe2wjFH4fpLS168uoLMIICkheVncj1OHUJLamLcLqzI/6bSog6ulr34bVt6TP/LgRH/hgXuCe4kTxHpjYeMo9QH4dAIeqyaQIPJNpJjaPfCL/AMOrINHw2ZSbtA2J7TJtONLHLx8CuUb5E9Zhbi+433vuQD9cMKdXrhXNv5uJtabajj2fyDuR/DZQBEhR9xN/tv74N8JyCEhKtX4aAS/ReobgAQCBYASfveA4OtjJp8MFqO6XktvFgIiJ299sC1K1SqQACQY+UEgdwbee/p2xvaXh3hwQK1TV7sL3E2AANztE+2F/iPiGWoKFy1NX7mWI9bmSb4CxpbsajLQQBGkASBBvwBA52/TF9HKPUpk6ZIPEQLWmTeb7dsM/9JVq0wadJQxGoqS2oKoHUwgkCYhZ5NsX0fCyAAzVAwJLabKzIxIgMsQGUjUY8p4bSmZJCyvlTqLVNaQiAgGCHKKbD8oknf69uY0Veomzp1G8syt0ne4G/U22kQB649jPSCkRz3hIdtbt/LpZZuAum8WAiPriqllcxRD6aiMk3WohZQNwDDdiLi18MaBqaiUgx/vQCZ3OpuR/ne96eoEoKSlhEmtqB7mEkE9wO/pjghHLdpv7k4Rl3F7utRAlV3qMLippYLIUcGS2/aJBtucJn8NdWBp1w8yQsQGHIDWkQfeMaTJ5LUxUtQqWJKgtqMCSFUAFmsbA+kG+F2b8aRUCplyVgyXLgEm5hQ5AE8SZ+wooZO7X/SqvuwAtUp07QApJKggi8QRMnzwmbNOjo6sQ451N0nYRe1sNT4tZj8Ol1AAzTU7RG4PbFbeL1mbUkATuFA+8YtBOvqf4QUmAtlKjD4hBcMbwCTuZ45vtOHfgeUau5FNFGkAMCxBk8gAEmAvbEU8UqOXFYGorxqXUQCQIXi0QNgNt8D5XKur6qZ0hr6VcEgdjB8+cD09T3/oMl5C8/Rr0mkUtAF2MyCp2J0nYwYNpvgvwHK1qh1k0qaMDp+I+km/UVG5vAvA29ccp5WtpK1HVKdQifiVIkiwsDJ9hi9ciKRKitTafmCqNxuGDCe2459sO8MX9LQKRzxDIM2n4dQbXlCpn2aI+m2KMt4cymXcMfQ39tUn+2GFM7xF+T+wAAHtj2si4qKo5MgfSASfQYpHBCG6QEhg7s7yyqSQBJGkmBEwOfbjEWcossUjuZ/bFeXz1JNk+K/8APV+QbQRTvq/9XbFmZ8SLy1SojECB0NAGrgfE7W5wzkl3Kxi74O0qzGwqITO4FP8AQGZseBgyhSqc1Fg/7f0INsc8KzeWbTZy0kQKb39I32FxP3wyfN0wdPw2uYnRp0yYBPMed8ZNefkWU62oqWjU5ZD7N/XFYpVCSNaTsBBmfScE181TpkhqiSovJje4EkfthbmaeVdWqaaIZ7ai5OoG+yEFjqIt58Yo3S2bE+x1UrC7wAFJbSAxkQRoEA3E29L9rnj8lS/Z6NRQfI9NvXF/hlOmt1WnqY9XVBjjpJYn3PODjUbj4YtwQCe3FvfvjavcH2FSTHWFB/2kwfYgRijMtUKn4WjV/vmJ84uPphu5Ykq5On/mBHcGBJEeonzwHnPFhl3+GQGJGy6iNMmdelGI95B8sFz2Aog+VapE1KdMt/KrtpjvrKgz5Rxix7/+XH/q9eItxzgQeMUXJ0MAOxYCPTUQftiwZpTsQed9vXAT9xnH2LGQYrqKACTYC5xCpmAPzKJ/3r/XAVbLK1izjWwHTUqbsQBEG1yNsNrE0FL+LUhU+HqJIsbCx3iJvH0xNc4jNpAae2mSRE2APbADeA0UYH4hZmaYqE7fm2E9r7m45nBOT8OqiNOZRAIYKqVAogCIJ3MNaTPGOWc+oi7TVCOBec5SBYMDKWZdmDRYXB98QoZpSOpQpInv94GLf/CkNmqqdRMlKV9QsdTSDM98HUPB8syn+PMWM6RB3vcwb4n63V3wq9waAJHpkxb7X9MVJnKJAJ6ZMQwIPrHbDR/AALpVU9M3UgwPQ9vL+6XPUlptoqrpkdJ4YbSDyP8ADieXrepik3FL5BooMSnTqELTAcnfTFvWf2nFb5dASFjUvYwwkWiGB+mF+unIUNfedr3iY9MEfEF5ZZ7/AG/QY5v/AEcvdL8GqhfmKLAnSSCxiSTE9j3HkZGD8uyRGadiW2pqsKZuxDgktNybgzPBGLHIKFWFp9+8/WMVZjxKmoCMJCbBjqA7wDt7YEeun3XwMpujQ5HxanBpqrKqL0mVlvO95t6nHsZunnKNQnok2O+17R6b49jLrZd0/wADeoRH4bqsrFaFItB0OjU1g3iwAUxItH5cdz2TWiqtVIWWKgfEaS3UIC/C5CyNrbYcV3zlJAalfMv/APTpUyT6/wBo2wqX8QCxq06hqgAhhUJaZJIbUIHoBAJ4m3qSaXJZbhvhKMyMKdMMdBYB9eosLgqGQTeDAPbCvPZXxEkdFTaelFDX31FBM774H/8AHl1l1p1RI0kB9Bvc3WSffC3PfiJma1NhFuurVb9HBwjlsNpSGL5XPRGit9e/0jFKZXxEmAKnP5l9+cK6/jFU3DASLx1eWzzgen4hVa5qH26fuI488ByruzUjRZ7J55YL1GPo4EHeOqJPpO2FofNagHL6SYu6mJ35PfA2dzrmNJNh9fXk+5wupV6hYFjMGRI/c4Db9/yNpSYwy/ielirbA2gD/wBzTHsMaGj4+lSpJRVLTNRgKl97CLX40d7iRjGLRYsbbnB+XybCSAot3/rhVNxBps2fjviOWFJXQMCbfKQCJi4P5uYBixB74qyNPKfDWo5ZtcnSq6QD37sbfr64yuceo8F2mNu2KVLL8pYWjDPK74CoUbjNZvJKNS0nW9pJg3sILaiPS98KanjRjppUl/8ATqH/AOST2wqUOxl2Zub+eDFpTx9cRlObeyovjS7hNDxGsxH8RlWNlYKBfdV2+gwYc5m0KhajNcQWCtH0/wAtinL5cAj9Iw8ykTcH/PbGhKV7jSxxaJ1qOpOuWJFyTf6/tgCtkFKmNXl5W47YfQrDfAuY0qpNyPITHsL46FHbkWTXgUjwWgROgzvu2/pOBP8ARqLX2IHU20Ed/PDKn4rRJKByrAEnWrIAB3ZgAPrfHhQLXXqB5Ugj7YOmS7k24MUtlKZfqVT6k9oxY7kEgWHYbXMn74vzGXg3384wA6wcTnqezGiooJRE+G7G7yFA4UESWkG5OwHqe2FokGdI/wCkHb2wcGBUi3vgVhHlhK8Ba8lWZoI4GqncDiR+h388D5Y06Tq9wbpdjA1QN9/v9MMqbgiJ/TAHiOVDoVjmfph4xd8k58GhoVEqDS2hlAYt1HrGxUwYmImRsDztZl8mbFNRK6ZUggPtO4ksJH5YsZMAYwqZLRdeme3fgyMX0M5UX/zKgsI0ufpeRjofuQpG2zVfTZkdWnlbkTAgjUCYgSDJ4FpwozGdqIzJTqKxLCHdRbqMASQHgwbkaZ2JmEee8brPT+GSSs7kiRx0ARpNt5wIfFqilVk2YNPSewCieBG3mcTsKSN5kfERl0kKzMXh2ZgzODNwwtFiYsAGsN8PT4vq1JUSFgEFlOnSV1b7NG23GxF8fKc34tWMGVJB3gAgzO4aQTjVZb8RVAFHw6U6OqW0g9yAQRHrgp7G0WOfG/w2D/FpKFcCWpqLNbdFBsw7c+u+Ko+IQriCQSvlNoO+25M40uZ/EOYpguWphT8lK7MTFiWkQvO36zjJV6usszC7GWsBJJJJiPPHFnhBu0gPGkGP4idLATtafXuP83wreuziJIPPnx++JawBYn6CPvfAbGCD/n0wmPGvAVBILo/EDyD+kb49ji1LjcR3jHsO4MGkIr+L5lp1VKl7R8ojtt1e84X1XrkiTU+kb+uLJqHaw7kx9t8VVRUIhqpImYBMeZ9fPFtVvcai9KjqOoTBnqc/pqj7Yh/rrkrTS/kPtAAxUy6RNie5Mn77Y9Sz1MHqQkxE6p/+2I+4w3YJPNVKlSC8kxHsOMVUgJGLMxm9SjSI38+cRyaGQTEeeFvyZLcvrvECN++KkeDsBgvMLJXi3AwMyjWBB98G1Q7i7LMsxnkSf19rY+p+FFUoj4dNRKwyLfW1gdRjtvqJvbjGA8Npy4RUMiAd7zeSRMdow4rlwoUSijptufQjfkk+dvLQyKNtoLxOWyGlbNZRviD4FIKOnXZAzfmFObkid7DtjPeFonxNL01YAwWJaw5IAIv9h54rzh+HHQCTZTMAeoN8dyhKdN7jg/vF98TnlcmmkkUhiS2sdZujQLRTBUKoBJY9TRveYNtvMWGI5OkmogrqAMTEkmO3qcLtXXbpmxjn6YIpysxItxhdb5ZaONcD6h4fTe9N0aBJAaCI4IO39j2wTTypUkGVPmDjPfHqKC9Mw2m4v1KOLbG+/kMaLwXxX4jKmvXNtgUGlexieNo2HmMdOOMJq1sRyTljdPcvoUzpMj3G2BKtMwR3w+ZEEEEAGY/lPnO4/T74XZmmouCCDxzjpWNPY5vWadozeayQIgqp337GxwLlcqtInSCJ3GolTFxKzH2xoayA4X1aOC8SXBvVvkGq1ibk4EaPf/OMW5imcBvM4RwGUy4EAX/bArLMxfFjYguJ6dyrlsQiN1BxI1hEBYxYb4odOxwdBPWVPTnA/wAEd4wUzEm7Xx0J3wRGkL2psLAzgGvl4nUtpm2H5pLzgavRHGA0AApVqbCGWLzt+++L2qqCSgAJAv6CB+mIpRAba/li18qCtjfz/pvicotDJpgdVmLEtLHuCPuDitmPK/qMWPRjgg+tvripiwsZ+u/viMohOp/yn3j9xGKKlPeJ+gwRTbz/AHOJLTJPP+e2FUqBRXl6ZPI9zB9pOPYuZAPP03H1GPYXWw0CIFO6/v8Atjj0kNgG7WG5/TBmWyj1Cfh03YzeBMTtJ2X3jDfKfhivcVJpxB+GOouJuJVuni/n9bRUpPYDpciFMqu15HBk/YDvit8hUn/hsBvdSLe+PqOUoNTQJTohUW7QWFx6SWNvzE+5wZRqHdkKg8Ajfv39ziqxSXLEcl4PkD0wFBA0+8iJ8sE5VQCJO/B3Pr2x9Tznh9KoOukjT/Mgk3/mAlTbf/CizP4Mot/wy1I8FSzgmDZlOw9P7YDxMaM0jL6l1CWEaRt1e8Df0x2tUCj+GYkAksAOfyrvP6Ybp+GMwgcfDDAQAysDKjkAkN7RNsKvxCgFTSLaViObeWEljqNllkTdEslmCAosFmekQZ3udyMGVc299JIB3OPeH+Gu1FXierbyjfEc1lKl5Qx+0x+2JSxZFu0VjkhVJgGYaXpgbA/f/Iw1SnB1DCjMlFqLpBI89haffDKllZpl2JN4jifT2xNqXcrCnZYHHzDFjVDv9cLTWZeLYgM45kRAnDRixnJIZNmiBY44fGEyx16NTPcMNpi8+cHY/wC7ucC5egag+YAA/wCW4Hnhp4VkVYuKiq4EASARO8weRi2CLc9K7kc8koan2LfCs5VzjipUladM9CgnrY76jOwFoG8+oxpQDgWioUAKAALADYYuFU49iGNQjR5EpuTskUxW+XnE1rDnHjVHfGcbMpUKs9RI4wjqzqxq3HeMLjlAzzGJTx+CsMi7id3gCcVGrPGG/iuThQVHOB8hTcOGUAEXkxH0a3+DHNOL1HVCUXEFFFm/Mu219+1hjnwe5A98Ns3XZrOQIJPSsmZE3JgDm2KvEqBK6qZcd5/e98bTKwJxaENRSDZpxFqjYsZTNxihxPGFTGnClaIHMN3x1q0jEHQn+/8AXEGp9OGbIkQ5PriwVzyJwPT5vghCfXCNhSJa1IvIxQ0RMTiTtG+K0eZG2FasLKK6TcLP64rRjtJHv+xxZWBF7T9P7YoFYA9SzibgCwinVI3WfPHsepvTP8w9zj2J6V4Gs+j5dvhMKYSAZOoQqLJ7AxPlzb2uzmcGoRUgEMB8Lq6haxuAT3HcjmDzxRRG3/lYqo0lFKoAoAg2AAH/ABBxj0DnTHWWQ/DBnpUX1ElhEAE3km28Dc24xMtC30iOWqKOLwLW9TjP5K1N4t1Ntbyw0yHVlnLdR+Kbm5+fucAetiBziFWYCCG2LAdQuANLXmMdWsRyBwQSCBedwo77Tfvi+moJuJkXm82XfvgjxCisr0r8p4HY4xMppdYOjSR6kT3BBWPSD+mBMzk6VYXprVCQpaJgc6S148xf1wwr/L7D/wBy4U+IsQqwYtxb87YFWZSZdTyulQKYmLae1uCTPl7HEP8AT1Gt8No9Ln2w+yXyt6D9MTzHzf53xeE3Qkl3MlXySNZl8tseqZFNGgAgeWNhmkBR5AMG1tvTtjK5vDaYze6Cpyjwxc2SpDcT6nETk6Z/IL4kN8W08WWCCXAnrTvkrpZdE+VfcYlSOgHzOCBijM4CxxjK0jPJKUabL0zQ5GLS84UYIpbYeSEQaTiD1ovisY5mtvp+2AuaM+Ca5kY7/qMLhiVPD6UIpMPr1ARfFdNlxSMROF0Kx1N0FvTBwVRiIO2A6O2CFwrQyZRnsipMi2AR4YuGL74mmE9GPIXnlVCl/DRiqv4QCu18O2xwYMsUQLK7MJmfD3U4qpuQbjGwzyjthHWUdscs8aR0RyNgLHUP64CNMg2wyxQ2+OdKmWe6KS4i9jgOoq+mL35wM2DQrZFKcHce9sexYNsewKNZ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4663" y="1708879"/>
            <a:ext cx="3952576" cy="397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226" y="1708879"/>
            <a:ext cx="3647437" cy="397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 flipH="1">
            <a:off x="460375" y="5681272"/>
            <a:ext cx="268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Paisaje de la Cordillera de Alaska. Canadá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 flipH="1">
            <a:off x="4707369" y="5681271"/>
            <a:ext cx="268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Paisaje de los Montes Mackenzie. Canadá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 flipH="1">
            <a:off x="8507376" y="5681271"/>
            <a:ext cx="268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Paisaje de la Meseta de Columbia. EUA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5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810621"/>
            <a:ext cx="5082915" cy="357084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67983" y="5501402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Meseta del Colorado. EUA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115" y="1810621"/>
            <a:ext cx="5606320" cy="357084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770669" y="5481799"/>
            <a:ext cx="2579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Sierra Nevada. EUA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just"/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Por ello, en </a:t>
            </a:r>
            <a:r>
              <a:rPr lang="es-MX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 </a:t>
            </a:r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Cordilleras norteamericanas </a:t>
            </a:r>
            <a:r>
              <a:rPr lang="es-MX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 distinguen  </a:t>
            </a:r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cinco sectores  </a:t>
            </a:r>
            <a:r>
              <a:rPr lang="es-MX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estructurales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71" y="1554880"/>
            <a:ext cx="7596437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7152458" y="1825624"/>
            <a:ext cx="4925961" cy="3587033"/>
          </a:xfrm>
          <a:prstGeom prst="wedgeRectCallout">
            <a:avLst>
              <a:gd name="adj1" fmla="val -158454"/>
              <a:gd name="adj2" fmla="val -100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200" dirty="0">
                <a:latin typeface="Arial" pitchFamily="34" charset="0"/>
                <a:cs typeface="Arial" pitchFamily="34" charset="0"/>
              </a:rPr>
              <a:t>1</a:t>
            </a:r>
            <a:r>
              <a:rPr lang="es-MX" sz="3200" dirty="0" smtClean="0">
                <a:latin typeface="Arial" pitchFamily="34" charset="0"/>
                <a:cs typeface="Arial" pitchFamily="34" charset="0"/>
              </a:rPr>
              <a:t>. Los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M</a:t>
            </a:r>
            <a:r>
              <a:rPr lang="es-MX" sz="3200" dirty="0" smtClean="0">
                <a:latin typeface="Arial" pitchFamily="34" charset="0"/>
                <a:cs typeface="Arial" pitchFamily="34" charset="0"/>
              </a:rPr>
              <a:t>ontes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de Alaska:  los cuales  constituyen altas montañas tectónicas y altas montañas  volcánicas originadas por los procesos de subducción de las placas  </a:t>
            </a:r>
            <a:endParaRPr lang="es-MX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1166648" y="2995448"/>
            <a:ext cx="914400" cy="44143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470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90" y="-245660"/>
            <a:ext cx="7905137" cy="738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7266039" y="1869869"/>
            <a:ext cx="4925961" cy="3587033"/>
          </a:xfrm>
          <a:prstGeom prst="wedgeRectCallout">
            <a:avLst>
              <a:gd name="adj1" fmla="val -138033"/>
              <a:gd name="adj2" fmla="val -1391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 algn="ctr">
              <a:buFont typeface="+mj-lt"/>
              <a:buAutoNum type="arabicPeriod" startAt="2"/>
            </a:pPr>
            <a:r>
              <a:rPr lang="es-MX" sz="3200" dirty="0"/>
              <a:t> </a:t>
            </a:r>
            <a:r>
              <a:rPr lang="es-MX" sz="3200" dirty="0" smtClean="0"/>
              <a:t>Las Montañas Rocosas </a:t>
            </a:r>
            <a:r>
              <a:rPr lang="es-MX" sz="3200" dirty="0"/>
              <a:t>de Canadá y Estados Unidos estructuradas por altas cadenas de montañas </a:t>
            </a:r>
            <a:r>
              <a:rPr lang="es-MX" sz="3200" dirty="0" smtClean="0"/>
              <a:t>tectónico-</a:t>
            </a:r>
            <a:r>
              <a:rPr lang="es-MX" sz="3200" dirty="0" err="1" smtClean="0"/>
              <a:t>denudativas</a:t>
            </a:r>
            <a:r>
              <a:rPr lang="es-MX" sz="3200" dirty="0" smtClean="0"/>
              <a:t> </a:t>
            </a:r>
            <a:r>
              <a:rPr lang="es-MX" sz="3200" dirty="0"/>
              <a:t>de diferentes edades.</a:t>
            </a:r>
          </a:p>
          <a:p>
            <a:pPr marL="0" indent="0">
              <a:buNone/>
            </a:pPr>
            <a:endParaRPr lang="es-MX" sz="3200" dirty="0"/>
          </a:p>
        </p:txBody>
      </p:sp>
      <p:sp>
        <p:nvSpPr>
          <p:cNvPr id="3" name="2 Elipse"/>
          <p:cNvSpPr/>
          <p:nvPr/>
        </p:nvSpPr>
        <p:spPr>
          <a:xfrm rot="20565425">
            <a:off x="2552571" y="2428201"/>
            <a:ext cx="560439" cy="11798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467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CLASE 4: </a:t>
            </a:r>
            <a:r>
              <a:rPr lang="es-E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</a:t>
            </a:r>
            <a:r>
              <a:rPr lang="es-E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geólogo- geomorfológicas de América del Norte</a:t>
            </a:r>
            <a:endParaRPr lang="es-E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215370"/>
            <a:ext cx="10515600" cy="435133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just"/>
            <a:r>
              <a:rPr lang="es-E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-	Argumentar las interacciones entre los componentes físico- geográficos en los continentes,  regiones y paisajes de Las Américas; así como, la manifestación de los problemas globales que afectan al medio ambiente.</a:t>
            </a:r>
            <a:endParaRPr lang="es-E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57571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just"/>
            <a:r>
              <a:rPr lang="es-MX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 </a:t>
            </a:r>
            <a:r>
              <a:rPr lang="es-MX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Montañas Rocosas o Rocallosas </a:t>
            </a:r>
            <a:r>
              <a:rPr lang="es-MX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que se </a:t>
            </a:r>
            <a:r>
              <a:rPr lang="es-MX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formaron durante la orogénesis cenozoica y están constituidas por un núcleo central de rocas cristalinas rodeado de formaciones laterales de rocas sedimentarias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330054"/>
            <a:ext cx="12253913" cy="317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190" y="305165"/>
            <a:ext cx="10515600" cy="1325563"/>
          </a:xfrm>
        </p:spPr>
        <p:txBody>
          <a:bodyPr/>
          <a:lstStyle/>
          <a:p>
            <a:pPr algn="ctr"/>
            <a:r>
              <a:rPr lang="es-ES" dirty="0" smtClean="0"/>
              <a:t>Rocas sedimentarias 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522" y="1990491"/>
            <a:ext cx="8825730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10553" r="21000"/>
          <a:stretch/>
        </p:blipFill>
        <p:spPr bwMode="auto">
          <a:xfrm>
            <a:off x="0" y="-1"/>
            <a:ext cx="6873766" cy="678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6999890" y="636663"/>
            <a:ext cx="4925961" cy="30876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dirty="0">
                <a:latin typeface="Arial" pitchFamily="34" charset="0"/>
                <a:cs typeface="Arial" pitchFamily="34" charset="0"/>
              </a:rPr>
              <a:t>3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. Mesetas </a:t>
            </a:r>
            <a:r>
              <a:rPr lang="es-MX" dirty="0">
                <a:latin typeface="Arial" pitchFamily="34" charset="0"/>
                <a:cs typeface="Arial" pitchFamily="34" charset="0"/>
              </a:rPr>
              <a:t>volcánicas de estratificación de edad Jurásico-Cretácico y Cretácico-Eoceno:  del Yukón, </a:t>
            </a:r>
            <a:r>
              <a:rPr lang="es-MX" b="1" dirty="0" err="1">
                <a:latin typeface="Arial" pitchFamily="34" charset="0"/>
                <a:cs typeface="Arial" pitchFamily="34" charset="0"/>
              </a:rPr>
              <a:t>Fraser</a:t>
            </a:r>
            <a:r>
              <a:rPr lang="es-MX" dirty="0">
                <a:latin typeface="Arial" pitchFamily="34" charset="0"/>
                <a:cs typeface="Arial" pitchFamily="34" charset="0"/>
              </a:rPr>
              <a:t>,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Columbia</a:t>
            </a:r>
            <a:r>
              <a:rPr lang="es-MX" dirty="0">
                <a:latin typeface="Arial" pitchFamily="34" charset="0"/>
                <a:cs typeface="Arial" pitchFamily="34" charset="0"/>
              </a:rPr>
              <a:t>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y la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altiplanicie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Mexicana</a:t>
            </a:r>
          </a:p>
        </p:txBody>
      </p:sp>
      <p:sp>
        <p:nvSpPr>
          <p:cNvPr id="3" name="2 Elipse"/>
          <p:cNvSpPr/>
          <p:nvPr/>
        </p:nvSpPr>
        <p:spPr>
          <a:xfrm>
            <a:off x="1639788" y="3939121"/>
            <a:ext cx="423081" cy="504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Elipse"/>
          <p:cNvSpPr/>
          <p:nvPr/>
        </p:nvSpPr>
        <p:spPr>
          <a:xfrm>
            <a:off x="1886563" y="5088049"/>
            <a:ext cx="643985" cy="6167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1463482" y="1715067"/>
            <a:ext cx="423081" cy="5049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t="52615" r="39055" b="3505"/>
          <a:stretch/>
        </p:blipFill>
        <p:spPr bwMode="auto">
          <a:xfrm>
            <a:off x="6999890" y="3821373"/>
            <a:ext cx="5078379" cy="303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8791747" y="4759260"/>
            <a:ext cx="638503" cy="5812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71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47" y="-91300"/>
            <a:ext cx="7199793" cy="69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558148" y="1374253"/>
            <a:ext cx="4245502" cy="1861245"/>
          </a:xfrm>
          <a:prstGeom prst="wedgeRectCallout">
            <a:avLst>
              <a:gd name="adj1" fmla="val 96335"/>
              <a:gd name="adj2" fmla="val -49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es-MX" sz="3200" dirty="0" smtClean="0">
                <a:latin typeface="Arial" pitchFamily="34" charset="0"/>
                <a:cs typeface="Arial" pitchFamily="34" charset="0"/>
              </a:rPr>
              <a:t>La Cordillera o Cadena 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C</a:t>
            </a:r>
            <a:r>
              <a:rPr lang="es-MX" sz="3200" dirty="0" smtClean="0">
                <a:latin typeface="Arial" pitchFamily="34" charset="0"/>
                <a:cs typeface="Arial" pitchFamily="34" charset="0"/>
              </a:rPr>
              <a:t>ostera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de Estados Unidos  de origen </a:t>
            </a:r>
            <a:r>
              <a:rPr lang="es-MX" sz="3200" dirty="0" smtClean="0">
                <a:latin typeface="Arial" pitchFamily="34" charset="0"/>
                <a:cs typeface="Arial" pitchFamily="34" charset="0"/>
              </a:rPr>
              <a:t>post-alpino</a:t>
            </a:r>
            <a:endParaRPr lang="es-MX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6467311" y="281425"/>
            <a:ext cx="564689" cy="3485347"/>
          </a:xfrm>
          <a:custGeom>
            <a:avLst/>
            <a:gdLst>
              <a:gd name="connsiteX0" fmla="*/ 0 w 914400"/>
              <a:gd name="connsiteY0" fmla="*/ 1557578 h 3115156"/>
              <a:gd name="connsiteX1" fmla="*/ 457200 w 914400"/>
              <a:gd name="connsiteY1" fmla="*/ 0 h 3115156"/>
              <a:gd name="connsiteX2" fmla="*/ 914400 w 914400"/>
              <a:gd name="connsiteY2" fmla="*/ 1557578 h 3115156"/>
              <a:gd name="connsiteX3" fmla="*/ 457200 w 914400"/>
              <a:gd name="connsiteY3" fmla="*/ 3115156 h 3115156"/>
              <a:gd name="connsiteX4" fmla="*/ 0 w 914400"/>
              <a:gd name="connsiteY4" fmla="*/ 1557578 h 3115156"/>
              <a:gd name="connsiteX0" fmla="*/ 0 w 614855"/>
              <a:gd name="connsiteY0" fmla="*/ 1541819 h 3115170"/>
              <a:gd name="connsiteX1" fmla="*/ 157655 w 614855"/>
              <a:gd name="connsiteY1" fmla="*/ 7 h 3115170"/>
              <a:gd name="connsiteX2" fmla="*/ 614855 w 614855"/>
              <a:gd name="connsiteY2" fmla="*/ 1557585 h 3115170"/>
              <a:gd name="connsiteX3" fmla="*/ 157655 w 614855"/>
              <a:gd name="connsiteY3" fmla="*/ 3115163 h 3115170"/>
              <a:gd name="connsiteX4" fmla="*/ 0 w 614855"/>
              <a:gd name="connsiteY4" fmla="*/ 1541819 h 3115170"/>
              <a:gd name="connsiteX0" fmla="*/ 0 w 409904"/>
              <a:gd name="connsiteY0" fmla="*/ 1541819 h 3115170"/>
              <a:gd name="connsiteX1" fmla="*/ 157655 w 409904"/>
              <a:gd name="connsiteY1" fmla="*/ 7 h 3115170"/>
              <a:gd name="connsiteX2" fmla="*/ 409904 w 409904"/>
              <a:gd name="connsiteY2" fmla="*/ 1557585 h 3115170"/>
              <a:gd name="connsiteX3" fmla="*/ 157655 w 409904"/>
              <a:gd name="connsiteY3" fmla="*/ 3115163 h 3115170"/>
              <a:gd name="connsiteX4" fmla="*/ 0 w 409904"/>
              <a:gd name="connsiteY4" fmla="*/ 1541819 h 3115170"/>
              <a:gd name="connsiteX0" fmla="*/ 0 w 409904"/>
              <a:gd name="connsiteY0" fmla="*/ 1541819 h 3115170"/>
              <a:gd name="connsiteX1" fmla="*/ 157655 w 409904"/>
              <a:gd name="connsiteY1" fmla="*/ 7 h 3115170"/>
              <a:gd name="connsiteX2" fmla="*/ 409904 w 409904"/>
              <a:gd name="connsiteY2" fmla="*/ 1557585 h 3115170"/>
              <a:gd name="connsiteX3" fmla="*/ 157655 w 409904"/>
              <a:gd name="connsiteY3" fmla="*/ 3115163 h 3115170"/>
              <a:gd name="connsiteX4" fmla="*/ 0 w 409904"/>
              <a:gd name="connsiteY4" fmla="*/ 1541819 h 3115170"/>
              <a:gd name="connsiteX0" fmla="*/ 0 w 409904"/>
              <a:gd name="connsiteY0" fmla="*/ 1541819 h 3115170"/>
              <a:gd name="connsiteX1" fmla="*/ 157655 w 409904"/>
              <a:gd name="connsiteY1" fmla="*/ 7 h 3115170"/>
              <a:gd name="connsiteX2" fmla="*/ 409904 w 409904"/>
              <a:gd name="connsiteY2" fmla="*/ 1557585 h 3115170"/>
              <a:gd name="connsiteX3" fmla="*/ 157655 w 409904"/>
              <a:gd name="connsiteY3" fmla="*/ 3115163 h 3115170"/>
              <a:gd name="connsiteX4" fmla="*/ 0 w 409904"/>
              <a:gd name="connsiteY4" fmla="*/ 1541819 h 3115170"/>
              <a:gd name="connsiteX0" fmla="*/ 71438 w 481342"/>
              <a:gd name="connsiteY0" fmla="*/ 1541819 h 3115170"/>
              <a:gd name="connsiteX1" fmla="*/ 229093 w 481342"/>
              <a:gd name="connsiteY1" fmla="*/ 7 h 3115170"/>
              <a:gd name="connsiteX2" fmla="*/ 481342 w 481342"/>
              <a:gd name="connsiteY2" fmla="*/ 1557585 h 3115170"/>
              <a:gd name="connsiteX3" fmla="*/ 229093 w 481342"/>
              <a:gd name="connsiteY3" fmla="*/ 3115163 h 3115170"/>
              <a:gd name="connsiteX4" fmla="*/ 71438 w 481342"/>
              <a:gd name="connsiteY4" fmla="*/ 1541819 h 3115170"/>
              <a:gd name="connsiteX0" fmla="*/ 9745 w 419649"/>
              <a:gd name="connsiteY0" fmla="*/ 1541818 h 3115169"/>
              <a:gd name="connsiteX1" fmla="*/ 167400 w 419649"/>
              <a:gd name="connsiteY1" fmla="*/ 6 h 3115169"/>
              <a:gd name="connsiteX2" fmla="*/ 419649 w 419649"/>
              <a:gd name="connsiteY2" fmla="*/ 1557584 h 3115169"/>
              <a:gd name="connsiteX3" fmla="*/ 167400 w 419649"/>
              <a:gd name="connsiteY3" fmla="*/ 3115162 h 3115169"/>
              <a:gd name="connsiteX4" fmla="*/ 9745 w 419649"/>
              <a:gd name="connsiteY4" fmla="*/ 1541818 h 3115169"/>
              <a:gd name="connsiteX0" fmla="*/ 61134 w 266087"/>
              <a:gd name="connsiteY0" fmla="*/ 1494611 h 3115375"/>
              <a:gd name="connsiteX1" fmla="*/ 13838 w 266087"/>
              <a:gd name="connsiteY1" fmla="*/ 96 h 3115375"/>
              <a:gd name="connsiteX2" fmla="*/ 266087 w 266087"/>
              <a:gd name="connsiteY2" fmla="*/ 1557674 h 3115375"/>
              <a:gd name="connsiteX3" fmla="*/ 13838 w 266087"/>
              <a:gd name="connsiteY3" fmla="*/ 3115252 h 3115375"/>
              <a:gd name="connsiteX4" fmla="*/ 61134 w 266087"/>
              <a:gd name="connsiteY4" fmla="*/ 1494611 h 3115375"/>
              <a:gd name="connsiteX0" fmla="*/ 135500 w 340453"/>
              <a:gd name="connsiteY0" fmla="*/ 1494610 h 3115374"/>
              <a:gd name="connsiteX1" fmla="*/ 88204 w 340453"/>
              <a:gd name="connsiteY1" fmla="*/ 95 h 3115374"/>
              <a:gd name="connsiteX2" fmla="*/ 340453 w 340453"/>
              <a:gd name="connsiteY2" fmla="*/ 1557673 h 3115374"/>
              <a:gd name="connsiteX3" fmla="*/ 88204 w 340453"/>
              <a:gd name="connsiteY3" fmla="*/ 3115251 h 3115374"/>
              <a:gd name="connsiteX4" fmla="*/ 135500 w 340453"/>
              <a:gd name="connsiteY4" fmla="*/ 1494610 h 3115374"/>
              <a:gd name="connsiteX0" fmla="*/ 61134 w 266087"/>
              <a:gd name="connsiteY0" fmla="*/ 1494617 h 3115381"/>
              <a:gd name="connsiteX1" fmla="*/ 13838 w 266087"/>
              <a:gd name="connsiteY1" fmla="*/ 102 h 3115381"/>
              <a:gd name="connsiteX2" fmla="*/ 266087 w 266087"/>
              <a:gd name="connsiteY2" fmla="*/ 1557680 h 3115381"/>
              <a:gd name="connsiteX3" fmla="*/ 13838 w 266087"/>
              <a:gd name="connsiteY3" fmla="*/ 3115258 h 3115381"/>
              <a:gd name="connsiteX4" fmla="*/ 61134 w 266087"/>
              <a:gd name="connsiteY4" fmla="*/ 1494617 h 3115381"/>
              <a:gd name="connsiteX0" fmla="*/ 224222 w 429175"/>
              <a:gd name="connsiteY0" fmla="*/ 1494598 h 3083837"/>
              <a:gd name="connsiteX1" fmla="*/ 176926 w 429175"/>
              <a:gd name="connsiteY1" fmla="*/ 83 h 3083837"/>
              <a:gd name="connsiteX2" fmla="*/ 429175 w 429175"/>
              <a:gd name="connsiteY2" fmla="*/ 1557661 h 3083837"/>
              <a:gd name="connsiteX3" fmla="*/ 3506 w 429175"/>
              <a:gd name="connsiteY3" fmla="*/ 3083708 h 3083837"/>
              <a:gd name="connsiteX4" fmla="*/ 224222 w 429175"/>
              <a:gd name="connsiteY4" fmla="*/ 1494598 h 3083837"/>
              <a:gd name="connsiteX0" fmla="*/ 224222 w 429175"/>
              <a:gd name="connsiteY0" fmla="*/ 1499781 h 3089020"/>
              <a:gd name="connsiteX1" fmla="*/ 176926 w 429175"/>
              <a:gd name="connsiteY1" fmla="*/ 5266 h 3089020"/>
              <a:gd name="connsiteX2" fmla="*/ 429175 w 429175"/>
              <a:gd name="connsiteY2" fmla="*/ 1562844 h 3089020"/>
              <a:gd name="connsiteX3" fmla="*/ 3506 w 429175"/>
              <a:gd name="connsiteY3" fmla="*/ 3088891 h 3089020"/>
              <a:gd name="connsiteX4" fmla="*/ 224222 w 429175"/>
              <a:gd name="connsiteY4" fmla="*/ 1499781 h 3089020"/>
              <a:gd name="connsiteX0" fmla="*/ 236840 w 441793"/>
              <a:gd name="connsiteY0" fmla="*/ 1536241 h 3125480"/>
              <a:gd name="connsiteX1" fmla="*/ 359 w 441793"/>
              <a:gd name="connsiteY1" fmla="*/ 539805 h 3125480"/>
              <a:gd name="connsiteX2" fmla="*/ 189544 w 441793"/>
              <a:gd name="connsiteY2" fmla="*/ 41726 h 3125480"/>
              <a:gd name="connsiteX3" fmla="*/ 441793 w 441793"/>
              <a:gd name="connsiteY3" fmla="*/ 1599304 h 3125480"/>
              <a:gd name="connsiteX4" fmla="*/ 16124 w 441793"/>
              <a:gd name="connsiteY4" fmla="*/ 3125351 h 3125480"/>
              <a:gd name="connsiteX5" fmla="*/ 236840 w 441793"/>
              <a:gd name="connsiteY5" fmla="*/ 1536241 h 3125480"/>
              <a:gd name="connsiteX0" fmla="*/ 236840 w 441793"/>
              <a:gd name="connsiteY0" fmla="*/ 1536241 h 3150342"/>
              <a:gd name="connsiteX1" fmla="*/ 359 w 441793"/>
              <a:gd name="connsiteY1" fmla="*/ 539805 h 3150342"/>
              <a:gd name="connsiteX2" fmla="*/ 189544 w 441793"/>
              <a:gd name="connsiteY2" fmla="*/ 41726 h 3150342"/>
              <a:gd name="connsiteX3" fmla="*/ 441793 w 441793"/>
              <a:gd name="connsiteY3" fmla="*/ 1599304 h 3150342"/>
              <a:gd name="connsiteX4" fmla="*/ 179897 w 441793"/>
              <a:gd name="connsiteY4" fmla="*/ 3150218 h 3150342"/>
              <a:gd name="connsiteX5" fmla="*/ 236840 w 441793"/>
              <a:gd name="connsiteY5" fmla="*/ 1536241 h 3150342"/>
              <a:gd name="connsiteX0" fmla="*/ 236840 w 441793"/>
              <a:gd name="connsiteY0" fmla="*/ 1536241 h 3175205"/>
              <a:gd name="connsiteX1" fmla="*/ 359 w 441793"/>
              <a:gd name="connsiteY1" fmla="*/ 539805 h 3175205"/>
              <a:gd name="connsiteX2" fmla="*/ 189544 w 441793"/>
              <a:gd name="connsiteY2" fmla="*/ 41726 h 3175205"/>
              <a:gd name="connsiteX3" fmla="*/ 441793 w 441793"/>
              <a:gd name="connsiteY3" fmla="*/ 1599304 h 3175205"/>
              <a:gd name="connsiteX4" fmla="*/ 98011 w 441793"/>
              <a:gd name="connsiteY4" fmla="*/ 3175085 h 3175205"/>
              <a:gd name="connsiteX5" fmla="*/ 236840 w 441793"/>
              <a:gd name="connsiteY5" fmla="*/ 1536241 h 3175205"/>
              <a:gd name="connsiteX0" fmla="*/ 236906 w 564689"/>
              <a:gd name="connsiteY0" fmla="*/ 1536241 h 3175205"/>
              <a:gd name="connsiteX1" fmla="*/ 425 w 564689"/>
              <a:gd name="connsiteY1" fmla="*/ 539805 h 3175205"/>
              <a:gd name="connsiteX2" fmla="*/ 189610 w 564689"/>
              <a:gd name="connsiteY2" fmla="*/ 41726 h 3175205"/>
              <a:gd name="connsiteX3" fmla="*/ 564689 w 564689"/>
              <a:gd name="connsiteY3" fmla="*/ 1599304 h 3175205"/>
              <a:gd name="connsiteX4" fmla="*/ 98077 w 564689"/>
              <a:gd name="connsiteY4" fmla="*/ 3175085 h 3175205"/>
              <a:gd name="connsiteX5" fmla="*/ 236906 w 564689"/>
              <a:gd name="connsiteY5" fmla="*/ 1536241 h 317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689" h="3175205">
                <a:moveTo>
                  <a:pt x="236906" y="1536241"/>
                </a:moveTo>
                <a:cubicBezTo>
                  <a:pt x="220631" y="1097028"/>
                  <a:pt x="8308" y="788891"/>
                  <a:pt x="425" y="539805"/>
                </a:cubicBezTo>
                <a:cubicBezTo>
                  <a:pt x="-7458" y="290719"/>
                  <a:pt x="95566" y="-134857"/>
                  <a:pt x="189610" y="41726"/>
                </a:cubicBezTo>
                <a:cubicBezTo>
                  <a:pt x="283654" y="218309"/>
                  <a:pt x="359737" y="739077"/>
                  <a:pt x="564689" y="1599304"/>
                </a:cubicBezTo>
                <a:cubicBezTo>
                  <a:pt x="517393" y="2506828"/>
                  <a:pt x="152708" y="3185596"/>
                  <a:pt x="98077" y="3175085"/>
                </a:cubicBezTo>
                <a:cubicBezTo>
                  <a:pt x="43446" y="3164574"/>
                  <a:pt x="253181" y="1975454"/>
                  <a:pt x="236906" y="1536241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23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59" y="-281623"/>
            <a:ext cx="7173311" cy="74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188926" y="712246"/>
            <a:ext cx="4915745" cy="1605521"/>
          </a:xfrm>
          <a:prstGeom prst="wedgeRectCallout">
            <a:avLst>
              <a:gd name="adj1" fmla="val 75463"/>
              <a:gd name="adj2" fmla="val -635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es-MX" sz="3200" b="1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s-MX" sz="3200" b="1" dirty="0">
                <a:latin typeface="Arial" pitchFamily="34" charset="0"/>
                <a:cs typeface="Arial" pitchFamily="34" charset="0"/>
              </a:rPr>
              <a:t>cadena insular de las Aleutianas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con más de 25 volcanes </a:t>
            </a:r>
            <a:r>
              <a:rPr lang="es-MX" sz="3200" dirty="0" smtClean="0">
                <a:latin typeface="Arial" pitchFamily="34" charset="0"/>
                <a:cs typeface="Arial" pitchFamily="34" charset="0"/>
              </a:rPr>
              <a:t>activos </a:t>
            </a:r>
            <a:endParaRPr lang="es-MX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Llamada rectangular"/>
          <p:cNvSpPr/>
          <p:nvPr/>
        </p:nvSpPr>
        <p:spPr>
          <a:xfrm>
            <a:off x="121088" y="5360448"/>
            <a:ext cx="5334707" cy="954107"/>
          </a:xfrm>
          <a:prstGeom prst="wedgeRectCallout">
            <a:avLst>
              <a:gd name="adj1" fmla="val 99407"/>
              <a:gd name="adj2" fmla="val -1045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Cadena  Volcánica Transversal del sur de México </a:t>
            </a:r>
            <a:endParaRPr lang="es-MX" sz="2800" dirty="0"/>
          </a:p>
        </p:txBody>
      </p:sp>
      <p:sp>
        <p:nvSpPr>
          <p:cNvPr id="4" name="3 Elipse"/>
          <p:cNvSpPr/>
          <p:nvPr/>
        </p:nvSpPr>
        <p:spPr>
          <a:xfrm>
            <a:off x="6234909" y="1162411"/>
            <a:ext cx="548028" cy="8301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Llamada rectangular"/>
          <p:cNvSpPr/>
          <p:nvPr/>
        </p:nvSpPr>
        <p:spPr>
          <a:xfrm>
            <a:off x="121088" y="3051084"/>
            <a:ext cx="5270719" cy="1865126"/>
          </a:xfrm>
          <a:prstGeom prst="wedgeRectCallout">
            <a:avLst>
              <a:gd name="adj1" fmla="val 82223"/>
              <a:gd name="adj2" fmla="val -1021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MX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  cadena insular y la cordillera   Costanera de Canadá </a:t>
            </a:r>
            <a:r>
              <a:rPr lang="es-MX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hacia el norte de la isla de Vancouver </a:t>
            </a:r>
            <a:endParaRPr lang="es-MX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976281" y="1992572"/>
            <a:ext cx="407158" cy="2023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 rot="16200000">
            <a:off x="8224620" y="5219381"/>
            <a:ext cx="548028" cy="8301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25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¿Qué forman las fallas transformantes?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39" y="1696063"/>
            <a:ext cx="4572000" cy="461870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016999" y="6396335"/>
            <a:ext cx="319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Falla de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S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an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A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ndrés 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" y="1942321"/>
            <a:ext cx="6312310" cy="445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8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86348"/>
          </a:xfrm>
          <a:solidFill>
            <a:srgbClr val="00206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¿Qué ocurre dentro de la placa continental norteamericana?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901"/>
          <a:stretch/>
        </p:blipFill>
        <p:spPr bwMode="auto">
          <a:xfrm>
            <a:off x="1" y="1386348"/>
            <a:ext cx="6371302" cy="54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371303" y="1386348"/>
            <a:ext cx="5820697" cy="54716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s-MX" sz="3600" dirty="0">
                <a:latin typeface="Arial" pitchFamily="34" charset="0"/>
                <a:cs typeface="Arial" pitchFamily="34" charset="0"/>
              </a:rPr>
              <a:t> Los  territorios  de la placa  con corteza continental  precámbrica se localizan  en la porción central del continente y se extienden por el norte  formando parte de las islas Árticas próximas a la costa canadiense. </a:t>
            </a:r>
          </a:p>
        </p:txBody>
      </p:sp>
    </p:spTree>
    <p:extLst>
      <p:ext uri="{BB962C8B-B14F-4D97-AF65-F5344CB8AC3E}">
        <p14:creationId xmlns:p14="http://schemas.microsoft.com/office/powerpoint/2010/main" val="42215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873044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just"/>
            <a:r>
              <a:rPr lang="es-MX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Estos territorios están estructurados por el escudo Canadiense o Laurentino   el cual  ocupa la porción  nordeste de América  del Norte, desde los Grandes Lagos hasta  la isla de Groenlandia.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5901" b="39315"/>
          <a:stretch/>
        </p:blipFill>
        <p:spPr bwMode="auto">
          <a:xfrm>
            <a:off x="235974" y="2395857"/>
            <a:ext cx="5843171" cy="390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07" y="2104576"/>
            <a:ext cx="4973131" cy="419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5 Conector recto de flecha"/>
          <p:cNvCxnSpPr/>
          <p:nvPr/>
        </p:nvCxnSpPr>
        <p:spPr>
          <a:xfrm flipH="1">
            <a:off x="4701771" y="1823775"/>
            <a:ext cx="4729801" cy="572083"/>
          </a:xfrm>
          <a:prstGeom prst="straightConnector1">
            <a:avLst/>
          </a:prstGeom>
          <a:ln w="571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>
            <a:stCxn id="4" idx="2"/>
          </p:cNvCxnSpPr>
          <p:nvPr/>
        </p:nvCxnSpPr>
        <p:spPr>
          <a:xfrm flipH="1" flipV="1">
            <a:off x="3967317" y="6164828"/>
            <a:ext cx="5464256" cy="132732"/>
          </a:xfrm>
          <a:prstGeom prst="straightConnector1">
            <a:avLst/>
          </a:prstGeom>
          <a:ln w="571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Elipse"/>
          <p:cNvSpPr/>
          <p:nvPr/>
        </p:nvSpPr>
        <p:spPr>
          <a:xfrm>
            <a:off x="7882889" y="1896010"/>
            <a:ext cx="3479337" cy="4386804"/>
          </a:xfrm>
          <a:custGeom>
            <a:avLst/>
            <a:gdLst>
              <a:gd name="connsiteX0" fmla="*/ 0 w 3436374"/>
              <a:gd name="connsiteY0" fmla="*/ 2096492 h 4192984"/>
              <a:gd name="connsiteX1" fmla="*/ 1718187 w 3436374"/>
              <a:gd name="connsiteY1" fmla="*/ 0 h 4192984"/>
              <a:gd name="connsiteX2" fmla="*/ 3436374 w 3436374"/>
              <a:gd name="connsiteY2" fmla="*/ 2096492 h 4192984"/>
              <a:gd name="connsiteX3" fmla="*/ 1718187 w 3436374"/>
              <a:gd name="connsiteY3" fmla="*/ 4192984 h 4192984"/>
              <a:gd name="connsiteX4" fmla="*/ 0 w 3436374"/>
              <a:gd name="connsiteY4" fmla="*/ 2096492 h 4192984"/>
              <a:gd name="connsiteX0" fmla="*/ 47320 w 3483694"/>
              <a:gd name="connsiteY0" fmla="*/ 2096492 h 4215896"/>
              <a:gd name="connsiteX1" fmla="*/ 1765507 w 3483694"/>
              <a:gd name="connsiteY1" fmla="*/ 0 h 4215896"/>
              <a:gd name="connsiteX2" fmla="*/ 3483694 w 3483694"/>
              <a:gd name="connsiteY2" fmla="*/ 2096492 h 4215896"/>
              <a:gd name="connsiteX3" fmla="*/ 1765507 w 3483694"/>
              <a:gd name="connsiteY3" fmla="*/ 4192984 h 4215896"/>
              <a:gd name="connsiteX4" fmla="*/ 593010 w 3483694"/>
              <a:gd name="connsiteY4" fmla="*/ 3145848 h 4215896"/>
              <a:gd name="connsiteX5" fmla="*/ 47320 w 3483694"/>
              <a:gd name="connsiteY5" fmla="*/ 2096492 h 4215896"/>
              <a:gd name="connsiteX0" fmla="*/ 47320 w 3468945"/>
              <a:gd name="connsiteY0" fmla="*/ 2096630 h 4212316"/>
              <a:gd name="connsiteX1" fmla="*/ 1765507 w 3468945"/>
              <a:gd name="connsiteY1" fmla="*/ 138 h 4212316"/>
              <a:gd name="connsiteX2" fmla="*/ 3468945 w 3468945"/>
              <a:gd name="connsiteY2" fmla="*/ 2199868 h 4212316"/>
              <a:gd name="connsiteX3" fmla="*/ 1765507 w 3468945"/>
              <a:gd name="connsiteY3" fmla="*/ 4193122 h 4212316"/>
              <a:gd name="connsiteX4" fmla="*/ 593010 w 3468945"/>
              <a:gd name="connsiteY4" fmla="*/ 3145986 h 4212316"/>
              <a:gd name="connsiteX5" fmla="*/ 47320 w 3468945"/>
              <a:gd name="connsiteY5" fmla="*/ 2096630 h 4212316"/>
              <a:gd name="connsiteX0" fmla="*/ 47320 w 3500724"/>
              <a:gd name="connsiteY0" fmla="*/ 2100272 h 4215958"/>
              <a:gd name="connsiteX1" fmla="*/ 1765507 w 3500724"/>
              <a:gd name="connsiteY1" fmla="*/ 3780 h 4215958"/>
              <a:gd name="connsiteX2" fmla="*/ 2525050 w 3500724"/>
              <a:gd name="connsiteY2" fmla="*/ 1601048 h 4215958"/>
              <a:gd name="connsiteX3" fmla="*/ 3468945 w 3500724"/>
              <a:gd name="connsiteY3" fmla="*/ 2203510 h 4215958"/>
              <a:gd name="connsiteX4" fmla="*/ 1765507 w 3500724"/>
              <a:gd name="connsiteY4" fmla="*/ 4196764 h 4215958"/>
              <a:gd name="connsiteX5" fmla="*/ 593010 w 3500724"/>
              <a:gd name="connsiteY5" fmla="*/ 3149628 h 4215958"/>
              <a:gd name="connsiteX6" fmla="*/ 47320 w 3500724"/>
              <a:gd name="connsiteY6" fmla="*/ 2100272 h 4215958"/>
              <a:gd name="connsiteX0" fmla="*/ 47320 w 3512281"/>
              <a:gd name="connsiteY0" fmla="*/ 2100108 h 4215794"/>
              <a:gd name="connsiteX1" fmla="*/ 1765507 w 3512281"/>
              <a:gd name="connsiteY1" fmla="*/ 3616 h 4215794"/>
              <a:gd name="connsiteX2" fmla="*/ 2525050 w 3512281"/>
              <a:gd name="connsiteY2" fmla="*/ 1600884 h 4215794"/>
              <a:gd name="connsiteX3" fmla="*/ 2805268 w 3512281"/>
              <a:gd name="connsiteY3" fmla="*/ 2146574 h 4215794"/>
              <a:gd name="connsiteX4" fmla="*/ 3468945 w 3512281"/>
              <a:gd name="connsiteY4" fmla="*/ 2203346 h 4215794"/>
              <a:gd name="connsiteX5" fmla="*/ 1765507 w 3512281"/>
              <a:gd name="connsiteY5" fmla="*/ 4196600 h 4215794"/>
              <a:gd name="connsiteX6" fmla="*/ 593010 w 3512281"/>
              <a:gd name="connsiteY6" fmla="*/ 3149464 h 4215794"/>
              <a:gd name="connsiteX7" fmla="*/ 47320 w 3512281"/>
              <a:gd name="connsiteY7" fmla="*/ 2100108 h 4215794"/>
              <a:gd name="connsiteX0" fmla="*/ 47320 w 3512281"/>
              <a:gd name="connsiteY0" fmla="*/ 2100108 h 4200703"/>
              <a:gd name="connsiteX1" fmla="*/ 1765507 w 3512281"/>
              <a:gd name="connsiteY1" fmla="*/ 3616 h 4200703"/>
              <a:gd name="connsiteX2" fmla="*/ 2525050 w 3512281"/>
              <a:gd name="connsiteY2" fmla="*/ 1600884 h 4200703"/>
              <a:gd name="connsiteX3" fmla="*/ 2805268 w 3512281"/>
              <a:gd name="connsiteY3" fmla="*/ 2146574 h 4200703"/>
              <a:gd name="connsiteX4" fmla="*/ 3468945 w 3512281"/>
              <a:gd name="connsiteY4" fmla="*/ 2749036 h 4200703"/>
              <a:gd name="connsiteX5" fmla="*/ 1765507 w 3512281"/>
              <a:gd name="connsiteY5" fmla="*/ 4196600 h 4200703"/>
              <a:gd name="connsiteX6" fmla="*/ 593010 w 3512281"/>
              <a:gd name="connsiteY6" fmla="*/ 3149464 h 4200703"/>
              <a:gd name="connsiteX7" fmla="*/ 47320 w 3512281"/>
              <a:gd name="connsiteY7" fmla="*/ 2100108 h 4200703"/>
              <a:gd name="connsiteX0" fmla="*/ 47320 w 3469771"/>
              <a:gd name="connsiteY0" fmla="*/ 2100108 h 4232282"/>
              <a:gd name="connsiteX1" fmla="*/ 1765507 w 3469771"/>
              <a:gd name="connsiteY1" fmla="*/ 3616 h 4232282"/>
              <a:gd name="connsiteX2" fmla="*/ 2525050 w 3469771"/>
              <a:gd name="connsiteY2" fmla="*/ 1600884 h 4232282"/>
              <a:gd name="connsiteX3" fmla="*/ 2805268 w 3469771"/>
              <a:gd name="connsiteY3" fmla="*/ 2146574 h 4232282"/>
              <a:gd name="connsiteX4" fmla="*/ 3468945 w 3469771"/>
              <a:gd name="connsiteY4" fmla="*/ 2749036 h 4232282"/>
              <a:gd name="connsiteX5" fmla="*/ 2864262 w 3469771"/>
              <a:gd name="connsiteY5" fmla="*/ 3872136 h 4232282"/>
              <a:gd name="connsiteX6" fmla="*/ 1765507 w 3469771"/>
              <a:gd name="connsiteY6" fmla="*/ 4196600 h 4232282"/>
              <a:gd name="connsiteX7" fmla="*/ 593010 w 3469771"/>
              <a:gd name="connsiteY7" fmla="*/ 3149464 h 4232282"/>
              <a:gd name="connsiteX8" fmla="*/ 47320 w 3469771"/>
              <a:gd name="connsiteY8" fmla="*/ 2100108 h 4232282"/>
              <a:gd name="connsiteX0" fmla="*/ 47320 w 3469771"/>
              <a:gd name="connsiteY0" fmla="*/ 1235431 h 3367605"/>
              <a:gd name="connsiteX1" fmla="*/ 1765507 w 3469771"/>
              <a:gd name="connsiteY1" fmla="*/ 9094 h 3367605"/>
              <a:gd name="connsiteX2" fmla="*/ 2525050 w 3469771"/>
              <a:gd name="connsiteY2" fmla="*/ 736207 h 3367605"/>
              <a:gd name="connsiteX3" fmla="*/ 2805268 w 3469771"/>
              <a:gd name="connsiteY3" fmla="*/ 1281897 h 3367605"/>
              <a:gd name="connsiteX4" fmla="*/ 3468945 w 3469771"/>
              <a:gd name="connsiteY4" fmla="*/ 1884359 h 3367605"/>
              <a:gd name="connsiteX5" fmla="*/ 2864262 w 3469771"/>
              <a:gd name="connsiteY5" fmla="*/ 3007459 h 3367605"/>
              <a:gd name="connsiteX6" fmla="*/ 1765507 w 3469771"/>
              <a:gd name="connsiteY6" fmla="*/ 3331923 h 3367605"/>
              <a:gd name="connsiteX7" fmla="*/ 593010 w 3469771"/>
              <a:gd name="connsiteY7" fmla="*/ 2284787 h 3367605"/>
              <a:gd name="connsiteX8" fmla="*/ 47320 w 3469771"/>
              <a:gd name="connsiteY8" fmla="*/ 1235431 h 3367605"/>
              <a:gd name="connsiteX0" fmla="*/ 47320 w 3469771"/>
              <a:gd name="connsiteY0" fmla="*/ 1235431 h 4401867"/>
              <a:gd name="connsiteX1" fmla="*/ 1765507 w 3469771"/>
              <a:gd name="connsiteY1" fmla="*/ 9094 h 4401867"/>
              <a:gd name="connsiteX2" fmla="*/ 2525050 w 3469771"/>
              <a:gd name="connsiteY2" fmla="*/ 736207 h 4401867"/>
              <a:gd name="connsiteX3" fmla="*/ 2805268 w 3469771"/>
              <a:gd name="connsiteY3" fmla="*/ 1281897 h 4401867"/>
              <a:gd name="connsiteX4" fmla="*/ 3468945 w 3469771"/>
              <a:gd name="connsiteY4" fmla="*/ 1884359 h 4401867"/>
              <a:gd name="connsiteX5" fmla="*/ 2864262 w 3469771"/>
              <a:gd name="connsiteY5" fmla="*/ 3007459 h 4401867"/>
              <a:gd name="connsiteX6" fmla="*/ 1500036 w 3469771"/>
              <a:gd name="connsiteY6" fmla="*/ 4393807 h 4401867"/>
              <a:gd name="connsiteX7" fmla="*/ 593010 w 3469771"/>
              <a:gd name="connsiteY7" fmla="*/ 2284787 h 4401867"/>
              <a:gd name="connsiteX8" fmla="*/ 47320 w 3469771"/>
              <a:gd name="connsiteY8" fmla="*/ 1235431 h 4401867"/>
              <a:gd name="connsiteX0" fmla="*/ 99374 w 3521825"/>
              <a:gd name="connsiteY0" fmla="*/ 1235431 h 4398339"/>
              <a:gd name="connsiteX1" fmla="*/ 1817561 w 3521825"/>
              <a:gd name="connsiteY1" fmla="*/ 9094 h 4398339"/>
              <a:gd name="connsiteX2" fmla="*/ 2577104 w 3521825"/>
              <a:gd name="connsiteY2" fmla="*/ 736207 h 4398339"/>
              <a:gd name="connsiteX3" fmla="*/ 2857322 w 3521825"/>
              <a:gd name="connsiteY3" fmla="*/ 1281897 h 4398339"/>
              <a:gd name="connsiteX4" fmla="*/ 3520999 w 3521825"/>
              <a:gd name="connsiteY4" fmla="*/ 1884359 h 4398339"/>
              <a:gd name="connsiteX5" fmla="*/ 2916316 w 3521825"/>
              <a:gd name="connsiteY5" fmla="*/ 3007459 h 4398339"/>
              <a:gd name="connsiteX6" fmla="*/ 1552090 w 3521825"/>
              <a:gd name="connsiteY6" fmla="*/ 4393807 h 4398339"/>
              <a:gd name="connsiteX7" fmla="*/ 379593 w 3521825"/>
              <a:gd name="connsiteY7" fmla="*/ 2476516 h 4398339"/>
              <a:gd name="connsiteX8" fmla="*/ 99374 w 3521825"/>
              <a:gd name="connsiteY8" fmla="*/ 1235431 h 4398339"/>
              <a:gd name="connsiteX0" fmla="*/ 99374 w 3521825"/>
              <a:gd name="connsiteY0" fmla="*/ 1235431 h 4476354"/>
              <a:gd name="connsiteX1" fmla="*/ 1817561 w 3521825"/>
              <a:gd name="connsiteY1" fmla="*/ 9094 h 4476354"/>
              <a:gd name="connsiteX2" fmla="*/ 2577104 w 3521825"/>
              <a:gd name="connsiteY2" fmla="*/ 736207 h 4476354"/>
              <a:gd name="connsiteX3" fmla="*/ 2857322 w 3521825"/>
              <a:gd name="connsiteY3" fmla="*/ 1281897 h 4476354"/>
              <a:gd name="connsiteX4" fmla="*/ 3520999 w 3521825"/>
              <a:gd name="connsiteY4" fmla="*/ 1884359 h 4476354"/>
              <a:gd name="connsiteX5" fmla="*/ 3299774 w 3521825"/>
              <a:gd name="connsiteY5" fmla="*/ 4010349 h 4476354"/>
              <a:gd name="connsiteX6" fmla="*/ 1552090 w 3521825"/>
              <a:gd name="connsiteY6" fmla="*/ 4393807 h 4476354"/>
              <a:gd name="connsiteX7" fmla="*/ 379593 w 3521825"/>
              <a:gd name="connsiteY7" fmla="*/ 2476516 h 4476354"/>
              <a:gd name="connsiteX8" fmla="*/ 99374 w 3521825"/>
              <a:gd name="connsiteY8" fmla="*/ 1235431 h 4476354"/>
              <a:gd name="connsiteX0" fmla="*/ 99374 w 3521825"/>
              <a:gd name="connsiteY0" fmla="*/ 1226414 h 4467337"/>
              <a:gd name="connsiteX1" fmla="*/ 1817561 w 3521825"/>
              <a:gd name="connsiteY1" fmla="*/ 77 h 4467337"/>
              <a:gd name="connsiteX2" fmla="*/ 2090408 w 3521825"/>
              <a:gd name="connsiteY2" fmla="*/ 1169642 h 4467337"/>
              <a:gd name="connsiteX3" fmla="*/ 2857322 w 3521825"/>
              <a:gd name="connsiteY3" fmla="*/ 1272880 h 4467337"/>
              <a:gd name="connsiteX4" fmla="*/ 3520999 w 3521825"/>
              <a:gd name="connsiteY4" fmla="*/ 1875342 h 4467337"/>
              <a:gd name="connsiteX5" fmla="*/ 3299774 w 3521825"/>
              <a:gd name="connsiteY5" fmla="*/ 4001332 h 4467337"/>
              <a:gd name="connsiteX6" fmla="*/ 1552090 w 3521825"/>
              <a:gd name="connsiteY6" fmla="*/ 4384790 h 4467337"/>
              <a:gd name="connsiteX7" fmla="*/ 379593 w 3521825"/>
              <a:gd name="connsiteY7" fmla="*/ 2467499 h 4467337"/>
              <a:gd name="connsiteX8" fmla="*/ 99374 w 3521825"/>
              <a:gd name="connsiteY8" fmla="*/ 1226414 h 4467337"/>
              <a:gd name="connsiteX0" fmla="*/ 99374 w 3521623"/>
              <a:gd name="connsiteY0" fmla="*/ 1226414 h 4467337"/>
              <a:gd name="connsiteX1" fmla="*/ 1817561 w 3521623"/>
              <a:gd name="connsiteY1" fmla="*/ 77 h 4467337"/>
              <a:gd name="connsiteX2" fmla="*/ 2090408 w 3521623"/>
              <a:gd name="connsiteY2" fmla="*/ 1169642 h 4467337"/>
              <a:gd name="connsiteX3" fmla="*/ 2680341 w 3521623"/>
              <a:gd name="connsiteY3" fmla="*/ 1582596 h 4467337"/>
              <a:gd name="connsiteX4" fmla="*/ 3520999 w 3521623"/>
              <a:gd name="connsiteY4" fmla="*/ 1875342 h 4467337"/>
              <a:gd name="connsiteX5" fmla="*/ 3299774 w 3521623"/>
              <a:gd name="connsiteY5" fmla="*/ 4001332 h 4467337"/>
              <a:gd name="connsiteX6" fmla="*/ 1552090 w 3521623"/>
              <a:gd name="connsiteY6" fmla="*/ 4384790 h 4467337"/>
              <a:gd name="connsiteX7" fmla="*/ 379593 w 3521623"/>
              <a:gd name="connsiteY7" fmla="*/ 2467499 h 4467337"/>
              <a:gd name="connsiteX8" fmla="*/ 99374 w 3521623"/>
              <a:gd name="connsiteY8" fmla="*/ 1226414 h 4467337"/>
              <a:gd name="connsiteX0" fmla="*/ 99374 w 3389144"/>
              <a:gd name="connsiteY0" fmla="*/ 1226414 h 4467337"/>
              <a:gd name="connsiteX1" fmla="*/ 1817561 w 3389144"/>
              <a:gd name="connsiteY1" fmla="*/ 77 h 4467337"/>
              <a:gd name="connsiteX2" fmla="*/ 2090408 w 3389144"/>
              <a:gd name="connsiteY2" fmla="*/ 1169642 h 4467337"/>
              <a:gd name="connsiteX3" fmla="*/ 2680341 w 3389144"/>
              <a:gd name="connsiteY3" fmla="*/ 1582596 h 4467337"/>
              <a:gd name="connsiteX4" fmla="*/ 3122792 w 3389144"/>
              <a:gd name="connsiteY4" fmla="*/ 2170310 h 4467337"/>
              <a:gd name="connsiteX5" fmla="*/ 3299774 w 3389144"/>
              <a:gd name="connsiteY5" fmla="*/ 4001332 h 4467337"/>
              <a:gd name="connsiteX6" fmla="*/ 1552090 w 3389144"/>
              <a:gd name="connsiteY6" fmla="*/ 4384790 h 4467337"/>
              <a:gd name="connsiteX7" fmla="*/ 379593 w 3389144"/>
              <a:gd name="connsiteY7" fmla="*/ 2467499 h 4467337"/>
              <a:gd name="connsiteX8" fmla="*/ 99374 w 3389144"/>
              <a:gd name="connsiteY8" fmla="*/ 1226414 h 4467337"/>
              <a:gd name="connsiteX0" fmla="*/ 99374 w 3389144"/>
              <a:gd name="connsiteY0" fmla="*/ 1226414 h 4467337"/>
              <a:gd name="connsiteX1" fmla="*/ 1817561 w 3389144"/>
              <a:gd name="connsiteY1" fmla="*/ 77 h 4467337"/>
              <a:gd name="connsiteX2" fmla="*/ 2090408 w 3389144"/>
              <a:gd name="connsiteY2" fmla="*/ 1169642 h 4467337"/>
              <a:gd name="connsiteX3" fmla="*/ 2680341 w 3389144"/>
              <a:gd name="connsiteY3" fmla="*/ 1582596 h 4467337"/>
              <a:gd name="connsiteX4" fmla="*/ 3122792 w 3389144"/>
              <a:gd name="connsiteY4" fmla="*/ 2170310 h 4467337"/>
              <a:gd name="connsiteX5" fmla="*/ 3299774 w 3389144"/>
              <a:gd name="connsiteY5" fmla="*/ 4001332 h 4467337"/>
              <a:gd name="connsiteX6" fmla="*/ 1552090 w 3389144"/>
              <a:gd name="connsiteY6" fmla="*/ 4384790 h 4467337"/>
              <a:gd name="connsiteX7" fmla="*/ 379593 w 3389144"/>
              <a:gd name="connsiteY7" fmla="*/ 2467499 h 4467337"/>
              <a:gd name="connsiteX8" fmla="*/ 99374 w 3389144"/>
              <a:gd name="connsiteY8" fmla="*/ 1226414 h 4467337"/>
              <a:gd name="connsiteX0" fmla="*/ 99374 w 3674452"/>
              <a:gd name="connsiteY0" fmla="*/ 1226414 h 4467337"/>
              <a:gd name="connsiteX1" fmla="*/ 1817561 w 3674452"/>
              <a:gd name="connsiteY1" fmla="*/ 77 h 4467337"/>
              <a:gd name="connsiteX2" fmla="*/ 2090408 w 3674452"/>
              <a:gd name="connsiteY2" fmla="*/ 1169642 h 4467337"/>
              <a:gd name="connsiteX3" fmla="*/ 2680341 w 3674452"/>
              <a:gd name="connsiteY3" fmla="*/ 1582596 h 4467337"/>
              <a:gd name="connsiteX4" fmla="*/ 3122792 w 3674452"/>
              <a:gd name="connsiteY4" fmla="*/ 2170310 h 4467337"/>
              <a:gd name="connsiteX5" fmla="*/ 3299774 w 3674452"/>
              <a:gd name="connsiteY5" fmla="*/ 4001332 h 4467337"/>
              <a:gd name="connsiteX6" fmla="*/ 1552090 w 3674452"/>
              <a:gd name="connsiteY6" fmla="*/ 4384790 h 4467337"/>
              <a:gd name="connsiteX7" fmla="*/ 379593 w 3674452"/>
              <a:gd name="connsiteY7" fmla="*/ 2467499 h 4467337"/>
              <a:gd name="connsiteX8" fmla="*/ 99374 w 3674452"/>
              <a:gd name="connsiteY8" fmla="*/ 1226414 h 4467337"/>
              <a:gd name="connsiteX0" fmla="*/ 213975 w 3479337"/>
              <a:gd name="connsiteY0" fmla="*/ 1330160 h 4467844"/>
              <a:gd name="connsiteX1" fmla="*/ 1622446 w 3479337"/>
              <a:gd name="connsiteY1" fmla="*/ 584 h 4467844"/>
              <a:gd name="connsiteX2" fmla="*/ 1895293 w 3479337"/>
              <a:gd name="connsiteY2" fmla="*/ 1170149 h 4467844"/>
              <a:gd name="connsiteX3" fmla="*/ 2485226 w 3479337"/>
              <a:gd name="connsiteY3" fmla="*/ 1583103 h 4467844"/>
              <a:gd name="connsiteX4" fmla="*/ 2927677 w 3479337"/>
              <a:gd name="connsiteY4" fmla="*/ 2170817 h 4467844"/>
              <a:gd name="connsiteX5" fmla="*/ 3104659 w 3479337"/>
              <a:gd name="connsiteY5" fmla="*/ 4001839 h 4467844"/>
              <a:gd name="connsiteX6" fmla="*/ 1356975 w 3479337"/>
              <a:gd name="connsiteY6" fmla="*/ 4385297 h 4467844"/>
              <a:gd name="connsiteX7" fmla="*/ 184478 w 3479337"/>
              <a:gd name="connsiteY7" fmla="*/ 2468006 h 4467844"/>
              <a:gd name="connsiteX8" fmla="*/ 213975 w 3479337"/>
              <a:gd name="connsiteY8" fmla="*/ 1330160 h 4467844"/>
              <a:gd name="connsiteX0" fmla="*/ 213975 w 3479337"/>
              <a:gd name="connsiteY0" fmla="*/ 1330160 h 4631103"/>
              <a:gd name="connsiteX1" fmla="*/ 1622446 w 3479337"/>
              <a:gd name="connsiteY1" fmla="*/ 584 h 4631103"/>
              <a:gd name="connsiteX2" fmla="*/ 1895293 w 3479337"/>
              <a:gd name="connsiteY2" fmla="*/ 1170149 h 4631103"/>
              <a:gd name="connsiteX3" fmla="*/ 2485226 w 3479337"/>
              <a:gd name="connsiteY3" fmla="*/ 1583103 h 4631103"/>
              <a:gd name="connsiteX4" fmla="*/ 2927677 w 3479337"/>
              <a:gd name="connsiteY4" fmla="*/ 2170817 h 4631103"/>
              <a:gd name="connsiteX5" fmla="*/ 3104659 w 3479337"/>
              <a:gd name="connsiteY5" fmla="*/ 4001839 h 4631103"/>
              <a:gd name="connsiteX6" fmla="*/ 1356975 w 3479337"/>
              <a:gd name="connsiteY6" fmla="*/ 4385297 h 4631103"/>
              <a:gd name="connsiteX7" fmla="*/ 184478 w 3479337"/>
              <a:gd name="connsiteY7" fmla="*/ 2468006 h 4631103"/>
              <a:gd name="connsiteX8" fmla="*/ 213975 w 3479337"/>
              <a:gd name="connsiteY8" fmla="*/ 1330160 h 4631103"/>
              <a:gd name="connsiteX0" fmla="*/ 213975 w 3479337"/>
              <a:gd name="connsiteY0" fmla="*/ 1330160 h 4631103"/>
              <a:gd name="connsiteX1" fmla="*/ 1622446 w 3479337"/>
              <a:gd name="connsiteY1" fmla="*/ 584 h 4631103"/>
              <a:gd name="connsiteX2" fmla="*/ 1895293 w 3479337"/>
              <a:gd name="connsiteY2" fmla="*/ 1170149 h 4631103"/>
              <a:gd name="connsiteX3" fmla="*/ 2485226 w 3479337"/>
              <a:gd name="connsiteY3" fmla="*/ 1583103 h 4631103"/>
              <a:gd name="connsiteX4" fmla="*/ 2927677 w 3479337"/>
              <a:gd name="connsiteY4" fmla="*/ 2170817 h 4631103"/>
              <a:gd name="connsiteX5" fmla="*/ 3104659 w 3479337"/>
              <a:gd name="connsiteY5" fmla="*/ 4001839 h 4631103"/>
              <a:gd name="connsiteX6" fmla="*/ 1356975 w 3479337"/>
              <a:gd name="connsiteY6" fmla="*/ 4385297 h 4631103"/>
              <a:gd name="connsiteX7" fmla="*/ 184478 w 3479337"/>
              <a:gd name="connsiteY7" fmla="*/ 2468006 h 4631103"/>
              <a:gd name="connsiteX8" fmla="*/ 213975 w 3479337"/>
              <a:gd name="connsiteY8" fmla="*/ 1330160 h 4631103"/>
              <a:gd name="connsiteX0" fmla="*/ 213975 w 3479337"/>
              <a:gd name="connsiteY0" fmla="*/ 1330160 h 4592723"/>
              <a:gd name="connsiteX1" fmla="*/ 1622446 w 3479337"/>
              <a:gd name="connsiteY1" fmla="*/ 584 h 4592723"/>
              <a:gd name="connsiteX2" fmla="*/ 1895293 w 3479337"/>
              <a:gd name="connsiteY2" fmla="*/ 1170149 h 4592723"/>
              <a:gd name="connsiteX3" fmla="*/ 2485226 w 3479337"/>
              <a:gd name="connsiteY3" fmla="*/ 1583103 h 4592723"/>
              <a:gd name="connsiteX4" fmla="*/ 2927677 w 3479337"/>
              <a:gd name="connsiteY4" fmla="*/ 2170817 h 4592723"/>
              <a:gd name="connsiteX5" fmla="*/ 3104659 w 3479337"/>
              <a:gd name="connsiteY5" fmla="*/ 4001839 h 4592723"/>
              <a:gd name="connsiteX6" fmla="*/ 1356975 w 3479337"/>
              <a:gd name="connsiteY6" fmla="*/ 4385297 h 4592723"/>
              <a:gd name="connsiteX7" fmla="*/ 184478 w 3479337"/>
              <a:gd name="connsiteY7" fmla="*/ 2468006 h 4592723"/>
              <a:gd name="connsiteX8" fmla="*/ 213975 w 3479337"/>
              <a:gd name="connsiteY8" fmla="*/ 1330160 h 4592723"/>
              <a:gd name="connsiteX0" fmla="*/ 213975 w 3479337"/>
              <a:gd name="connsiteY0" fmla="*/ 1330160 h 4386804"/>
              <a:gd name="connsiteX1" fmla="*/ 1622446 w 3479337"/>
              <a:gd name="connsiteY1" fmla="*/ 584 h 4386804"/>
              <a:gd name="connsiteX2" fmla="*/ 1895293 w 3479337"/>
              <a:gd name="connsiteY2" fmla="*/ 1170149 h 4386804"/>
              <a:gd name="connsiteX3" fmla="*/ 2485226 w 3479337"/>
              <a:gd name="connsiteY3" fmla="*/ 1583103 h 4386804"/>
              <a:gd name="connsiteX4" fmla="*/ 2927677 w 3479337"/>
              <a:gd name="connsiteY4" fmla="*/ 2170817 h 4386804"/>
              <a:gd name="connsiteX5" fmla="*/ 3104659 w 3479337"/>
              <a:gd name="connsiteY5" fmla="*/ 4001839 h 4386804"/>
              <a:gd name="connsiteX6" fmla="*/ 1356975 w 3479337"/>
              <a:gd name="connsiteY6" fmla="*/ 4385297 h 4386804"/>
              <a:gd name="connsiteX7" fmla="*/ 184478 w 3479337"/>
              <a:gd name="connsiteY7" fmla="*/ 2468006 h 4386804"/>
              <a:gd name="connsiteX8" fmla="*/ 213975 w 3479337"/>
              <a:gd name="connsiteY8" fmla="*/ 1330160 h 438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9337" h="4386804">
                <a:moveTo>
                  <a:pt x="213975" y="1330160"/>
                </a:moveTo>
                <a:cubicBezTo>
                  <a:pt x="453636" y="918923"/>
                  <a:pt x="1342226" y="27253"/>
                  <a:pt x="1622446" y="584"/>
                </a:cubicBezTo>
                <a:cubicBezTo>
                  <a:pt x="1902666" y="-26085"/>
                  <a:pt x="1667922" y="867067"/>
                  <a:pt x="1895293" y="1170149"/>
                </a:cubicBezTo>
                <a:cubicBezTo>
                  <a:pt x="2122664" y="1473231"/>
                  <a:pt x="2327910" y="1482693"/>
                  <a:pt x="2485226" y="1583103"/>
                </a:cubicBezTo>
                <a:cubicBezTo>
                  <a:pt x="2642542" y="1683513"/>
                  <a:pt x="2480309" y="2168359"/>
                  <a:pt x="2927677" y="2170817"/>
                </a:cubicBezTo>
                <a:cubicBezTo>
                  <a:pt x="3861741" y="2365005"/>
                  <a:pt x="3388565" y="3760578"/>
                  <a:pt x="3104659" y="4001839"/>
                </a:cubicBezTo>
                <a:cubicBezTo>
                  <a:pt x="2820753" y="4243100"/>
                  <a:pt x="2035401" y="4331221"/>
                  <a:pt x="1356975" y="4385297"/>
                </a:cubicBezTo>
                <a:cubicBezTo>
                  <a:pt x="678549" y="4439373"/>
                  <a:pt x="323359" y="3023898"/>
                  <a:pt x="184478" y="2468006"/>
                </a:cubicBezTo>
                <a:cubicBezTo>
                  <a:pt x="-101886" y="2118591"/>
                  <a:pt x="-25686" y="1741397"/>
                  <a:pt x="213975" y="133016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43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911" y="1049310"/>
            <a:ext cx="7485089" cy="5808689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0" y="471949"/>
            <a:ext cx="4586748" cy="143059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Su mayor altura es el Monte Laurentino con 300 metros de altura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7000" y="1049310"/>
            <a:ext cx="3045000" cy="24134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13945"/>
            <a:ext cx="6774804" cy="4026415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>
          <a:xfrm rot="977693">
            <a:off x="2233794" y="4772456"/>
            <a:ext cx="6830184" cy="6425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3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Efectos de los procesos exógenos en el Escudo Canadiense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3600" dirty="0" smtClean="0">
                <a:latin typeface="Arial" pitchFamily="34" charset="0"/>
                <a:cs typeface="Arial" pitchFamily="34" charset="0"/>
              </a:rPr>
              <a:t>Debido al clima de la región y la presencia de grandes masas de agua que bordean el borde del escudo canadiense, las rocas ígneas que dieron lugar a este escudo se han ido erosionando por lo que en la actualidad está constituido por rocas metamórficas como son los gneis, el granito y la pizarra</a:t>
            </a: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873045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Sí realizamos una lectura de la escala cromática del mapa Las Américas. Físico, podemos llegar a la conclusión que encontramos todos los tipos de relieve</a:t>
            </a:r>
            <a:endParaRPr lang="es-MX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794"/>
            <a:ext cx="12191999" cy="497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1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301"/>
            <a:ext cx="7287904" cy="65728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72860" y="1452928"/>
            <a:ext cx="49277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Rocas Gneis</a:t>
            </a:r>
            <a:endParaRPr lang="es-E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 caracterizan por la alternancia de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sus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colores</a:t>
            </a:r>
          </a:p>
          <a:p>
            <a:pPr algn="just"/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claros y oscuros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pueden ir de milímetros a metros de grosor.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Cuenta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con cuarzo, mica y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feldespato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, entre otros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minerales, en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su composición más común.  </a:t>
            </a:r>
          </a:p>
        </p:txBody>
      </p:sp>
    </p:spTree>
    <p:extLst>
      <p:ext uri="{BB962C8B-B14F-4D97-AF65-F5344CB8AC3E}">
        <p14:creationId xmlns:p14="http://schemas.microsoft.com/office/powerpoint/2010/main" val="14861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12" y="1105469"/>
            <a:ext cx="4900636" cy="488589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182437" y="2090463"/>
            <a:ext cx="50678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Rocas Granito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produce al enfriarse el magma lentamente con alto contenido de sílice en profundidades a alta presión. Contenido de cuarzo (20%-40%), 65% Feldespato alcalino versus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plagioclasa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06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79" y="788397"/>
            <a:ext cx="5674415" cy="497461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114197" y="978152"/>
            <a:ext cx="56954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Rocas Pizarra</a:t>
            </a:r>
            <a:endParaRPr lang="es-E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Llamada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también roca fósil, es una roca metamórfica de estructura foliada, densa y de grano fino. Puede dividirse en delgadas capas o láminas. Está compuesta principalmente por cuarzo y moscovita, minerales de arcilla y feldespatos, además de pequeñas muestras de clorita y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hematita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14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4434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>
          <a:xfrm>
            <a:off x="6797675" y="1445341"/>
            <a:ext cx="5394326" cy="38050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Próximo 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  la  costa  del  océano 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Atlántico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desde la Península de Gaspesia hasta el estado de Alabama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al este, 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 encuentran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los   Apalaches 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los cuales constituyen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un sistema menos  elevado. </a:t>
            </a: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6557"/>
          <a:stretch/>
        </p:blipFill>
        <p:spPr>
          <a:xfrm>
            <a:off x="103239" y="1274285"/>
            <a:ext cx="1849835" cy="263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Conector recto de flecha 7"/>
          <p:cNvCxnSpPr/>
          <p:nvPr/>
        </p:nvCxnSpPr>
        <p:spPr>
          <a:xfrm>
            <a:off x="1474356" y="1475202"/>
            <a:ext cx="3790818" cy="17694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9"/>
          <p:cNvCxnSpPr/>
          <p:nvPr/>
        </p:nvCxnSpPr>
        <p:spPr>
          <a:xfrm>
            <a:off x="530942" y="3790335"/>
            <a:ext cx="3864077" cy="870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3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206" y="70630"/>
            <a:ext cx="10515600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Montes </a:t>
            </a:r>
            <a:r>
              <a:rPr lang="es-MX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palaches 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933"/>
            <a:ext cx="7086148" cy="4557816"/>
          </a:xfrm>
        </p:spPr>
      </p:pic>
      <p:sp>
        <p:nvSpPr>
          <p:cNvPr id="5" name="4 Rectángulo"/>
          <p:cNvSpPr/>
          <p:nvPr/>
        </p:nvSpPr>
        <p:spPr>
          <a:xfrm>
            <a:off x="7015315" y="2120656"/>
            <a:ext cx="5176685" cy="403187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/>
            <a:r>
              <a:rPr lang="es-MX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El origen de estas montañas está asociado a la colisión de la placa norteamericana con la placa europea (escudo Báltico), originándose en el borde de colisión  un borde activo de placas</a:t>
            </a:r>
          </a:p>
        </p:txBody>
      </p:sp>
    </p:spTree>
    <p:extLst>
      <p:ext uri="{BB962C8B-B14F-4D97-AF65-F5344CB8AC3E}">
        <p14:creationId xmlns:p14="http://schemas.microsoft.com/office/powerpoint/2010/main" val="26962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070" y="477509"/>
            <a:ext cx="7724930" cy="6253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4765" y="1117735"/>
            <a:ext cx="4232305" cy="4501400"/>
          </a:xfrm>
          <a:solidFill>
            <a:srgbClr val="002060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Montes </a:t>
            </a:r>
            <a:r>
              <a:rPr lang="es-E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Apalaches se dividen en Los </a:t>
            </a:r>
            <a:r>
              <a:rPr lang="es-E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Apalaches del </a:t>
            </a:r>
            <a:r>
              <a:rPr lang="es-E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 ( </a:t>
            </a:r>
            <a:r>
              <a:rPr lang="es-E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más antiguos y contiene una gran cantidad de </a:t>
            </a:r>
            <a:r>
              <a:rPr lang="es-E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hierro) y Apalaches </a:t>
            </a:r>
            <a:r>
              <a:rPr lang="es-E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Sur </a:t>
            </a:r>
            <a:r>
              <a:rPr lang="es-E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(son </a:t>
            </a:r>
            <a:r>
              <a:rPr lang="es-E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nuevos y tiene gran cantidad de </a:t>
            </a:r>
            <a:r>
              <a:rPr lang="es-E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carbón).</a:t>
            </a:r>
            <a:endParaRPr lang="es-E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Elipse"/>
          <p:cNvSpPr/>
          <p:nvPr/>
        </p:nvSpPr>
        <p:spPr>
          <a:xfrm rot="1383645">
            <a:off x="9572982" y="4204559"/>
            <a:ext cx="791570" cy="15615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1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9431" y="365125"/>
            <a:ext cx="10955594" cy="1325563"/>
          </a:xfrm>
          <a:solidFill>
            <a:srgbClr val="002060"/>
          </a:solidFill>
        </p:spPr>
        <p:txBody>
          <a:bodyPr/>
          <a:lstStyle/>
          <a:p>
            <a:pPr algn="just"/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Características de los Apalaches del Norte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6" y="1946788"/>
            <a:ext cx="5549643" cy="452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7 Rectángulo"/>
          <p:cNvSpPr/>
          <p:nvPr/>
        </p:nvSpPr>
        <p:spPr>
          <a:xfrm>
            <a:off x="6320234" y="2158196"/>
            <a:ext cx="5014452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Montañas bajas erosionadas por el clima subpolar y templado, existencia de morfoesculturas glaciales, predominando  </a:t>
            </a:r>
            <a:r>
              <a:rPr lang="es-MX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los valles  colgantes, </a:t>
            </a:r>
            <a:r>
              <a:rPr lang="es-MX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lagos y </a:t>
            </a:r>
            <a:r>
              <a:rPr lang="es-MX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farallones de morrenas terminales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64484" y="6521384"/>
            <a:ext cx="4562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/>
              <a:t>farallones de morrenas </a:t>
            </a:r>
            <a:r>
              <a:rPr lang="es-MX" sz="2400" b="1" dirty="0" smtClean="0"/>
              <a:t>terminales</a:t>
            </a:r>
          </a:p>
          <a:p>
            <a:endParaRPr lang="es-MX" sz="2400" b="1" dirty="0"/>
          </a:p>
        </p:txBody>
      </p:sp>
      <p:sp>
        <p:nvSpPr>
          <p:cNvPr id="10" name="9 Flecha derecha"/>
          <p:cNvSpPr/>
          <p:nvPr/>
        </p:nvSpPr>
        <p:spPr>
          <a:xfrm rot="16368773">
            <a:off x="1608123" y="4998735"/>
            <a:ext cx="1882981" cy="129785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120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s-MX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Monte Washington </a:t>
            </a:r>
            <a:endParaRPr lang="es-MX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83" y="1825625"/>
            <a:ext cx="487963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0658" y="365125"/>
            <a:ext cx="10513141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Apalaches del Sur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40658" y="1681317"/>
            <a:ext cx="5294671" cy="46636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just"/>
            <a:r>
              <a:rPr lang="es-MX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Tienen una estructura geológica mucho más compleja, predominio de montañas bajas, presencia de mesetas paralelas con estructura sinclinal  y  valles anticlinales. </a:t>
            </a:r>
            <a:endParaRPr lang="es-MX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29" y="1681317"/>
            <a:ext cx="5206181" cy="461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7359445" y="6297561"/>
            <a:ext cx="3217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Meseta de Allegheny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659"/>
            <a:ext cx="6782937" cy="5471651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30" y="840658"/>
            <a:ext cx="5152691" cy="547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3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4902" y="365125"/>
            <a:ext cx="10468897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s-MX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Pero….</a:t>
            </a:r>
            <a:endParaRPr lang="es-MX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41438" y="2651535"/>
            <a:ext cx="10515600" cy="2746375"/>
          </a:xfrm>
          <a:solidFill>
            <a:srgbClr val="00206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MX" sz="5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s-MX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¿</a:t>
            </a:r>
            <a:r>
              <a:rPr lang="es-MX" sz="5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Cómo sucedió la formación de </a:t>
            </a:r>
            <a:r>
              <a:rPr lang="es-MX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esos relieves? </a:t>
            </a:r>
            <a:endParaRPr lang="es-MX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5040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Apalaches del Sur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0532" y="1996842"/>
            <a:ext cx="4763730" cy="45899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MX" sz="3200" dirty="0" smtClean="0">
                <a:latin typeface="Arial" pitchFamily="34" charset="0"/>
                <a:cs typeface="Arial" pitchFamily="34" charset="0"/>
              </a:rPr>
              <a:t>Presencia de montañas con picos asimétricos </a:t>
            </a:r>
            <a:r>
              <a:rPr lang="es-MX" sz="3200" dirty="0">
                <a:latin typeface="Arial" pitchFamily="34" charset="0"/>
                <a:cs typeface="Arial" pitchFamily="34" charset="0"/>
              </a:rPr>
              <a:t>y laderas horizontales muy pendientes.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359446" y="6355933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Monte Mitchell  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12" y="1813430"/>
            <a:ext cx="5928852" cy="45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6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1411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>
          <a:xfrm>
            <a:off x="6797674" y="1371600"/>
            <a:ext cx="5394326" cy="43507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Entre  la Cordillera Norteamericana y los Apalaches y 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desde  el  océano  Glacial  Ártico  hasta  el  Golfo  de  México,  aparece  una  zona ininterrumpida de llanuras altas y bajas</a:t>
            </a: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2893325" y="1009934"/>
            <a:ext cx="1177229" cy="40397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9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Los grandes  llanos o llanuras centrales. </a:t>
            </a:r>
            <a:b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 territorio más bajo 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1" y="1869869"/>
            <a:ext cx="6686312" cy="4737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2496164"/>
            <a:ext cx="4508089" cy="364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1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just"/>
            <a:r>
              <a:rPr lang="es-MX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 los Grandes Llanos predominan  </a:t>
            </a:r>
            <a:r>
              <a:rPr lang="es-MX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morfoestructuras de llanuras bajas acumulativas, llanuras con estratos  horizontales y llanuras con estratos oblicuos.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69"/>
            <a:ext cx="12191999" cy="5191432"/>
          </a:xfrm>
        </p:spPr>
      </p:pic>
    </p:spTree>
    <p:extLst>
      <p:ext uri="{BB962C8B-B14F-4D97-AF65-F5344CB8AC3E}">
        <p14:creationId xmlns:p14="http://schemas.microsoft.com/office/powerpoint/2010/main" val="10529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 resumen: </a:t>
            </a:r>
            <a:endParaRPr lang="es-MX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600" dirty="0" smtClean="0">
                <a:latin typeface="Arial" pitchFamily="34" charset="0"/>
                <a:cs typeface="Arial" pitchFamily="34" charset="0"/>
              </a:rPr>
              <a:t>América del Norte se divide en cuatro grandes regiones: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3600" dirty="0" smtClean="0">
                <a:latin typeface="Arial" pitchFamily="34" charset="0"/>
                <a:cs typeface="Arial" pitchFamily="34" charset="0"/>
              </a:rPr>
              <a:t>El escudo canadiense o Laurentino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3600" dirty="0" smtClean="0">
                <a:latin typeface="Arial" pitchFamily="34" charset="0"/>
                <a:cs typeface="Arial" pitchFamily="34" charset="0"/>
              </a:rPr>
              <a:t>Los </a:t>
            </a:r>
            <a:r>
              <a:rPr lang="es-MX" sz="3600" dirty="0">
                <a:latin typeface="Arial" pitchFamily="34" charset="0"/>
                <a:cs typeface="Arial" pitchFamily="34" charset="0"/>
              </a:rPr>
              <a:t>A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palaches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3600" dirty="0" smtClean="0">
                <a:latin typeface="Arial" pitchFamily="34" charset="0"/>
                <a:cs typeface="Arial" pitchFamily="34" charset="0"/>
              </a:rPr>
              <a:t>Las planicies interiores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3600" dirty="0" smtClean="0">
                <a:latin typeface="Arial" pitchFamily="34" charset="0"/>
                <a:cs typeface="Arial" pitchFamily="34" charset="0"/>
              </a:rPr>
              <a:t>La cordillera norteamericana</a:t>
            </a:r>
          </a:p>
          <a:p>
            <a:pPr marL="514350" indent="-514350">
              <a:buFont typeface="+mj-lt"/>
              <a:buAutoNum type="arabicPeriod"/>
            </a:pP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  <a:solidFill>
            <a:srgbClr val="00206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MX" sz="4800" b="1" dirty="0" smtClean="0">
                <a:latin typeface="Arial" pitchFamily="34" charset="0"/>
                <a:cs typeface="Arial" pitchFamily="34" charset="0"/>
              </a:rPr>
              <a:t>Relieve de América del Norte</a:t>
            </a:r>
            <a:endParaRPr lang="es-MX" sz="4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606"/>
            <a:ext cx="6017342" cy="554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6076336" y="1348800"/>
            <a:ext cx="587969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dirty="0">
                <a:latin typeface="Arial" pitchFamily="34" charset="0"/>
                <a:cs typeface="Arial" pitchFamily="34" charset="0"/>
              </a:rPr>
              <a:t>El relieve  de América del  Norte  comparado con el de otros continentes  se diferencia por su  disposición. La morfología de este continente presenta una orientación de norte a sur, en el sentido de los meridianos, rasgos  característicos también de América del   Sur. </a:t>
            </a:r>
          </a:p>
          <a:p>
            <a:pPr algn="just"/>
            <a:r>
              <a:rPr lang="es-MX" sz="3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2286000" y="2138516"/>
            <a:ext cx="29498" cy="408575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148625" y="167685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s-MX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84982" y="622427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s-MX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 smtClean="0"/>
              <a:t>Desde el punto de vista geológico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MX" sz="3200" dirty="0" smtClean="0">
                <a:latin typeface="Arial" pitchFamily="34" charset="0"/>
                <a:cs typeface="Arial" pitchFamily="34" charset="0"/>
              </a:rPr>
              <a:t>El planeta Tierra está compuesto por cuatro provincias geológicas las cuales determinan la edad del relieve y la existencia de procesos exógenos y endógenos que actúan sobre el modelado de este.</a:t>
            </a:r>
          </a:p>
          <a:p>
            <a:pPr algn="just"/>
            <a:r>
              <a:rPr lang="es-MX" sz="3200" dirty="0" smtClean="0">
                <a:latin typeface="Arial" pitchFamily="34" charset="0"/>
                <a:cs typeface="Arial" pitchFamily="34" charset="0"/>
              </a:rPr>
              <a:t>De esta manera encontramos: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Escudos cratónicos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Plataformas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Orógenos activos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sz="3200" dirty="0" smtClean="0">
                <a:latin typeface="Arial" pitchFamily="34" charset="0"/>
                <a:cs typeface="Arial" pitchFamily="34" charset="0"/>
              </a:rPr>
              <a:t>Orógenos inactivos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60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6728" y="365125"/>
            <a:ext cx="11245756" cy="1325563"/>
          </a:xfrm>
        </p:spPr>
        <p:txBody>
          <a:bodyPr>
            <a:normAutofit/>
          </a:bodyPr>
          <a:lstStyle/>
          <a:p>
            <a:r>
              <a:rPr lang="es-MX" sz="4000" dirty="0" smtClean="0">
                <a:latin typeface="Arial" pitchFamily="34" charset="0"/>
                <a:cs typeface="Arial" pitchFamily="34" charset="0"/>
              </a:rPr>
              <a:t>¿ Cómo identificar estas provincias en el mapa?</a:t>
            </a:r>
            <a:endParaRPr lang="es-MX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591114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s-MX" sz="3200" dirty="0" smtClean="0">
                <a:latin typeface="Arial" pitchFamily="34" charset="0"/>
                <a:cs typeface="Arial" pitchFamily="34" charset="0"/>
              </a:rPr>
              <a:t>Pues son fácil de reconocer pues están estrechamente relacionadas con la escala cromática de los Atlas y Mapas murales que se especializan en el aspecto físico de la superficie terrestre</a:t>
            </a:r>
          </a:p>
          <a:p>
            <a:pPr algn="just"/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5" r="82363" b="17447"/>
          <a:stretch/>
        </p:blipFill>
        <p:spPr bwMode="auto">
          <a:xfrm>
            <a:off x="7657061" y="3653762"/>
            <a:ext cx="3124670" cy="279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Flecha abajo"/>
          <p:cNvSpPr/>
          <p:nvPr/>
        </p:nvSpPr>
        <p:spPr>
          <a:xfrm rot="16200000">
            <a:off x="7877488" y="3027357"/>
            <a:ext cx="484632" cy="26488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Flecha abajo"/>
          <p:cNvSpPr/>
          <p:nvPr/>
        </p:nvSpPr>
        <p:spPr>
          <a:xfrm rot="16200000">
            <a:off x="7877488" y="3300156"/>
            <a:ext cx="484632" cy="26488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Flecha abajo"/>
          <p:cNvSpPr/>
          <p:nvPr/>
        </p:nvSpPr>
        <p:spPr>
          <a:xfrm rot="16200000">
            <a:off x="7877488" y="3633892"/>
            <a:ext cx="484632" cy="26488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57" y="5018301"/>
            <a:ext cx="2663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81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4to año Geografía Regional\Clases de  Gografía Regional I\Clases Geografía Regional I Tema 2\Screenshot_20241130-06224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6583"/>
          <a:stretch/>
        </p:blipFill>
        <p:spPr bwMode="auto">
          <a:xfrm>
            <a:off x="-1" y="968991"/>
            <a:ext cx="6795357" cy="554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0" t="15375" r="35484" b="9573"/>
          <a:stretch>
            <a:fillRect/>
          </a:stretch>
        </p:blipFill>
        <p:spPr bwMode="auto">
          <a:xfrm>
            <a:off x="6905768" y="968991"/>
            <a:ext cx="4981432" cy="54181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03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40740" y="1825625"/>
            <a:ext cx="611306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3600" dirty="0" smtClean="0">
                <a:latin typeface="Arial" pitchFamily="34" charset="0"/>
                <a:cs typeface="Arial" pitchFamily="34" charset="0"/>
              </a:rPr>
              <a:t>¿Cómo se relacionan las provincias 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geológicas, el 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relieve de América del Norte y 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las 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placas tectónicas? </a:t>
            </a: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2" y="1906815"/>
            <a:ext cx="3524865" cy="32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95"/>
          <a:stretch/>
        </p:blipFill>
        <p:spPr>
          <a:xfrm>
            <a:off x="3541304" y="25317"/>
            <a:ext cx="5560142" cy="683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0" y="487399"/>
            <a:ext cx="3937819" cy="2062103"/>
          </a:xfrm>
          <a:prstGeom prst="wedgeRectCallout">
            <a:avLst>
              <a:gd name="adj1" fmla="val 101046"/>
              <a:gd name="adj2" fmla="val 28198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América del Norte forma parte de la P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laca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norteamericana </a:t>
            </a:r>
          </a:p>
        </p:txBody>
      </p:sp>
      <p:sp>
        <p:nvSpPr>
          <p:cNvPr id="3" name="2 Llamada rectangular"/>
          <p:cNvSpPr/>
          <p:nvPr/>
        </p:nvSpPr>
        <p:spPr>
          <a:xfrm>
            <a:off x="348278" y="2824512"/>
            <a:ext cx="2793128" cy="2554545"/>
          </a:xfrm>
          <a:prstGeom prst="wedgeRectCallout">
            <a:avLst>
              <a:gd name="adj1" fmla="val 83188"/>
              <a:gd name="adj2" fmla="val -27565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Oeste entra en contacto con la </a:t>
            </a:r>
            <a:r>
              <a:rPr lang="es-E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Placa Pacífica</a:t>
            </a:r>
            <a:endParaRPr lang="es-MX" dirty="0"/>
          </a:p>
        </p:txBody>
      </p:sp>
      <p:sp>
        <p:nvSpPr>
          <p:cNvPr id="6" name="5 Llamada rectangular"/>
          <p:cNvSpPr/>
          <p:nvPr/>
        </p:nvSpPr>
        <p:spPr>
          <a:xfrm>
            <a:off x="4539279" y="4101785"/>
            <a:ext cx="4383496" cy="1077218"/>
          </a:xfrm>
          <a:prstGeom prst="wedgeRectCallout">
            <a:avLst>
              <a:gd name="adj1" fmla="val -14104"/>
              <a:gd name="adj2" fmla="val -104532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Suroeste </a:t>
            </a:r>
            <a:r>
              <a:rPr lang="es-E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Placa de Cocos </a:t>
            </a:r>
            <a:endParaRPr lang="es-MX" dirty="0"/>
          </a:p>
        </p:txBody>
      </p:sp>
      <p:sp>
        <p:nvSpPr>
          <p:cNvPr id="7" name="6 Llamada rectangular"/>
          <p:cNvSpPr/>
          <p:nvPr/>
        </p:nvSpPr>
        <p:spPr>
          <a:xfrm>
            <a:off x="9477068" y="2389659"/>
            <a:ext cx="2809567" cy="1569660"/>
          </a:xfrm>
          <a:prstGeom prst="wedgeRectCallout">
            <a:avLst>
              <a:gd name="adj1" fmla="val -105348"/>
              <a:gd name="adj2" fmla="val -13607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Sur </a:t>
            </a:r>
            <a:r>
              <a:rPr lang="es-E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</a:t>
            </a:r>
            <a:r>
              <a:rPr lang="es-E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Placa </a:t>
            </a:r>
            <a:r>
              <a:rPr lang="es-E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Caribe</a:t>
            </a:r>
            <a:endParaRPr lang="es-MX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6" t="32963" r="3182" b="22720"/>
          <a:stretch/>
        </p:blipFill>
        <p:spPr bwMode="auto">
          <a:xfrm>
            <a:off x="9477068" y="25317"/>
            <a:ext cx="2696960" cy="244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3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17007900</TotalTime>
  <Words>1224</Words>
  <Application>Microsoft Office PowerPoint</Application>
  <PresentationFormat>Personalizado</PresentationFormat>
  <Paragraphs>91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GEOGRAFÍA REGIONAL I 4to año CPE  TEMA 2: LAS AMÉRICAS</vt:lpstr>
      <vt:lpstr>CLASE 4: Características geólogo- geomorfológicas de América del Norte</vt:lpstr>
      <vt:lpstr>Sí realizamos una lectura de la escala cromática del mapa Las Américas. Físico, podemos llegar a la conclusión que encontramos todos los tipos de relieve</vt:lpstr>
      <vt:lpstr>Pero….</vt:lpstr>
      <vt:lpstr>Desde el punto de vista geológico</vt:lpstr>
      <vt:lpstr>¿ Cómo identificar estas provincias en el mapa?</vt:lpstr>
      <vt:lpstr>Presentación de PowerPoint</vt:lpstr>
      <vt:lpstr>Presentación de PowerPoint</vt:lpstr>
      <vt:lpstr>Presentación de PowerPoint</vt:lpstr>
      <vt:lpstr>Presentación de PowerPoint</vt:lpstr>
      <vt:lpstr>¿Cómo influyen estas placas en la modelación del relieve de América del Norte?</vt:lpstr>
      <vt:lpstr>Presentación de PowerPoint</vt:lpstr>
      <vt:lpstr>Presentación de PowerPoint</vt:lpstr>
      <vt:lpstr>¿Qué forman las fallas convergentes o destructivas?</vt:lpstr>
      <vt:lpstr>Al  oeste de América del Norte,  las fallas convergentes o destructivas dan origen al  sistema  de  las  Cordilleras norteamericanas , que se   extienden   a   lo   largo   de   9000 km desde Alaska hasta México y con un ancho variable que oscila entre 600 y 1600 Km </vt:lpstr>
      <vt:lpstr>La extensión latitudinal de este sistema orográfico origina   la   diversidad   de   sus   paisajes debido a la acción del clima, manifestándose la zonalidad  morfoclimática  . </vt:lpstr>
      <vt:lpstr>Presentación de PowerPoint</vt:lpstr>
      <vt:lpstr>Por ello, en las Cordilleras norteamericanas se distinguen  cinco sectores  estructurales</vt:lpstr>
      <vt:lpstr>Presentación de PowerPoint</vt:lpstr>
      <vt:lpstr>Las Montañas Rocosas o Rocallosas que se formaron durante la orogénesis cenozoica y están constituidas por un núcleo central de rocas cristalinas rodeado de formaciones laterales de rocas sedimentarias</vt:lpstr>
      <vt:lpstr>Rocas sedimentarias </vt:lpstr>
      <vt:lpstr>Presentación de PowerPoint</vt:lpstr>
      <vt:lpstr>Presentación de PowerPoint</vt:lpstr>
      <vt:lpstr>Presentación de PowerPoint</vt:lpstr>
      <vt:lpstr>¿Qué forman las fallas transformantes?</vt:lpstr>
      <vt:lpstr>¿Qué ocurre dentro de la placa continental norteamericana?</vt:lpstr>
      <vt:lpstr> Estos territorios están estructurados por el escudo Canadiense o Laurentino   el cual  ocupa la porción  nordeste de América  del Norte, desde los Grandes Lagos hasta  la isla de Groenlandia. </vt:lpstr>
      <vt:lpstr>Presentación de PowerPoint</vt:lpstr>
      <vt:lpstr>Efectos de los procesos exógenos en el Escudo Canadiense</vt:lpstr>
      <vt:lpstr>Presentación de PowerPoint</vt:lpstr>
      <vt:lpstr>Presentación de PowerPoint</vt:lpstr>
      <vt:lpstr>Presentación de PowerPoint</vt:lpstr>
      <vt:lpstr>Presentación de PowerPoint</vt:lpstr>
      <vt:lpstr>Montes Apalaches </vt:lpstr>
      <vt:lpstr>Presentación de PowerPoint</vt:lpstr>
      <vt:lpstr>Características de los Apalaches del Norte</vt:lpstr>
      <vt:lpstr>Monte Washington </vt:lpstr>
      <vt:lpstr>Apalaches del Sur</vt:lpstr>
      <vt:lpstr>Presentación de PowerPoint</vt:lpstr>
      <vt:lpstr>Apalaches del Sur</vt:lpstr>
      <vt:lpstr>Presentación de PowerPoint</vt:lpstr>
      <vt:lpstr>Los grandes  llanos o llanuras centrales.  El territorio más bajo </vt:lpstr>
      <vt:lpstr>En los Grandes Llanos predominan  morfoestructuras de llanuras bajas acumulativas, llanuras con estratos  horizontales y llanuras con estratos oblicuos.</vt:lpstr>
      <vt:lpstr>En resumen: </vt:lpstr>
      <vt:lpstr>Relieve de América del Norte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GEOGRAFÍA REGIONAL I TEMA 2: LAS AMÉRICAS</dc:title>
  <dc:creator>pc5</dc:creator>
  <cp:lastModifiedBy>Usuario de Windows</cp:lastModifiedBy>
  <cp:revision>142</cp:revision>
  <dcterms:created xsi:type="dcterms:W3CDTF">2008-12-31T23:17:38Z</dcterms:created>
  <dcterms:modified xsi:type="dcterms:W3CDTF">2025-10-03T18:06:13Z</dcterms:modified>
</cp:coreProperties>
</file>