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333" r:id="rId4"/>
    <p:sldId id="336" r:id="rId5"/>
    <p:sldId id="335" r:id="rId6"/>
    <p:sldId id="339" r:id="rId7"/>
    <p:sldId id="337" r:id="rId8"/>
    <p:sldId id="342" r:id="rId9"/>
    <p:sldId id="343" r:id="rId10"/>
    <p:sldId id="341" r:id="rId11"/>
    <p:sldId id="340" r:id="rId12"/>
    <p:sldId id="345" r:id="rId13"/>
    <p:sldId id="347" r:id="rId14"/>
    <p:sldId id="344" r:id="rId15"/>
    <p:sldId id="348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3222D6-91EA-4D50-AE2F-62B8DE45FB6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894EBDC-028D-4FFD-A044-53EABCBE43BF}">
      <dgm:prSet phldrT="[Texto]"/>
      <dgm:spPr/>
      <dgm:t>
        <a:bodyPr/>
        <a:lstStyle/>
        <a:p>
          <a:r>
            <a:rPr lang="es-MX" dirty="0" smtClean="0"/>
            <a:t>1</a:t>
          </a:r>
          <a:endParaRPr lang="es-ES" dirty="0"/>
        </a:p>
      </dgm:t>
    </dgm:pt>
    <dgm:pt modelId="{2FC9931B-FAC1-4624-A39F-23F9ED528246}" type="parTrans" cxnId="{ECD13783-7D97-4287-A283-2D8470F1FDC9}">
      <dgm:prSet/>
      <dgm:spPr/>
      <dgm:t>
        <a:bodyPr/>
        <a:lstStyle/>
        <a:p>
          <a:endParaRPr lang="es-ES"/>
        </a:p>
      </dgm:t>
    </dgm:pt>
    <dgm:pt modelId="{0259ECD9-7D1B-4A4F-BEA4-613894E7FA21}" type="sibTrans" cxnId="{ECD13783-7D97-4287-A283-2D8470F1FDC9}">
      <dgm:prSet/>
      <dgm:spPr/>
      <dgm:t>
        <a:bodyPr/>
        <a:lstStyle/>
        <a:p>
          <a:endParaRPr lang="es-ES"/>
        </a:p>
      </dgm:t>
    </dgm:pt>
    <dgm:pt modelId="{B1AFA256-D810-4DC0-8542-024B42C46AD6}">
      <dgm:prSet phldrT="[Texto]" custT="1"/>
      <dgm:spPr/>
      <dgm:t>
        <a:bodyPr/>
        <a:lstStyle/>
        <a:p>
          <a:r>
            <a:rPr lang="es-ES_tradnl" sz="1400" b="1" dirty="0" smtClean="0"/>
            <a:t>Motivación y actividades preparatorias. Se le motiva y ofrece la base orientadora general</a:t>
          </a:r>
          <a:endParaRPr lang="es-ES" sz="1200" b="1" dirty="0"/>
        </a:p>
      </dgm:t>
    </dgm:pt>
    <dgm:pt modelId="{00B4A06A-3932-44B4-AD3B-2F289D14952C}" type="parTrans" cxnId="{E894E70B-3D2A-491D-AFDE-603C37271045}">
      <dgm:prSet/>
      <dgm:spPr/>
      <dgm:t>
        <a:bodyPr/>
        <a:lstStyle/>
        <a:p>
          <a:endParaRPr lang="es-ES"/>
        </a:p>
      </dgm:t>
    </dgm:pt>
    <dgm:pt modelId="{09F387BA-02EE-429C-B08A-F50E3FCB7039}" type="sibTrans" cxnId="{E894E70B-3D2A-491D-AFDE-603C37271045}">
      <dgm:prSet/>
      <dgm:spPr/>
      <dgm:t>
        <a:bodyPr/>
        <a:lstStyle/>
        <a:p>
          <a:endParaRPr lang="es-ES"/>
        </a:p>
      </dgm:t>
    </dgm:pt>
    <dgm:pt modelId="{60566FB9-B40A-40F4-9CDA-F7191C904DAD}">
      <dgm:prSet phldrT="[Texto]"/>
      <dgm:spPr/>
      <dgm:t>
        <a:bodyPr/>
        <a:lstStyle/>
        <a:p>
          <a:r>
            <a:rPr lang="es-MX" dirty="0" smtClean="0"/>
            <a:t>2</a:t>
          </a:r>
          <a:endParaRPr lang="es-ES" dirty="0"/>
        </a:p>
      </dgm:t>
    </dgm:pt>
    <dgm:pt modelId="{9CAE33C2-58CF-441E-BCBA-271020681C1D}" type="parTrans" cxnId="{F944380A-E767-4EF8-B57B-2295A5146061}">
      <dgm:prSet/>
      <dgm:spPr/>
      <dgm:t>
        <a:bodyPr/>
        <a:lstStyle/>
        <a:p>
          <a:endParaRPr lang="es-ES"/>
        </a:p>
      </dgm:t>
    </dgm:pt>
    <dgm:pt modelId="{F231696E-46C3-4829-B777-703288C6C274}" type="sibTrans" cxnId="{F944380A-E767-4EF8-B57B-2295A5146061}">
      <dgm:prSet/>
      <dgm:spPr/>
      <dgm:t>
        <a:bodyPr/>
        <a:lstStyle/>
        <a:p>
          <a:endParaRPr lang="es-ES"/>
        </a:p>
      </dgm:t>
    </dgm:pt>
    <dgm:pt modelId="{F0E5DDB3-B0B4-47F3-B38A-657BB56AFC6D}">
      <dgm:prSet phldrT="[Texto]" custT="1"/>
      <dgm:spPr/>
      <dgm:t>
        <a:bodyPr/>
        <a:lstStyle/>
        <a:p>
          <a:r>
            <a:rPr lang="es-ES_tradnl" sz="1200" b="1" dirty="0" smtClean="0"/>
            <a:t>Fase de ejecución: Actividades  y  procederes terapéuticos, dirigidas al área psicológica –emocional y/o cognitiva- en las que el educando juega un papel activo, con la guía del psicopedagogo. Se solicita al educando la realización de tareas concretas. </a:t>
          </a:r>
          <a:endParaRPr lang="es-ES" sz="1200" b="1" dirty="0"/>
        </a:p>
      </dgm:t>
    </dgm:pt>
    <dgm:pt modelId="{CD051CC8-353D-472F-8FAE-D2F9B6F9418E}" type="parTrans" cxnId="{4C2A59EB-5A18-4582-9D25-CB76542E6052}">
      <dgm:prSet/>
      <dgm:spPr/>
      <dgm:t>
        <a:bodyPr/>
        <a:lstStyle/>
        <a:p>
          <a:endParaRPr lang="es-ES"/>
        </a:p>
      </dgm:t>
    </dgm:pt>
    <dgm:pt modelId="{6D386C84-2C27-4240-BE7C-481E979FD6CD}" type="sibTrans" cxnId="{4C2A59EB-5A18-4582-9D25-CB76542E6052}">
      <dgm:prSet/>
      <dgm:spPr/>
      <dgm:t>
        <a:bodyPr/>
        <a:lstStyle/>
        <a:p>
          <a:endParaRPr lang="es-ES"/>
        </a:p>
      </dgm:t>
    </dgm:pt>
    <dgm:pt modelId="{55F71FFC-21A8-45D7-A44F-8128DE51FDF7}">
      <dgm:prSet phldrT="[Texto]"/>
      <dgm:spPr/>
      <dgm:t>
        <a:bodyPr/>
        <a:lstStyle/>
        <a:p>
          <a:r>
            <a:rPr lang="es-MX" dirty="0" smtClean="0"/>
            <a:t>3</a:t>
          </a:r>
          <a:endParaRPr lang="es-ES" dirty="0"/>
        </a:p>
      </dgm:t>
    </dgm:pt>
    <dgm:pt modelId="{EB7E7E80-D59E-4A7E-8379-5750C1A1924D}" type="parTrans" cxnId="{E4E8A34A-2354-4ADF-94FC-E481319546C5}">
      <dgm:prSet/>
      <dgm:spPr/>
      <dgm:t>
        <a:bodyPr/>
        <a:lstStyle/>
        <a:p>
          <a:endParaRPr lang="es-ES"/>
        </a:p>
      </dgm:t>
    </dgm:pt>
    <dgm:pt modelId="{2F3CE9D0-7EA2-400F-9E1C-E08D19E12C41}" type="sibTrans" cxnId="{E4E8A34A-2354-4ADF-94FC-E481319546C5}">
      <dgm:prSet/>
      <dgm:spPr/>
      <dgm:t>
        <a:bodyPr/>
        <a:lstStyle/>
        <a:p>
          <a:endParaRPr lang="es-ES"/>
        </a:p>
      </dgm:t>
    </dgm:pt>
    <dgm:pt modelId="{57564031-F6D5-42E3-9CCE-A29ECCB805BF}">
      <dgm:prSet phldrT="[Texto]" custT="1"/>
      <dgm:spPr/>
      <dgm:t>
        <a:bodyPr/>
        <a:lstStyle/>
        <a:p>
          <a:r>
            <a:rPr lang="es-ES_tradnl" sz="1400" b="1" dirty="0" smtClean="0"/>
            <a:t>Fase de control: Actividades de comprobación. </a:t>
          </a:r>
          <a:r>
            <a:rPr lang="es-ES_tradnl" sz="1400" b="1" smtClean="0"/>
            <a:t>El psicopedagogo </a:t>
          </a:r>
          <a:r>
            <a:rPr lang="es-ES_tradnl" sz="1400" b="1" dirty="0" smtClean="0"/>
            <a:t>y educando se retroalimentan. </a:t>
          </a:r>
          <a:endParaRPr lang="es-ES" sz="1400" b="1" dirty="0"/>
        </a:p>
      </dgm:t>
    </dgm:pt>
    <dgm:pt modelId="{63A992B7-19C4-4977-8A55-9F7D26B0A96A}" type="parTrans" cxnId="{769FE39D-644D-47FA-9088-759994E9883F}">
      <dgm:prSet/>
      <dgm:spPr/>
      <dgm:t>
        <a:bodyPr/>
        <a:lstStyle/>
        <a:p>
          <a:endParaRPr lang="es-ES"/>
        </a:p>
      </dgm:t>
    </dgm:pt>
    <dgm:pt modelId="{59F068AF-E9ED-4778-A4B1-66F1F44B8AB5}" type="sibTrans" cxnId="{769FE39D-644D-47FA-9088-759994E9883F}">
      <dgm:prSet/>
      <dgm:spPr/>
      <dgm:t>
        <a:bodyPr/>
        <a:lstStyle/>
        <a:p>
          <a:endParaRPr lang="es-ES"/>
        </a:p>
      </dgm:t>
    </dgm:pt>
    <dgm:pt modelId="{2C61A2DC-D9C6-4589-A4E1-F733850E8268}" type="pres">
      <dgm:prSet presAssocID="{293222D6-91EA-4D50-AE2F-62B8DE45FB69}" presName="linearFlow" presStyleCnt="0">
        <dgm:presLayoutVars>
          <dgm:dir/>
          <dgm:animLvl val="lvl"/>
          <dgm:resizeHandles val="exact"/>
        </dgm:presLayoutVars>
      </dgm:prSet>
      <dgm:spPr/>
    </dgm:pt>
    <dgm:pt modelId="{1D024E7C-FE44-4B6B-84CB-22DEF0B8F94A}" type="pres">
      <dgm:prSet presAssocID="{5894EBDC-028D-4FFD-A044-53EABCBE43BF}" presName="composite" presStyleCnt="0"/>
      <dgm:spPr/>
    </dgm:pt>
    <dgm:pt modelId="{B9A355DF-5C3F-43F1-A6B9-90EF632AB7D3}" type="pres">
      <dgm:prSet presAssocID="{5894EBDC-028D-4FFD-A044-53EABCBE43B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577F013-5926-42AE-8C7C-A01D81A79F43}" type="pres">
      <dgm:prSet presAssocID="{5894EBDC-028D-4FFD-A044-53EABCBE43B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D4879F-7811-45BF-9FDD-251FF0EFD6B9}" type="pres">
      <dgm:prSet presAssocID="{0259ECD9-7D1B-4A4F-BEA4-613894E7FA21}" presName="sp" presStyleCnt="0"/>
      <dgm:spPr/>
    </dgm:pt>
    <dgm:pt modelId="{6D9166DB-C2AA-448F-9FA0-9E905C179DEA}" type="pres">
      <dgm:prSet presAssocID="{60566FB9-B40A-40F4-9CDA-F7191C904DAD}" presName="composite" presStyleCnt="0"/>
      <dgm:spPr/>
    </dgm:pt>
    <dgm:pt modelId="{B0225598-149B-4FE4-88CF-B7F575DFA703}" type="pres">
      <dgm:prSet presAssocID="{60566FB9-B40A-40F4-9CDA-F7191C904DA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5DF98B6B-D7CF-4880-912E-4A8D937F953D}" type="pres">
      <dgm:prSet presAssocID="{60566FB9-B40A-40F4-9CDA-F7191C904DA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D8036D8-2B2A-41D4-9823-ECE97B24A0A4}" type="pres">
      <dgm:prSet presAssocID="{F231696E-46C3-4829-B777-703288C6C274}" presName="sp" presStyleCnt="0"/>
      <dgm:spPr/>
    </dgm:pt>
    <dgm:pt modelId="{77203E19-4D2B-495D-B3EA-5EFE7CBDB170}" type="pres">
      <dgm:prSet presAssocID="{55F71FFC-21A8-45D7-A44F-8128DE51FDF7}" presName="composite" presStyleCnt="0"/>
      <dgm:spPr/>
    </dgm:pt>
    <dgm:pt modelId="{249CBB1F-B71C-4889-856D-AEEA993945E8}" type="pres">
      <dgm:prSet presAssocID="{55F71FFC-21A8-45D7-A44F-8128DE51FDF7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C20FA79-F862-4320-A09F-CAAB58FDBCEF}" type="pres">
      <dgm:prSet presAssocID="{55F71FFC-21A8-45D7-A44F-8128DE51FDF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CD13783-7D97-4287-A283-2D8470F1FDC9}" srcId="{293222D6-91EA-4D50-AE2F-62B8DE45FB69}" destId="{5894EBDC-028D-4FFD-A044-53EABCBE43BF}" srcOrd="0" destOrd="0" parTransId="{2FC9931B-FAC1-4624-A39F-23F9ED528246}" sibTransId="{0259ECD9-7D1B-4A4F-BEA4-613894E7FA21}"/>
    <dgm:cxn modelId="{4C2A59EB-5A18-4582-9D25-CB76542E6052}" srcId="{60566FB9-B40A-40F4-9CDA-F7191C904DAD}" destId="{F0E5DDB3-B0B4-47F3-B38A-657BB56AFC6D}" srcOrd="0" destOrd="0" parTransId="{CD051CC8-353D-472F-8FAE-D2F9B6F9418E}" sibTransId="{6D386C84-2C27-4240-BE7C-481E979FD6CD}"/>
    <dgm:cxn modelId="{E894E70B-3D2A-491D-AFDE-603C37271045}" srcId="{5894EBDC-028D-4FFD-A044-53EABCBE43BF}" destId="{B1AFA256-D810-4DC0-8542-024B42C46AD6}" srcOrd="0" destOrd="0" parTransId="{00B4A06A-3932-44B4-AD3B-2F289D14952C}" sibTransId="{09F387BA-02EE-429C-B08A-F50E3FCB7039}"/>
    <dgm:cxn modelId="{B45FA7F0-6C43-4E59-9302-B3F8E8A8CA61}" type="presOf" srcId="{57564031-F6D5-42E3-9CCE-A29ECCB805BF}" destId="{BC20FA79-F862-4320-A09F-CAAB58FDBCEF}" srcOrd="0" destOrd="0" presId="urn:microsoft.com/office/officeart/2005/8/layout/chevron2"/>
    <dgm:cxn modelId="{C45A9309-D161-4268-88AF-591DBAFFFD11}" type="presOf" srcId="{5894EBDC-028D-4FFD-A044-53EABCBE43BF}" destId="{B9A355DF-5C3F-43F1-A6B9-90EF632AB7D3}" srcOrd="0" destOrd="0" presId="urn:microsoft.com/office/officeart/2005/8/layout/chevron2"/>
    <dgm:cxn modelId="{E4E8A34A-2354-4ADF-94FC-E481319546C5}" srcId="{293222D6-91EA-4D50-AE2F-62B8DE45FB69}" destId="{55F71FFC-21A8-45D7-A44F-8128DE51FDF7}" srcOrd="2" destOrd="0" parTransId="{EB7E7E80-D59E-4A7E-8379-5750C1A1924D}" sibTransId="{2F3CE9D0-7EA2-400F-9E1C-E08D19E12C41}"/>
    <dgm:cxn modelId="{D394D824-B50D-48C6-BAD1-4EDE7068F7EE}" type="presOf" srcId="{60566FB9-B40A-40F4-9CDA-F7191C904DAD}" destId="{B0225598-149B-4FE4-88CF-B7F575DFA703}" srcOrd="0" destOrd="0" presId="urn:microsoft.com/office/officeart/2005/8/layout/chevron2"/>
    <dgm:cxn modelId="{F64359D7-9EF5-430F-8B79-4478C62E5FA7}" type="presOf" srcId="{293222D6-91EA-4D50-AE2F-62B8DE45FB69}" destId="{2C61A2DC-D9C6-4589-A4E1-F733850E8268}" srcOrd="0" destOrd="0" presId="urn:microsoft.com/office/officeart/2005/8/layout/chevron2"/>
    <dgm:cxn modelId="{7599870F-7B4F-483D-A9F2-BAB0E3CE5000}" type="presOf" srcId="{F0E5DDB3-B0B4-47F3-B38A-657BB56AFC6D}" destId="{5DF98B6B-D7CF-4880-912E-4A8D937F953D}" srcOrd="0" destOrd="0" presId="urn:microsoft.com/office/officeart/2005/8/layout/chevron2"/>
    <dgm:cxn modelId="{F944380A-E767-4EF8-B57B-2295A5146061}" srcId="{293222D6-91EA-4D50-AE2F-62B8DE45FB69}" destId="{60566FB9-B40A-40F4-9CDA-F7191C904DAD}" srcOrd="1" destOrd="0" parTransId="{9CAE33C2-58CF-441E-BCBA-271020681C1D}" sibTransId="{F231696E-46C3-4829-B777-703288C6C274}"/>
    <dgm:cxn modelId="{769FE39D-644D-47FA-9088-759994E9883F}" srcId="{55F71FFC-21A8-45D7-A44F-8128DE51FDF7}" destId="{57564031-F6D5-42E3-9CCE-A29ECCB805BF}" srcOrd="0" destOrd="0" parTransId="{63A992B7-19C4-4977-8A55-9F7D26B0A96A}" sibTransId="{59F068AF-E9ED-4778-A4B1-66F1F44B8AB5}"/>
    <dgm:cxn modelId="{7685171A-26F5-44E1-AA56-1DD2890989D4}" type="presOf" srcId="{55F71FFC-21A8-45D7-A44F-8128DE51FDF7}" destId="{249CBB1F-B71C-4889-856D-AEEA993945E8}" srcOrd="0" destOrd="0" presId="urn:microsoft.com/office/officeart/2005/8/layout/chevron2"/>
    <dgm:cxn modelId="{EE0EC2AA-F4B5-42EF-9322-5A5F6A05BB12}" type="presOf" srcId="{B1AFA256-D810-4DC0-8542-024B42C46AD6}" destId="{8577F013-5926-42AE-8C7C-A01D81A79F43}" srcOrd="0" destOrd="0" presId="urn:microsoft.com/office/officeart/2005/8/layout/chevron2"/>
    <dgm:cxn modelId="{13F81C36-D69C-45FB-A689-E46EB7EFCBED}" type="presParOf" srcId="{2C61A2DC-D9C6-4589-A4E1-F733850E8268}" destId="{1D024E7C-FE44-4B6B-84CB-22DEF0B8F94A}" srcOrd="0" destOrd="0" presId="urn:microsoft.com/office/officeart/2005/8/layout/chevron2"/>
    <dgm:cxn modelId="{3A684AB2-C7FE-48B3-AC46-3896C2324787}" type="presParOf" srcId="{1D024E7C-FE44-4B6B-84CB-22DEF0B8F94A}" destId="{B9A355DF-5C3F-43F1-A6B9-90EF632AB7D3}" srcOrd="0" destOrd="0" presId="urn:microsoft.com/office/officeart/2005/8/layout/chevron2"/>
    <dgm:cxn modelId="{C2D4C08C-400E-475A-A96B-E70088EC64B2}" type="presParOf" srcId="{1D024E7C-FE44-4B6B-84CB-22DEF0B8F94A}" destId="{8577F013-5926-42AE-8C7C-A01D81A79F43}" srcOrd="1" destOrd="0" presId="urn:microsoft.com/office/officeart/2005/8/layout/chevron2"/>
    <dgm:cxn modelId="{76430188-ED36-4B58-A91B-F0FE36E979F1}" type="presParOf" srcId="{2C61A2DC-D9C6-4589-A4E1-F733850E8268}" destId="{BAD4879F-7811-45BF-9FDD-251FF0EFD6B9}" srcOrd="1" destOrd="0" presId="urn:microsoft.com/office/officeart/2005/8/layout/chevron2"/>
    <dgm:cxn modelId="{3C66FDCC-3F40-47DB-B2AC-51F477465FF9}" type="presParOf" srcId="{2C61A2DC-D9C6-4589-A4E1-F733850E8268}" destId="{6D9166DB-C2AA-448F-9FA0-9E905C179DEA}" srcOrd="2" destOrd="0" presId="urn:microsoft.com/office/officeart/2005/8/layout/chevron2"/>
    <dgm:cxn modelId="{9013AA01-48EE-45D7-A1AE-81402731D9B7}" type="presParOf" srcId="{6D9166DB-C2AA-448F-9FA0-9E905C179DEA}" destId="{B0225598-149B-4FE4-88CF-B7F575DFA703}" srcOrd="0" destOrd="0" presId="urn:microsoft.com/office/officeart/2005/8/layout/chevron2"/>
    <dgm:cxn modelId="{28DAF839-C017-441F-81C4-B65EECE417B6}" type="presParOf" srcId="{6D9166DB-C2AA-448F-9FA0-9E905C179DEA}" destId="{5DF98B6B-D7CF-4880-912E-4A8D937F953D}" srcOrd="1" destOrd="0" presId="urn:microsoft.com/office/officeart/2005/8/layout/chevron2"/>
    <dgm:cxn modelId="{C183CDE6-5C1E-43F2-BA1F-50F6A954B4F2}" type="presParOf" srcId="{2C61A2DC-D9C6-4589-A4E1-F733850E8268}" destId="{1D8036D8-2B2A-41D4-9823-ECE97B24A0A4}" srcOrd="3" destOrd="0" presId="urn:microsoft.com/office/officeart/2005/8/layout/chevron2"/>
    <dgm:cxn modelId="{F6976767-2BB8-4E36-BC89-01CFF30D9BED}" type="presParOf" srcId="{2C61A2DC-D9C6-4589-A4E1-F733850E8268}" destId="{77203E19-4D2B-495D-B3EA-5EFE7CBDB170}" srcOrd="4" destOrd="0" presId="urn:microsoft.com/office/officeart/2005/8/layout/chevron2"/>
    <dgm:cxn modelId="{4DD4012B-7FB7-4CDD-A9DD-DE3457A101B2}" type="presParOf" srcId="{77203E19-4D2B-495D-B3EA-5EFE7CBDB170}" destId="{249CBB1F-B71C-4889-856D-AEEA993945E8}" srcOrd="0" destOrd="0" presId="urn:microsoft.com/office/officeart/2005/8/layout/chevron2"/>
    <dgm:cxn modelId="{6C5FD50F-BFCD-42FE-8DAB-164B4572ED7E}" type="presParOf" srcId="{77203E19-4D2B-495D-B3EA-5EFE7CBDB170}" destId="{BC20FA79-F862-4320-A09F-CAAB58FDBCE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A355DF-5C3F-43F1-A6B9-90EF632AB7D3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1</a:t>
          </a:r>
          <a:endParaRPr lang="es-ES" sz="2900" kern="1200" dirty="0"/>
        </a:p>
      </dsp:txBody>
      <dsp:txXfrm rot="-5400000">
        <a:off x="1" y="520688"/>
        <a:ext cx="1039018" cy="445294"/>
      </dsp:txXfrm>
    </dsp:sp>
    <dsp:sp modelId="{8577F013-5926-42AE-8C7C-A01D81A79F43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b="1" kern="1200" dirty="0" smtClean="0"/>
            <a:t>Motivación y actividades preparatorias. Se le motiva y ofrece la base orientadora general</a:t>
          </a:r>
          <a:endParaRPr lang="es-ES" sz="1200" b="1" kern="1200" dirty="0"/>
        </a:p>
      </dsp:txBody>
      <dsp:txXfrm rot="-5400000">
        <a:off x="1039018" y="48278"/>
        <a:ext cx="5009883" cy="870607"/>
      </dsp:txXfrm>
    </dsp:sp>
    <dsp:sp modelId="{B0225598-149B-4FE4-88CF-B7F575DFA703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2</a:t>
          </a:r>
          <a:endParaRPr lang="es-ES" sz="2900" kern="1200" dirty="0"/>
        </a:p>
      </dsp:txBody>
      <dsp:txXfrm rot="-5400000">
        <a:off x="1" y="1809352"/>
        <a:ext cx="1039018" cy="445294"/>
      </dsp:txXfrm>
    </dsp:sp>
    <dsp:sp modelId="{5DF98B6B-D7CF-4880-912E-4A8D937F953D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200" b="1" kern="1200" dirty="0" smtClean="0"/>
            <a:t>Fase de ejecución: Actividades  y  procederes terapéuticos, dirigidas al área psicológica –emocional y/o cognitiva- en las que el educando juega un papel activo, con la guía del psicopedagogo. Se solicita al educando la realización de tareas concretas. </a:t>
          </a:r>
          <a:endParaRPr lang="es-ES" sz="1200" b="1" kern="1200" dirty="0"/>
        </a:p>
      </dsp:txBody>
      <dsp:txXfrm rot="-5400000">
        <a:off x="1039018" y="1336942"/>
        <a:ext cx="5009883" cy="870607"/>
      </dsp:txXfrm>
    </dsp:sp>
    <dsp:sp modelId="{249CBB1F-B71C-4889-856D-AEEA993945E8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900" kern="1200" dirty="0" smtClean="0"/>
            <a:t>3</a:t>
          </a:r>
          <a:endParaRPr lang="es-ES" sz="2900" kern="1200" dirty="0"/>
        </a:p>
      </dsp:txBody>
      <dsp:txXfrm rot="-5400000">
        <a:off x="1" y="3098016"/>
        <a:ext cx="1039018" cy="445294"/>
      </dsp:txXfrm>
    </dsp:sp>
    <dsp:sp modelId="{BC20FA79-F862-4320-A09F-CAAB58FDBCEF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400" b="1" kern="1200" dirty="0" smtClean="0"/>
            <a:t>Fase de control: Actividades de comprobación. </a:t>
          </a:r>
          <a:r>
            <a:rPr lang="es-ES_tradnl" sz="1400" b="1" kern="1200" smtClean="0"/>
            <a:t>El psicopedagogo </a:t>
          </a:r>
          <a:r>
            <a:rPr lang="es-ES_tradnl" sz="1400" b="1" kern="1200" dirty="0" smtClean="0"/>
            <a:t>y educando se retroalimentan. </a:t>
          </a:r>
          <a:endParaRPr lang="es-ES" sz="1400" b="1" kern="1200" dirty="0"/>
        </a:p>
      </dsp:txBody>
      <dsp:txXfrm rot="-5400000">
        <a:off x="1039018" y="2625605"/>
        <a:ext cx="50098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8A207-702D-4DFA-B659-8A13A4F109C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C8D69-C46D-4EAB-AC3E-8D9D91F4FC2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881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="" xmlns:a16="http://schemas.microsoft.com/office/drawing/2014/main" id="{DEBCADFC-33DE-406E-9149-6F4B38172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3338" y="682625"/>
            <a:ext cx="4494212" cy="3371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>
            <a:extLst>
              <a:ext uri="{FF2B5EF4-FFF2-40B4-BE49-F238E27FC236}">
                <a16:creationId xmlns="" xmlns:a16="http://schemas.microsoft.com/office/drawing/2014/main" id="{1E01ECE1-8B2B-4D94-AA20-08AF5A6D3E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9613" y="4271963"/>
            <a:ext cx="5681662" cy="40465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US" altLang="es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BE9F097-3FB3-48A1-92A2-3CF89C4FAA1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2BC4E96-C22B-472C-9F9E-D083D28E3D1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D2DE54B-95DB-4FFA-BF22-6F36F6044DCC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47E26-3E02-41B2-A6DD-CBEF0F0228BA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719107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3B8D517-11C2-453B-B43F-735C465DA95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7EAB927-5E59-49DA-A9C4-E7265C9084E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7F7D672-A0A1-4232-A0BC-742A263FAABD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FABA9-C3F1-4E42-9A20-2D158358C5A3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150682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E61CC133-593D-4C38-9FAB-79632EE19BF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128FB0BF-3BA6-4F8B-8FA8-F8087EC2DE2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3978AD9-A017-4873-B655-361EB4C1C8F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FA93-D4EA-45DC-8F80-13C9895DE4CF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78418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7013" cy="50911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6613" y="1338263"/>
            <a:ext cx="4038600" cy="50911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0259406-98D2-49E2-A567-D7E67E0E28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63512C3-1259-43FF-8E2D-1BB40C0A7C9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627F13-DDFB-44F0-80D8-BAEA243AB12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5E84E-DC30-4ACA-8ED7-26AD4FE5208C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830889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FC6022F1-10A8-4282-96D0-59E44E7C21B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3DE3878A-DED3-4EF0-8A39-1252BB6F68C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77E9C93-4A52-4C6E-87CD-5410EFA58A0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BB4D0-A63C-470E-A5FC-562B586F1372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703146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D6BDED1C-D9E0-478C-ABD6-E2EE29708B8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8683227-E570-455C-8E6B-B617444A6F4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DD2DF9D-7A2B-4F7C-82B8-D4D83C213DB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F90BA-7EBA-442A-B09D-5FF9BAB06870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345591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3232EA8-E5F2-48D1-8F94-981FFF1C42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4F225DB-B261-4744-ACFD-EDA380CD8C9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A16C6A8B-42D4-437C-B1A1-3D14DC9CD57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8E13F-EE48-45A7-88A9-DE66CE43CF38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4069873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D2F8758-D421-4D0A-88FE-6169E1F2109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D4F3BBE-E527-4D6E-A06C-FA8A9C3FF06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DAB6F8D-AEB8-40B1-8CF2-10D42C3AE504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E3C06-8C54-4511-92F9-1851D25676AD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44212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09FCD3A-C124-4B8C-BFEC-183E957A24A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E512690-B040-4608-B2E9-3344FD4F611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7E0207D-908E-48E8-840C-492A1E3CC6D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5EE41-8C34-4451-BD54-B2D6C4D5C147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8302727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CBC090E1-77F1-44A9-8049-64AD357B0EA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66A5AC62-7947-405B-BB26-20DE17ECF1CF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7156A3B-2E5E-4F11-92C3-4B27AC0662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63B52-ADDF-4B78-8D69-EB76D806E4CB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627184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5813" cy="588168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168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F2A30F6-6699-48DF-9366-1EF4B5F2B4C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3A66B2D-0A4B-463D-8FFB-5F627DD20AE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2F6A251-35B0-43EA-96FF-5DA3B36A94F1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27CAE-E5E6-4DCA-9868-5B8ABFB03F57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</p:spTree>
    <p:extLst>
      <p:ext uri="{BB962C8B-B14F-4D97-AF65-F5344CB8AC3E}">
        <p14:creationId xmlns:p14="http://schemas.microsoft.com/office/powerpoint/2010/main" val="240722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456CB-A853-4A7A-BBAA-0CFDF8C373F1}" type="datetimeFigureOut">
              <a:rPr lang="es-MX" smtClean="0"/>
              <a:pPr/>
              <a:t>01/01/2026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EA877-6ADA-459E-891B-53A1215424AE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1F0AABFD-3B72-4473-A0CA-FB6337E91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3400"/>
            <a:ext cx="9144000" cy="685800"/>
          </a:xfrm>
          <a:prstGeom prst="rect">
            <a:avLst/>
          </a:prstGeom>
          <a:gradFill rotWithShape="0">
            <a:gsLst>
              <a:gs pos="0">
                <a:srgbClr val="1F63AD"/>
              </a:gs>
              <a:gs pos="100000">
                <a:srgbClr val="E3EBF5">
                  <a:alpha val="0"/>
                </a:srgbClr>
              </a:gs>
            </a:gsLst>
            <a:lin ang="108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US" altLang="es-US"/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4CF3F55E-B7B2-4776-94DF-D87A5404A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8229600" cy="685800"/>
          </a:xfrm>
          <a:prstGeom prst="rect">
            <a:avLst/>
          </a:prstGeom>
          <a:gradFill rotWithShape="0">
            <a:gsLst>
              <a:gs pos="0">
                <a:srgbClr val="470C05">
                  <a:alpha val="0"/>
                </a:srgbClr>
              </a:gs>
              <a:gs pos="100000">
                <a:srgbClr val="99190B"/>
              </a:gs>
            </a:gsLst>
            <a:lin ang="108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US" altLang="es-US"/>
          </a:p>
        </p:txBody>
      </p:sp>
      <p:sp>
        <p:nvSpPr>
          <p:cNvPr id="1028" name="Rectangle 3">
            <a:extLst>
              <a:ext uri="{FF2B5EF4-FFF2-40B4-BE49-F238E27FC236}">
                <a16:creationId xmlns="" xmlns:a16="http://schemas.microsoft.com/office/drawing/2014/main" id="{FED2D0A0-373C-470D-8A9C-371C4AF19A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8013" cy="509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US"/>
              <a:t>Pulse para editar el formato de texto del esquema</a:t>
            </a:r>
          </a:p>
          <a:p>
            <a:pPr lvl="1"/>
            <a:r>
              <a:rPr lang="en-GB" altLang="es-US"/>
              <a:t>Segundo nivel del esquema</a:t>
            </a:r>
          </a:p>
          <a:p>
            <a:pPr lvl="2"/>
            <a:r>
              <a:rPr lang="en-GB" altLang="es-US"/>
              <a:t>Tercer nivel del esquema</a:t>
            </a:r>
          </a:p>
          <a:p>
            <a:pPr lvl="3"/>
            <a:r>
              <a:rPr lang="en-GB" altLang="es-US"/>
              <a:t>Cuarto nivel del esquema</a:t>
            </a:r>
          </a:p>
          <a:p>
            <a:pPr lvl="4"/>
            <a:r>
              <a:rPr lang="en-GB" altLang="es-US"/>
              <a:t>Quinto nivel del esquema</a:t>
            </a:r>
          </a:p>
          <a:p>
            <a:pPr lvl="4"/>
            <a:r>
              <a:rPr lang="en-GB" altLang="es-US"/>
              <a:t>Sexto nivel del esquema</a:t>
            </a:r>
          </a:p>
          <a:p>
            <a:pPr lvl="4"/>
            <a:r>
              <a:rPr lang="en-GB" altLang="es-US"/>
              <a:t>Séptimo nivel del esquema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21743410-2369-4B65-8622-34A5822F2BCD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781800" y="269875"/>
            <a:ext cx="2132013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altLang="es-US"/>
              <a:t>www.themegallery.com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D840DD76-3C42-47F4-A930-EFF77135A25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5791200" y="6530975"/>
            <a:ext cx="2894013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en-US" altLang="es-US"/>
              <a:t>Company Logo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5C687500-2820-43A0-964E-B2073173766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505200" y="6553200"/>
            <a:ext cx="2132013" cy="252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ts val="13"/>
              </a:spcBef>
              <a:spcAft>
                <a:spcPts val="13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 b="1">
                <a:solidFill>
                  <a:srgbClr val="000000"/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30C6E91-D49B-4235-A5BD-1A54B44BA6D4}" type="slidenum">
              <a:rPr lang="en-US" altLang="es-US"/>
              <a:pPr>
                <a:defRPr/>
              </a:pPr>
              <a:t>‹Nº›</a:t>
            </a:fld>
            <a:endParaRPr lang="en-US" altLang="es-US"/>
          </a:p>
        </p:txBody>
      </p:sp>
      <p:sp>
        <p:nvSpPr>
          <p:cNvPr id="1032" name="Rectangle 7">
            <a:extLst>
              <a:ext uri="{FF2B5EF4-FFF2-40B4-BE49-F238E27FC236}">
                <a16:creationId xmlns="" xmlns:a16="http://schemas.microsoft.com/office/drawing/2014/main" id="{84639EED-1A33-43FE-BFE9-F64E6E9B3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547688"/>
            <a:ext cx="73898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US"/>
              <a:t>Pulse para editar el formato del texto de título</a:t>
            </a:r>
          </a:p>
        </p:txBody>
      </p:sp>
    </p:spTree>
    <p:extLst>
      <p:ext uri="{BB962C8B-B14F-4D97-AF65-F5344CB8AC3E}">
        <p14:creationId xmlns:p14="http://schemas.microsoft.com/office/powerpoint/2010/main" val="160377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5pPr>
      <a:lvl6pPr marL="25146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6pPr>
      <a:lvl7pPr marL="29718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7pPr>
      <a:lvl8pPr marL="34290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8pPr>
      <a:lvl9pPr marL="3886200" indent="-228600" algn="ctr" defTabSz="449263" rtl="0" eaLnBrk="0" fontAlgn="base" hangingPunct="0"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3200" b="1">
          <a:solidFill>
            <a:srgbClr val="FFFFFF"/>
          </a:solidFill>
          <a:latin typeface="Verdana" panose="020B060403050404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7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b="1" kern="1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3366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ila@uart.edu.c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2"/>
          <a:srcRect l="4140" t="3519" r="63310" b="31303"/>
          <a:stretch>
            <a:fillRect/>
          </a:stretch>
        </p:blipFill>
        <p:spPr bwMode="auto">
          <a:xfrm>
            <a:off x="7888849" y="71421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6876256" y="928677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443545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002060"/>
                </a:solidFill>
                <a:latin typeface="Arial Black" pitchFamily="34" charset="0"/>
              </a:rPr>
              <a:t>Didáctica de la Pedagogía-Psicología</a:t>
            </a:r>
            <a:endParaRPr lang="es-ES" sz="32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-32" y="5731534"/>
            <a:ext cx="9144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rgbClr val="002060"/>
                </a:solidFill>
                <a:latin typeface="Arial Black" pitchFamily="34" charset="0"/>
              </a:rPr>
              <a:t>Dr. C. Deila Vázquez Abella  </a:t>
            </a:r>
            <a:r>
              <a:rPr lang="es-ES" sz="1600" dirty="0">
                <a:latin typeface="Arial Black" pitchFamily="34" charset="0"/>
                <a:hlinkClick r:id="rId3"/>
              </a:rPr>
              <a:t>deila@uart.edu.cu</a:t>
            </a:r>
            <a:endParaRPr lang="es-ES" sz="1600" dirty="0">
              <a:latin typeface="Arial Black" pitchFamily="34" charset="0"/>
            </a:endParaRPr>
          </a:p>
          <a:p>
            <a:r>
              <a:rPr lang="es-ES" sz="2400" dirty="0">
                <a:latin typeface="Arial Black" pitchFamily="34" charset="0"/>
              </a:rPr>
              <a:t>            </a:t>
            </a:r>
            <a:endParaRPr lang="es-ES" sz="1600" dirty="0">
              <a:latin typeface="Arial Black" pitchFamily="34" charset="0"/>
            </a:endParaRPr>
          </a:p>
          <a:p>
            <a:endParaRPr lang="es-ES" sz="16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83568" y="2543188"/>
            <a:ext cx="76020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solidFill>
                  <a:srgbClr val="FF0000"/>
                </a:solidFill>
                <a:latin typeface="Arial Black" pitchFamily="34" charset="0"/>
              </a:rPr>
              <a:t>Tema 4</a:t>
            </a:r>
            <a:r>
              <a:rPr lang="es-ES_tradnl" sz="3200" dirty="0" smtClean="0">
                <a:solidFill>
                  <a:srgbClr val="FF0000"/>
                </a:solidFill>
                <a:latin typeface="Arial Black" pitchFamily="34" charset="0"/>
              </a:rPr>
              <a:t>: </a:t>
            </a:r>
            <a:r>
              <a:rPr lang="es-MX" sz="3200" dirty="0">
                <a:solidFill>
                  <a:srgbClr val="FF0000"/>
                </a:solidFill>
                <a:latin typeface="Arial Black" pitchFamily="34" charset="0"/>
              </a:rPr>
              <a:t> El tratamiento psicopedagógico como forma de organización en el desempeño del </a:t>
            </a:r>
            <a:r>
              <a:rPr lang="es-MX" sz="3200" dirty="0" smtClean="0">
                <a:solidFill>
                  <a:srgbClr val="FF0000"/>
                </a:solidFill>
                <a:latin typeface="Arial Black" pitchFamily="34" charset="0"/>
              </a:rPr>
              <a:t>psicopedagogo. </a:t>
            </a:r>
            <a:endParaRPr lang="es-ES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Tratamientos psicopedagógicos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 bwMode="auto">
          <a:xfrm>
            <a:off x="395536" y="2204864"/>
            <a:ext cx="6480720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planificación y aplicación de los </a:t>
            </a:r>
            <a:r>
              <a:rPr lang="es-ES" b="1" u="sng" dirty="0"/>
              <a:t>tratamientos psicopedagógicos </a:t>
            </a:r>
            <a:r>
              <a:rPr lang="es-ES" dirty="0"/>
              <a:t>del psicopedagogo como la </a:t>
            </a:r>
            <a:r>
              <a:rPr lang="es-ES" b="1" dirty="0"/>
              <a:t>actividad pedagógica profesional </a:t>
            </a:r>
            <a:r>
              <a:rPr lang="es-ES" dirty="0"/>
              <a:t>que le permite al psicopedagogo brindar los </a:t>
            </a:r>
            <a:r>
              <a:rPr lang="es-ES" b="1" dirty="0"/>
              <a:t>niveles de ayuda</a:t>
            </a:r>
            <a:r>
              <a:rPr lang="es-ES" dirty="0"/>
              <a:t> que necesitan los estudiantes por </a:t>
            </a:r>
            <a:r>
              <a:rPr lang="es-ES" b="1" dirty="0"/>
              <a:t>vía directa</a:t>
            </a:r>
            <a:r>
              <a:rPr lang="es-ES" b="1" dirty="0" smtClean="0"/>
              <a:t>.</a:t>
            </a:r>
          </a:p>
          <a:p>
            <a:r>
              <a:rPr lang="es-MX" dirty="0">
                <a:solidFill>
                  <a:schemeClr val="bg1"/>
                </a:solidFill>
              </a:rPr>
              <a:t> </a:t>
            </a:r>
            <a:r>
              <a:rPr lang="es-ES" dirty="0"/>
              <a:t>Vázquez Abella, D.2014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5" name="4 Elipse"/>
          <p:cNvSpPr/>
          <p:nvPr/>
        </p:nvSpPr>
        <p:spPr bwMode="auto">
          <a:xfrm>
            <a:off x="5196306" y="4941168"/>
            <a:ext cx="3768182" cy="18002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TUTORÍA 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s-MX" b="1" dirty="0" smtClean="0">
                <a:latin typeface="Arial" panose="020B0604020202020204" pitchFamily="34" charset="0"/>
                <a:ea typeface="Microsoft YaHei" panose="020B0503020204020204" pitchFamily="34" charset="-122"/>
              </a:rPr>
              <a:t>MODALIDAD ATENCIÓN PSICOPEDAGÓGICA</a:t>
            </a:r>
          </a:p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VÍA DIRECTA</a:t>
            </a:r>
            <a:endParaRPr kumimoji="0" lang="es-ES" sz="18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6" name="5 Flecha curvada hacia la derecha"/>
          <p:cNvSpPr/>
          <p:nvPr/>
        </p:nvSpPr>
        <p:spPr bwMode="auto">
          <a:xfrm rot="20041933">
            <a:off x="3866552" y="4770326"/>
            <a:ext cx="1220743" cy="1546404"/>
          </a:xfrm>
          <a:prstGeom prst="curved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0991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Gabinete psicopedagógico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 bwMode="auto">
          <a:xfrm>
            <a:off x="310444" y="1760375"/>
            <a:ext cx="5472608" cy="86409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just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</a:rPr>
              <a:t>Se realiza la modalidad de atención psicopedagógica directa a los educandos que necesitan niveles de ayuda cognitiva.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" name="4 Rectángulo"/>
          <p:cNvSpPr/>
          <p:nvPr/>
        </p:nvSpPr>
        <p:spPr bwMode="auto">
          <a:xfrm>
            <a:off x="291783" y="4586198"/>
            <a:ext cx="5976664" cy="576064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dirty="0" smtClean="0"/>
              <a:t>Se tienen en cuenta criterios </a:t>
            </a:r>
            <a:r>
              <a:rPr lang="es-ES_tradnl" dirty="0"/>
              <a:t>de inclusión y </a:t>
            </a:r>
            <a:r>
              <a:rPr lang="es-ES_tradnl" dirty="0" smtClean="0"/>
              <a:t>exclusión.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6" name="5 Rectángulo"/>
          <p:cNvSpPr/>
          <p:nvPr/>
        </p:nvSpPr>
        <p:spPr bwMode="auto">
          <a:xfrm>
            <a:off x="291783" y="2728934"/>
            <a:ext cx="5472608" cy="792088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sz="1600" dirty="0" smtClean="0"/>
              <a:t>Van al gabinete solo los educandos que </a:t>
            </a:r>
            <a:r>
              <a:rPr lang="es-ES_tradnl" sz="1600" dirty="0"/>
              <a:t>requieran de apoyos en el área cognitiva, más </a:t>
            </a:r>
            <a:r>
              <a:rPr lang="es-ES_tradnl" sz="1600" dirty="0" smtClean="0"/>
              <a:t>específicos.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7" name="6 Rectángulo"/>
          <p:cNvSpPr/>
          <p:nvPr/>
        </p:nvSpPr>
        <p:spPr bwMode="auto">
          <a:xfrm>
            <a:off x="291782" y="3645024"/>
            <a:ext cx="6256177" cy="792088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dirty="0"/>
              <a:t>Las necesidades educativas especiales no pueden ser totalmente satisfechas dentro de la </a:t>
            </a:r>
            <a:r>
              <a:rPr lang="es-ES_tradnl" dirty="0" smtClean="0"/>
              <a:t>clase.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291783" y="5373216"/>
            <a:ext cx="5752122" cy="576064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dirty="0" smtClean="0"/>
              <a:t>El </a:t>
            </a:r>
            <a:r>
              <a:rPr lang="es-ES_tradnl" dirty="0"/>
              <a:t>tratamiento debe durar de 25 a 30 minutos. 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0011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0068" y="26064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ESTRUCTURA DIDÁCTICA DEL TRATAMIENTO PSICOPEDAGÓGICO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86050387"/>
              </p:ext>
            </p:extLst>
          </p:nvPr>
        </p:nvGraphicFramePr>
        <p:xfrm>
          <a:off x="1619672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Flecha abajo"/>
          <p:cNvSpPr/>
          <p:nvPr/>
        </p:nvSpPr>
        <p:spPr bwMode="auto">
          <a:xfrm>
            <a:off x="3491880" y="1412776"/>
            <a:ext cx="1008112" cy="873224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0136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TRABAJO INDEPENDIENTE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1</a:t>
            </a:r>
            <a:r>
              <a:rPr lang="es-ES" sz="2000" dirty="0" smtClean="0"/>
              <a:t>.-En la institución educativa donde realizas tus prácticas pre profesionales realiza una entrevista al psicopedagogo del centro e identifica un educando que necesite niveles de ayuda para resolver algunas de las dificultades que presenta en su aprendizaje y requiera una atención psicopedagógica por vía directa.</a:t>
            </a:r>
          </a:p>
          <a:p>
            <a:pPr algn="just"/>
            <a:r>
              <a:rPr lang="es-ES" sz="2000" dirty="0"/>
              <a:t> </a:t>
            </a:r>
            <a:r>
              <a:rPr lang="es-ES" sz="2000" dirty="0" smtClean="0"/>
              <a:t>   A partir de los resultados obtenidos modela un Tratamiento psicopedagógico para ser presentado en el Taller que se realizará en el </a:t>
            </a:r>
            <a:r>
              <a:rPr lang="es-ES" sz="2000" dirty="0"/>
              <a:t>G</a:t>
            </a:r>
            <a:r>
              <a:rPr lang="es-ES" sz="2000" dirty="0" smtClean="0"/>
              <a:t>abinete psicopedagógico de la FCE. Ten en cuenta la estructura didáctica estudiada.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98905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Bibliografía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1</a:t>
            </a:r>
            <a:r>
              <a:rPr lang="es-ES" sz="2000" dirty="0"/>
              <a:t>.-</a:t>
            </a:r>
            <a:r>
              <a:rPr lang="es-MX" sz="2000" dirty="0" smtClean="0"/>
              <a:t>Artículo </a:t>
            </a:r>
            <a:r>
              <a:rPr lang="es-ES" sz="2000" dirty="0"/>
              <a:t>Consideraciones </a:t>
            </a:r>
            <a:r>
              <a:rPr lang="es-ES" sz="2000" dirty="0"/>
              <a:t>acerca del tratamiento </a:t>
            </a:r>
            <a:r>
              <a:rPr lang="es-ES" sz="2000" dirty="0" smtClean="0"/>
              <a:t>psicopedagógico. Tomado </a:t>
            </a:r>
            <a:r>
              <a:rPr lang="es-ES" sz="2000" dirty="0"/>
              <a:t>de Manual del psicopedagogo de Mirtha Leyva Fuentes</a:t>
            </a:r>
            <a:r>
              <a:rPr lang="es-ES" sz="2000" dirty="0" smtClean="0"/>
              <a:t>.</a:t>
            </a:r>
          </a:p>
          <a:p>
            <a:pPr algn="just"/>
            <a:r>
              <a:rPr lang="es-MX" sz="2000" dirty="0" smtClean="0"/>
              <a:t>2.- Fragmento de la tesis doctoral de Vázquez Abella, D. 2014: </a:t>
            </a:r>
            <a:r>
              <a:rPr lang="es-ES" sz="2000" dirty="0" smtClean="0"/>
              <a:t>Concepción didáctica para la dirección de la actividad científico-investigativa en la formación inicial profesional del psicopedagogo.</a:t>
            </a:r>
          </a:p>
          <a:p>
            <a:pPr algn="just"/>
            <a:r>
              <a:rPr lang="es-MX" sz="2000" dirty="0" smtClean="0"/>
              <a:t> </a:t>
            </a:r>
            <a:endParaRPr lang="es-ES" sz="2000" dirty="0"/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5423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US" sz="2800" dirty="0" smtClean="0">
                <a:solidFill>
                  <a:schemeClr val="bg1"/>
                </a:solidFill>
              </a:rPr>
              <a:t>Sumario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MX" sz="2400" dirty="0">
                <a:solidFill>
                  <a:srgbClr val="FF0000"/>
                </a:solidFill>
              </a:rPr>
              <a:t>El tratamiento psicopedagógico como forma de organización en el desempeño del </a:t>
            </a:r>
            <a:r>
              <a:rPr lang="es-MX" sz="2400" dirty="0" smtClean="0">
                <a:solidFill>
                  <a:srgbClr val="FF0000"/>
                </a:solidFill>
              </a:rPr>
              <a:t>psicopedagogo. Definición y características</a:t>
            </a:r>
          </a:p>
          <a:p>
            <a:pPr algn="just">
              <a:buFont typeface="Wingdings" pitchFamily="2" charset="2"/>
              <a:buChar char="q"/>
            </a:pPr>
            <a:r>
              <a:rPr lang="es-MX" sz="2400" dirty="0" smtClean="0">
                <a:solidFill>
                  <a:srgbClr val="FF0000"/>
                </a:solidFill>
              </a:rPr>
              <a:t>Modalidad de tutoría en la orientación educativa</a:t>
            </a:r>
          </a:p>
          <a:p>
            <a:pPr algn="just">
              <a:buFont typeface="Wingdings" pitchFamily="2" charset="2"/>
              <a:buChar char="q"/>
            </a:pPr>
            <a:r>
              <a:rPr lang="es-MX" sz="2400" dirty="0" smtClean="0">
                <a:solidFill>
                  <a:srgbClr val="FF0000"/>
                </a:solidFill>
              </a:rPr>
              <a:t>Estructura didáctica del Tratamiento psicopedagógico</a:t>
            </a:r>
          </a:p>
          <a:p>
            <a:pPr algn="just">
              <a:buFont typeface="Wingdings" pitchFamily="2" charset="2"/>
              <a:buChar char="q"/>
            </a:pPr>
            <a:r>
              <a:rPr lang="es-MX" sz="2400" dirty="0" smtClean="0">
                <a:solidFill>
                  <a:srgbClr val="FF0000"/>
                </a:solidFill>
              </a:rPr>
              <a:t>El trabajo en el Gabinete Psicopedagógico</a:t>
            </a:r>
          </a:p>
          <a:p>
            <a:pPr algn="just">
              <a:buFont typeface="Wingdings" pitchFamily="2" charset="2"/>
              <a:buChar char="q"/>
            </a:pPr>
            <a:endParaRPr lang="es-MX" sz="2400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endParaRPr lang="es-MX" sz="2400" dirty="0" smtClean="0">
              <a:solidFill>
                <a:srgbClr val="FF0000"/>
              </a:solidFill>
            </a:endParaRPr>
          </a:p>
          <a:p>
            <a:pPr algn="just">
              <a:buFont typeface="Wingdings" pitchFamily="2" charset="2"/>
              <a:buChar char="q"/>
            </a:pPr>
            <a:endParaRPr lang="es-ES" sz="2400" dirty="0">
              <a:solidFill>
                <a:srgbClr val="FF0000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/>
          <a:stretch/>
        </p:blipFill>
        <p:spPr>
          <a:xfrm>
            <a:off x="4860032" y="260648"/>
            <a:ext cx="3513560" cy="21686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873164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US" sz="2800" dirty="0">
                <a:solidFill>
                  <a:schemeClr val="bg1"/>
                </a:solidFill>
              </a:rPr>
              <a:t>Objetivo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/>
          </a:bodyPr>
          <a:lstStyle/>
          <a:p>
            <a:pPr algn="just"/>
            <a:r>
              <a:rPr lang="es-CU" sz="2400" dirty="0" smtClean="0"/>
              <a:t>   Modelar</a:t>
            </a:r>
            <a:r>
              <a:rPr lang="es-CU" sz="2400" dirty="0" smtClean="0">
                <a:solidFill>
                  <a:srgbClr val="FF0000"/>
                </a:solidFill>
              </a:rPr>
              <a:t> </a:t>
            </a:r>
            <a:r>
              <a:rPr lang="es-CU" sz="2400" dirty="0">
                <a:solidFill>
                  <a:srgbClr val="FF0000"/>
                </a:solidFill>
              </a:rPr>
              <a:t>diferentes </a:t>
            </a:r>
            <a:r>
              <a:rPr lang="es-CU" sz="2400" dirty="0" smtClean="0">
                <a:solidFill>
                  <a:srgbClr val="FF0000"/>
                </a:solidFill>
              </a:rPr>
              <a:t>tratamientos psicopedagógicos según las necesidades de orientación </a:t>
            </a:r>
            <a:r>
              <a:rPr lang="es-CU" sz="2400" dirty="0">
                <a:solidFill>
                  <a:srgbClr val="FF0000"/>
                </a:solidFill>
              </a:rPr>
              <a:t>como una </a:t>
            </a:r>
            <a:r>
              <a:rPr lang="es-CU" sz="2400" dirty="0" smtClean="0">
                <a:solidFill>
                  <a:srgbClr val="FF0000"/>
                </a:solidFill>
              </a:rPr>
              <a:t>modalidad de la tutoría, </a:t>
            </a:r>
            <a:r>
              <a:rPr lang="es-CU" sz="2400" dirty="0">
                <a:solidFill>
                  <a:srgbClr val="00B050"/>
                </a:solidFill>
              </a:rPr>
              <a:t>a través del trabajo investigativo en las instituciones educativas,</a:t>
            </a:r>
            <a:r>
              <a:rPr lang="es-CU" sz="2400" dirty="0">
                <a:solidFill>
                  <a:srgbClr val="FF0000"/>
                </a:solidFill>
              </a:rPr>
              <a:t> </a:t>
            </a:r>
            <a:r>
              <a:rPr lang="es-CU" sz="2400" dirty="0">
                <a:solidFill>
                  <a:srgbClr val="002060"/>
                </a:solidFill>
              </a:rPr>
              <a:t>lo que favorece su preparación para el desempeño en el eslabón de base de la profesión.</a:t>
            </a:r>
            <a:endParaRPr lang="es-ES" sz="2400" dirty="0">
              <a:solidFill>
                <a:srgbClr val="002060"/>
              </a:solidFill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728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Habilidad Modelar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1.- </a:t>
            </a:r>
            <a:r>
              <a:rPr lang="es-ES_tradnl" sz="2400" dirty="0"/>
              <a:t>Caracterizar el problema esencial que deben tratar de solucionar en la actividad </a:t>
            </a:r>
            <a:r>
              <a:rPr lang="es-ES_tradnl" sz="2400" dirty="0" smtClean="0"/>
              <a:t>modelada</a:t>
            </a:r>
            <a:endParaRPr lang="es-ES" sz="2400" dirty="0"/>
          </a:p>
          <a:p>
            <a:pPr lvl="0"/>
            <a:r>
              <a:rPr lang="es-ES" sz="2400" dirty="0" smtClean="0"/>
              <a:t>2.-</a:t>
            </a:r>
            <a:r>
              <a:rPr lang="es-ES_tradnl" sz="2400" dirty="0" smtClean="0"/>
              <a:t>Analizar </a:t>
            </a:r>
            <a:r>
              <a:rPr lang="es-ES_tradnl" sz="2400" dirty="0"/>
              <a:t>las condiciones previas para la modelación de una actividad</a:t>
            </a:r>
            <a:endParaRPr lang="es-ES" sz="2400" dirty="0"/>
          </a:p>
          <a:p>
            <a:pPr lvl="0"/>
            <a:r>
              <a:rPr lang="es-ES_tradnl" sz="2400" dirty="0" smtClean="0"/>
              <a:t>3.-Determinar </a:t>
            </a:r>
            <a:r>
              <a:rPr lang="es-ES_tradnl" sz="2400" dirty="0"/>
              <a:t>el objetivo de la actividad</a:t>
            </a:r>
            <a:endParaRPr lang="es-ES" sz="2400" dirty="0"/>
          </a:p>
          <a:p>
            <a:pPr lvl="0"/>
            <a:r>
              <a:rPr lang="es-ES_tradnl" sz="2400" dirty="0" smtClean="0"/>
              <a:t>4.-Determinar </a:t>
            </a:r>
            <a:r>
              <a:rPr lang="es-ES_tradnl" sz="2400" dirty="0"/>
              <a:t>el contenido</a:t>
            </a:r>
            <a:endParaRPr lang="es-ES" sz="2400" dirty="0"/>
          </a:p>
          <a:p>
            <a:pPr lvl="0"/>
            <a:r>
              <a:rPr lang="es-ES_tradnl" sz="2400" dirty="0" smtClean="0"/>
              <a:t>5.-Seleccionar </a:t>
            </a:r>
            <a:r>
              <a:rPr lang="es-ES_tradnl" sz="2400" dirty="0"/>
              <a:t>la forma de organización, los métodos, procedimientos y medios que se utilizarán</a:t>
            </a:r>
            <a:endParaRPr lang="es-ES" sz="2400" dirty="0"/>
          </a:p>
          <a:p>
            <a:pPr lvl="0"/>
            <a:r>
              <a:rPr lang="es-ES_tradnl" sz="2400" dirty="0" smtClean="0"/>
              <a:t>6.-Determinar </a:t>
            </a:r>
            <a:r>
              <a:rPr lang="es-ES_tradnl" sz="2400" dirty="0"/>
              <a:t>las variantes y alternativas metodológicas de desarrollo de la actividad</a:t>
            </a:r>
            <a:endParaRPr lang="es-ES" sz="2400" dirty="0"/>
          </a:p>
          <a:p>
            <a:pPr lvl="0"/>
            <a:r>
              <a:rPr lang="es-ES_tradnl" sz="2400" dirty="0" smtClean="0"/>
              <a:t>7.-Determinar </a:t>
            </a:r>
            <a:r>
              <a:rPr lang="es-ES_tradnl" sz="2400" dirty="0"/>
              <a:t>la forma de control</a:t>
            </a:r>
            <a:endParaRPr lang="es-ES" sz="2400" dirty="0"/>
          </a:p>
          <a:p>
            <a:pPr lvl="0"/>
            <a:r>
              <a:rPr lang="es-ES_tradnl" sz="2400" dirty="0" smtClean="0"/>
              <a:t>8.-Elaborar </a:t>
            </a:r>
            <a:r>
              <a:rPr lang="es-ES_tradnl" sz="2400" dirty="0"/>
              <a:t>por escrito el diseño de la actividad</a:t>
            </a:r>
            <a:endParaRPr lang="es-ES" sz="2400" dirty="0"/>
          </a:p>
          <a:p>
            <a:pPr lvl="0"/>
            <a:r>
              <a:rPr lang="es-ES_tradnl" sz="2400" dirty="0" smtClean="0"/>
              <a:t>9.-Comunicar </a:t>
            </a:r>
            <a:r>
              <a:rPr lang="es-ES_tradnl" sz="2400" dirty="0"/>
              <a:t>las concepciones básicas del modelo proyectado</a:t>
            </a:r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376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>
            <a:extLst>
              <a:ext uri="{FF2B5EF4-FFF2-40B4-BE49-F238E27FC236}">
                <a16:creationId xmlns="" xmlns:a16="http://schemas.microsoft.com/office/drawing/2014/main" id="{3B49F32E-0CB1-43E0-90FC-8BB63EE80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7688"/>
            <a:ext cx="7391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7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 b="1">
                <a:solidFill>
                  <a:srgbClr val="003366"/>
                </a:solidFill>
                <a:latin typeface="Verdana" panose="020B060403050404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66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ts val="13"/>
              </a:spcBef>
              <a:buClrTx/>
              <a:buFontTx/>
              <a:buNone/>
            </a:pPr>
            <a:r>
              <a:rPr lang="en-US" altLang="es-US" sz="2000" dirty="0" err="1" smtClean="0">
                <a:solidFill>
                  <a:srgbClr val="FFFFFF"/>
                </a:solidFill>
              </a:rPr>
              <a:t>Núcleos</a:t>
            </a:r>
            <a:r>
              <a:rPr lang="en-US" altLang="es-US" sz="2000" dirty="0" smtClean="0">
                <a:solidFill>
                  <a:srgbClr val="FFFFFF"/>
                </a:solidFill>
              </a:rPr>
              <a:t> 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teóricos</a:t>
            </a:r>
            <a:r>
              <a:rPr lang="en-US" altLang="es-US" sz="2000" dirty="0" smtClean="0">
                <a:solidFill>
                  <a:srgbClr val="FFFFFF"/>
                </a:solidFill>
              </a:rPr>
              <a:t> (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nodos</a:t>
            </a:r>
            <a:r>
              <a:rPr lang="en-US" altLang="es-US" sz="2000" dirty="0" smtClean="0">
                <a:solidFill>
                  <a:srgbClr val="FFFFFF"/>
                </a:solidFill>
              </a:rPr>
              <a:t> </a:t>
            </a:r>
            <a:r>
              <a:rPr lang="en-US" altLang="es-US" sz="2000" dirty="0" err="1" smtClean="0">
                <a:solidFill>
                  <a:srgbClr val="FFFFFF"/>
                </a:solidFill>
              </a:rPr>
              <a:t>interdisciplinarios</a:t>
            </a:r>
            <a:r>
              <a:rPr lang="en-US" altLang="es-US" sz="2000" dirty="0" smtClean="0">
                <a:solidFill>
                  <a:srgbClr val="FFFFFF"/>
                </a:solidFill>
              </a:rPr>
              <a:t>)</a:t>
            </a:r>
            <a:endParaRPr lang="en-US" altLang="es-US" sz="2000" dirty="0">
              <a:solidFill>
                <a:srgbClr val="FFFFFF"/>
              </a:solidFill>
            </a:endParaRPr>
          </a:p>
        </p:txBody>
      </p:sp>
      <p:grpSp>
        <p:nvGrpSpPr>
          <p:cNvPr id="12291" name="Group 31">
            <a:extLst>
              <a:ext uri="{FF2B5EF4-FFF2-40B4-BE49-F238E27FC236}">
                <a16:creationId xmlns="" xmlns:a16="http://schemas.microsoft.com/office/drawing/2014/main" id="{BBA99C99-54DB-4261-8C5D-70ECDEAA18A6}"/>
              </a:ext>
            </a:extLst>
          </p:cNvPr>
          <p:cNvGrpSpPr>
            <a:grpSpLocks/>
          </p:cNvGrpSpPr>
          <p:nvPr/>
        </p:nvGrpSpPr>
        <p:grpSpPr bwMode="auto">
          <a:xfrm>
            <a:off x="284163" y="1112838"/>
            <a:ext cx="3276600" cy="4033837"/>
            <a:chOff x="2956" y="1077"/>
            <a:chExt cx="1366" cy="2541"/>
          </a:xfrm>
          <a:solidFill>
            <a:srgbClr val="FF0000"/>
          </a:solidFill>
        </p:grpSpPr>
        <p:sp>
          <p:nvSpPr>
            <p:cNvPr id="12321" name="AutoShape 32">
              <a:extLst>
                <a:ext uri="{FF2B5EF4-FFF2-40B4-BE49-F238E27FC236}">
                  <a16:creationId xmlns="" xmlns:a16="http://schemas.microsoft.com/office/drawing/2014/main" id="{39D78BB2-8E5D-4F69-8C04-B0DCB14C4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1271"/>
              <a:ext cx="1362" cy="1799"/>
            </a:xfrm>
            <a:prstGeom prst="roundRect">
              <a:avLst>
                <a:gd name="adj" fmla="val 17509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2" name="AutoShape 33">
              <a:extLst>
                <a:ext uri="{FF2B5EF4-FFF2-40B4-BE49-F238E27FC236}">
                  <a16:creationId xmlns="" xmlns:a16="http://schemas.microsoft.com/office/drawing/2014/main" id="{00F26660-5ABD-469D-BF79-4B8EC7FE0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1" y="1276"/>
              <a:ext cx="1321" cy="1765"/>
            </a:xfrm>
            <a:prstGeom prst="roundRect">
              <a:avLst>
                <a:gd name="adj" fmla="val 16667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3" name="AutoShape 34">
              <a:extLst>
                <a:ext uri="{FF2B5EF4-FFF2-40B4-BE49-F238E27FC236}">
                  <a16:creationId xmlns="" xmlns:a16="http://schemas.microsoft.com/office/drawing/2014/main" id="{2E603C87-FDCA-4FFA-ACAF-E67EC5F312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576"/>
              <a:ext cx="1303" cy="44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4" name="AutoShape 35">
              <a:extLst>
                <a:ext uri="{FF2B5EF4-FFF2-40B4-BE49-F238E27FC236}">
                  <a16:creationId xmlns="" xmlns:a16="http://schemas.microsoft.com/office/drawing/2014/main" id="{7F6B16CE-7C8B-44A1-B892-B8EAFBCA8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290"/>
              <a:ext cx="1303" cy="44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grpSp>
          <p:nvGrpSpPr>
            <p:cNvPr id="12325" name="Group 36">
              <a:extLst>
                <a:ext uri="{FF2B5EF4-FFF2-40B4-BE49-F238E27FC236}">
                  <a16:creationId xmlns="" xmlns:a16="http://schemas.microsoft.com/office/drawing/2014/main" id="{CAAF62DD-F60F-4E39-9658-A1F974C97D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9" y="1077"/>
              <a:ext cx="404" cy="404"/>
              <a:chOff x="3429" y="1077"/>
              <a:chExt cx="404" cy="404"/>
            </a:xfrm>
            <a:grpFill/>
          </p:grpSpPr>
          <p:sp>
            <p:nvSpPr>
              <p:cNvPr id="12330" name="Oval 37">
                <a:extLst>
                  <a:ext uri="{FF2B5EF4-FFF2-40B4-BE49-F238E27FC236}">
                    <a16:creationId xmlns="" xmlns:a16="http://schemas.microsoft.com/office/drawing/2014/main" id="{77791F20-484D-4990-96DA-E8E090E59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9" y="1077"/>
                <a:ext cx="404" cy="404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1" name="Oval 38">
                <a:extLst>
                  <a:ext uri="{FF2B5EF4-FFF2-40B4-BE49-F238E27FC236}">
                    <a16:creationId xmlns="" xmlns:a16="http://schemas.microsoft.com/office/drawing/2014/main" id="{A9820CEB-1945-45DF-9F32-1FE750D651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3" y="1080"/>
                <a:ext cx="391" cy="391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2" name="Oval 39">
                <a:extLst>
                  <a:ext uri="{FF2B5EF4-FFF2-40B4-BE49-F238E27FC236}">
                    <a16:creationId xmlns="" xmlns:a16="http://schemas.microsoft.com/office/drawing/2014/main" id="{20D99E20-9D4C-47A5-A1B4-335DACB88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38" y="1082"/>
                <a:ext cx="382" cy="382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3" name="Oval 40">
                <a:extLst>
                  <a:ext uri="{FF2B5EF4-FFF2-40B4-BE49-F238E27FC236}">
                    <a16:creationId xmlns="" xmlns:a16="http://schemas.microsoft.com/office/drawing/2014/main" id="{BC857AA9-7542-4616-BA6C-F2EBAE31C0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42" y="1086"/>
                <a:ext cx="363" cy="356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34" name="Oval 41">
                <a:extLst>
                  <a:ext uri="{FF2B5EF4-FFF2-40B4-BE49-F238E27FC236}">
                    <a16:creationId xmlns="" xmlns:a16="http://schemas.microsoft.com/office/drawing/2014/main" id="{7D496806-9F6C-4E4C-97B9-644A200730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3" y="1096"/>
                <a:ext cx="322" cy="289"/>
              </a:xfrm>
              <a:prstGeom prst="ellips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</p:grpSp>
        <p:sp>
          <p:nvSpPr>
            <p:cNvPr id="12326" name="Text Box 42">
              <a:extLst>
                <a:ext uri="{FF2B5EF4-FFF2-40B4-BE49-F238E27FC236}">
                  <a16:creationId xmlns="" xmlns:a16="http://schemas.microsoft.com/office/drawing/2014/main" id="{2B13C705-5467-458A-AC96-52030F7161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3" y="1135"/>
              <a:ext cx="147" cy="29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2327" name="Text Box 43">
              <a:extLst>
                <a:ext uri="{FF2B5EF4-FFF2-40B4-BE49-F238E27FC236}">
                  <a16:creationId xmlns="" xmlns:a16="http://schemas.microsoft.com/office/drawing/2014/main" id="{47E57F12-48CF-40FE-B50B-4FDD339AB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8" y="1557"/>
              <a:ext cx="1295" cy="180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Didáctica General: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Carácter sistémico de los componentes didácticos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-Métodos de la Enseñanza problémica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-PEA desarrollador con enfoque </a:t>
              </a:r>
              <a:r>
                <a:rPr lang="es-US" altLang="es-US" sz="1600" b="0" dirty="0" smtClean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</a:t>
              </a: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Los medios tecnológicos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US" altLang="es-US" sz="1600" b="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-Las evaluaciones de carácter integrador</a:t>
              </a:r>
              <a:endParaRPr lang="es-US" altLang="es-US" sz="16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</a:pPr>
              <a:endParaRPr lang="es-US" altLang="es-US" sz="1800" b="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  <a:buFontTx/>
                <a:buNone/>
              </a:pPr>
              <a:endParaRPr lang="en-US" altLang="es-US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328" name="AutoShape 44">
              <a:extLst>
                <a:ext uri="{FF2B5EF4-FFF2-40B4-BE49-F238E27FC236}">
                  <a16:creationId xmlns="" xmlns:a16="http://schemas.microsoft.com/office/drawing/2014/main" id="{D7797D08-6C60-4E29-8090-2C63ED921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6" y="3071"/>
              <a:ext cx="1362" cy="547"/>
            </a:xfrm>
            <a:prstGeom prst="roundRect">
              <a:avLst>
                <a:gd name="adj" fmla="val 40389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29" name="AutoShape 45">
              <a:extLst>
                <a:ext uri="{FF2B5EF4-FFF2-40B4-BE49-F238E27FC236}">
                  <a16:creationId xmlns="" xmlns:a16="http://schemas.microsoft.com/office/drawing/2014/main" id="{FE18D956-B73A-4CFC-91B5-431D7F51E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3086"/>
              <a:ext cx="1303" cy="4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</p:grpSp>
      <p:grpSp>
        <p:nvGrpSpPr>
          <p:cNvPr id="12292" name="Group 46">
            <a:extLst>
              <a:ext uri="{FF2B5EF4-FFF2-40B4-BE49-F238E27FC236}">
                <a16:creationId xmlns="" xmlns:a16="http://schemas.microsoft.com/office/drawing/2014/main" id="{19A941DB-E009-40A0-A3A7-D7431651A33D}"/>
              </a:ext>
            </a:extLst>
          </p:cNvPr>
          <p:cNvGrpSpPr>
            <a:grpSpLocks/>
          </p:cNvGrpSpPr>
          <p:nvPr/>
        </p:nvGrpSpPr>
        <p:grpSpPr bwMode="auto">
          <a:xfrm>
            <a:off x="3397982" y="1972469"/>
            <a:ext cx="2726513" cy="4033837"/>
            <a:chOff x="4393" y="1085"/>
            <a:chExt cx="1366" cy="2541"/>
          </a:xfrm>
        </p:grpSpPr>
        <p:sp>
          <p:nvSpPr>
            <p:cNvPr id="12307" name="AutoShape 47">
              <a:extLst>
                <a:ext uri="{FF2B5EF4-FFF2-40B4-BE49-F238E27FC236}">
                  <a16:creationId xmlns="" xmlns:a16="http://schemas.microsoft.com/office/drawing/2014/main" id="{21DBA20C-BD7D-4482-B4EC-211E4BB73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3" y="1279"/>
              <a:ext cx="1362" cy="1799"/>
            </a:xfrm>
            <a:prstGeom prst="roundRect">
              <a:avLst>
                <a:gd name="adj" fmla="val 17509"/>
              </a:avLst>
            </a:prstGeom>
            <a:gradFill rotWithShape="0">
              <a:gsLst>
                <a:gs pos="0">
                  <a:srgbClr val="3477A4"/>
                </a:gs>
                <a:gs pos="100000">
                  <a:srgbClr val="4E91D4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8" name="AutoShape 48">
              <a:extLst>
                <a:ext uri="{FF2B5EF4-FFF2-40B4-BE49-F238E27FC236}">
                  <a16:creationId xmlns="" xmlns:a16="http://schemas.microsoft.com/office/drawing/2014/main" id="{803778EF-EB2D-49F0-851F-FE14E200C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4" y="1284"/>
              <a:ext cx="1321" cy="1765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9" name="AutoShape 49">
              <a:extLst>
                <a:ext uri="{FF2B5EF4-FFF2-40B4-BE49-F238E27FC236}">
                  <a16:creationId xmlns="" xmlns:a16="http://schemas.microsoft.com/office/drawing/2014/main" id="{9E609B88-45BD-4C6A-A486-A54AD5C17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2584"/>
              <a:ext cx="1303" cy="44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3CA1E6">
                    <a:alpha val="0"/>
                  </a:srgbClr>
                </a:gs>
                <a:gs pos="100000">
                  <a:srgbClr val="9BCFF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0" name="AutoShape 50">
              <a:extLst>
                <a:ext uri="{FF2B5EF4-FFF2-40B4-BE49-F238E27FC236}">
                  <a16:creationId xmlns="" xmlns:a16="http://schemas.microsoft.com/office/drawing/2014/main" id="{E7D54750-7246-41D5-930D-62B0FF1A4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1298"/>
              <a:ext cx="1303" cy="44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BEE0F7"/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1" name="AutoShape 51">
              <a:extLst>
                <a:ext uri="{FF2B5EF4-FFF2-40B4-BE49-F238E27FC236}">
                  <a16:creationId xmlns="" xmlns:a16="http://schemas.microsoft.com/office/drawing/2014/main" id="{64DD83B7-C7A1-4E88-8A30-2F7BD4733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7" y="3079"/>
              <a:ext cx="1362" cy="547"/>
            </a:xfrm>
            <a:prstGeom prst="roundRect">
              <a:avLst>
                <a:gd name="adj" fmla="val 40389"/>
              </a:avLst>
            </a:prstGeom>
            <a:gradFill rotWithShape="0">
              <a:gsLst>
                <a:gs pos="0">
                  <a:srgbClr val="729EB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12" name="AutoShape 52">
              <a:extLst>
                <a:ext uri="{FF2B5EF4-FFF2-40B4-BE49-F238E27FC236}">
                  <a16:creationId xmlns="" xmlns:a16="http://schemas.microsoft.com/office/drawing/2014/main" id="{F056ADB5-0E03-4E50-9C8D-7931C9DF0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5" y="3094"/>
              <a:ext cx="1303" cy="48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DAFD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grpSp>
          <p:nvGrpSpPr>
            <p:cNvPr id="12313" name="Group 53">
              <a:extLst>
                <a:ext uri="{FF2B5EF4-FFF2-40B4-BE49-F238E27FC236}">
                  <a16:creationId xmlns="" xmlns:a16="http://schemas.microsoft.com/office/drawing/2014/main" id="{F6C34A05-32F8-4845-B26A-E908227711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62" y="1085"/>
              <a:ext cx="404" cy="404"/>
              <a:chOff x="4862" y="1085"/>
              <a:chExt cx="404" cy="404"/>
            </a:xfrm>
          </p:grpSpPr>
          <p:sp>
            <p:nvSpPr>
              <p:cNvPr id="12316" name="Oval 54">
                <a:extLst>
                  <a:ext uri="{FF2B5EF4-FFF2-40B4-BE49-F238E27FC236}">
                    <a16:creationId xmlns="" xmlns:a16="http://schemas.microsoft.com/office/drawing/2014/main" id="{14FEC8FA-4DB0-4A55-8134-6D189F25C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2" y="1085"/>
                <a:ext cx="404" cy="404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7" name="Oval 55">
                <a:extLst>
                  <a:ext uri="{FF2B5EF4-FFF2-40B4-BE49-F238E27FC236}">
                    <a16:creationId xmlns="" xmlns:a16="http://schemas.microsoft.com/office/drawing/2014/main" id="{A09E476A-BBCE-400D-842B-7CC03E5F65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6" y="1088"/>
                <a:ext cx="391" cy="391"/>
              </a:xfrm>
              <a:prstGeom prst="ellipse">
                <a:avLst/>
              </a:prstGeom>
              <a:gradFill rotWithShape="0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8" name="Oval 56">
                <a:extLst>
                  <a:ext uri="{FF2B5EF4-FFF2-40B4-BE49-F238E27FC236}">
                    <a16:creationId xmlns="" xmlns:a16="http://schemas.microsoft.com/office/drawing/2014/main" id="{E4BAAC22-B5B9-44EC-8A63-69D6ED308A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1" y="1091"/>
                <a:ext cx="382" cy="381"/>
              </a:xfrm>
              <a:prstGeom prst="ellipse">
                <a:avLst/>
              </a:prstGeom>
              <a:gradFill rotWithShape="0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19" name="Oval 57">
                <a:extLst>
                  <a:ext uri="{FF2B5EF4-FFF2-40B4-BE49-F238E27FC236}">
                    <a16:creationId xmlns="" xmlns:a16="http://schemas.microsoft.com/office/drawing/2014/main" id="{FD4FA373-6DA8-4E2C-99CD-D503C259DE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75" y="1094"/>
                <a:ext cx="363" cy="356"/>
              </a:xfrm>
              <a:prstGeom prst="ellipse">
                <a:avLst/>
              </a:prstGeom>
              <a:gradFill rotWithShape="0">
                <a:gsLst>
                  <a:gs pos="0">
                    <a:srgbClr val="AAB2B3"/>
                  </a:gs>
                  <a:gs pos="100000">
                    <a:srgbClr val="D6E1E2">
                      <a:alpha val="48996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  <p:sp>
            <p:nvSpPr>
              <p:cNvPr id="12320" name="Oval 58">
                <a:extLst>
                  <a:ext uri="{FF2B5EF4-FFF2-40B4-BE49-F238E27FC236}">
                    <a16:creationId xmlns="" xmlns:a16="http://schemas.microsoft.com/office/drawing/2014/main" id="{7EA44E2E-5854-440B-AEA0-6DB8751CC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1104"/>
                <a:ext cx="322" cy="289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D6E1E2">
                      <a:alpha val="39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spcBef>
                    <a:spcPts val="13"/>
                  </a:spcBef>
                  <a:spcAft>
                    <a:spcPts val="13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</a:pPr>
                <a:endParaRPr lang="es-US" altLang="es-US"/>
              </a:p>
            </p:txBody>
          </p:sp>
        </p:grpSp>
        <p:sp>
          <p:nvSpPr>
            <p:cNvPr id="12314" name="Text Box 59">
              <a:extLst>
                <a:ext uri="{FF2B5EF4-FFF2-40B4-BE49-F238E27FC236}">
                  <a16:creationId xmlns="" xmlns:a16="http://schemas.microsoft.com/office/drawing/2014/main" id="{ED15C1D4-B429-4C68-B547-B89920890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1" y="1143"/>
              <a:ext cx="17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12315" name="Text Box 60">
              <a:extLst>
                <a:ext uri="{FF2B5EF4-FFF2-40B4-BE49-F238E27FC236}">
                  <a16:creationId xmlns="" xmlns:a16="http://schemas.microsoft.com/office/drawing/2014/main" id="{A04E9543-F021-444E-B39D-2D2A653BB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" y="1502"/>
              <a:ext cx="1295" cy="17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Psicología: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-Crecimiento y desarrollo humano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-Desarrollo psíquico en los diferentes períodos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-Estructura y funcionamiento de la personalidad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US" altLang="es-US" sz="1800" b="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es-US" altLang="es-US" sz="1800" b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ts val="13"/>
                </a:spcBef>
                <a:buClrTx/>
                <a:buFontTx/>
                <a:buNone/>
              </a:pPr>
              <a:endParaRPr lang="en-US" altLang="es-US" sz="1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293" name="Group 17">
            <a:extLst>
              <a:ext uri="{FF2B5EF4-FFF2-40B4-BE49-F238E27FC236}">
                <a16:creationId xmlns="" xmlns:a16="http://schemas.microsoft.com/office/drawing/2014/main" id="{C91FB9BF-5515-40B2-9100-3C2F6ED40328}"/>
              </a:ext>
            </a:extLst>
          </p:cNvPr>
          <p:cNvGrpSpPr>
            <a:grpSpLocks/>
          </p:cNvGrpSpPr>
          <p:nvPr/>
        </p:nvGrpSpPr>
        <p:grpSpPr bwMode="auto">
          <a:xfrm>
            <a:off x="6078538" y="1609725"/>
            <a:ext cx="2871787" cy="4033838"/>
            <a:chOff x="1542" y="1066"/>
            <a:chExt cx="1364" cy="2541"/>
          </a:xfrm>
        </p:grpSpPr>
        <p:sp>
          <p:nvSpPr>
            <p:cNvPr id="12294" name="AutoShape 18">
              <a:extLst>
                <a:ext uri="{FF2B5EF4-FFF2-40B4-BE49-F238E27FC236}">
                  <a16:creationId xmlns="" xmlns:a16="http://schemas.microsoft.com/office/drawing/2014/main" id="{DB22D36F-D1B7-4410-BC18-912DE44E9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2" y="1260"/>
              <a:ext cx="1362" cy="1799"/>
            </a:xfrm>
            <a:prstGeom prst="roundRect">
              <a:avLst>
                <a:gd name="adj" fmla="val 17509"/>
              </a:avLst>
            </a:prstGeom>
            <a:gradFill rotWithShape="0">
              <a:gsLst>
                <a:gs pos="0">
                  <a:srgbClr val="3F8B4A"/>
                </a:gs>
                <a:gs pos="100000">
                  <a:srgbClr val="34B034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5" name="AutoShape 19">
              <a:extLst>
                <a:ext uri="{FF2B5EF4-FFF2-40B4-BE49-F238E27FC236}">
                  <a16:creationId xmlns="" xmlns:a16="http://schemas.microsoft.com/office/drawing/2014/main" id="{2A9F5B3F-5B59-44EA-94AA-02CD4CD01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3" y="1265"/>
              <a:ext cx="1321" cy="1765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6" name="AutoShape 20">
              <a:extLst>
                <a:ext uri="{FF2B5EF4-FFF2-40B4-BE49-F238E27FC236}">
                  <a16:creationId xmlns="" xmlns:a16="http://schemas.microsoft.com/office/drawing/2014/main" id="{466B6D6E-EAC6-4211-B7E5-7806FDAEC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565"/>
              <a:ext cx="1303" cy="44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3E77E"/>
                </a:gs>
                <a:gs pos="100000">
                  <a:srgbClr val="B3F2B9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7" name="AutoShape 21">
              <a:extLst>
                <a:ext uri="{FF2B5EF4-FFF2-40B4-BE49-F238E27FC236}">
                  <a16:creationId xmlns="" xmlns:a16="http://schemas.microsoft.com/office/drawing/2014/main" id="{18A3D0E8-38E4-4ED3-8BBE-2B0F95524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1279"/>
              <a:ext cx="1303" cy="445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D0F7D4"/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8" name="Oval 22">
              <a:extLst>
                <a:ext uri="{FF2B5EF4-FFF2-40B4-BE49-F238E27FC236}">
                  <a16:creationId xmlns="" xmlns:a16="http://schemas.microsoft.com/office/drawing/2014/main" id="{65603EB6-F64D-4B80-8A7E-AA1EF656A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1" y="1066"/>
              <a:ext cx="404" cy="40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299" name="Oval 23">
              <a:extLst>
                <a:ext uri="{FF2B5EF4-FFF2-40B4-BE49-F238E27FC236}">
                  <a16:creationId xmlns="" xmlns:a16="http://schemas.microsoft.com/office/drawing/2014/main" id="{74DCFC26-355A-4595-8303-3A6CCA766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5" y="1069"/>
              <a:ext cx="391" cy="391"/>
            </a:xfrm>
            <a:prstGeom prst="ellipse">
              <a:avLst/>
            </a:prstGeom>
            <a:gradFill rotWithShape="0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0" name="Oval 24">
              <a:extLst>
                <a:ext uri="{FF2B5EF4-FFF2-40B4-BE49-F238E27FC236}">
                  <a16:creationId xmlns="" xmlns:a16="http://schemas.microsoft.com/office/drawing/2014/main" id="{91E4DC2E-1535-4ED5-BB23-C937C8A2D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0" y="1071"/>
              <a:ext cx="382" cy="382"/>
            </a:xfrm>
            <a:prstGeom prst="ellipse">
              <a:avLst/>
            </a:prstGeom>
            <a:gradFill rotWithShape="0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1" name="Oval 25">
              <a:extLst>
                <a:ext uri="{FF2B5EF4-FFF2-40B4-BE49-F238E27FC236}">
                  <a16:creationId xmlns="" xmlns:a16="http://schemas.microsoft.com/office/drawing/2014/main" id="{5E64088A-9FD1-434B-8081-14906A85A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1075"/>
              <a:ext cx="363" cy="356"/>
            </a:xfrm>
            <a:prstGeom prst="ellipse">
              <a:avLst/>
            </a:prstGeom>
            <a:gradFill rotWithShape="0">
              <a:gsLst>
                <a:gs pos="0">
                  <a:srgbClr val="AAB2B3"/>
                </a:gs>
                <a:gs pos="100000">
                  <a:srgbClr val="D6E1E2">
                    <a:alpha val="48996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2" name="Oval 26">
              <a:extLst>
                <a:ext uri="{FF2B5EF4-FFF2-40B4-BE49-F238E27FC236}">
                  <a16:creationId xmlns="" xmlns:a16="http://schemas.microsoft.com/office/drawing/2014/main" id="{9439E56C-EBB0-421E-9D05-B1EAAF0FF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6" y="1085"/>
              <a:ext cx="322" cy="289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6E1E2">
                    <a:alpha val="39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3" name="Text Box 27">
              <a:extLst>
                <a:ext uri="{FF2B5EF4-FFF2-40B4-BE49-F238E27FC236}">
                  <a16:creationId xmlns="" xmlns:a16="http://schemas.microsoft.com/office/drawing/2014/main" id="{21D5D1C1-BF87-4236-8CA9-345E72F34E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5" y="1124"/>
              <a:ext cx="16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 hangingPunct="1">
                <a:spcBef>
                  <a:spcPts val="13"/>
                </a:spcBef>
                <a:buClrTx/>
                <a:buFontTx/>
                <a:buNone/>
              </a:pPr>
              <a:r>
                <a:rPr lang="en-US" altLang="es-US" sz="2400" b="0" dirty="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12304" name="Text Box 28">
              <a:extLst>
                <a:ext uri="{FF2B5EF4-FFF2-40B4-BE49-F238E27FC236}">
                  <a16:creationId xmlns="" xmlns:a16="http://schemas.microsoft.com/office/drawing/2014/main" id="{06C74FF6-FB06-4E95-B0B7-89496D16C5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4" y="1499"/>
              <a:ext cx="1295" cy="1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 b="1">
                  <a:solidFill>
                    <a:srgbClr val="003366"/>
                  </a:solidFill>
                  <a:latin typeface="Verdana" panose="020B0604030504040204" pitchFamily="34" charset="0"/>
                  <a:ea typeface="Microsoft YaHei" panose="020B0503020204020204" pitchFamily="34" charset="-122"/>
                </a:defRPr>
              </a:lvl1pPr>
              <a:lvl2pPr>
                <a:spcBef>
                  <a:spcPts val="7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spcBef>
                  <a:spcPts val="6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spcBef>
                  <a:spcPts val="5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800" dirty="0">
                  <a:solidFill>
                    <a:schemeClr val="bg1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Pedagogía: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8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</a:t>
              </a: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Métodos educativos</a:t>
              </a:r>
            </a:p>
            <a:p>
              <a:pPr eaLnBrk="1" hangingPunct="1"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-Asesoría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-Diagnóstico </a:t>
              </a:r>
              <a:r>
                <a:rPr lang="es-MX" altLang="es-US" sz="1600" dirty="0" smtClean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pedagógico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</a:t>
              </a:r>
              <a:r>
                <a:rPr lang="es-MX" altLang="es-US" sz="1600" dirty="0" smtClean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Técnicas </a:t>
              </a: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psicopedagógicas</a:t>
              </a:r>
            </a:p>
            <a:p>
              <a:pPr>
                <a:spcBef>
                  <a:spcPts val="13"/>
                </a:spcBef>
                <a:buClrTx/>
              </a:pPr>
              <a:r>
                <a:rPr lang="es-MX" altLang="es-US" sz="1600" dirty="0">
                  <a:solidFill>
                    <a:srgbClr val="000000"/>
                  </a:solidFill>
                  <a:latin typeface="Arial" panose="020B0604020202020204" pitchFamily="34" charset="0"/>
                  <a:cs typeface="Calibri" panose="020F0502020204030204" pitchFamily="34" charset="0"/>
                </a:rPr>
                <a:t>-Habilidades comunicativas</a:t>
              </a:r>
              <a:endParaRPr lang="en-US" altLang="es-US" sz="1600" dirty="0">
                <a:solidFill>
                  <a:srgbClr val="000000"/>
                </a:solidFill>
              </a:endParaRPr>
            </a:p>
            <a:p>
              <a:pPr eaLnBrk="1" hangingPunct="1">
                <a:spcBef>
                  <a:spcPts val="13"/>
                </a:spcBef>
                <a:buClrTx/>
              </a:pPr>
              <a:endParaRPr lang="en-US" altLang="es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2305" name="AutoShape 29">
              <a:extLst>
                <a:ext uri="{FF2B5EF4-FFF2-40B4-BE49-F238E27FC236}">
                  <a16:creationId xmlns="" xmlns:a16="http://schemas.microsoft.com/office/drawing/2014/main" id="{DA4C0675-390B-4440-8E8E-6186024F3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4" y="3060"/>
              <a:ext cx="1362" cy="547"/>
            </a:xfrm>
            <a:prstGeom prst="roundRect">
              <a:avLst>
                <a:gd name="adj" fmla="val 40389"/>
              </a:avLst>
            </a:prstGeom>
            <a:gradFill rotWithShape="0">
              <a:gsLst>
                <a:gs pos="0">
                  <a:srgbClr val="58A4AE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  <p:sp>
          <p:nvSpPr>
            <p:cNvPr id="12306" name="AutoShape 30">
              <a:extLst>
                <a:ext uri="{FF2B5EF4-FFF2-40B4-BE49-F238E27FC236}">
                  <a16:creationId xmlns="" xmlns:a16="http://schemas.microsoft.com/office/drawing/2014/main" id="{EE15E55A-9C51-4EE7-BC3E-1B71979C1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2" y="3075"/>
              <a:ext cx="1303" cy="486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72B2BB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es-US" altLang="es-US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="" xmlns:a16="http://schemas.microsoft.com/office/drawing/2014/main" id="{A9913B27-E415-4B97-AA4E-EAE790CE31A4}"/>
              </a:ext>
            </a:extLst>
          </p:cNvPr>
          <p:cNvSpPr txBox="1"/>
          <p:nvPr/>
        </p:nvSpPr>
        <p:spPr>
          <a:xfrm>
            <a:off x="838200" y="5666825"/>
            <a:ext cx="73914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US" sz="2400" b="1" dirty="0"/>
              <a:t>Modelación de actividades </a:t>
            </a:r>
            <a:r>
              <a:rPr lang="es-US" sz="2400" b="1" dirty="0" smtClean="0"/>
              <a:t>pedagógicas </a:t>
            </a:r>
            <a:r>
              <a:rPr lang="es-US" sz="2400" b="1" dirty="0"/>
              <a:t>profesionales en las diferentes formas de organización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560763" y="1279543"/>
            <a:ext cx="482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CONTENIDOS PSICOPEDAGÓGICOS</a:t>
            </a:r>
            <a:endParaRPr lang="es-E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2326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" sz="2400" dirty="0"/>
              <a:t>1</a:t>
            </a:r>
            <a:r>
              <a:rPr lang="es-ES" sz="2400" dirty="0" smtClean="0"/>
              <a:t>.-Desarrollo </a:t>
            </a:r>
            <a:r>
              <a:rPr lang="es-ES" sz="2400" dirty="0"/>
              <a:t>de las habilidades profesionales pedagógicas generales modelar y diseñar, con sus correspondientes invariantes.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2</a:t>
            </a:r>
            <a:r>
              <a:rPr lang="es-ES" sz="2400" dirty="0" smtClean="0"/>
              <a:t>.-Carácter </a:t>
            </a:r>
            <a:r>
              <a:rPr lang="es-ES" sz="2400" dirty="0"/>
              <a:t>sistémico de los componentes didácticos de los procesos educativos, desde el establecimiento de relaciones interactivas entre ellos.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3</a:t>
            </a:r>
            <a:r>
              <a:rPr lang="es-ES" sz="2400" dirty="0" smtClean="0"/>
              <a:t>.-Dominio </a:t>
            </a:r>
            <a:r>
              <a:rPr lang="es-ES" sz="2400" dirty="0"/>
              <a:t>de las características y funciones que conforman los rasgos distintivos de cada una de las formas de organización de los procesos educativos.</a:t>
            </a:r>
          </a:p>
          <a:p>
            <a:pPr algn="just"/>
            <a:r>
              <a:rPr lang="es-ES" sz="2400" dirty="0"/>
              <a:t> </a:t>
            </a:r>
          </a:p>
          <a:p>
            <a:pPr lvl="0"/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254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400" dirty="0"/>
              <a:t>4</a:t>
            </a:r>
            <a:r>
              <a:rPr lang="es-ES" sz="2400" dirty="0" smtClean="0"/>
              <a:t>.-</a:t>
            </a:r>
            <a:r>
              <a:rPr lang="es-ES" sz="2600" dirty="0" smtClean="0"/>
              <a:t>Caracterización </a:t>
            </a:r>
            <a:r>
              <a:rPr lang="es-ES" sz="2600" dirty="0"/>
              <a:t>de programas, estudiantes, docentes y potencialidades del contenido  que permitan establecer niveles de integración, centrado en nodos interdisciplinarios, sobre la base de relaciones </a:t>
            </a:r>
            <a:r>
              <a:rPr lang="es-ES" sz="2600" dirty="0" err="1"/>
              <a:t>intra</a:t>
            </a:r>
            <a:r>
              <a:rPr lang="es-ES" sz="2600" dirty="0"/>
              <a:t> e interdisciplinarias.</a:t>
            </a:r>
          </a:p>
          <a:p>
            <a:pPr algn="just"/>
            <a:r>
              <a:rPr lang="es-ES" sz="2600" dirty="0"/>
              <a:t> </a:t>
            </a:r>
          </a:p>
          <a:p>
            <a:pPr algn="just"/>
            <a:r>
              <a:rPr lang="es-ES" sz="2600" dirty="0"/>
              <a:t>5.- Organización grupal   e individual de los estudiantes.</a:t>
            </a:r>
          </a:p>
          <a:p>
            <a:pPr algn="just"/>
            <a:r>
              <a:rPr lang="es-ES" sz="2600" dirty="0"/>
              <a:t> </a:t>
            </a:r>
          </a:p>
          <a:p>
            <a:pPr algn="just"/>
            <a:r>
              <a:rPr lang="es-ES" sz="2600" dirty="0"/>
              <a:t>6</a:t>
            </a:r>
            <a:r>
              <a:rPr lang="es-ES" sz="2600" dirty="0" smtClean="0"/>
              <a:t>.-Relaciones </a:t>
            </a:r>
            <a:r>
              <a:rPr lang="es-ES" sz="2600" dirty="0"/>
              <a:t>comunicativas entre protagonistas del proceso de enseñanza-aprendizaje a partir de la preparación de los docentes y estudiantes, así como el análisis de criterios que inciden en las relaciones entre evaluadores y evaluados para la evaluación del aprendizaje.</a:t>
            </a:r>
          </a:p>
          <a:p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3556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teóricos y metodológicos para el diseño de actividades pedagógico-profesionales</a:t>
            </a: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2420888"/>
            <a:ext cx="8391306" cy="36004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" sz="2400" dirty="0"/>
              <a:t>7</a:t>
            </a:r>
            <a:r>
              <a:rPr lang="es-ES" sz="2400" dirty="0" smtClean="0"/>
              <a:t>.-Relaciones </a:t>
            </a:r>
            <a:r>
              <a:rPr lang="es-ES" sz="2400" dirty="0"/>
              <a:t>esenciales con el modo de actuación profesional, desde los objetivos formativos del modelo del profesional y el vínculo entre los componentes académico, laboral e investigativo con la extensión universitaria en una concepción de aprendizaje desarrollador con enfoque profesional.</a:t>
            </a:r>
          </a:p>
          <a:p>
            <a:pPr algn="just"/>
            <a:r>
              <a:rPr lang="es-ES" sz="2400" dirty="0"/>
              <a:t> </a:t>
            </a:r>
          </a:p>
          <a:p>
            <a:pPr algn="just"/>
            <a:r>
              <a:rPr lang="es-ES" sz="2400" dirty="0"/>
              <a:t>8</a:t>
            </a:r>
            <a:r>
              <a:rPr lang="es-ES" sz="2400" dirty="0" smtClean="0"/>
              <a:t>.-Relevancia </a:t>
            </a:r>
            <a:r>
              <a:rPr lang="es-ES" sz="2400" dirty="0"/>
              <a:t>y pertinencia de la actividad en su contribución al desarrollo humano, socio-cultural, científico y político-ideológico de los protagonistas del proceso de enseñanza-aprendizaje desde su implicación en los escenarios formativos.</a:t>
            </a:r>
          </a:p>
          <a:p>
            <a:endParaRPr lang="es-ES" sz="2400" dirty="0"/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9977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85728"/>
            <a:ext cx="5114932" cy="1132732"/>
          </a:xfrm>
        </p:spPr>
        <p:txBody>
          <a:bodyPr>
            <a:noAutofit/>
          </a:bodyPr>
          <a:lstStyle/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Tratamientos psicopedagógicos</a:t>
            </a: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5" descr="D:\Imágenes de competencias\image65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0"/>
            <a:ext cx="3429000" cy="2286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 bwMode="auto">
          <a:xfrm>
            <a:off x="251520" y="1556792"/>
            <a:ext cx="6192688" cy="1656184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dirty="0">
                <a:solidFill>
                  <a:schemeClr val="bg1"/>
                </a:solidFill>
              </a:rPr>
              <a:t>“no es un espacio para la “ejercitación pedagógica”, sino una vía para eliminar las causas que originan o dificultan el aprendizaje y desarrollar potencialidades; una manera de brindarle al alumno lo que “necesita” para aprender</a:t>
            </a:r>
            <a:r>
              <a:rPr lang="es-ES_tradnl" dirty="0" smtClean="0">
                <a:solidFill>
                  <a:schemeClr val="bg1"/>
                </a:solidFill>
              </a:rPr>
              <a:t>” </a:t>
            </a:r>
          </a:p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_tradnl" dirty="0">
                <a:solidFill>
                  <a:schemeClr val="bg1"/>
                </a:solidFill>
              </a:rPr>
              <a:t> </a:t>
            </a:r>
            <a:r>
              <a:rPr lang="es-ES_tradnl" dirty="0" smtClean="0">
                <a:solidFill>
                  <a:schemeClr val="bg1"/>
                </a:solidFill>
              </a:rPr>
              <a:t>                                     Mirtha Leyva (</a:t>
            </a:r>
            <a:r>
              <a:rPr lang="es-ES" dirty="0">
                <a:solidFill>
                  <a:schemeClr val="bg1"/>
                </a:solidFill>
              </a:rPr>
              <a:t>s/a: 123)</a:t>
            </a:r>
            <a:r>
              <a:rPr lang="es-ES_tradnl" dirty="0">
                <a:solidFill>
                  <a:schemeClr val="bg1"/>
                </a:solidFill>
              </a:rPr>
              <a:t>.</a:t>
            </a:r>
            <a:endParaRPr kumimoji="0" lang="es-ES" sz="1800" b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" name="4 Rectángulo"/>
          <p:cNvSpPr/>
          <p:nvPr/>
        </p:nvSpPr>
        <p:spPr bwMode="auto">
          <a:xfrm>
            <a:off x="2411760" y="3501008"/>
            <a:ext cx="6264696" cy="17281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s-ES" dirty="0" smtClean="0"/>
              <a:t>«</a:t>
            </a:r>
            <a:r>
              <a:rPr lang="es-ES" dirty="0"/>
              <a:t>una forma organizativa específica que planifica, dirige y controla el psicopedagogo en la escuela, a partir de los contenidos de las disciplinas pedagógicas y psicológicas, para brindar niveles de ayuda a los estudiantes </a:t>
            </a:r>
            <a:r>
              <a:rPr lang="es-ES" dirty="0" smtClean="0"/>
              <a:t>necesitados» Vázquez Abella, D.2014, p.35</a:t>
            </a:r>
          </a:p>
          <a:p>
            <a:endParaRPr lang="es-ES" dirty="0"/>
          </a:p>
        </p:txBody>
      </p:sp>
      <p:sp>
        <p:nvSpPr>
          <p:cNvPr id="6" name="5 Rectángulo"/>
          <p:cNvSpPr/>
          <p:nvPr/>
        </p:nvSpPr>
        <p:spPr bwMode="auto">
          <a:xfrm>
            <a:off x="323528" y="5589240"/>
            <a:ext cx="8136904" cy="1008112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49263" fontAlgn="base"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</a:pPr>
            <a:r>
              <a:rPr lang="es-ES" dirty="0"/>
              <a:t>actividad distintiva a incorporar dentro de </a:t>
            </a:r>
            <a:r>
              <a:rPr lang="es-ES" dirty="0" smtClean="0"/>
              <a:t>las tareas </a:t>
            </a:r>
            <a:r>
              <a:rPr lang="es-ES" dirty="0"/>
              <a:t>específicas de la función docente metodológica.</a:t>
            </a:r>
          </a:p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63244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Verdana"/>
        <a:ea typeface="Microsoft YaHei"/>
        <a:cs typeface=""/>
      </a:majorFont>
      <a:minorFont>
        <a:latin typeface="Verdan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1054</TotalTime>
  <Words>877</Words>
  <Application>Microsoft Office PowerPoint</Application>
  <PresentationFormat>Presentación en pantalla (4:3)</PresentationFormat>
  <Paragraphs>93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16" baseType="lpstr">
      <vt:lpstr>Tema de Office</vt:lpstr>
      <vt:lpstr>1_Tema de Office</vt:lpstr>
      <vt:lpstr>Presentación de PowerPoint</vt:lpstr>
      <vt:lpstr>Sumario</vt:lpstr>
      <vt:lpstr>Objetivo</vt:lpstr>
      <vt:lpstr>Habilidad Modelar</vt:lpstr>
      <vt:lpstr>Presentación de PowerPoint</vt:lpstr>
      <vt:lpstr>Fundamentos teóricos y metodológicos para el diseño de actividades pedagógico-profesionales</vt:lpstr>
      <vt:lpstr>Fundamentos teóricos y metodológicos para el diseño de actividades pedagógico-profesionales</vt:lpstr>
      <vt:lpstr>Fundamentos teóricos y metodológicos para el diseño de actividades pedagógico-profesionales</vt:lpstr>
      <vt:lpstr>Tratamientos psicopedagógicos</vt:lpstr>
      <vt:lpstr>Tratamientos psicopedagógicos</vt:lpstr>
      <vt:lpstr>Gabinete psicopedagógico</vt:lpstr>
      <vt:lpstr>ESTRUCTURA DIDÁCTICA DEL TRATAMIENTO PSICOPEDAGÓGICO</vt:lpstr>
      <vt:lpstr>TRABAJO INDEPENDIENTE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DEILA</dc:creator>
  <cp:lastModifiedBy>PC</cp:lastModifiedBy>
  <cp:revision>196</cp:revision>
  <dcterms:created xsi:type="dcterms:W3CDTF">2018-02-03T00:27:22Z</dcterms:created>
  <dcterms:modified xsi:type="dcterms:W3CDTF">2026-01-01T23:06:16Z</dcterms:modified>
</cp:coreProperties>
</file>