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85" r:id="rId3"/>
    <p:sldId id="286" r:id="rId4"/>
    <p:sldId id="256" r:id="rId5"/>
    <p:sldId id="261" r:id="rId6"/>
    <p:sldId id="274" r:id="rId7"/>
    <p:sldId id="272" r:id="rId8"/>
    <p:sldId id="273" r:id="rId9"/>
    <p:sldId id="263" r:id="rId10"/>
    <p:sldId id="276" r:id="rId11"/>
    <p:sldId id="262" r:id="rId12"/>
    <p:sldId id="264" r:id="rId13"/>
    <p:sldId id="275" r:id="rId14"/>
    <p:sldId id="265" r:id="rId15"/>
    <p:sldId id="280" r:id="rId16"/>
    <p:sldId id="266" r:id="rId17"/>
    <p:sldId id="279" r:id="rId18"/>
    <p:sldId id="278" r:id="rId19"/>
    <p:sldId id="267" r:id="rId20"/>
    <p:sldId id="260" r:id="rId21"/>
    <p:sldId id="269" r:id="rId22"/>
    <p:sldId id="271" r:id="rId23"/>
    <p:sldId id="268" r:id="rId24"/>
    <p:sldId id="282" r:id="rId25"/>
    <p:sldId id="281" r:id="rId26"/>
    <p:sldId id="283" r:id="rId27"/>
    <p:sldId id="284" r:id="rId28"/>
    <p:sldId id="270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96899" y="909718"/>
            <a:ext cx="725782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UNIVERSIDAD DE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ARTEMISA “JULIO DÍAZ GONZÁLEZ” </a:t>
            </a:r>
          </a:p>
          <a:p>
            <a:pPr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FACULTAD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DE CIENCIAS SOCIALES Y HUMANÍSTICAS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DEPARTAMENTO DE CIENCIAS JURÍDICAS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89796" y="5013176"/>
            <a:ext cx="5553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Franklin Gothic Medium" pitchFamily="34" charset="0"/>
              </a:rPr>
              <a:t>Profesora: Dr. C. María Luisa Ramos Grandal</a:t>
            </a:r>
          </a:p>
          <a:p>
            <a:r>
              <a:rPr lang="es-ES" sz="2000" b="1" dirty="0">
                <a:latin typeface="Franklin Gothic Medium" pitchFamily="34" charset="0"/>
              </a:rPr>
              <a:t>                 </a:t>
            </a:r>
            <a:r>
              <a:rPr lang="es-ES" sz="2000" b="1" dirty="0" smtClean="0">
                <a:latin typeface="Franklin Gothic Medium" pitchFamily="34" charset="0"/>
              </a:rPr>
              <a:t>  Profesora </a:t>
            </a:r>
            <a:r>
              <a:rPr lang="es-ES" sz="2000" b="1" dirty="0">
                <a:latin typeface="Franklin Gothic Medium" pitchFamily="34" charset="0"/>
              </a:rPr>
              <a:t>Titular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24944"/>
            <a:ext cx="1927608" cy="156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41" y="235457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50399" y="2780928"/>
            <a:ext cx="68233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METODOLOGÍA  DE  LA INVESTIGACIÓN JURÍDICA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54" y="104404"/>
            <a:ext cx="1043889" cy="10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0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a\Desktop\Screenshot_20230215-102933_Goog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3" t="11196" r="19928" b="43299"/>
          <a:stretch/>
        </p:blipFill>
        <p:spPr bwMode="auto">
          <a:xfrm>
            <a:off x="1619672" y="0"/>
            <a:ext cx="7560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305068"/>
            <a:ext cx="518091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</a:t>
            </a:r>
            <a:endParaRPr lang="es-E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es-E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</a:t>
            </a:r>
          </a:p>
          <a:p>
            <a:pPr algn="ctr"/>
            <a:r>
              <a:rPr lang="es-E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</a:t>
            </a:r>
          </a:p>
          <a:p>
            <a:pPr algn="ctr"/>
            <a:r>
              <a:rPr lang="es-ES" sz="4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</a:t>
            </a:r>
          </a:p>
          <a:p>
            <a:pPr algn="ctr"/>
            <a:r>
              <a:rPr lang="es-E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G</a:t>
            </a:r>
          </a:p>
          <a:p>
            <a:pPr algn="ctr"/>
            <a:r>
              <a:rPr lang="es-ES" sz="4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</a:t>
            </a:r>
          </a:p>
          <a:p>
            <a:pPr algn="ctr"/>
            <a:r>
              <a:rPr lang="es-E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</a:t>
            </a:r>
          </a:p>
          <a:p>
            <a:pPr algn="ctr"/>
            <a:r>
              <a:rPr lang="es-ES" sz="4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</a:t>
            </a:r>
          </a:p>
          <a:p>
            <a:pPr algn="ctr"/>
            <a:r>
              <a:rPr lang="es-E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Í</a:t>
            </a:r>
          </a:p>
          <a:p>
            <a:pPr algn="ctr"/>
            <a:r>
              <a:rPr lang="es-ES" sz="4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04048" y="1916832"/>
            <a:ext cx="648072" cy="144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60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LA INVESTIGACIÓN CIENTÍFICA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03781" y="836712"/>
            <a:ext cx="77893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Franklin Gothic Medium" pitchFamily="34" charset="0"/>
              </a:rPr>
              <a:t>Se diferencia de otros procesos de indagación que se realizan en la cotidianidad porque aborda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problemáticas cuya solución se desconoce</a:t>
            </a:r>
            <a:r>
              <a:rPr lang="es-ES" sz="2400" b="1" dirty="0">
                <a:latin typeface="Franklin Gothic Medium" pitchFamily="34" charset="0"/>
              </a:rPr>
              <a:t> y a la que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no se puede arribar sin un estudio previo</a:t>
            </a:r>
            <a:r>
              <a:rPr lang="es-ES" sz="2400" b="1" dirty="0">
                <a:latin typeface="Franklin Gothic Medium" pitchFamily="34" charset="0"/>
              </a:rPr>
              <a:t>, requiere de la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aplicación de métodos</a:t>
            </a:r>
            <a:r>
              <a:rPr lang="es-ES" sz="2400" b="1" dirty="0">
                <a:latin typeface="Franklin Gothic Medium" pitchFamily="34" charset="0"/>
              </a:rPr>
              <a:t> que posibiliten llegar a los resultados que se desean y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precisa de una planeación y estrategia </a:t>
            </a:r>
            <a:r>
              <a:rPr lang="es-ES" sz="2400" b="1" dirty="0">
                <a:latin typeface="Franklin Gothic Medium" pitchFamily="34" charset="0"/>
              </a:rPr>
              <a:t>en la que se conciban los diferentes pasos a seguir.</a:t>
            </a:r>
          </a:p>
          <a:p>
            <a:pPr algn="ctr">
              <a:lnSpc>
                <a:spcPct val="150000"/>
              </a:lnSpc>
            </a:pPr>
            <a:r>
              <a:rPr lang="es-ES" sz="2400" b="1" dirty="0">
                <a:latin typeface="Franklin Gothic Medium" pitchFamily="34" charset="0"/>
              </a:rPr>
              <a:t>El proceso de investigación se caracteriza por ser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fáctico, analítico, objetivo, organizado, secuencial, constante, veraz, metodológico y crítico.</a:t>
            </a:r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Franklin Gothic Medium" pitchFamily="34" charset="0"/>
              </a:rPr>
              <a:t>CARACTERÍSTICAS LA INVESTIGACIÓN CIENTÍFICA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81572" y="716821"/>
            <a:ext cx="886242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Fáctica, </a:t>
            </a:r>
            <a:r>
              <a:rPr lang="es-ES" sz="2400" b="1" dirty="0">
                <a:latin typeface="Franklin Gothic Medium" pitchFamily="34" charset="0"/>
              </a:rPr>
              <a:t>porque investiga problemáticas reales que trata de solucionar.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Analítica, </a:t>
            </a:r>
            <a:r>
              <a:rPr lang="es-ES" sz="2400" b="1" dirty="0">
                <a:latin typeface="Franklin Gothic Medium" pitchFamily="34" charset="0"/>
              </a:rPr>
              <a:t>porque estudia, examina, analiza, descompone e integra los objetos, fenómenos o hechos que investiga.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Objetiva, </a:t>
            </a:r>
            <a:r>
              <a:rPr lang="es-ES" sz="2400" b="1" dirty="0">
                <a:latin typeface="Franklin Gothic Medium" pitchFamily="34" charset="0"/>
              </a:rPr>
              <a:t>porque busca alcanzar la verdad a partir del empleo riguroso de métodos científicos.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Organizada, </a:t>
            </a:r>
            <a:r>
              <a:rPr lang="es-ES" sz="2400" b="1" dirty="0">
                <a:latin typeface="Franklin Gothic Medium" pitchFamily="34" charset="0"/>
              </a:rPr>
              <a:t>porque requiere de una planeación que estructure lo que se va a realizar y marque patrones idénticos para el grupo de investigación.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Secuencial, </a:t>
            </a:r>
            <a:r>
              <a:rPr lang="es-ES" sz="2400" b="1" dirty="0">
                <a:latin typeface="Franklin Gothic Medium" pitchFamily="34" charset="0"/>
              </a:rPr>
              <a:t>porque está obligado a seguir una sucesión de pasos a partir de un orden predeterminado.</a:t>
            </a:r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Franklin Gothic Medium" pitchFamily="34" charset="0"/>
              </a:rPr>
              <a:t>CARACTERÍSTICAS LA INVESTIGACIÓN CIENTÍFICA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81573" y="980727"/>
            <a:ext cx="85808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Constante, </a:t>
            </a:r>
            <a:r>
              <a:rPr lang="es-ES" sz="2400" b="1" dirty="0">
                <a:latin typeface="Franklin Gothic Medium" pitchFamily="34" charset="0"/>
              </a:rPr>
              <a:t>porque requiere de una continuidad y disciplina en su ejecución.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Veraz, </a:t>
            </a:r>
            <a:r>
              <a:rPr lang="es-ES" sz="2400" b="1" dirty="0">
                <a:latin typeface="Franklin Gothic Medium" pitchFamily="34" charset="0"/>
              </a:rPr>
              <a:t>porque debe de ser riguroso con los datos que maneja y claro con los planteamientos que establece.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Metodológica, </a:t>
            </a:r>
            <a:r>
              <a:rPr lang="es-ES" sz="2400" b="1" dirty="0">
                <a:latin typeface="Franklin Gothic Medium" pitchFamily="34" charset="0"/>
              </a:rPr>
              <a:t>porque se sustenta en una estrategia en la que se concibe la aplicación de los métodos necesarios y las técnicas para su procesamiento.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Crítica, </a:t>
            </a:r>
            <a:r>
              <a:rPr lang="es-ES" sz="2400" b="1" dirty="0">
                <a:latin typeface="Franklin Gothic Medium" pitchFamily="34" charset="0"/>
              </a:rPr>
              <a:t>porque no se agota en la recopilación de datos o en la sistematización de información, sino que interpreta, analiza y evalúa.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255090" y="6089521"/>
            <a:ext cx="25653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Franklin Gothic Medium" pitchFamily="34" charset="0"/>
              </a:rPr>
              <a:t>(</a:t>
            </a:r>
            <a:r>
              <a:rPr lang="es-ES" b="1" dirty="0" err="1">
                <a:latin typeface="Franklin Gothic Medium" pitchFamily="34" charset="0"/>
              </a:rPr>
              <a:t>Villabella</a:t>
            </a:r>
            <a:r>
              <a:rPr lang="es-ES" b="1" dirty="0">
                <a:latin typeface="Franklin Gothic Medium" pitchFamily="34" charset="0"/>
              </a:rPr>
              <a:t>, S/A, p. 4 y 5)</a:t>
            </a:r>
          </a:p>
        </p:txBody>
      </p:sp>
    </p:spTree>
    <p:extLst>
      <p:ext uri="{BB962C8B-B14F-4D97-AF65-F5344CB8AC3E}">
        <p14:creationId xmlns:p14="http://schemas.microsoft.com/office/powerpoint/2010/main" val="8783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PARA REFLEXIONAR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pic>
        <p:nvPicPr>
          <p:cNvPr id="6" name="Marcador de posición de 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25043" y="659452"/>
            <a:ext cx="9144000" cy="521782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185" y="5877272"/>
            <a:ext cx="9158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latin typeface="Franklin Gothic Medium" pitchFamily="34" charset="0"/>
              </a:rPr>
              <a:t>LA CIENCIA Y LA INVESTIGACIÓN, SON </a:t>
            </a:r>
            <a:r>
              <a:rPr lang="es-ES" b="1" dirty="0">
                <a:solidFill>
                  <a:srgbClr val="FF0000"/>
                </a:solidFill>
                <a:latin typeface="Franklin Gothic Medium" pitchFamily="34" charset="0"/>
              </a:rPr>
              <a:t>PODEROSOS INSTRUMENTOS DE TRANSFORMACIÓN SOCIAL</a:t>
            </a:r>
            <a:r>
              <a:rPr lang="es-ES" b="1" dirty="0">
                <a:latin typeface="Franklin Gothic Medium" pitchFamily="34" charset="0"/>
              </a:rPr>
              <a:t>, CON UNA MARCADA INFLUENCIA POLÍTICA, ECONÓMICA Y ÉTICA.</a:t>
            </a:r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81840" y="908720"/>
            <a:ext cx="8508846" cy="5183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latin typeface="Franklin Gothic Medium" pitchFamily="34" charset="0"/>
              </a:rPr>
              <a:t>« Es la </a:t>
            </a:r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ciencia del conocimiento</a:t>
            </a:r>
            <a:r>
              <a:rPr lang="es-ES" sz="2800" b="1" dirty="0">
                <a:latin typeface="Franklin Gothic Medium" pitchFamily="34" charset="0"/>
              </a:rPr>
              <a:t>, el saber cuyo </a:t>
            </a:r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objeto es el proceso investigativo</a:t>
            </a:r>
            <a:r>
              <a:rPr lang="es-ES" sz="2800" b="1" dirty="0">
                <a:latin typeface="Franklin Gothic Medium" pitchFamily="34" charset="0"/>
              </a:rPr>
              <a:t> desde un punto de vista holístico, integrada por conceptos, categorías, métodos, instrumentos y técnicas que el investigador debe de dominar para abordar adecuadamente un objeto. Desde esa visión, puede enfocarse que la </a:t>
            </a:r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teoría sobre los métodos del conocimiento científico </a:t>
            </a:r>
            <a:r>
              <a:rPr lang="es-ES" sz="2800" b="1" dirty="0">
                <a:latin typeface="Franklin Gothic Medium" pitchFamily="34" charset="0"/>
              </a:rPr>
              <a:t>es parte esencial de la misma.» </a:t>
            </a:r>
          </a:p>
        </p:txBody>
      </p:sp>
      <p:pic>
        <p:nvPicPr>
          <p:cNvPr id="13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59511" y="84697"/>
            <a:ext cx="8131175" cy="5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Franklin Gothic Medium" pitchFamily="34" charset="0"/>
              </a:rPr>
              <a:t>METODOLOGIA DE LA INVESTIGACIÓN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521860" y="6133479"/>
            <a:ext cx="22688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Franklin Gothic Medium" pitchFamily="34" charset="0"/>
              </a:rPr>
              <a:t>(</a:t>
            </a:r>
            <a:r>
              <a:rPr lang="es-ES" b="1" dirty="0" err="1">
                <a:latin typeface="Franklin Gothic Medium" pitchFamily="34" charset="0"/>
              </a:rPr>
              <a:t>Villabella</a:t>
            </a:r>
            <a:r>
              <a:rPr lang="es-ES" b="1" dirty="0">
                <a:latin typeface="Franklin Gothic Medium" pitchFamily="34" charset="0"/>
              </a:rPr>
              <a:t>, S/A,  p. 4)</a:t>
            </a:r>
          </a:p>
        </p:txBody>
      </p:sp>
    </p:spTree>
    <p:extLst>
      <p:ext uri="{BB962C8B-B14F-4D97-AF65-F5344CB8AC3E}">
        <p14:creationId xmlns:p14="http://schemas.microsoft.com/office/powerpoint/2010/main" val="2108922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626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356814" y="97468"/>
            <a:ext cx="451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Franklin Gothic Medium" pitchFamily="34" charset="0"/>
              </a:rPr>
              <a:t>DIALÉCTICA   MATERIALISTA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43708" y="5252781"/>
            <a:ext cx="84070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Constituye el </a:t>
            </a:r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núcleo del proceso investigativo </a:t>
            </a:r>
            <a:r>
              <a:rPr lang="es-ES" sz="2800" b="1" dirty="0">
                <a:latin typeface="Franklin Gothic Medium" pitchFamily="34" charset="0"/>
              </a:rPr>
              <a:t>y condicionante para la obtención de nuevos conocimientos.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95328" y="3137191"/>
            <a:ext cx="48555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latin typeface="Franklin Gothic Medium" pitchFamily="34" charset="0"/>
                <a:cs typeface="Arial" panose="020B0604020202020204" pitchFamily="34" charset="0"/>
              </a:rPr>
              <a:t>Es la </a:t>
            </a:r>
            <a:r>
              <a:rPr lang="es-MX" sz="2800" b="1" dirty="0">
                <a:solidFill>
                  <a:srgbClr val="FF0000"/>
                </a:solidFill>
                <a:latin typeface="Franklin Gothic Medium" pitchFamily="34" charset="0"/>
                <a:cs typeface="Arial" panose="020B0604020202020204" pitchFamily="34" charset="0"/>
              </a:rPr>
              <a:t>vía que se recorre en el trabajo de la investigación </a:t>
            </a:r>
            <a:r>
              <a:rPr lang="es-MX" sz="2800" b="1" dirty="0">
                <a:latin typeface="Franklin Gothic Medium" pitchFamily="34" charset="0"/>
                <a:cs typeface="Arial" panose="020B0604020202020204" pitchFamily="34" charset="0"/>
              </a:rPr>
              <a:t>para la comprensión práctica y teórica del mundo material.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93742" y="72214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Franklin Gothic Medium" pitchFamily="34" charset="0"/>
                <a:cs typeface="Arial" panose="020B0604020202020204" pitchFamily="34" charset="0"/>
              </a:rPr>
              <a:t>“ es la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  <a:cs typeface="Arial" panose="020B0604020202020204" pitchFamily="34" charset="0"/>
              </a:rPr>
              <a:t>ciencia filosófica </a:t>
            </a:r>
            <a:r>
              <a:rPr lang="es-ES" sz="2400" b="1" dirty="0">
                <a:latin typeface="Franklin Gothic Medium" pitchFamily="34" charset="0"/>
                <a:cs typeface="Arial" panose="020B0604020202020204" pitchFamily="34" charset="0"/>
              </a:rPr>
              <a:t>que estudia las leyes más generales del movimiento y del desarrollo de la naturaleza, de la sociedad y del pensamiento, es una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  <a:cs typeface="Arial" panose="020B0604020202020204" pitchFamily="34" charset="0"/>
              </a:rPr>
              <a:t>teoría general del desarrollo y de las relaciones</a:t>
            </a:r>
            <a:r>
              <a:rPr lang="es-ES" sz="2400" b="1" dirty="0">
                <a:latin typeface="Franklin Gothic Medium" pitchFamily="34" charset="0"/>
                <a:cs typeface="Arial" panose="020B0604020202020204" pitchFamily="34" charset="0"/>
              </a:rPr>
              <a:t>, así como un </a:t>
            </a:r>
            <a:r>
              <a:rPr lang="es-ES" sz="2400" b="1" dirty="0">
                <a:solidFill>
                  <a:srgbClr val="002060"/>
                </a:solidFill>
                <a:latin typeface="Franklin Gothic Medium" pitchFamily="34" charset="0"/>
                <a:cs typeface="Arial" panose="020B0604020202020204" pitchFamily="34" charset="0"/>
              </a:rPr>
              <a:t>método general del pensamiento y del comportamiento</a:t>
            </a:r>
            <a:r>
              <a:rPr lang="es-ES" sz="2400" b="1" dirty="0">
                <a:latin typeface="Franklin Gothic Medium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93742" y="3564038"/>
            <a:ext cx="28729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Franklin Gothic Medium" pitchFamily="34" charset="0"/>
              </a:rPr>
              <a:t>Piedra angular </a:t>
            </a:r>
          </a:p>
          <a:p>
            <a:pPr algn="ctr"/>
            <a:r>
              <a:rPr lang="es-ES" sz="3200" b="1" dirty="0">
                <a:latin typeface="Franklin Gothic Medium" pitchFamily="34" charset="0"/>
              </a:rPr>
              <a:t>de la ciencia </a:t>
            </a: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4A415D9-3887-4264-BCCE-C97C3DD25562}"/>
              </a:ext>
            </a:extLst>
          </p:cNvPr>
          <p:cNvSpPr>
            <a:spLocks/>
          </p:cNvSpPr>
          <p:nvPr/>
        </p:nvSpPr>
        <p:spPr bwMode="gray">
          <a:xfrm rot="5400000" flipH="1">
            <a:off x="1041385" y="2516478"/>
            <a:ext cx="853694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8E086B62-858A-4FCA-AF31-D245A48E4FA8}"/>
              </a:ext>
            </a:extLst>
          </p:cNvPr>
          <p:cNvSpPr>
            <a:spLocks/>
          </p:cNvSpPr>
          <p:nvPr/>
        </p:nvSpPr>
        <p:spPr bwMode="gray">
          <a:xfrm rot="16407431">
            <a:off x="7451027" y="2360576"/>
            <a:ext cx="845402" cy="87899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8E086B62-858A-4FCA-AF31-D245A48E4FA8}"/>
              </a:ext>
            </a:extLst>
          </p:cNvPr>
          <p:cNvSpPr>
            <a:spLocks/>
          </p:cNvSpPr>
          <p:nvPr/>
        </p:nvSpPr>
        <p:spPr bwMode="gray">
          <a:xfrm rot="16671671">
            <a:off x="2192648" y="3582187"/>
            <a:ext cx="2482247" cy="87899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19" grpId="0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9144000" cy="8226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MÉTODO CIENTÍFICO   O </a:t>
            </a:r>
          </a:p>
          <a:p>
            <a:pPr algn="ctr"/>
            <a:r>
              <a:rPr lang="es-ES" sz="2800" b="1" dirty="0">
                <a:latin typeface="Franklin Gothic Medium" pitchFamily="34" charset="0"/>
              </a:rPr>
              <a:t>DIALÉCTICO MATERIALISTA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A1E4F4B-0BF9-4457-854E-70373B8689A1}"/>
              </a:ext>
            </a:extLst>
          </p:cNvPr>
          <p:cNvSpPr/>
          <p:nvPr/>
        </p:nvSpPr>
        <p:spPr>
          <a:xfrm>
            <a:off x="272561" y="822676"/>
            <a:ext cx="8598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spc="-15" dirty="0">
                <a:solidFill>
                  <a:srgbClr val="FF0000"/>
                </a:solidFill>
                <a:latin typeface="Franklin Gothic Medium" pitchFamily="34" charset="0"/>
                <a:ea typeface="Times New Roman" panose="02020603050405020304" pitchFamily="18" charset="0"/>
              </a:rPr>
              <a:t>ESENCIA</a:t>
            </a:r>
          </a:p>
          <a:p>
            <a:r>
              <a:rPr lang="es-ES" sz="2400" b="1" spc="-15" dirty="0">
                <a:latin typeface="Franklin Gothic Medium" pitchFamily="34" charset="0"/>
                <a:ea typeface="Times New Roman" panose="02020603050405020304" pitchFamily="18" charset="0"/>
              </a:rPr>
              <a:t>“de la contemplación viva al pensamiento abstracto y de este a la práctica” y se denomina también “la ascensión de lo abstracto a lo concreto”   </a:t>
            </a:r>
            <a:endParaRPr lang="es-MX" sz="2400" b="1" dirty="0">
              <a:latin typeface="Franklin Gothic Medium" pitchFamily="34" charset="0"/>
            </a:endParaRPr>
          </a:p>
        </p:txBody>
      </p:sp>
      <p:pic>
        <p:nvPicPr>
          <p:cNvPr id="7" name="Picture 19" descr="cubaflag">
            <a:extLst>
              <a:ext uri="{FF2B5EF4-FFF2-40B4-BE49-F238E27FC236}">
                <a16:creationId xmlns:a16="http://schemas.microsoft.com/office/drawing/2014/main" id="{21056BC3-5DBD-40CD-8B70-BF46E9F8CE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95"/>
            <a:ext cx="807229" cy="88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echa: curvada hacia arriba 8">
            <a:extLst>
              <a:ext uri="{FF2B5EF4-FFF2-40B4-BE49-F238E27FC236}">
                <a16:creationId xmlns:a16="http://schemas.microsoft.com/office/drawing/2014/main" id="{E26C02CA-9A0B-4797-81C2-05ECDE0DD8A9}"/>
              </a:ext>
            </a:extLst>
          </p:cNvPr>
          <p:cNvSpPr/>
          <p:nvPr/>
        </p:nvSpPr>
        <p:spPr>
          <a:xfrm rot="16200000">
            <a:off x="4799030" y="3410044"/>
            <a:ext cx="2020506" cy="8786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D2C567A-AB27-41E3-9B63-FC032C4BD251}"/>
              </a:ext>
            </a:extLst>
          </p:cNvPr>
          <p:cNvSpPr/>
          <p:nvPr/>
        </p:nvSpPr>
        <p:spPr>
          <a:xfrm>
            <a:off x="3273013" y="5833509"/>
            <a:ext cx="1995854" cy="644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Franklin Gothic Medium" pitchFamily="34" charset="0"/>
              </a:rPr>
              <a:t>PRÁCTICA SOCIAL</a:t>
            </a:r>
            <a:endParaRPr lang="es-MX" sz="2000" b="1" dirty="0">
              <a:latin typeface="Franklin Gothic Medium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C60DACA-DCC2-4357-9FC7-501F38CFB131}"/>
              </a:ext>
            </a:extLst>
          </p:cNvPr>
          <p:cNvSpPr/>
          <p:nvPr/>
        </p:nvSpPr>
        <p:spPr>
          <a:xfrm>
            <a:off x="3131841" y="4306385"/>
            <a:ext cx="2168496" cy="644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Franklin Gothic Medium" pitchFamily="34" charset="0"/>
              </a:rPr>
              <a:t>TEORÍA SOCIAL</a:t>
            </a:r>
            <a:endParaRPr lang="es-MX" sz="2000" b="1" dirty="0">
              <a:latin typeface="Franklin Gothic Medium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71504F6-F026-4E1A-B571-1619CD822951}"/>
              </a:ext>
            </a:extLst>
          </p:cNvPr>
          <p:cNvSpPr/>
          <p:nvPr/>
        </p:nvSpPr>
        <p:spPr>
          <a:xfrm>
            <a:off x="3059832" y="2719117"/>
            <a:ext cx="2209035" cy="797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Franklin Gothic Medium" pitchFamily="34" charset="0"/>
              </a:rPr>
              <a:t>PRÁCTICA TRANSFORMADA</a:t>
            </a:r>
            <a:endParaRPr lang="es-MX" sz="2000" b="1" dirty="0">
              <a:latin typeface="Franklin Gothic Medium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1959584-C908-47FE-A47B-483F01505C5F}"/>
              </a:ext>
            </a:extLst>
          </p:cNvPr>
          <p:cNvSpPr/>
          <p:nvPr/>
        </p:nvSpPr>
        <p:spPr>
          <a:xfrm>
            <a:off x="1115616" y="5894283"/>
            <a:ext cx="2226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spc="-15" dirty="0">
                <a:latin typeface="Franklin Gothic Medium" pitchFamily="34" charset="0"/>
                <a:ea typeface="Times New Roman" panose="02020603050405020304" pitchFamily="18" charset="0"/>
              </a:rPr>
              <a:t>Contemplación </a:t>
            </a:r>
          </a:p>
          <a:p>
            <a:pPr algn="ctr"/>
            <a:r>
              <a:rPr lang="es-ES" sz="2400" b="1" spc="-15" dirty="0">
                <a:latin typeface="Franklin Gothic Medium" pitchFamily="34" charset="0"/>
                <a:ea typeface="Times New Roman" panose="02020603050405020304" pitchFamily="18" charset="0"/>
              </a:rPr>
              <a:t>viva </a:t>
            </a:r>
            <a:endParaRPr lang="es-MX" sz="2400" b="1" dirty="0">
              <a:latin typeface="Franklin Gothic Medium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6939305-1DB5-4825-A3C7-F0BBA6168167}"/>
              </a:ext>
            </a:extLst>
          </p:cNvPr>
          <p:cNvSpPr txBox="1"/>
          <p:nvPr/>
        </p:nvSpPr>
        <p:spPr>
          <a:xfrm>
            <a:off x="5796136" y="5894283"/>
            <a:ext cx="347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PROBLEMATIZACIÓN</a:t>
            </a:r>
            <a:endParaRPr lang="es-MX" sz="2800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EAD4155-0781-4F77-919E-84CB0D4E4E16}"/>
              </a:ext>
            </a:extLst>
          </p:cNvPr>
          <p:cNvSpPr/>
          <p:nvPr/>
        </p:nvSpPr>
        <p:spPr>
          <a:xfrm>
            <a:off x="893116" y="4213270"/>
            <a:ext cx="198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spc="-15" dirty="0">
                <a:latin typeface="Franklin Gothic Medium" pitchFamily="34" charset="0"/>
                <a:ea typeface="Times New Roman" panose="02020603050405020304" pitchFamily="18" charset="0"/>
              </a:rPr>
              <a:t>Pensamiento </a:t>
            </a:r>
          </a:p>
          <a:p>
            <a:pPr algn="ctr"/>
            <a:r>
              <a:rPr lang="es-ES" sz="2400" b="1" spc="-15" dirty="0">
                <a:latin typeface="Franklin Gothic Medium" pitchFamily="34" charset="0"/>
                <a:ea typeface="Times New Roman" panose="02020603050405020304" pitchFamily="18" charset="0"/>
              </a:rPr>
              <a:t>abstracto </a:t>
            </a:r>
            <a:endParaRPr lang="es-MX" sz="2400" dirty="0">
              <a:latin typeface="Franklin Gothic Medium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7DA825A-DE02-48F7-806F-BA08AF0E8BB9}"/>
              </a:ext>
            </a:extLst>
          </p:cNvPr>
          <p:cNvSpPr/>
          <p:nvPr/>
        </p:nvSpPr>
        <p:spPr>
          <a:xfrm>
            <a:off x="1552426" y="2935911"/>
            <a:ext cx="1252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spc="-15" dirty="0">
                <a:latin typeface="Franklin Gothic Medium" pitchFamily="34" charset="0"/>
                <a:ea typeface="Times New Roman" panose="02020603050405020304" pitchFamily="18" charset="0"/>
              </a:rPr>
              <a:t>Práctica</a:t>
            </a:r>
            <a:endParaRPr lang="es-MX" sz="2400" dirty="0">
              <a:latin typeface="Franklin Gothic Medium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16947CA-2824-418F-865E-0C646B5DBF87}"/>
              </a:ext>
            </a:extLst>
          </p:cNvPr>
          <p:cNvSpPr txBox="1"/>
          <p:nvPr/>
        </p:nvSpPr>
        <p:spPr>
          <a:xfrm>
            <a:off x="6562507" y="4397935"/>
            <a:ext cx="247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TEORIZACIÓN</a:t>
            </a:r>
            <a:endParaRPr lang="es-MX" sz="2800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C446D89-7407-4518-BBF8-692849A9D1C9}"/>
              </a:ext>
            </a:extLst>
          </p:cNvPr>
          <p:cNvSpPr txBox="1"/>
          <p:nvPr/>
        </p:nvSpPr>
        <p:spPr>
          <a:xfrm>
            <a:off x="6228184" y="2839094"/>
            <a:ext cx="2830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COMPROBACIÓN</a:t>
            </a:r>
            <a:endParaRPr lang="es-MX" sz="2800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20" name="Flecha: curvada hacia la derecha 19">
            <a:extLst>
              <a:ext uri="{FF2B5EF4-FFF2-40B4-BE49-F238E27FC236}">
                <a16:creationId xmlns:a16="http://schemas.microsoft.com/office/drawing/2014/main" id="{979624FA-0494-4418-899F-5549A8BE4593}"/>
              </a:ext>
            </a:extLst>
          </p:cNvPr>
          <p:cNvSpPr/>
          <p:nvPr/>
        </p:nvSpPr>
        <p:spPr>
          <a:xfrm>
            <a:off x="2684" y="2888103"/>
            <a:ext cx="1160571" cy="3590175"/>
          </a:xfrm>
          <a:prstGeom prst="curvedRightArrow">
            <a:avLst>
              <a:gd name="adj1" fmla="val 25000"/>
              <a:gd name="adj2" fmla="val 5248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Flecha: curvada hacia arriba 7">
            <a:extLst>
              <a:ext uri="{FF2B5EF4-FFF2-40B4-BE49-F238E27FC236}">
                <a16:creationId xmlns:a16="http://schemas.microsoft.com/office/drawing/2014/main" id="{006B1AF9-D838-41CA-A485-B1A40EFF32CC}"/>
              </a:ext>
            </a:extLst>
          </p:cNvPr>
          <p:cNvSpPr/>
          <p:nvPr/>
        </p:nvSpPr>
        <p:spPr>
          <a:xfrm rot="16200000">
            <a:off x="4752524" y="4845941"/>
            <a:ext cx="1957719" cy="8786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21" name="20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5288" y="220503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s-ES_tradnl" sz="2400">
              <a:latin typeface="Times New Roman" pitchFamily="18" charset="0"/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465658" y="1124744"/>
            <a:ext cx="7778750" cy="492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ES" sz="3600" b="1" dirty="0">
                <a:solidFill>
                  <a:srgbClr val="FF0000"/>
                </a:solidFill>
                <a:latin typeface="Franklin Gothic Medium" pitchFamily="34" charset="0"/>
              </a:rPr>
              <a:t>Observar</a:t>
            </a:r>
            <a:r>
              <a:rPr lang="es-ES" sz="3600" b="1" i="1" dirty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es-ES" sz="3600" b="1" dirty="0">
                <a:solidFill>
                  <a:srgbClr val="002060"/>
                </a:solidFill>
                <a:latin typeface="Franklin Gothic Medium" pitchFamily="34" charset="0"/>
              </a:rPr>
              <a:t>la realidad  jurídica</a:t>
            </a:r>
          </a:p>
          <a:p>
            <a:pPr marL="571500" indent="-5715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ES" sz="3600" b="1" dirty="0">
                <a:solidFill>
                  <a:srgbClr val="FF0000"/>
                </a:solidFill>
                <a:latin typeface="Franklin Gothic Medium" pitchFamily="34" charset="0"/>
              </a:rPr>
              <a:t>Describir </a:t>
            </a:r>
            <a:r>
              <a:rPr lang="es-ES" sz="3600" b="1" dirty="0">
                <a:solidFill>
                  <a:srgbClr val="002060"/>
                </a:solidFill>
                <a:latin typeface="Franklin Gothic Medium" pitchFamily="34" charset="0"/>
              </a:rPr>
              <a:t>la realidad  jurídica</a:t>
            </a:r>
          </a:p>
          <a:p>
            <a:pPr marL="571500" indent="-5715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ES" sz="3600" b="1" dirty="0">
                <a:solidFill>
                  <a:srgbClr val="FF0000"/>
                </a:solidFill>
                <a:latin typeface="Franklin Gothic Medium" pitchFamily="34" charset="0"/>
              </a:rPr>
              <a:t>Comparar</a:t>
            </a:r>
            <a:r>
              <a:rPr lang="es-ES" sz="3600" b="1" dirty="0">
                <a:solidFill>
                  <a:srgbClr val="002060"/>
                </a:solidFill>
                <a:latin typeface="Franklin Gothic Medium" pitchFamily="34" charset="0"/>
              </a:rPr>
              <a:t> la realidad jurídica con la teoría científica que domina</a:t>
            </a:r>
          </a:p>
          <a:p>
            <a:pPr marL="571500" indent="-5715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ES" sz="3600" b="1" dirty="0">
                <a:solidFill>
                  <a:srgbClr val="FF0000"/>
                </a:solidFill>
                <a:latin typeface="Franklin Gothic Medium" pitchFamily="34" charset="0"/>
              </a:rPr>
              <a:t>Identificar</a:t>
            </a:r>
            <a:r>
              <a:rPr lang="es-ES" sz="3600" b="1" dirty="0">
                <a:solidFill>
                  <a:srgbClr val="002060"/>
                </a:solidFill>
                <a:latin typeface="Franklin Gothic Medium" pitchFamily="34" charset="0"/>
              </a:rPr>
              <a:t> contradicciones</a:t>
            </a:r>
            <a:endParaRPr lang="es-ES_tradnl" sz="3600" b="1" dirty="0">
              <a:solidFill>
                <a:srgbClr val="002060"/>
              </a:solidFill>
              <a:latin typeface="Franklin Gothic Medium" pitchFamily="34" charset="0"/>
            </a:endParaRPr>
          </a:p>
          <a:p>
            <a:pPr marL="571500" indent="-5715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ES_tradnl" sz="3600" b="1" dirty="0">
                <a:solidFill>
                  <a:srgbClr val="FF0000"/>
                </a:solidFill>
                <a:latin typeface="Franklin Gothic Medium" pitchFamily="34" charset="0"/>
              </a:rPr>
              <a:t>Plantear</a:t>
            </a:r>
            <a:r>
              <a:rPr lang="es-ES_tradnl" sz="3600" b="1" dirty="0">
                <a:solidFill>
                  <a:srgbClr val="002060"/>
                </a:solidFill>
                <a:latin typeface="Franklin Gothic Medium" pitchFamily="34" charset="0"/>
              </a:rPr>
              <a:t> problemas científicos</a:t>
            </a:r>
            <a:endParaRPr lang="es-ES" sz="3600" b="1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pic>
        <p:nvPicPr>
          <p:cNvPr id="25605" name="Picture 6" descr="control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83592"/>
            <a:ext cx="1831428" cy="168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4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659511" y="84697"/>
            <a:ext cx="8131175" cy="5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Franklin Gothic Medium" pitchFamily="34" charset="0"/>
              </a:rPr>
              <a:t>PROBLEMATIZAR  LA  REALIDAD  JURÍDICA</a:t>
            </a:r>
          </a:p>
        </p:txBody>
      </p:sp>
    </p:spTree>
    <p:extLst>
      <p:ext uri="{BB962C8B-B14F-4D97-AF65-F5344CB8AC3E}">
        <p14:creationId xmlns:p14="http://schemas.microsoft.com/office/powerpoint/2010/main" val="3035057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ontrol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4265661"/>
            <a:ext cx="2880320" cy="233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Franklin Gothic Medium" pitchFamily="34" charset="0"/>
              </a:rPr>
              <a:t>OBSERVAR</a:t>
            </a:r>
            <a:r>
              <a:rPr lang="es-ES" sz="2400" b="1" i="1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Franklin Gothic Medium" pitchFamily="34" charset="0"/>
              </a:rPr>
              <a:t>LA REALIDAD  JURÍDICA</a:t>
            </a:r>
          </a:p>
        </p:txBody>
      </p:sp>
      <p:pic>
        <p:nvPicPr>
          <p:cNvPr id="11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4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-36512" y="732760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Estado ideal </a:t>
            </a:r>
            <a:r>
              <a:rPr lang="es-ES" sz="2400" b="1" dirty="0">
                <a:latin typeface="Franklin Gothic Medium" pitchFamily="34" charset="0"/>
              </a:rPr>
              <a:t>del Objeto de investigación:</a:t>
            </a:r>
          </a:p>
          <a:p>
            <a:endParaRPr lang="es-ES" sz="2400" b="1" dirty="0">
              <a:latin typeface="Franklin Gothic Medium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 Documentos normativos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internacionales </a:t>
            </a:r>
            <a:r>
              <a:rPr lang="es-ES" sz="2400" b="1" dirty="0">
                <a:latin typeface="Franklin Gothic Medium" pitchFamily="34" charset="0"/>
              </a:rPr>
              <a:t>que rigen el objeto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Documentos normativos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nacionales</a:t>
            </a:r>
            <a:r>
              <a:rPr lang="es-ES" sz="2400" b="1" dirty="0">
                <a:latin typeface="Franklin Gothic Medium" pitchFamily="34" charset="0"/>
              </a:rPr>
              <a:t> que rigen el objeto que se relacionan con los internacionales o no.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 Documentos normativos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de niveles inferiores </a:t>
            </a:r>
            <a:r>
              <a:rPr lang="es-ES" sz="2400" b="1" dirty="0">
                <a:latin typeface="Franklin Gothic Medium" pitchFamily="34" charset="0"/>
              </a:rPr>
              <a:t>que rigen el estado del arte del objeto en un territorio o una institución específica.</a:t>
            </a:r>
          </a:p>
        </p:txBody>
      </p:sp>
      <p:pic>
        <p:nvPicPr>
          <p:cNvPr id="13" name="Picture 2"/>
          <p:cNvPicPr preferRelativeResize="0"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12799" r="12575" b="22229"/>
          <a:stretch/>
        </p:blipFill>
        <p:spPr bwMode="auto">
          <a:xfrm>
            <a:off x="-36512" y="4005064"/>
            <a:ext cx="1152128" cy="7970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1187624" y="4043529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Franklin Gothic Medium" pitchFamily="34" charset="0"/>
                <a:cs typeface="Arial" panose="020B0604020202020204" pitchFamily="34" charset="0"/>
              </a:rPr>
              <a:t>La </a:t>
            </a:r>
            <a:r>
              <a:rPr lang="es-ES" sz="2000" b="1" dirty="0">
                <a:solidFill>
                  <a:srgbClr val="FF0000"/>
                </a:solidFill>
                <a:latin typeface="Franklin Gothic Medium" pitchFamily="34" charset="0"/>
                <a:cs typeface="Arial" panose="020B0604020202020204" pitchFamily="34" charset="0"/>
              </a:rPr>
              <a:t>Agenda 2030 </a:t>
            </a:r>
            <a:r>
              <a:rPr lang="es-ES" sz="2000" b="1" dirty="0">
                <a:latin typeface="Franklin Gothic Medium" pitchFamily="34" charset="0"/>
                <a:cs typeface="Arial" panose="020B0604020202020204" pitchFamily="34" charset="0"/>
              </a:rPr>
              <a:t>y en los Objetivos de Desarrollo Sostenible (ODS) 2015</a:t>
            </a:r>
            <a:endParaRPr lang="es-ES" sz="2000" dirty="0"/>
          </a:p>
        </p:txBody>
      </p:sp>
      <p:sp>
        <p:nvSpPr>
          <p:cNvPr id="14" name="13 Rectángulo"/>
          <p:cNvSpPr/>
          <p:nvPr/>
        </p:nvSpPr>
        <p:spPr>
          <a:xfrm>
            <a:off x="1187624" y="5013176"/>
            <a:ext cx="4737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2060"/>
              </a:buClr>
            </a:pPr>
            <a:r>
              <a:rPr lang="es-ES" sz="2000" b="1" dirty="0">
                <a:solidFill>
                  <a:srgbClr val="FF0000"/>
                </a:solidFill>
                <a:latin typeface="Franklin Gothic Medium" pitchFamily="34" charset="0"/>
                <a:cs typeface="Arial" panose="020B0604020202020204" pitchFamily="34" charset="0"/>
              </a:rPr>
              <a:t>Conceptualización del modelo económico y social cubano </a:t>
            </a:r>
            <a:r>
              <a:rPr lang="es-ES" sz="2000" b="1" dirty="0">
                <a:latin typeface="Franklin Gothic Medium" pitchFamily="34" charset="0"/>
                <a:cs typeface="Arial" panose="020B0604020202020204" pitchFamily="34" charset="0"/>
              </a:rPr>
              <a:t>de desarrollo socialista (2017).</a:t>
            </a:r>
          </a:p>
        </p:txBody>
      </p:sp>
      <p:pic>
        <p:nvPicPr>
          <p:cNvPr id="15" name="Picture 2" descr="C:\Users\luisa\Documents\20220323_1419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5013176"/>
            <a:ext cx="1152128" cy="90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1183659" y="6229652"/>
            <a:ext cx="5188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2060"/>
              </a:buClr>
            </a:pPr>
            <a:r>
              <a:rPr lang="es-ES" sz="2000" b="1" dirty="0">
                <a:solidFill>
                  <a:srgbClr val="FF0000"/>
                </a:solidFill>
                <a:latin typeface="Franklin Gothic Medium" pitchFamily="34" charset="0"/>
                <a:cs typeface="Arial" panose="020B0604020202020204" pitchFamily="34" charset="0"/>
              </a:rPr>
              <a:t>Constitución de la República de Cuba </a:t>
            </a:r>
            <a:r>
              <a:rPr lang="es-ES" sz="2000" b="1" dirty="0">
                <a:latin typeface="Franklin Gothic Medium" pitchFamily="34" charset="0"/>
                <a:cs typeface="Arial" panose="020B0604020202020204" pitchFamily="34" charset="0"/>
              </a:rPr>
              <a:t>(2019) </a:t>
            </a:r>
            <a:r>
              <a:rPr lang="es-ES" sz="2000" b="1" dirty="0">
                <a:solidFill>
                  <a:srgbClr val="002060"/>
                </a:solidFill>
                <a:latin typeface="Franklin Gothic Medium" pitchFamily="34" charset="0"/>
                <a:cs typeface="Arial" panose="020B0604020202020204" pitchFamily="34" charset="0"/>
              </a:rPr>
              <a:t>.</a:t>
            </a:r>
            <a:endParaRPr lang="es-ES" sz="20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pic>
        <p:nvPicPr>
          <p:cNvPr id="17" name="Picture 2" descr="C:\Users\Lorena\Documents\Zapya\Photo\20211001_2351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024578"/>
            <a:ext cx="1152128" cy="8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31760" y="3651121"/>
            <a:ext cx="29958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NORMATIVO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-5758"/>
            <a:ext cx="779651" cy="69845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601879" y="44624"/>
            <a:ext cx="6282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Franklin Gothic Medium" pitchFamily="34" charset="0"/>
              </a:rPr>
              <a:t>EVALUACIÓN  DE  LA  ASIGNATURA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979712" y="80658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PORTAFOLIO DE EVALUACIÓN</a:t>
            </a:r>
            <a:endParaRPr lang="en-US" sz="28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3634" y="1329808"/>
            <a:ext cx="86528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 smtClean="0">
                <a:latin typeface="Franklin Gothic Medium" panose="020B0603020102020204" pitchFamily="34" charset="0"/>
              </a:rPr>
              <a:t>Es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individual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 smtClean="0">
                <a:latin typeface="Franklin Gothic Medium" panose="020B0603020102020204" pitchFamily="34" charset="0"/>
              </a:rPr>
              <a:t>Su objetivo es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recopilar evidencias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que demuestren el avance del aprendizaje de los estudiantes con relación a la investigación que van a realizar.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>
                <a:latin typeface="Franklin Gothic Medium" panose="020B0603020102020204" pitchFamily="34" charset="0"/>
              </a:rPr>
              <a:t>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Incluye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reflexiones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 del estudiante sobre su propio aprendizaje.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 smtClean="0">
                <a:latin typeface="Franklin Gothic Medium" panose="020B0603020102020204" pitchFamily="34" charset="0"/>
              </a:rPr>
              <a:t>El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número de actividades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a presentar lo define el estudiante según sus valoraciones.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>
                <a:latin typeface="Franklin Gothic Medium" panose="020B0603020102020204" pitchFamily="34" charset="0"/>
              </a:rPr>
              <a:t> </a:t>
            </a: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Actividades obligatorias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: </a:t>
            </a:r>
          </a:p>
          <a:p>
            <a:r>
              <a:rPr lang="es-MX" sz="2400" b="1" dirty="0">
                <a:latin typeface="Franklin Gothic Medium" panose="020B0603020102020204" pitchFamily="34" charset="0"/>
              </a:rPr>
              <a:t>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                                   .- Infografía</a:t>
            </a:r>
          </a:p>
          <a:p>
            <a:r>
              <a:rPr lang="es-MX" sz="2400" b="1" dirty="0">
                <a:latin typeface="Franklin Gothic Medium" panose="020B0603020102020204" pitchFamily="34" charset="0"/>
              </a:rPr>
              <a:t>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                                   .- </a:t>
            </a:r>
            <a:r>
              <a:rPr lang="es-MX" sz="2400" b="1" dirty="0">
                <a:latin typeface="Franklin Gothic Medium" panose="020B0603020102020204" pitchFamily="34" charset="0"/>
              </a:rPr>
              <a:t>M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apa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conceptual</a:t>
            </a:r>
          </a:p>
          <a:p>
            <a:r>
              <a:rPr lang="es-MX" sz="2400" b="1" dirty="0" smtClean="0">
                <a:latin typeface="Franklin Gothic Medium" panose="020B0603020102020204" pitchFamily="34" charset="0"/>
              </a:rPr>
              <a:t>                                    .- Resumen</a:t>
            </a:r>
            <a:endParaRPr lang="es-MX" sz="2400" b="1" dirty="0" smtClean="0">
              <a:latin typeface="Franklin Gothic Medium" panose="020B0603020102020204" pitchFamily="34" charset="0"/>
            </a:endParaRPr>
          </a:p>
          <a:p>
            <a:r>
              <a:rPr lang="es-MX" sz="2400" b="1" dirty="0" smtClean="0">
                <a:latin typeface="Franklin Gothic Medium" panose="020B0603020102020204" pitchFamily="34" charset="0"/>
              </a:rPr>
              <a:t>                                    .- PPT con el Diseño teórico metodológico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.</a:t>
            </a:r>
          </a:p>
          <a:p>
            <a:r>
              <a:rPr lang="es-MX" sz="2400" b="1" dirty="0" smtClean="0">
                <a:latin typeface="Franklin Gothic Medium" panose="020B0603020102020204" pitchFamily="34" charset="0"/>
              </a:rPr>
              <a:t>                                    .- Reflexión </a:t>
            </a:r>
            <a:endParaRPr lang="es-MX" sz="2400" b="1" dirty="0" smtClean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Franklin Gothic Medium" pitchFamily="34" charset="0"/>
              </a:rPr>
              <a:t>DESCRIBIR LA REALIDAD  JURÍDICA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95067" y="4063712"/>
            <a:ext cx="6272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Estado real </a:t>
            </a:r>
            <a:r>
              <a:rPr lang="es-ES" sz="2400" b="1" dirty="0">
                <a:latin typeface="Franklin Gothic Medium" pitchFamily="34" charset="0"/>
              </a:rPr>
              <a:t>del Objeto de investigación: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Resultados de visitas, inspecciones y auditorias al objeto de investigación.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Entrevistas exploratorias.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Manifestaciones en la práctica del problema de investigación. Situación problemática.</a:t>
            </a:r>
          </a:p>
        </p:txBody>
      </p:sp>
      <p:pic>
        <p:nvPicPr>
          <p:cNvPr id="12" name="Picture 6" descr="control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68540"/>
            <a:ext cx="2745767" cy="222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-51509" y="752987"/>
            <a:ext cx="61356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Estado científico  </a:t>
            </a:r>
            <a:r>
              <a:rPr lang="es-ES" sz="2400" b="1" dirty="0">
                <a:latin typeface="Franklin Gothic Medium" pitchFamily="34" charset="0"/>
              </a:rPr>
              <a:t>del Objeto de investigación: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Investigaciones relacionadas con el objeto en el campo internacional.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Estudios nacionales sobre el objeto.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Autores que han profundizado en el tema. Antecedentes investigativos.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Nivel de agotamiento del tema (p.21)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388361" y="1746764"/>
            <a:ext cx="22813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TEÓRICO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367275" y="4811666"/>
            <a:ext cx="2534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PRÁCTICA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Franklin Gothic Medium" pitchFamily="34" charset="0"/>
              </a:rPr>
              <a:t>COMPARAR LA REALIDAD JURÍDICA CON LA TEORÍA CIENTÍFICA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941279" y="5445224"/>
            <a:ext cx="7717293" cy="111145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Franklin Gothic Medium" pitchFamily="34" charset="0"/>
              </a:rPr>
              <a:t>IDENTIFICAR CONTRADICCIONES  QUE GENERAN PROBLEMAS   </a:t>
            </a:r>
            <a:r>
              <a:rPr lang="es-ES" sz="2400" b="1" dirty="0" err="1">
                <a:solidFill>
                  <a:schemeClr val="bg1"/>
                </a:solidFill>
                <a:latin typeface="Franklin Gothic Medium" pitchFamily="34" charset="0"/>
              </a:rPr>
              <a:t>CIENTíFICOS</a:t>
            </a:r>
            <a:endParaRPr lang="es-ES" sz="24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83634" y="96591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Franklin Gothic Medium" pitchFamily="34" charset="0"/>
              </a:rPr>
              <a:t>Lo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ideal </a:t>
            </a:r>
            <a:r>
              <a:rPr lang="es-ES" sz="2400" b="1" dirty="0">
                <a:latin typeface="Franklin Gothic Medium" pitchFamily="34" charset="0"/>
              </a:rPr>
              <a:t>del objeto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83634" y="1658835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Franklin Gothic Medium" pitchFamily="34" charset="0"/>
              </a:rPr>
              <a:t>Lo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teórico</a:t>
            </a:r>
            <a:r>
              <a:rPr lang="es-ES" sz="2400" b="1" dirty="0">
                <a:latin typeface="Franklin Gothic Medium" pitchFamily="34" charset="0"/>
              </a:rPr>
              <a:t> del objeto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456110" y="119675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Franklin Gothic Medium" pitchFamily="34" charset="0"/>
              </a:rPr>
              <a:t>La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práctica</a:t>
            </a:r>
            <a:r>
              <a:rPr lang="es-ES" sz="2400" b="1" dirty="0">
                <a:latin typeface="Franklin Gothic Medium" pitchFamily="34" charset="0"/>
              </a:rPr>
              <a:t> del objeto</a:t>
            </a:r>
          </a:p>
        </p:txBody>
      </p:sp>
      <p:sp>
        <p:nvSpPr>
          <p:cNvPr id="3" name="2 Flecha derecha"/>
          <p:cNvSpPr/>
          <p:nvPr/>
        </p:nvSpPr>
        <p:spPr>
          <a:xfrm>
            <a:off x="179512" y="2074334"/>
            <a:ext cx="4548406" cy="3226874"/>
          </a:xfrm>
          <a:prstGeom prst="rightArrow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20000">
                <a:schemeClr val="accent1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75000">
                <a:schemeClr val="bg2">
                  <a:lumMod val="25000"/>
                </a:schemeClr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Franklin Gothic Medium" pitchFamily="34" charset="0"/>
              </a:rPr>
              <a:t>Lo que se indica, a lo que se aspira sobre el objeto que aún no tiene respuesta teórica</a:t>
            </a:r>
          </a:p>
          <a:p>
            <a:pPr algn="ctr"/>
            <a:endParaRPr lang="es-E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4" name="3 Flecha izquierda"/>
          <p:cNvSpPr/>
          <p:nvPr/>
        </p:nvSpPr>
        <p:spPr>
          <a:xfrm>
            <a:off x="4799926" y="2146342"/>
            <a:ext cx="4248472" cy="3082858"/>
          </a:xfrm>
          <a:prstGeom prst="leftArrow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20000">
                <a:schemeClr val="accent1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75000">
                <a:schemeClr val="bg2">
                  <a:lumMod val="25000"/>
                </a:schemeClr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Franklin Gothic Medium" pitchFamily="34" charset="0"/>
              </a:rPr>
              <a:t>Incongruencias, insuficiencias del objeto en la práctica que requieren ser investigadas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4531728" y="4077072"/>
            <a:ext cx="504056" cy="43204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0" grpId="0"/>
      <p:bldP spid="11" grpId="0"/>
      <p:bldP spid="3" grpId="0" animBg="1"/>
      <p:bldP spid="4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chemeClr val="bg1"/>
                </a:solidFill>
                <a:latin typeface="Franklin Gothic Medium" pitchFamily="34" charset="0"/>
              </a:rPr>
              <a:t>PLANTEAR PROBLEMAS CIENTÍFICOS</a:t>
            </a:r>
            <a:endParaRPr lang="es-ES" sz="28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9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0" name="9 Flecha abajo"/>
          <p:cNvSpPr/>
          <p:nvPr/>
        </p:nvSpPr>
        <p:spPr>
          <a:xfrm>
            <a:off x="1619672" y="692696"/>
            <a:ext cx="504056" cy="43204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760076" y="1181126"/>
            <a:ext cx="305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Como </a:t>
            </a:r>
            <a:r>
              <a:rPr lang="es-ES" sz="2800" b="1" dirty="0">
                <a:latin typeface="Franklin Gothic Medium" pitchFamily="34" charset="0"/>
              </a:rPr>
              <a:t> </a:t>
            </a:r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pregunta.</a:t>
            </a:r>
            <a:r>
              <a:rPr lang="es-ES" sz="2800" b="1" dirty="0">
                <a:latin typeface="Franklin Gothic Medium" pitchFamily="34" charset="0"/>
              </a:rPr>
              <a:t>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940152" y="120389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Como</a:t>
            </a:r>
            <a:r>
              <a:rPr lang="es-ES" sz="2800" b="1" dirty="0">
                <a:latin typeface="Franklin Gothic Medium" pitchFamily="34" charset="0"/>
              </a:rPr>
              <a:t> </a:t>
            </a:r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afirmación</a:t>
            </a:r>
            <a:r>
              <a:rPr lang="es-ES" sz="2800" b="1" dirty="0">
                <a:latin typeface="Franklin Gothic Medium" pitchFamily="34" charset="0"/>
              </a:rPr>
              <a:t>.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6876256" y="692696"/>
            <a:ext cx="504056" cy="43204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781690" y="5229200"/>
            <a:ext cx="58797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AMBAS FORMAS CONTIENEN  AL </a:t>
            </a: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OBJETO  DE  INVESTIGACIÓN  </a:t>
            </a:r>
            <a:r>
              <a:rPr lang="es-ES" sz="2800" b="1" dirty="0">
                <a:latin typeface="Franklin Gothic Medium" pitchFamily="34" charset="0"/>
              </a:rPr>
              <a:t>Y</a:t>
            </a:r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  </a:t>
            </a:r>
            <a:r>
              <a:rPr lang="es-ES" sz="2800" b="1" dirty="0">
                <a:solidFill>
                  <a:srgbClr val="7030A0"/>
                </a:solidFill>
                <a:latin typeface="Franklin Gothic Medium" pitchFamily="34" charset="0"/>
              </a:rPr>
              <a:t>EL CONTEXTO.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68991" y="1777379"/>
            <a:ext cx="31094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Franklin Gothic Medium" pitchFamily="34" charset="0"/>
              </a:rPr>
              <a:t>¿ Cómo interpretar en el </a:t>
            </a:r>
            <a:r>
              <a:rPr lang="es-ES" sz="2800" b="1" dirty="0">
                <a:solidFill>
                  <a:srgbClr val="7030A0"/>
                </a:solidFill>
                <a:latin typeface="Franklin Gothic Medium" pitchFamily="34" charset="0"/>
              </a:rPr>
              <a:t>derecho penal</a:t>
            </a:r>
            <a:r>
              <a:rPr lang="es-ES" sz="2800" b="1" dirty="0">
                <a:latin typeface="Franklin Gothic Medium" pitchFamily="34" charset="0"/>
              </a:rPr>
              <a:t>; </a:t>
            </a: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el derecho a la vida contra la pena de muerte</a:t>
            </a:r>
            <a:r>
              <a:rPr lang="es-ES" sz="2800" b="1" dirty="0">
                <a:latin typeface="Franklin Gothic Medium" pitchFamily="34" charset="0"/>
              </a:rPr>
              <a:t>?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730481" y="1777379"/>
            <a:ext cx="31556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Franklin Gothic Medium" pitchFamily="34" charset="0"/>
              </a:rPr>
              <a:t> La  interpretación en el </a:t>
            </a:r>
            <a:r>
              <a:rPr lang="es-ES" sz="2800" b="1" dirty="0">
                <a:solidFill>
                  <a:srgbClr val="7030A0"/>
                </a:solidFill>
                <a:latin typeface="Franklin Gothic Medium" pitchFamily="34" charset="0"/>
              </a:rPr>
              <a:t>derecho penal </a:t>
            </a:r>
            <a:r>
              <a:rPr lang="es-ES" sz="2800" b="1" dirty="0">
                <a:latin typeface="Franklin Gothic Medium" pitchFamily="34" charset="0"/>
              </a:rPr>
              <a:t>del </a:t>
            </a: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derecho a la vida contra la pena de muerte.</a:t>
            </a:r>
          </a:p>
        </p:txBody>
      </p:sp>
      <p:sp>
        <p:nvSpPr>
          <p:cNvPr id="14" name="13 Flecha abajo"/>
          <p:cNvSpPr/>
          <p:nvPr/>
        </p:nvSpPr>
        <p:spPr>
          <a:xfrm rot="19207541">
            <a:off x="2858156" y="4217943"/>
            <a:ext cx="504056" cy="680053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 rot="2108541">
            <a:off x="5880265" y="4163545"/>
            <a:ext cx="504056" cy="680053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9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1" grpId="0"/>
      <p:bldP spid="12" grpId="0" animBg="1"/>
      <p:bldP spid="3" grpId="0"/>
      <p:bldP spid="6" grpId="0"/>
      <p:bldP spid="13" grpId="0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Franklin Gothic Medium" pitchFamily="34" charset="0"/>
              </a:rPr>
              <a:t>DERECHO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520" y="692696"/>
            <a:ext cx="87129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400" b="1" dirty="0">
                <a:latin typeface="Franklin Gothic Medium" pitchFamily="34" charset="0"/>
              </a:rPr>
              <a:t>«Se entiende por derecho el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conjunto de normas obligatorias que encauzan y organizan las relaciones sociales</a:t>
            </a:r>
            <a:r>
              <a:rPr lang="es-ES" sz="2400" b="1" dirty="0">
                <a:latin typeface="Franklin Gothic Medium" pitchFamily="34" charset="0"/>
              </a:rPr>
              <a:t>; el entramado de reglas que permiten el desenvolvimiento de la libertad en tanto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equilibra la convivencia humana </a:t>
            </a:r>
            <a:r>
              <a:rPr lang="es-ES" sz="2400" b="1" dirty="0">
                <a:latin typeface="Franklin Gothic Medium" pitchFamily="34" charset="0"/>
              </a:rPr>
              <a:t>posibilitando para cada uno el máximo de libertad compatible con la libertad de los otros; </a:t>
            </a:r>
          </a:p>
          <a:p>
            <a:pPr algn="ctr">
              <a:spcAft>
                <a:spcPts val="1200"/>
              </a:spcAft>
            </a:pPr>
            <a:endParaRPr lang="es-ES" sz="2400" b="1" dirty="0">
              <a:latin typeface="Franklin Gothic Medium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s-ES" sz="2400" b="1" dirty="0">
                <a:latin typeface="Franklin Gothic Medium" pitchFamily="34" charset="0"/>
              </a:rPr>
              <a:t>el sistema de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preceptos que condensan las prerrogativas o facultades subjetivas </a:t>
            </a:r>
            <a:r>
              <a:rPr lang="es-ES" sz="2400" b="1" dirty="0">
                <a:latin typeface="Franklin Gothic Medium" pitchFamily="34" charset="0"/>
              </a:rPr>
              <a:t>que poseen los individuos y que se legalizan en una ratio de derechos constitucionales; </a:t>
            </a:r>
          </a:p>
          <a:p>
            <a:pPr algn="ctr">
              <a:spcAft>
                <a:spcPts val="1200"/>
              </a:spcAft>
            </a:pPr>
            <a:endParaRPr lang="es-ES" sz="2400" b="1" dirty="0">
              <a:latin typeface="Franklin Gothic Medium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s-ES" sz="2400" b="1" dirty="0">
                <a:latin typeface="Franklin Gothic Medium" pitchFamily="34" charset="0"/>
              </a:rPr>
              <a:t>el sistema de cánones que pautan el marco de justicia que una sociedad acuerda para su existencia y la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voluntad clasista dominante </a:t>
            </a:r>
            <a:r>
              <a:rPr lang="es-ES" sz="2400" b="1" dirty="0">
                <a:latin typeface="Franklin Gothic Medium" pitchFamily="34" charset="0"/>
              </a:rPr>
              <a:t>que a través de los mecanismos y procedimientos estatales se transforma en ley.»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776584" y="6336066"/>
            <a:ext cx="24039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Franklin Gothic Medium" pitchFamily="34" charset="0"/>
              </a:rPr>
              <a:t>(</a:t>
            </a:r>
            <a:r>
              <a:rPr lang="es-ES" b="1" dirty="0" err="1">
                <a:latin typeface="Franklin Gothic Medium" pitchFamily="34" charset="0"/>
              </a:rPr>
              <a:t>Villabella</a:t>
            </a:r>
            <a:r>
              <a:rPr lang="es-ES" b="1" dirty="0">
                <a:latin typeface="Franklin Gothic Medium" pitchFamily="34" charset="0"/>
              </a:rPr>
              <a:t>, S/A,  p. 14)</a:t>
            </a:r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chemeClr val="bg1"/>
                </a:solidFill>
                <a:latin typeface="Franklin Gothic Medium" pitchFamily="34" charset="0"/>
              </a:rPr>
              <a:t>EL DERECHO</a:t>
            </a:r>
            <a:endParaRPr lang="es-ES" sz="28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9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0" name="9 Flecha abajo"/>
          <p:cNvSpPr/>
          <p:nvPr/>
        </p:nvSpPr>
        <p:spPr>
          <a:xfrm>
            <a:off x="1619672" y="649362"/>
            <a:ext cx="504056" cy="43204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65750" y="1098883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Saberes intermedios:</a:t>
            </a:r>
          </a:p>
          <a:p>
            <a:endParaRPr lang="es-ES" sz="2400" b="1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marL="1200150" lvl="2" indent="-28575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La filosofía del derecho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La sociología jurídica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La historia del Derecho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La antropología jurídica   </a:t>
            </a:r>
          </a:p>
          <a:p>
            <a:pPr lvl="2"/>
            <a:r>
              <a:rPr lang="es-ES" sz="2400" b="1" dirty="0">
                <a:latin typeface="Franklin Gothic Medium" pitchFamily="34" charset="0"/>
              </a:rPr>
              <a:t>                                   (p.16 del L/t deben profundizar)</a:t>
            </a:r>
          </a:p>
          <a:p>
            <a:endParaRPr lang="es-ES" sz="2400" b="1" dirty="0">
              <a:latin typeface="Franklin Gothic Medium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5288" y="4149080"/>
            <a:ext cx="7993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Franklin Gothic Medium" pitchFamily="34" charset="0"/>
              </a:rPr>
              <a:t>Posee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dos niveles gnoseológicos </a:t>
            </a:r>
            <a:r>
              <a:rPr lang="es-ES" sz="2400" b="1" dirty="0">
                <a:latin typeface="Franklin Gothic Medium" pitchFamily="34" charset="0"/>
              </a:rPr>
              <a:t>que es necesario tener presente para el diseño de su horizonte cognitivo, uno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normativo-institucional </a:t>
            </a:r>
            <a:r>
              <a:rPr lang="es-ES" sz="2400" b="1" dirty="0">
                <a:latin typeface="Franklin Gothic Medium" pitchFamily="34" charset="0"/>
              </a:rPr>
              <a:t>que apuntala la existencia sistémica y coherente del ordenamiento jurídico y otro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teórico-conceptual</a:t>
            </a:r>
            <a:r>
              <a:rPr lang="es-ES" sz="2400" b="1" dirty="0">
                <a:latin typeface="Franklin Gothic Medium" pitchFamily="34" charset="0"/>
              </a:rPr>
              <a:t> que constituye su entelequia.</a:t>
            </a:r>
          </a:p>
        </p:txBody>
      </p:sp>
    </p:spTree>
    <p:extLst>
      <p:ext uri="{BB962C8B-B14F-4D97-AF65-F5344CB8AC3E}">
        <p14:creationId xmlns:p14="http://schemas.microsoft.com/office/powerpoint/2010/main" val="33104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chemeClr val="bg1"/>
                </a:solidFill>
                <a:latin typeface="Franklin Gothic Medium" pitchFamily="34" charset="0"/>
              </a:rPr>
              <a:t>EL DERECHO</a:t>
            </a:r>
            <a:endParaRPr lang="es-ES" sz="28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9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0" name="9 Flecha abajo"/>
          <p:cNvSpPr/>
          <p:nvPr/>
        </p:nvSpPr>
        <p:spPr>
          <a:xfrm>
            <a:off x="1835696" y="717878"/>
            <a:ext cx="504056" cy="43204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81631" y="114992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Franklin Gothic Medium" pitchFamily="34" charset="0"/>
              </a:rPr>
              <a:t>Dos niveles del saber jurídico:</a:t>
            </a:r>
          </a:p>
          <a:p>
            <a:endParaRPr lang="es-ES" sz="2400" b="1" dirty="0">
              <a:latin typeface="Franklin Gothic Medium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El teórico o científico:</a:t>
            </a:r>
            <a:r>
              <a:rPr lang="es-ES" sz="2400" b="1" dirty="0">
                <a:latin typeface="Franklin Gothic Medium" pitchFamily="34" charset="0"/>
              </a:rPr>
              <a:t> se identifica con el sistema de teoremas, conceptos, principios y teorías construidos a partir de procesos lógico-racionales de sistematización y generalización, los que posibilitan el abordaje especulativo de las normas jurídicas y la enseñanza del Derecho como ciencia. </a:t>
            </a:r>
          </a:p>
          <a:p>
            <a:pPr algn="just"/>
            <a:endParaRPr lang="es-ES" sz="2400" b="1" dirty="0">
              <a:latin typeface="Franklin Gothic Medium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El práctico o dogmático: </a:t>
            </a:r>
            <a:r>
              <a:rPr lang="es-ES" sz="2400" b="1" dirty="0">
                <a:latin typeface="Franklin Gothic Medium" pitchFamily="34" charset="0"/>
              </a:rPr>
              <a:t>se relaciona con el conjunto de técnicas que posibilitan la interpretación y realización del sistema de normas, dimensión en la cual se recompone el ordenamiento jurídico y se cierra su ciclo de vida.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776584" y="6336066"/>
            <a:ext cx="2391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Franklin Gothic Medium" pitchFamily="34" charset="0"/>
              </a:rPr>
              <a:t>(</a:t>
            </a:r>
            <a:r>
              <a:rPr lang="es-ES" b="1" dirty="0" err="1">
                <a:latin typeface="Franklin Gothic Medium" pitchFamily="34" charset="0"/>
              </a:rPr>
              <a:t>Villabella</a:t>
            </a:r>
            <a:r>
              <a:rPr lang="es-ES" b="1" dirty="0">
                <a:latin typeface="Franklin Gothic Medium" pitchFamily="34" charset="0"/>
              </a:rPr>
              <a:t>, S/A,  p. 17)</a:t>
            </a:r>
          </a:p>
        </p:txBody>
      </p:sp>
    </p:spTree>
    <p:extLst>
      <p:ext uri="{BB962C8B-B14F-4D97-AF65-F5344CB8AC3E}">
        <p14:creationId xmlns:p14="http://schemas.microsoft.com/office/powerpoint/2010/main" val="33104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9840" y="1208864"/>
            <a:ext cx="8724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Franklin Gothic Medium" pitchFamily="34" charset="0"/>
              </a:rPr>
              <a:t>Nudos cognitivos </a:t>
            </a:r>
            <a:r>
              <a:rPr lang="es-ES" sz="3200" b="1" dirty="0">
                <a:latin typeface="Franklin Gothic Medium" pitchFamily="34" charset="0"/>
              </a:rPr>
              <a:t>en donde se alojan nichos de investigación jurídica.   </a:t>
            </a:r>
            <a:r>
              <a:rPr lang="es-ES" sz="2000" b="1" dirty="0">
                <a:latin typeface="Franklin Gothic Medium" pitchFamily="34" charset="0"/>
              </a:rPr>
              <a:t>(p.18 y 19)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chemeClr val="bg1"/>
                </a:solidFill>
                <a:latin typeface="Franklin Gothic Medium" pitchFamily="34" charset="0"/>
              </a:rPr>
              <a:t>¿ QUÉ INVESTIGAR EN DERECHO ?</a:t>
            </a:r>
            <a:endParaRPr lang="es-ES" sz="28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6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9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8" name="7 Flecha abajo"/>
          <p:cNvSpPr/>
          <p:nvPr/>
        </p:nvSpPr>
        <p:spPr>
          <a:xfrm>
            <a:off x="1835696" y="717878"/>
            <a:ext cx="504056" cy="43204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862162" y="2538014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Franklin Gothic Medium" pitchFamily="34" charset="0"/>
              </a:rPr>
              <a:t>1</a:t>
            </a:r>
            <a:r>
              <a:rPr lang="es-ES" sz="2400" b="1" dirty="0">
                <a:latin typeface="Franklin Gothic Medium" pitchFamily="34" charset="0"/>
              </a:rPr>
              <a:t>.-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Teórico-especulativo</a:t>
            </a:r>
          </a:p>
          <a:p>
            <a:r>
              <a:rPr lang="es-ES" sz="2400" b="1" dirty="0">
                <a:latin typeface="Franklin Gothic Medium" pitchFamily="34" charset="0"/>
              </a:rPr>
              <a:t>2.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Jurídico-filosófico</a:t>
            </a:r>
          </a:p>
          <a:p>
            <a:r>
              <a:rPr lang="es-ES" sz="2400" b="1" dirty="0">
                <a:latin typeface="Franklin Gothic Medium" pitchFamily="34" charset="0"/>
              </a:rPr>
              <a:t>3. Jurídico-histórico</a:t>
            </a:r>
          </a:p>
          <a:p>
            <a:r>
              <a:rPr lang="es-ES" sz="2400" b="1" dirty="0">
                <a:latin typeface="Franklin Gothic Medium" pitchFamily="34" charset="0"/>
              </a:rPr>
              <a:t>4. Jurídico-sociológico</a:t>
            </a:r>
          </a:p>
          <a:p>
            <a:r>
              <a:rPr lang="es-ES" sz="2400" b="1" dirty="0">
                <a:latin typeface="Franklin Gothic Medium" pitchFamily="34" charset="0"/>
              </a:rPr>
              <a:t>5. Jurídico-comparado </a:t>
            </a:r>
          </a:p>
          <a:p>
            <a:r>
              <a:rPr lang="es-ES" sz="2400" b="1" dirty="0">
                <a:latin typeface="Franklin Gothic Medium" pitchFamily="34" charset="0"/>
              </a:rPr>
              <a:t>6.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Jurídico-dogmático</a:t>
            </a:r>
          </a:p>
          <a:p>
            <a:r>
              <a:rPr lang="es-ES" sz="2400" b="1" dirty="0">
                <a:latin typeface="Franklin Gothic Medium" pitchFamily="34" charset="0"/>
              </a:rPr>
              <a:t>7.- Jurídico-criminológico</a:t>
            </a:r>
          </a:p>
          <a:p>
            <a:r>
              <a:rPr lang="es-ES" sz="2400" b="1" dirty="0">
                <a:latin typeface="Franklin Gothic Medium" pitchFamily="34" charset="0"/>
              </a:rPr>
              <a:t>8.- Jurídico-politológico </a:t>
            </a:r>
          </a:p>
          <a:p>
            <a:r>
              <a:rPr lang="es-ES" sz="2400" b="1" dirty="0">
                <a:latin typeface="Franklin Gothic Medium" pitchFamily="34" charset="0"/>
              </a:rPr>
              <a:t>9</a:t>
            </a:r>
            <a:r>
              <a:rPr lang="es-ES" sz="2400" b="1" dirty="0">
                <a:solidFill>
                  <a:srgbClr val="7030A0"/>
                </a:solidFill>
                <a:latin typeface="Franklin Gothic Medium" pitchFamily="34" charset="0"/>
              </a:rPr>
              <a:t>. Jurídico-penitenciario </a:t>
            </a:r>
          </a:p>
          <a:p>
            <a:r>
              <a:rPr lang="es-ES" sz="2400" b="1" dirty="0">
                <a:latin typeface="Franklin Gothic Medium" pitchFamily="34" charset="0"/>
              </a:rPr>
              <a:t>10.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Jurídico-internacional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74" y="3140968"/>
            <a:ext cx="2403198" cy="195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6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Franklin Gothic Medium" pitchFamily="34" charset="0"/>
              </a:rPr>
              <a:t>PARA EL PRÓXIMO ENCUENTRO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E190D86F-BB0A-4809-B893-DC0FE933C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03" y="5157192"/>
            <a:ext cx="1541609" cy="157975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11560" y="980728"/>
            <a:ext cx="85324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3200" b="1" dirty="0">
                <a:latin typeface="Franklin Gothic Medium" pitchFamily="34" charset="0"/>
              </a:rPr>
              <a:t>Traer una </a:t>
            </a:r>
            <a:r>
              <a:rPr lang="es-ES" sz="3200" b="1" dirty="0">
                <a:solidFill>
                  <a:srgbClr val="FF0000"/>
                </a:solidFill>
                <a:latin typeface="Franklin Gothic Medium" pitchFamily="34" charset="0"/>
              </a:rPr>
              <a:t>propuesta de investigación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3200" b="1" dirty="0">
                <a:latin typeface="Franklin Gothic Medium" pitchFamily="34" charset="0"/>
              </a:rPr>
              <a:t>Posible </a:t>
            </a:r>
            <a:r>
              <a:rPr lang="es-ES" sz="3200" b="1" dirty="0">
                <a:solidFill>
                  <a:srgbClr val="FF0000"/>
                </a:solidFill>
                <a:latin typeface="Franklin Gothic Medium" pitchFamily="34" charset="0"/>
              </a:rPr>
              <a:t>tutor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3200" b="1" dirty="0">
                <a:latin typeface="Franklin Gothic Medium" pitchFamily="34" charset="0"/>
              </a:rPr>
              <a:t>Presentar el </a:t>
            </a:r>
            <a:r>
              <a:rPr lang="es-ES" sz="3200" b="1" dirty="0">
                <a:solidFill>
                  <a:srgbClr val="FF0000"/>
                </a:solidFill>
                <a:latin typeface="Franklin Gothic Medium" pitchFamily="34" charset="0"/>
              </a:rPr>
              <a:t>problema de investigación </a:t>
            </a:r>
          </a:p>
          <a:p>
            <a:pPr>
              <a:spcAft>
                <a:spcPts val="600"/>
              </a:spcAft>
            </a:pPr>
            <a:r>
              <a:rPr lang="es-ES" sz="3200" b="1" dirty="0">
                <a:latin typeface="Franklin Gothic Medium" pitchFamily="34" charset="0"/>
              </a:rPr>
              <a:t>      .- Normativo</a:t>
            </a:r>
          </a:p>
          <a:p>
            <a:pPr>
              <a:spcAft>
                <a:spcPts val="600"/>
              </a:spcAft>
            </a:pPr>
            <a:r>
              <a:rPr lang="es-ES" sz="3200" b="1" dirty="0">
                <a:latin typeface="Franklin Gothic Medium" pitchFamily="34" charset="0"/>
              </a:rPr>
              <a:t>      .- Teórico</a:t>
            </a:r>
          </a:p>
          <a:p>
            <a:pPr>
              <a:spcAft>
                <a:spcPts val="600"/>
              </a:spcAft>
            </a:pPr>
            <a:r>
              <a:rPr lang="es-ES" sz="3200" b="1" dirty="0">
                <a:latin typeface="Franklin Gothic Medium" pitchFamily="34" charset="0"/>
              </a:rPr>
              <a:t>      .- Práctico</a:t>
            </a:r>
          </a:p>
          <a:p>
            <a:pPr>
              <a:spcAft>
                <a:spcPts val="600"/>
              </a:spcAft>
            </a:pPr>
            <a:r>
              <a:rPr lang="es-ES" sz="3200" b="1" dirty="0">
                <a:latin typeface="Franklin Gothic Medium" pitchFamily="34" charset="0"/>
              </a:rPr>
              <a:t>      .-  La contradicción y</a:t>
            </a:r>
          </a:p>
          <a:p>
            <a:pPr>
              <a:spcAft>
                <a:spcPts val="600"/>
              </a:spcAft>
            </a:pPr>
            <a:r>
              <a:rPr lang="es-ES" sz="3200" b="1" dirty="0">
                <a:latin typeface="Franklin Gothic Medium" pitchFamily="34" charset="0"/>
              </a:rPr>
              <a:t>      .- el problema de investigación.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s-ES" sz="3200" b="1" dirty="0">
                <a:latin typeface="Franklin Gothic Medium" pitchFamily="34" charset="0"/>
              </a:rPr>
              <a:t>Presentarlo en una </a:t>
            </a:r>
            <a:r>
              <a:rPr lang="es-ES" sz="3200" b="1" dirty="0">
                <a:solidFill>
                  <a:srgbClr val="FF0000"/>
                </a:solidFill>
                <a:latin typeface="Franklin Gothic Medium" pitchFamily="34" charset="0"/>
              </a:rPr>
              <a:t>infografía</a:t>
            </a:r>
            <a:r>
              <a:rPr lang="es-ES" sz="3200" b="1" dirty="0">
                <a:latin typeface="Franklin Gothic Medium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6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0110"/>
            <a:ext cx="2081267" cy="179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6300192" y="620688"/>
            <a:ext cx="1656184" cy="1789387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63291" y="3257981"/>
            <a:ext cx="775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¿ QUIÉN  DA  EL  PRIMER  PASO ?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97106" y="4725144"/>
            <a:ext cx="775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HASTA EL PRÓXIMO ENCUENTRO </a:t>
            </a:r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-5758"/>
            <a:ext cx="779651" cy="69845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51719" y="81499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PORTAFOLIO DE EVALUACIÓN</a:t>
            </a:r>
            <a:endParaRPr lang="en-US" sz="28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3 Rectángulo"/>
          <p:cNvSpPr/>
          <p:nvPr/>
        </p:nvSpPr>
        <p:spPr>
          <a:xfrm>
            <a:off x="1601879" y="44624"/>
            <a:ext cx="6282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Franklin Gothic Medium" pitchFamily="34" charset="0"/>
              </a:rPr>
              <a:t>EVALUACIÓN  DE  LA  ASIGNATURA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0210" y="1482138"/>
            <a:ext cx="88035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Franklin Gothic Medium" panose="020B0603020102020204" pitchFamily="34" charset="0"/>
              </a:rPr>
              <a:t>Criterios de evaluación: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Contenido y calidad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de las actividades que presenta (3 </a:t>
            </a:r>
            <a:r>
              <a:rPr lang="es-MX" sz="2400" b="1" dirty="0">
                <a:latin typeface="Franklin Gothic Medium" panose="020B0603020102020204" pitchFamily="34" charset="0"/>
              </a:rPr>
              <a:t>puntos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)</a:t>
            </a:r>
          </a:p>
          <a:p>
            <a:r>
              <a:rPr lang="es-MX" sz="2400" b="1" dirty="0" smtClean="0">
                <a:latin typeface="Franklin Gothic Medium" panose="020B0603020102020204" pitchFamily="34" charset="0"/>
              </a:rPr>
              <a:t>    .- Coherencia entre las actividades</a:t>
            </a:r>
            <a:r>
              <a:rPr lang="es-MX" sz="2400" b="1" dirty="0">
                <a:latin typeface="Franklin Gothic Medium" panose="020B0603020102020204" pitchFamily="34" charset="0"/>
              </a:rPr>
              <a:t>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y evolución en el aprendizaje     </a:t>
            </a:r>
          </a:p>
          <a:p>
            <a:r>
              <a:rPr lang="es-MX" sz="2400" b="1" dirty="0">
                <a:latin typeface="Franklin Gothic Medium" panose="020B0603020102020204" pitchFamily="34" charset="0"/>
              </a:rPr>
              <a:t>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   .- Cada actividad obligatoria aporta 0,5 si obtiene 4 </a:t>
            </a:r>
            <a:r>
              <a:rPr lang="es-MX" sz="2400" b="1" dirty="0" err="1" smtClean="0">
                <a:latin typeface="Franklin Gothic Medium" panose="020B0603020102020204" pitchFamily="34" charset="0"/>
              </a:rPr>
              <a:t>ó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 5  en los  </a:t>
            </a:r>
          </a:p>
          <a:p>
            <a:r>
              <a:rPr lang="es-MX" sz="2400" b="1" dirty="0">
                <a:latin typeface="Franklin Gothic Medium" panose="020B0603020102020204" pitchFamily="34" charset="0"/>
              </a:rPr>
              <a:t>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       talleres de presentación.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Pertinencia de las reflexiones </a:t>
            </a:r>
            <a:r>
              <a:rPr lang="es-MX" sz="2400" b="1" dirty="0">
                <a:latin typeface="Franklin Gothic Medium" panose="020B0603020102020204" pitchFamily="34" charset="0"/>
              </a:rPr>
              <a:t>que realiza. (1 punto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) </a:t>
            </a:r>
          </a:p>
          <a:p>
            <a:endParaRPr lang="es-MX" sz="2400" b="1" dirty="0" smtClean="0">
              <a:latin typeface="Franklin Gothic Medium" panose="020B0603020102020204" pitchFamily="34" charset="0"/>
            </a:endParaRPr>
          </a:p>
          <a:p>
            <a:endParaRPr lang="es-MX" sz="2400" b="1" dirty="0">
              <a:latin typeface="Franklin Gothic Medium" panose="020B0603020102020204" pitchFamily="34" charset="0"/>
            </a:endParaRPr>
          </a:p>
          <a:p>
            <a:endParaRPr lang="es-MX" sz="2400" b="1" dirty="0" smtClean="0">
              <a:latin typeface="Franklin Gothic Medium" panose="020B0603020102020204" pitchFamily="34" charset="0"/>
            </a:endParaRPr>
          </a:p>
          <a:p>
            <a:endParaRPr lang="es-MX" sz="2400" b="1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Creatividad </a:t>
            </a:r>
            <a:r>
              <a:rPr lang="es-MX" sz="2400" b="1" dirty="0">
                <a:latin typeface="Franklin Gothic Medium" panose="020B0603020102020204" pitchFamily="34" charset="0"/>
              </a:rPr>
              <a:t>en el diseño del 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portafolio y en la presentación de las actividades. </a:t>
            </a:r>
            <a:r>
              <a:rPr lang="es-MX" sz="2400" b="1" dirty="0">
                <a:latin typeface="Franklin Gothic Medium" panose="020B0603020102020204" pitchFamily="34" charset="0"/>
              </a:rPr>
              <a:t>(1 punto</a:t>
            </a:r>
            <a:r>
              <a:rPr lang="es-MX" sz="2400" b="1" dirty="0" smtClean="0">
                <a:latin typeface="Franklin Gothic Medium" panose="020B0603020102020204" pitchFamily="34" charset="0"/>
              </a:rPr>
              <a:t>)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Algunos serán evaluados desde la coevaluación, otros por autoevaluación y otros por la profesora</a:t>
            </a:r>
            <a:endParaRPr lang="es-MX" sz="24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71599" y="3789040"/>
            <a:ext cx="6912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b="1" dirty="0" smtClean="0">
                <a:latin typeface="Franklin Gothic Medium" panose="020B0603020102020204" pitchFamily="34" charset="0"/>
              </a:rPr>
              <a:t>Me gusta lo que he hecho porque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b="1" dirty="0" smtClean="0">
                <a:latin typeface="Franklin Gothic Medium" panose="020B0603020102020204" pitchFamily="34" charset="0"/>
              </a:rPr>
              <a:t>Con esta actividad mejore mi capacidad para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b="1" dirty="0" smtClean="0">
                <a:latin typeface="Franklin Gothic Medium" panose="020B0603020102020204" pitchFamily="34" charset="0"/>
              </a:rPr>
              <a:t>Una de las cosas que tengo que mejorar es …</a:t>
            </a:r>
            <a:endParaRPr lang="en-US" sz="24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22978" y="995794"/>
            <a:ext cx="84135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Objetivos:</a:t>
            </a:r>
          </a:p>
          <a:p>
            <a:pPr algn="just"/>
            <a:endParaRPr lang="es-ES" sz="2400" dirty="0">
              <a:latin typeface="Franklin Gothic Medium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Analizar</a:t>
            </a:r>
            <a:r>
              <a:rPr lang="es-ES" sz="2400" b="1" dirty="0">
                <a:latin typeface="Franklin Gothic Medium" pitchFamily="34" charset="0"/>
              </a:rPr>
              <a:t> responsablemente la ciencia y la investigación, como poderosos instrumentos de transformación social.</a:t>
            </a:r>
          </a:p>
          <a:p>
            <a:pPr algn="just">
              <a:lnSpc>
                <a:spcPct val="150000"/>
              </a:lnSpc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Valorar</a:t>
            </a:r>
            <a:r>
              <a:rPr lang="es-ES" sz="2400" b="1" dirty="0">
                <a:latin typeface="Franklin Gothic Medium" pitchFamily="34" charset="0"/>
              </a:rPr>
              <a:t> el Derecho como una ciencia social </a:t>
            </a:r>
          </a:p>
          <a:p>
            <a:pPr algn="just">
              <a:lnSpc>
                <a:spcPct val="150000"/>
              </a:lnSpc>
            </a:pPr>
            <a:r>
              <a:rPr lang="es-ES" sz="2400" b="1" dirty="0">
                <a:latin typeface="Franklin Gothic Medium" pitchFamily="34" charset="0"/>
              </a:rPr>
              <a:t>específica y el objeto de estudio de la Metodología de la Investigación.</a:t>
            </a:r>
          </a:p>
          <a:p>
            <a:pPr algn="just">
              <a:lnSpc>
                <a:spcPct val="150000"/>
              </a:lnSpc>
            </a:pPr>
            <a:endParaRPr lang="es-ES" sz="2400" b="1" dirty="0">
              <a:latin typeface="Franklin Gothic Medium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Franklin Gothic Medium" pitchFamily="34" charset="0"/>
              </a:rPr>
              <a:t>Clase 1</a:t>
            </a:r>
          </a:p>
          <a:p>
            <a:pPr algn="ctr"/>
            <a:r>
              <a:rPr lang="es-ES" sz="2400" b="1" dirty="0">
                <a:latin typeface="Franklin Gothic Medium" pitchFamily="34" charset="0"/>
              </a:rPr>
              <a:t>Las ciencias sociales, la investigación científica </a:t>
            </a:r>
          </a:p>
          <a:p>
            <a:pPr algn="ctr"/>
            <a:r>
              <a:rPr lang="es-ES" sz="2400" b="1" dirty="0">
                <a:latin typeface="Franklin Gothic Medium" pitchFamily="34" charset="0"/>
              </a:rPr>
              <a:t>y el Derecho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6250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116632"/>
            <a:ext cx="779651" cy="64807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38933" y="4750226"/>
            <a:ext cx="4190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400" b="1" dirty="0">
                <a:latin typeface="Franklin Gothic Medium" pitchFamily="34" charset="0"/>
              </a:rPr>
              <a:t>Descomponer el todo en partes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>
                <a:latin typeface="Franklin Gothic Medium" pitchFamily="34" charset="0"/>
              </a:rPr>
              <a:t>Estudiar cada una de ellas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>
                <a:latin typeface="Franklin Gothic Medium" pitchFamily="34" charset="0"/>
              </a:rPr>
              <a:t>Valorar las relaciones entre las partes.</a:t>
            </a:r>
          </a:p>
        </p:txBody>
      </p:sp>
      <p:pic>
        <p:nvPicPr>
          <p:cNvPr id="12" name="Picture 5" descr="7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37" y="2405136"/>
            <a:ext cx="1069091" cy="93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468433" y="4565560"/>
            <a:ext cx="3353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</a:t>
            </a:r>
          </a:p>
          <a:p>
            <a:pPr algn="ctr"/>
            <a:r>
              <a:rPr lang="es-E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</a:t>
            </a:r>
          </a:p>
          <a:p>
            <a:pPr algn="ctr"/>
            <a:r>
              <a:rPr lang="es-ES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</a:t>
            </a:r>
          </a:p>
          <a:p>
            <a:pPr algn="ctr"/>
            <a:r>
              <a:rPr lang="es-E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</a:t>
            </a:r>
          </a:p>
          <a:p>
            <a:pPr algn="ctr"/>
            <a:r>
              <a:rPr lang="es-ES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</a:t>
            </a:r>
          </a:p>
          <a:p>
            <a:pPr algn="ctr"/>
            <a:r>
              <a:rPr lang="es-E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Z</a:t>
            </a:r>
          </a:p>
          <a:p>
            <a:pPr algn="ctr"/>
            <a:r>
              <a:rPr lang="es-ES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</a:t>
            </a:r>
          </a:p>
          <a:p>
            <a:pPr algn="ctr"/>
            <a:r>
              <a:rPr lang="es-E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</a:t>
            </a:r>
            <a:endParaRPr lang="es-ES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371215" y="4750226"/>
            <a:ext cx="33374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V</a:t>
            </a:r>
          </a:p>
          <a:p>
            <a:pPr algn="ctr"/>
            <a:r>
              <a:rPr lang="es-ES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</a:t>
            </a:r>
          </a:p>
          <a:p>
            <a:pPr algn="ctr"/>
            <a:r>
              <a:rPr lang="es-E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</a:t>
            </a:r>
          </a:p>
          <a:p>
            <a:pPr algn="ctr"/>
            <a:r>
              <a:rPr lang="es-E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</a:t>
            </a:r>
            <a:endParaRPr lang="es-ES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es-E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</a:t>
            </a:r>
          </a:p>
          <a:p>
            <a:pPr algn="ctr"/>
            <a:r>
              <a:rPr lang="es-ES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</a:t>
            </a:r>
          </a:p>
          <a:p>
            <a:pPr algn="ctr"/>
            <a:r>
              <a:rPr lang="es-E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</a:t>
            </a:r>
            <a:endParaRPr lang="es-ES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67082" y="4611726"/>
            <a:ext cx="3269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400" b="1" dirty="0">
                <a:latin typeface="Franklin Gothic Medium" pitchFamily="34" charset="0"/>
              </a:rPr>
              <a:t>Rasgos del objeto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>
                <a:latin typeface="Franklin Gothic Medium" pitchFamily="34" charset="0"/>
              </a:rPr>
              <a:t>Valorar las relaciones entre los rasgos.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>
                <a:latin typeface="Franklin Gothic Medium" pitchFamily="34" charset="0"/>
              </a:rPr>
              <a:t>Emitir un juicio de valor</a:t>
            </a:r>
          </a:p>
        </p:txBody>
      </p:sp>
    </p:spTree>
    <p:extLst>
      <p:ext uri="{BB962C8B-B14F-4D97-AF65-F5344CB8AC3E}">
        <p14:creationId xmlns:p14="http://schemas.microsoft.com/office/powerpoint/2010/main" val="119211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LA CIENCIA </a:t>
            </a:r>
            <a:endParaRPr lang="es-ES" sz="2800" dirty="0">
              <a:latin typeface="Franklin Gothic Medium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83634" y="1124744"/>
            <a:ext cx="8107117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ES" sz="2800" b="1" dirty="0">
                <a:latin typeface="Franklin Gothic Medium" pitchFamily="34" charset="0"/>
              </a:rPr>
              <a:t>La ciencia </a:t>
            </a:r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es producto </a:t>
            </a:r>
            <a:r>
              <a:rPr lang="es-ES" sz="2800" b="1" dirty="0">
                <a:latin typeface="Franklin Gothic Medium" pitchFamily="34" charset="0"/>
              </a:rPr>
              <a:t>de la interacción creativa del hombre con su entorno histórico, por lo que </a:t>
            </a:r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es resultado de un marco sociocultural determinado</a:t>
            </a:r>
            <a:r>
              <a:rPr lang="es-ES" sz="2800" b="1" dirty="0">
                <a:latin typeface="Franklin Gothic Medium" pitchFamily="34" charset="0"/>
              </a:rPr>
              <a:t> dentro del cual transmite, de manera consciente o no, un determinado credo. En este sentido, puede enfocarse que </a:t>
            </a:r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es actividad y proceso que estudia la realidad, modo de conocer el mundo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.                         </a:t>
            </a:r>
          </a:p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es-ES" sz="2000" b="1" dirty="0">
                <a:latin typeface="Franklin Gothic Medium" pitchFamily="34" charset="0"/>
              </a:rPr>
              <a:t>(WARTOFSKY, 1973, p.11)</a:t>
            </a:r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LA CIENCIA </a:t>
            </a:r>
            <a:endParaRPr lang="es-ES" sz="2800" dirty="0">
              <a:latin typeface="Franklin Gothic Medium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47373" y="692696"/>
            <a:ext cx="83882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latin typeface="Franklin Gothic Medium" pitchFamily="34" charset="0"/>
              </a:rPr>
              <a:t>La ciencia es un </a:t>
            </a:r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sistema de ideas provisionales </a:t>
            </a:r>
            <a:r>
              <a:rPr lang="es-ES" sz="2800" b="1" dirty="0">
                <a:latin typeface="Franklin Gothic Medium" pitchFamily="34" charset="0"/>
              </a:rPr>
              <a:t>que constituye un bien en sí mismo y que tienen un </a:t>
            </a:r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carácter explicativo, sistemático, verificable, predictivo, falible, abierto, útil,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FF0000"/>
                </a:solidFill>
                <a:latin typeface="Franklin Gothic Medium" pitchFamily="34" charset="0"/>
              </a:rPr>
              <a:t>                 progresivo y comunicable</a:t>
            </a:r>
            <a:r>
              <a:rPr lang="es-ES" sz="2800" b="1" dirty="0">
                <a:latin typeface="Franklin Gothic Medium" pitchFamily="34" charset="0"/>
              </a:rPr>
              <a:t>.                </a:t>
            </a:r>
          </a:p>
          <a:p>
            <a:pPr algn="r">
              <a:lnSpc>
                <a:spcPct val="150000"/>
              </a:lnSpc>
            </a:pPr>
            <a:r>
              <a:rPr lang="es-ES" sz="2800" b="1" dirty="0">
                <a:latin typeface="Franklin Gothic Medium" pitchFamily="34" charset="0"/>
              </a:rPr>
              <a:t>  </a:t>
            </a:r>
            <a:r>
              <a:rPr lang="es-ES" sz="2000" b="1" dirty="0">
                <a:latin typeface="Franklin Gothic Medium" pitchFamily="34" charset="0"/>
              </a:rPr>
              <a:t>(BUNGE,  1975, p.9)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7438" y="4797152"/>
            <a:ext cx="8628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0070C0"/>
                </a:solidFill>
                <a:latin typeface="Franklin Gothic Medium" pitchFamily="34" charset="0"/>
              </a:rPr>
              <a:t>Requiere del investigador: </a:t>
            </a:r>
            <a:r>
              <a:rPr lang="es-ES" sz="2400" b="1" dirty="0">
                <a:latin typeface="Franklin Gothic Medium" pitchFamily="34" charset="0"/>
              </a:rPr>
              <a:t>curiosidad, desconfianza por la opinión prevaleciente, sensibilidad a la novedad, pensamiento </a:t>
            </a:r>
            <a:r>
              <a:rPr lang="es-ES" sz="2400" b="1" dirty="0" err="1">
                <a:latin typeface="Franklin Gothic Medium" pitchFamily="34" charset="0"/>
              </a:rPr>
              <a:t>antidogmático</a:t>
            </a:r>
            <a:r>
              <a:rPr lang="es-ES" sz="2400" b="1" dirty="0">
                <a:latin typeface="Franklin Gothic Medium" pitchFamily="34" charset="0"/>
              </a:rPr>
              <a:t>, intenso ejercicio de sus facultades psíquicas y disposición a pagar el precio de un gran número de errores.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4188863" flipH="1">
            <a:off x="-503806" y="2730986"/>
            <a:ext cx="2615174" cy="104791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57100">
                <a:srgbClr val="FFC000"/>
              </a:gs>
              <a:gs pos="0">
                <a:srgbClr val="00B0F0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CARACTERÍSTICAS DE LAS  CIENCIAS </a:t>
            </a:r>
            <a:endParaRPr lang="es-ES" sz="2800" dirty="0">
              <a:latin typeface="Franklin Gothic Medium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88576" y="917108"/>
            <a:ext cx="8766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Explicativa, </a:t>
            </a:r>
            <a:r>
              <a:rPr lang="es-ES" sz="2400" b="1" dirty="0">
                <a:latin typeface="Franklin Gothic Medium" pitchFamily="34" charset="0"/>
              </a:rPr>
              <a:t>porque va más allá de descripción, busca explicar los objetos, fenómenos, hechos y sus relaciones.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Sistemática, </a:t>
            </a:r>
            <a:r>
              <a:rPr lang="es-ES" sz="2400" b="1" dirty="0">
                <a:latin typeface="Franklin Gothic Medium" pitchFamily="34" charset="0"/>
              </a:rPr>
              <a:t>porque es un sistema de proposiciones coherente e interrelacionado lógicamente.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Verificable, </a:t>
            </a:r>
            <a:r>
              <a:rPr lang="es-ES" sz="2400" b="1" dirty="0">
                <a:latin typeface="Franklin Gothic Medium" pitchFamily="34" charset="0"/>
              </a:rPr>
              <a:t>porque se desarrolla a partir de conjeturas e hipótesis que se elaboran para luego verificar.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Predictiva</a:t>
            </a:r>
            <a:r>
              <a:rPr lang="es-ES" sz="2400" b="1" dirty="0">
                <a:latin typeface="Franklin Gothic Medium" pitchFamily="34" charset="0"/>
              </a:rPr>
              <a:t>, porque revela cómo pudo haber sido el pasado e imagina cómo podrá ser el futuro.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Falible, </a:t>
            </a:r>
            <a:r>
              <a:rPr lang="es-ES" sz="2400" b="1" dirty="0">
                <a:latin typeface="Franklin Gothic Medium" pitchFamily="34" charset="0"/>
              </a:rPr>
              <a:t>porque toda conclusión que establece es temporal y refutable.</a:t>
            </a:r>
          </a:p>
        </p:txBody>
      </p:sp>
    </p:spTree>
    <p:extLst>
      <p:ext uri="{BB962C8B-B14F-4D97-AF65-F5344CB8AC3E}">
        <p14:creationId xmlns:p14="http://schemas.microsoft.com/office/powerpoint/2010/main" val="14254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CARACTERÍSTICAS DE LAS  CIENCIAS </a:t>
            </a:r>
            <a:endParaRPr lang="es-ES" sz="2800" dirty="0">
              <a:latin typeface="Franklin Gothic Medium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51520" y="917107"/>
            <a:ext cx="83770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Abierta, </a:t>
            </a:r>
            <a:r>
              <a:rPr lang="es-ES" sz="2400" b="1" dirty="0">
                <a:latin typeface="Franklin Gothic Medium" pitchFamily="34" charset="0"/>
              </a:rPr>
              <a:t>porque no tiene barreras en su proceso de búsqueda, niega el dogmatismo y es controvertible.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Útil, </a:t>
            </a:r>
            <a:r>
              <a:rPr lang="es-ES" sz="2400" b="1" dirty="0">
                <a:latin typeface="Franklin Gothic Medium" pitchFamily="34" charset="0"/>
              </a:rPr>
              <a:t>porque los conocimientos que engendra aportan soluciones y transforman la realidad.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Progresiva, </a:t>
            </a:r>
            <a:r>
              <a:rPr lang="es-ES" sz="2400" b="1" dirty="0">
                <a:latin typeface="Franklin Gothic Medium" pitchFamily="34" charset="0"/>
              </a:rPr>
              <a:t>porque es dialéctica y autocorrectiva.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Comunicable, </a:t>
            </a:r>
            <a:r>
              <a:rPr lang="es-ES" sz="2400" b="1" dirty="0">
                <a:latin typeface="Franklin Gothic Medium" pitchFamily="34" charset="0"/>
              </a:rPr>
              <a:t>porque los conocimientos que gesta son públicos y transmisibles.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Franklin Gothic Medium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Franklin Gothic Medium" pitchFamily="34" charset="0"/>
              </a:rPr>
              <a:t>                          (</a:t>
            </a:r>
            <a:r>
              <a:rPr lang="es-ES" sz="2400" b="1" dirty="0" err="1">
                <a:latin typeface="Franklin Gothic Medium" pitchFamily="34" charset="0"/>
              </a:rPr>
              <a:t>Villabella</a:t>
            </a:r>
            <a:r>
              <a:rPr lang="es-ES" sz="2400" b="1" dirty="0">
                <a:latin typeface="Franklin Gothic Medium" pitchFamily="34" charset="0"/>
              </a:rPr>
              <a:t>, S/A, p.11 y 12)</a:t>
            </a:r>
          </a:p>
        </p:txBody>
      </p:sp>
      <p:sp>
        <p:nvSpPr>
          <p:cNvPr id="6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6516216" y="4356517"/>
            <a:ext cx="2376264" cy="2312843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969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LAS  CIENCIAS SOCIALES </a:t>
            </a:r>
            <a:endParaRPr lang="es-ES" sz="2800" dirty="0">
              <a:latin typeface="Franklin Gothic Medium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1520" y="692696"/>
            <a:ext cx="8298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>
                <a:latin typeface="Franklin Gothic Medium" pitchFamily="34" charset="0"/>
              </a:rPr>
              <a:t>Son las ramas de la ciencia relacionadas con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la sociedad y el comportamiento humano</a:t>
            </a:r>
            <a:r>
              <a:rPr lang="es-ES" sz="2400" b="1" dirty="0">
                <a:latin typeface="Franklin Gothic Medium" pitchFamily="34" charset="0"/>
              </a:rPr>
              <a:t>, tanto individual como colectivo; buscando comprender y explicar regularidades y particularidades que se expresan en el conjunto de las instituciones humanas.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65690" y="3606607"/>
            <a:ext cx="64442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Poseen  un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objeto de estudio </a:t>
            </a:r>
            <a:r>
              <a:rPr lang="es-ES" sz="2400" b="1" dirty="0">
                <a:latin typeface="Franklin Gothic Medium" pitchFamily="34" charset="0"/>
              </a:rPr>
              <a:t>definido.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 Cuentan con un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sistema de leyes, principios y sistema categorial.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 Su teoría y práctica exhibe un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desarrollo histórico-lógico.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s-ES" sz="2400" b="1" dirty="0">
                <a:latin typeface="Franklin Gothic Medium" pitchFamily="34" charset="0"/>
              </a:rPr>
              <a:t>Resuelven los problemas de </a:t>
            </a:r>
            <a:r>
              <a:rPr lang="es-ES" sz="2400" b="1" dirty="0">
                <a:solidFill>
                  <a:srgbClr val="FF0000"/>
                </a:solidFill>
                <a:latin typeface="Franklin Gothic Medium" pitchFamily="34" charset="0"/>
              </a:rPr>
              <a:t>carácter científico </a:t>
            </a:r>
            <a:r>
              <a:rPr lang="es-ES" sz="2400" b="1" dirty="0">
                <a:latin typeface="Franklin Gothic Medium" pitchFamily="34" charset="0"/>
              </a:rPr>
              <a:t>con metodologías propias.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03781" y="3555018"/>
            <a:ext cx="425116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</a:t>
            </a:r>
          </a:p>
          <a:p>
            <a:pPr algn="ctr"/>
            <a:r>
              <a:rPr lang="es-E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</a:t>
            </a:r>
          </a:p>
          <a:p>
            <a:pPr algn="ctr"/>
            <a:r>
              <a:rPr lang="es-ES" sz="2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E</a:t>
            </a:r>
          </a:p>
          <a:p>
            <a:pPr algn="ctr"/>
            <a:r>
              <a:rPr lang="es-E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N</a:t>
            </a:r>
          </a:p>
          <a:p>
            <a:pPr algn="ctr"/>
            <a:r>
              <a:rPr lang="es-ES" sz="2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</a:t>
            </a:r>
          </a:p>
          <a:p>
            <a:pPr algn="ctr"/>
            <a:r>
              <a:rPr lang="es-E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</a:t>
            </a:r>
          </a:p>
          <a:p>
            <a:pPr algn="ctr"/>
            <a:r>
              <a:rPr lang="es-ES" sz="2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5AC2896D-74B4-4AD9-A0D2-C6639DBFBD8F}"/>
              </a:ext>
            </a:extLst>
          </p:cNvPr>
          <p:cNvSpPr>
            <a:spLocks/>
          </p:cNvSpPr>
          <p:nvPr/>
        </p:nvSpPr>
        <p:spPr bwMode="gray">
          <a:xfrm rot="10800000" flipH="1">
            <a:off x="1387288" y="4502472"/>
            <a:ext cx="1182183" cy="78279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 animBg="1"/>
    </p:bld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654</TotalTime>
  <Words>1999</Words>
  <Application>Microsoft Office PowerPoint</Application>
  <PresentationFormat>Presentación en pantalla (4:3)</PresentationFormat>
  <Paragraphs>237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Franklin Gothic Medium</vt:lpstr>
      <vt:lpstr>Georgia</vt:lpstr>
      <vt:lpstr>HY그래픽M</vt:lpstr>
      <vt:lpstr>Times New Roman</vt:lpstr>
      <vt:lpstr>Trebuchet MS</vt:lpstr>
      <vt:lpstr>Wingdings</vt:lpstr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Casa</cp:lastModifiedBy>
  <cp:revision>119</cp:revision>
  <dcterms:created xsi:type="dcterms:W3CDTF">2023-02-14T14:00:07Z</dcterms:created>
  <dcterms:modified xsi:type="dcterms:W3CDTF">2026-03-06T20:09:32Z</dcterms:modified>
</cp:coreProperties>
</file>