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9" r:id="rId3"/>
    <p:sldId id="277" r:id="rId4"/>
    <p:sldId id="279" r:id="rId5"/>
    <p:sldId id="278" r:id="rId6"/>
    <p:sldId id="281" r:id="rId7"/>
    <p:sldId id="280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8401" autoAdjust="0"/>
  </p:normalViewPr>
  <p:slideViewPr>
    <p:cSldViewPr snapToGrid="0">
      <p:cViewPr varScale="1">
        <p:scale>
          <a:sx n="74" d="100"/>
          <a:sy n="74" d="100"/>
        </p:scale>
        <p:origin x="-42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368" y="883508"/>
            <a:ext cx="1612409" cy="1794456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378777" y="1178373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2400" b="1" dirty="0"/>
              <a:t>Centro Universitario Municipal Alquízar</a:t>
            </a:r>
          </a:p>
          <a:p>
            <a:pPr algn="ctr"/>
            <a:r>
              <a:rPr lang="es-ES" sz="2400" b="1" dirty="0"/>
              <a:t>Universidad de Artemisa</a:t>
            </a:r>
          </a:p>
          <a:p>
            <a:pPr algn="ctr"/>
            <a:r>
              <a:rPr lang="es-ES" sz="2400" b="1" dirty="0"/>
              <a:t>“Julio Díaz González”</a:t>
            </a:r>
          </a:p>
          <a:p>
            <a:pPr algn="ctr"/>
            <a:endParaRPr lang="es-ES" sz="2400" b="1" dirty="0"/>
          </a:p>
        </p:txBody>
      </p:sp>
      <p:sp>
        <p:nvSpPr>
          <p:cNvPr id="4" name="Rectángulo 3"/>
          <p:cNvSpPr/>
          <p:nvPr/>
        </p:nvSpPr>
        <p:spPr>
          <a:xfrm>
            <a:off x="1054821" y="3061088"/>
            <a:ext cx="752590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Propio III Silvicultura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3823" y="4467903"/>
            <a:ext cx="2628900" cy="17430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2050" y="619587"/>
            <a:ext cx="2628900" cy="170565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450523" y="4702861"/>
            <a:ext cx="7282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MSc. </a:t>
            </a:r>
            <a:r>
              <a:rPr lang="es-ES" sz="3200" b="1" dirty="0" err="1"/>
              <a:t>Deilyn</a:t>
            </a:r>
            <a:r>
              <a:rPr lang="es-ES" sz="3200" b="1" dirty="0"/>
              <a:t> Moreno </a:t>
            </a:r>
            <a:r>
              <a:rPr lang="es-ES" sz="3200" b="1"/>
              <a:t>Ramos </a:t>
            </a:r>
            <a:endParaRPr lang="es-ES" sz="3200" b="1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0" t="9234" r="10090" b="65678"/>
          <a:stretch/>
        </p:blipFill>
        <p:spPr bwMode="auto">
          <a:xfrm>
            <a:off x="8733066" y="2442185"/>
            <a:ext cx="2760099" cy="1927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9780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31818" y="942261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800" b="1" dirty="0"/>
              <a:t>¿Cuántos tipos de raleo existen?</a:t>
            </a:r>
          </a:p>
          <a:p>
            <a:endParaRPr lang="es-ES" sz="28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2800" dirty="0"/>
              <a:t>    Raleo Manual.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2800" dirty="0"/>
              <a:t>    Raleo mecánico.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2800" dirty="0"/>
              <a:t>    Raleo químico.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2800" dirty="0"/>
              <a:t>    Intensidad de raleo.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2800" dirty="0"/>
              <a:t>    Tamaño de fruto.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2800" dirty="0"/>
              <a:t>    Raleo químico.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2800" dirty="0"/>
              <a:t>    Productos </a:t>
            </a:r>
            <a:r>
              <a:rPr lang="es-ES" sz="2800" dirty="0" err="1"/>
              <a:t>caústicos</a:t>
            </a:r>
            <a:r>
              <a:rPr lang="es-ES" sz="2800" dirty="0"/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2800" dirty="0"/>
              <a:t>    El </a:t>
            </a:r>
            <a:r>
              <a:rPr lang="es-ES" sz="2800" dirty="0" err="1"/>
              <a:t>Dnoc</a:t>
            </a:r>
            <a:r>
              <a:rPr lang="es-ES" sz="2800" dirty="0"/>
              <a:t>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243" y="1464830"/>
            <a:ext cx="2466975" cy="18478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0" y="3513772"/>
            <a:ext cx="259379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756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10194" y="1065350"/>
            <a:ext cx="97144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/>
              <a:t>¿Cómo calcular la intensidad de raleo?</a:t>
            </a:r>
          </a:p>
          <a:p>
            <a:r>
              <a:rPr lang="es-ES" sz="2800" dirty="0"/>
              <a:t>La intensidad de raleo, va estar dada por la diferencia entre la cantidad de individuos a la edad de intervención y la cantidad de individuos que se deben dejar según el procedimiento anterior.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630" y="3186982"/>
            <a:ext cx="4009344" cy="266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777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66503" y="1271677"/>
            <a:ext cx="61482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/>
              <a:t>¿</a:t>
            </a:r>
            <a:r>
              <a:rPr lang="es-ES" sz="2800" b="1" dirty="0"/>
              <a:t>Qué es la poda natural?</a:t>
            </a:r>
          </a:p>
          <a:p>
            <a:pPr algn="just"/>
            <a:r>
              <a:rPr lang="es-ES" sz="2800" dirty="0"/>
              <a:t>La poda natural es un proceso, controlado principalmente por la densidad del rodal y se presenta tanto en especies intolerantes como tolerantes a la sombra. El proceso de poda natural consta de tres etapas: Muerte de la rama, desprendimiento de la rama y por último cicatrización.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137" y="1698171"/>
            <a:ext cx="3827962" cy="386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406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84069" y="1091475"/>
            <a:ext cx="67883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/>
              <a:t>¿Qué es poda en silvicultura?</a:t>
            </a:r>
          </a:p>
          <a:p>
            <a:pPr algn="just"/>
            <a:r>
              <a:rPr lang="es-ES" sz="2800" dirty="0"/>
              <a:t>La poda consiste en la eliminación de las ramas del tronco, mediante un corte neto y limpio. Maximizar la producción de madera sin nudos “Madera Clear”.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4282" y="2842396"/>
            <a:ext cx="4589145" cy="326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44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84514" y="1049608"/>
            <a:ext cx="677527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/>
              <a:t>¿Qué es la poda artificial?</a:t>
            </a:r>
          </a:p>
          <a:p>
            <a:pPr algn="just"/>
            <a:endParaRPr lang="es-ES" sz="2800" b="1" dirty="0"/>
          </a:p>
          <a:p>
            <a:pPr algn="just"/>
            <a:r>
              <a:rPr lang="es-ES" sz="2800" dirty="0"/>
              <a:t>La poda artificial se realiza cortando las ramas bajas, vivas o muertas de un árbol en pie, para dejar el tronco libre de nudos. Por lo general, la poda artificial se realiza cuando el árbol ha sobrepasado la altura o longitud de la primera troza, que es entre 2 y medio y tres metros.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8788" y="1526846"/>
            <a:ext cx="2723061" cy="363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438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80011" y="1141048"/>
            <a:ext cx="681445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/>
              <a:t>¿Cómo se llama el que poda los árboles?</a:t>
            </a:r>
          </a:p>
          <a:p>
            <a:pPr algn="just"/>
            <a:r>
              <a:rPr lang="es-ES" sz="2800" dirty="0"/>
              <a:t>La poda consiste en la eliminación de ramas, rebrotes o elementos que comprometan la salud o la función que debe tener nuestro árbol. La persona que se encarga de llevar a cabo esta labor se denomina podador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797" y="3491048"/>
            <a:ext cx="4542841" cy="254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176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71450" y="1101860"/>
            <a:ext cx="647482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/>
              <a:t>¿Cuál es el mejor momento para podar árboles?</a:t>
            </a:r>
          </a:p>
          <a:p>
            <a:pPr algn="just"/>
            <a:r>
              <a:rPr lang="es-ES" sz="2800" dirty="0"/>
              <a:t>La mejor época para podar los árboles es el invierno, cuando están en reposo. Es fundamental efectuar los cortes en el lugar más adecuado y que sean lo más limpios posibles. Los desgarros y el uso de herramientas sucias u oxidadas dificultan la cicatrización y pueden favorecer la aparición de enfermedades.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0744" y="1410789"/>
            <a:ext cx="3004184" cy="432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199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18754" y="837757"/>
            <a:ext cx="795092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/>
              <a:t>¿Qué herramientas se utilizan en la poda de las plantas?</a:t>
            </a:r>
          </a:p>
          <a:p>
            <a:endParaRPr lang="es-ES" sz="2800" dirty="0"/>
          </a:p>
          <a:p>
            <a:pPr marL="514350" indent="-514350">
              <a:buFont typeface="+mj-lt"/>
              <a:buAutoNum type="arabicPeriod"/>
            </a:pPr>
            <a:r>
              <a:rPr lang="es-ES" sz="2800" dirty="0"/>
              <a:t>   Tijera de poda de mano. 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800" dirty="0"/>
              <a:t>    Las tijeras son básicas en la jardinería. 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800" dirty="0"/>
              <a:t>    Tijera de poda de dos manos.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800" dirty="0"/>
              <a:t>    Tijera corta setos.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800" dirty="0"/>
              <a:t>    Tijera para podar pértiga.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800" dirty="0"/>
              <a:t>    Hacha de mano.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800" dirty="0"/>
              <a:t>    Rastrillo.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800" dirty="0"/>
              <a:t>    Podadora.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800" dirty="0"/>
              <a:t>    Desbrozadora.</a:t>
            </a:r>
          </a:p>
        </p:txBody>
      </p:sp>
    </p:spTree>
    <p:extLst>
      <p:ext uri="{BB962C8B-B14F-4D97-AF65-F5344CB8AC3E}">
        <p14:creationId xmlns:p14="http://schemas.microsoft.com/office/powerpoint/2010/main" val="2769067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368" y="883508"/>
            <a:ext cx="1612409" cy="1794456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378777" y="1178373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2400" b="1" dirty="0"/>
              <a:t>Centro Universitario Municipal Alquízar</a:t>
            </a:r>
          </a:p>
          <a:p>
            <a:pPr algn="ctr"/>
            <a:r>
              <a:rPr lang="es-ES" sz="2400" b="1" dirty="0"/>
              <a:t>Universidad de Artemisa</a:t>
            </a:r>
          </a:p>
          <a:p>
            <a:pPr algn="ctr"/>
            <a:r>
              <a:rPr lang="es-ES" sz="2400" b="1" dirty="0"/>
              <a:t>“Julio Díaz González”</a:t>
            </a:r>
          </a:p>
          <a:p>
            <a:pPr algn="ctr"/>
            <a:endParaRPr lang="es-ES" sz="2400" b="1" dirty="0"/>
          </a:p>
        </p:txBody>
      </p:sp>
      <p:sp>
        <p:nvSpPr>
          <p:cNvPr id="4" name="Rectángulo 3"/>
          <p:cNvSpPr/>
          <p:nvPr/>
        </p:nvSpPr>
        <p:spPr>
          <a:xfrm>
            <a:off x="1054821" y="3061088"/>
            <a:ext cx="752590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Propio III Silvicultura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3823" y="4467903"/>
            <a:ext cx="2628900" cy="17430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2050" y="619587"/>
            <a:ext cx="2628900" cy="170565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450523" y="4702861"/>
            <a:ext cx="7282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MSc. </a:t>
            </a:r>
            <a:r>
              <a:rPr lang="es-ES" sz="3200" b="1" dirty="0" err="1"/>
              <a:t>Deilyn</a:t>
            </a:r>
            <a:r>
              <a:rPr lang="es-ES" sz="3200" b="1" dirty="0"/>
              <a:t> Moreno Ramos </a:t>
            </a:r>
          </a:p>
          <a:p>
            <a:pPr algn="ctr"/>
            <a:r>
              <a:rPr lang="es-ES" sz="3200" b="1" dirty="0"/>
              <a:t>Curso 2024-2025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0" t="9234" r="10090" b="65678"/>
          <a:stretch/>
        </p:blipFill>
        <p:spPr bwMode="auto">
          <a:xfrm>
            <a:off x="8733066" y="2442185"/>
            <a:ext cx="2760099" cy="1927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5436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770" y="2819675"/>
            <a:ext cx="2820630" cy="316185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73530" y="1015282"/>
            <a:ext cx="107278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800" b="1" dirty="0"/>
              <a:t>Tema III:  Tratamientos en masas jóvenes en desarrollo</a:t>
            </a:r>
          </a:p>
        </p:txBody>
      </p:sp>
    </p:spTree>
    <p:extLst>
      <p:ext uri="{BB962C8B-B14F-4D97-AF65-F5344CB8AC3E}">
        <p14:creationId xmlns:p14="http://schemas.microsoft.com/office/powerpoint/2010/main" val="1882745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78490" y="837786"/>
            <a:ext cx="92431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/>
              <a:t>Sumario: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s-ES" sz="3600" dirty="0"/>
              <a:t>Tipos de aclareos.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s-ES" sz="3600" dirty="0"/>
              <a:t>Intensidad y frecuencia de los mismos.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s-ES" sz="3600" dirty="0"/>
              <a:t>Raleos en plantaciones mezcladas, estimación de la intensidad del mismo.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s-ES" sz="3600" dirty="0">
                <a:solidFill>
                  <a:srgbClr val="FF0000"/>
                </a:solidFill>
              </a:rPr>
              <a:t>Productos obtenidos como resultados de los aclareos.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s-ES" sz="3600" dirty="0"/>
              <a:t>Poda silvicultural natural o hecha por el hombre. </a:t>
            </a:r>
            <a:endParaRPr lang="es-ES" sz="4800" b="1" dirty="0">
              <a:solidFill>
                <a:srgbClr val="FF000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2699627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62444" y="738779"/>
            <a:ext cx="716715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/>
              <a:t>¿</a:t>
            </a:r>
            <a:r>
              <a:rPr lang="es-ES" sz="2800" b="1" dirty="0"/>
              <a:t>Qué es el aclareo de árboles?</a:t>
            </a:r>
          </a:p>
          <a:p>
            <a:pPr algn="just"/>
            <a:r>
              <a:rPr lang="es-ES" sz="2800" dirty="0"/>
              <a:t>Es una técnica que sirve para distribuir correctamente la población de árboles en los terrenos.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062445" y="2763667"/>
            <a:ext cx="745453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/>
              <a:t>¿Qué es la poda de aclareo?</a:t>
            </a:r>
          </a:p>
          <a:p>
            <a:pPr algn="just"/>
            <a:r>
              <a:rPr lang="es-ES" sz="2800" dirty="0"/>
              <a:t>Consiste en la eliminación selectiva de ramas o partes de ramas para conseguir alguno de los objetivos siguientes: Reducir la densidad y/o el peso de la copa. Hacer aumentar la penetración de luz y de aire al interior de la copa. Hacer que el árbol ofrezca menos resistencia al viento.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5243" y="1267097"/>
            <a:ext cx="2466975" cy="443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666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95986" y="1579993"/>
            <a:ext cx="983453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/>
              <a:t>Cuatro principios diferentes pueden ser distinguidos en los métodos que han sido desarrollados, para determinar cuáles pies (árboles) hay que sacar y cuales hay que favorecer en los aclareos, los cuales se clasifican en </a:t>
            </a:r>
            <a:r>
              <a:rPr lang="es-ES" sz="2800" b="1" dirty="0"/>
              <a:t>aclareos por lo bajo, aclareos por lo alto, aclareos de selección, aclareos mecánicos</a:t>
            </a:r>
            <a:endParaRPr lang="es-ES" sz="2800" dirty="0"/>
          </a:p>
        </p:txBody>
      </p:sp>
      <p:sp>
        <p:nvSpPr>
          <p:cNvPr id="3" name="Rectángulo 2"/>
          <p:cNvSpPr/>
          <p:nvPr/>
        </p:nvSpPr>
        <p:spPr>
          <a:xfrm>
            <a:off x="995986" y="919145"/>
            <a:ext cx="30335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/>
              <a:t>Tipos de aclareos.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673" y="3580175"/>
            <a:ext cx="18478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518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62446" y="1031353"/>
            <a:ext cx="817299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/>
              <a:t>¿Cuándo se realiza el aclareo?</a:t>
            </a:r>
          </a:p>
          <a:p>
            <a:pPr algn="just"/>
            <a:r>
              <a:rPr lang="es-ES" sz="2800" dirty="0"/>
              <a:t>La mejor época para realizar el aclareo es después de la caída de pequeños frutos no fecundados y antes del endurecimiento del hueso, aproximadamente unos 30 días después de la plena floración</a:t>
            </a:r>
            <a:r>
              <a:rPr lang="es-ES" dirty="0"/>
              <a:t>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103" y="3500846"/>
            <a:ext cx="3782060" cy="243132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592" y="3411583"/>
            <a:ext cx="175260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248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931817" y="650019"/>
            <a:ext cx="98189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/>
              <a:t>Raleos en plantaciones mezcladas, estimación de la intensidad del mismo.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931817" y="1604126"/>
            <a:ext cx="945315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/>
              <a:t>¿</a:t>
            </a:r>
            <a:r>
              <a:rPr lang="es-ES" sz="2800" b="1" dirty="0"/>
              <a:t>Qué es el raleo en plantaciones forestales?</a:t>
            </a:r>
          </a:p>
          <a:p>
            <a:pPr algn="just"/>
            <a:r>
              <a:rPr lang="es-ES" sz="2800" dirty="0"/>
              <a:t>Se denominan raleos o aclareos a los cortes realizados en un rodal en algún momento entre su establecimiento y su cosecha final, en los cuales los árboles eliminados son de la misma especie que los árboles favorecidos.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886" y="3451804"/>
            <a:ext cx="3997506" cy="260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00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27759" y="1010420"/>
            <a:ext cx="94139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/>
              <a:t>¿Qué es la técnica de raleo?</a:t>
            </a:r>
          </a:p>
          <a:p>
            <a:pPr algn="just"/>
            <a:r>
              <a:rPr lang="es-ES" sz="2800" dirty="0"/>
              <a:t>El raleo es la técnica por la cual se busca lograr determinados objetivos de mejora del conjunto a través de la eliminación de ciertos individuos que no cumplan con los estándares fijados. Hay diferentes formas de aplicar el raleo y esquemas para realizarlo</a:t>
            </a:r>
            <a:r>
              <a:rPr lang="es-ES" dirty="0"/>
              <a:t>.</a:t>
            </a:r>
            <a:endParaRPr lang="es-ES" dirty="0">
              <a:effectLst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7634" y="3316387"/>
            <a:ext cx="4001045" cy="263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06137" y="971232"/>
            <a:ext cx="63703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/>
              <a:t>¿Cómo se hace el raleo?</a:t>
            </a:r>
          </a:p>
          <a:p>
            <a:pPr algn="just"/>
            <a:r>
              <a:rPr lang="es-ES" sz="2800" dirty="0"/>
              <a:t>El raleo forestal consiste en reducir gradualmente el número de árboles en la plantación para concentrar el crecimiento en los mejores individuos. comercial. Sin embargo, la competencia por agua, luz y nutrientes no debe ser tan excesiva, ya que esto puede perjudicar el buen desarrollo de los árboles</a:t>
            </a:r>
            <a:r>
              <a:rPr lang="es-ES" dirty="0"/>
              <a:t>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7615" y="1463040"/>
            <a:ext cx="3100985" cy="413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337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7974109</TotalTime>
  <Words>873</Words>
  <Application>Microsoft Office PowerPoint</Application>
  <PresentationFormat>Personalizado</PresentationFormat>
  <Paragraphs>67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Orgánico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hola</dc:creator>
  <cp:lastModifiedBy>Rolando</cp:lastModifiedBy>
  <cp:revision>110</cp:revision>
  <dcterms:created xsi:type="dcterms:W3CDTF">2024-01-26T07:43:05Z</dcterms:created>
  <dcterms:modified xsi:type="dcterms:W3CDTF">2025-11-28T23:23:03Z</dcterms:modified>
</cp:coreProperties>
</file>