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5715000" type="screen16x1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681" autoAdjust="0"/>
    <p:restoredTop sz="94660"/>
  </p:normalViewPr>
  <p:slideViewPr>
    <p:cSldViewPr>
      <p:cViewPr varScale="1">
        <p:scale>
          <a:sx n="82" d="100"/>
          <a:sy n="82" d="100"/>
        </p:scale>
        <p:origin x="-1062" y="-78"/>
      </p:cViewPr>
      <p:guideLst>
        <p:guide orient="horz" pos="180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143000"/>
            <a:ext cx="7851648" cy="15240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2690447"/>
            <a:ext cx="7854696" cy="14605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62001"/>
            <a:ext cx="2057400" cy="4343136"/>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762001"/>
            <a:ext cx="6019800" cy="434313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097280"/>
            <a:ext cx="7772400" cy="1135380"/>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253887"/>
            <a:ext cx="7772400" cy="1258093"/>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229600" cy="9525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071"/>
            <a:ext cx="4038600" cy="369570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071"/>
            <a:ext cx="4038600" cy="369570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229600" cy="9525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46040"/>
            <a:ext cx="4040188" cy="549460"/>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1549798"/>
            <a:ext cx="4041775" cy="54570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095500"/>
            <a:ext cx="4040188" cy="320476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6" y="2095500"/>
            <a:ext cx="4041775" cy="320476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305800" cy="9525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428627"/>
            <a:ext cx="2743200" cy="968375"/>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397000"/>
            <a:ext cx="2743200" cy="3810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397000"/>
            <a:ext cx="5111750" cy="3810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923398"/>
            <a:ext cx="5257800" cy="34290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4466474"/>
            <a:ext cx="155448" cy="129540"/>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980830"/>
            <a:ext cx="2212848" cy="131885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357321"/>
            <a:ext cx="2209800" cy="181610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22/09/2023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5296959"/>
            <a:ext cx="609600" cy="304271"/>
          </a:xfrm>
        </p:spPr>
        <p:txBody>
          <a:bodyPr/>
          <a:lstStyle/>
          <a:p>
            <a:fld id="{132FADFE-3B8F-471C-ABF0-DBC7717ECBBC}" type="slidenum">
              <a:rPr lang="es-ES" smtClean="0"/>
              <a:pPr/>
              <a:t>‹Nº›</a:t>
            </a:fld>
            <a:endParaRPr lang="es-ES"/>
          </a:p>
        </p:txBody>
      </p:sp>
      <p:sp>
        <p:nvSpPr>
          <p:cNvPr id="3" name="2 Marcador de posición de imagen"/>
          <p:cNvSpPr>
            <a:spLocks noGrp="1"/>
          </p:cNvSpPr>
          <p:nvPr>
            <p:ph type="pic" idx="1"/>
          </p:nvPr>
        </p:nvSpPr>
        <p:spPr>
          <a:xfrm rot="420000">
            <a:off x="3485793" y="999598"/>
            <a:ext cx="4617720" cy="327660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4847167"/>
            <a:ext cx="9163050" cy="8678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5183188"/>
            <a:ext cx="4762500" cy="53181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5953"/>
            <a:ext cx="9163050" cy="8678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5953"/>
            <a:ext cx="4762500" cy="53181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586740"/>
            <a:ext cx="8229600" cy="9525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12900"/>
            <a:ext cx="8229600" cy="365760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5296959"/>
            <a:ext cx="2133600" cy="304271"/>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847CFC-816F-41D0-AAC0-9BF4FEBC753E}" type="datetimeFigureOut">
              <a:rPr lang="es-ES" smtClean="0"/>
              <a:pPr/>
              <a:t>22/09/2023</a:t>
            </a:fld>
            <a:endParaRPr lang="es-ES"/>
          </a:p>
        </p:txBody>
      </p:sp>
      <p:sp>
        <p:nvSpPr>
          <p:cNvPr id="22" name="21 Marcador de pie de página"/>
          <p:cNvSpPr>
            <a:spLocks noGrp="1"/>
          </p:cNvSpPr>
          <p:nvPr>
            <p:ph type="ftr" sz="quarter" idx="3"/>
          </p:nvPr>
        </p:nvSpPr>
        <p:spPr>
          <a:xfrm>
            <a:off x="2667000" y="5296959"/>
            <a:ext cx="3352800" cy="304271"/>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5296959"/>
            <a:ext cx="762000" cy="304271"/>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2FADFE-3B8F-471C-ABF0-DBC7717ECBBC}" type="slidenum">
              <a:rPr lang="es-ES" smtClean="0"/>
              <a:pPr/>
              <a:t>‹Nº›</a:t>
            </a:fld>
            <a:endParaRPr lang="es-ES"/>
          </a:p>
        </p:txBody>
      </p:sp>
      <p:grpSp>
        <p:nvGrpSpPr>
          <p:cNvPr id="2" name="1 Grupo"/>
          <p:cNvGrpSpPr/>
          <p:nvPr/>
        </p:nvGrpSpPr>
        <p:grpSpPr>
          <a:xfrm>
            <a:off x="-19017" y="168673"/>
            <a:ext cx="9180548" cy="541020"/>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42976" y="1000112"/>
            <a:ext cx="7261924" cy="4308872"/>
          </a:xfrm>
          <a:prstGeom prst="rect">
            <a:avLst/>
          </a:prstGeom>
          <a:noFill/>
        </p:spPr>
        <p:txBody>
          <a:bodyPr wrap="none" lIns="91440" tIns="45720" rIns="91440" bIns="45720">
            <a:spAutoFit/>
          </a:bodyPr>
          <a:lstStyle/>
          <a:p>
            <a:pPr algn="ctr"/>
            <a:r>
              <a:rPr lang="es-E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Ingenier</a:t>
            </a:r>
            <a:r>
              <a:rPr lang="es-E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ía de Calidad</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pPr algn="ctr"/>
            <a:r>
              <a:rPr lang="es-U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Conferencia 2</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Profesor: Damian Rivero Delgado</a:t>
            </a:r>
          </a:p>
          <a:p>
            <a:r>
              <a:rPr lang="es-US" sz="2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Teléfono: +5351809234</a:t>
            </a:r>
          </a:p>
          <a:p>
            <a:r>
              <a:rPr lang="es-US" sz="2000" b="1" dirty="0" err="1"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eMail</a:t>
            </a:r>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damusic93@gmail.com</a:t>
            </a:r>
            <a:endParaRPr lang="es-ES"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85798"/>
            <a:ext cx="8715436" cy="1938992"/>
          </a:xfrm>
          <a:prstGeom prst="rect">
            <a:avLst/>
          </a:prstGeom>
        </p:spPr>
        <p:txBody>
          <a:bodyPr wrap="square">
            <a:spAutoFit/>
          </a:bodyPr>
          <a:lstStyle/>
          <a:p>
            <a:pPr algn="just"/>
            <a:r>
              <a:rPr lang="es-ES" sz="2000" dirty="0" smtClean="0"/>
              <a:t>f. La acción correctiva. </a:t>
            </a:r>
          </a:p>
          <a:p>
            <a:pPr algn="just"/>
            <a:endParaRPr lang="es-ES" sz="2000" dirty="0" smtClean="0"/>
          </a:p>
          <a:p>
            <a:pPr algn="just"/>
            <a:r>
              <a:rPr lang="es-ES" sz="2000" dirty="0" smtClean="0"/>
              <a:t>El paso final para cerrar el bucle de retroalimentación consiste en accionar un cambio que restablezca el estado de control estadístico. La acción correctiva se hará sobre las fuentes de deficiencias esporádicas, para las fuentes de deficiencias crónicas utilizaremos el proceso de mejora.</a:t>
            </a:r>
            <a:endParaRPr lang="es-ES" sz="2000" dirty="0"/>
          </a:p>
        </p:txBody>
      </p:sp>
      <p:sp>
        <p:nvSpPr>
          <p:cNvPr id="3" name="2 Rectángulo"/>
          <p:cNvSpPr/>
          <p:nvPr/>
        </p:nvSpPr>
        <p:spPr>
          <a:xfrm>
            <a:off x="357158" y="2928938"/>
            <a:ext cx="8358246" cy="2308324"/>
          </a:xfrm>
          <a:prstGeom prst="rect">
            <a:avLst/>
          </a:prstGeom>
        </p:spPr>
        <p:txBody>
          <a:bodyPr wrap="square">
            <a:spAutoFit/>
          </a:bodyPr>
          <a:lstStyle/>
          <a:p>
            <a:pPr algn="just"/>
            <a:r>
              <a:rPr lang="es-ES" sz="1600" dirty="0" smtClean="0"/>
              <a:t>La herramienta fundamental para llevar a cabo el proceso de control son los gráficos de control conjuntamente con la hoja de análisis característica del producto/proceso-objeto de control. En la hoja de análisis cada características del producto es ligada a una o varias características del proceso, definiéndose una relación precisa y predecible entre la cantidad de cambio en el ajuste de la característica del proceso y la cantidad de efecto sobre la característica del producto. En las columnas de la hoja se recogen las características a controlar, la unidad de medida, el tipo de sensor, los objetivos para estas características, la frecuencia de las mediciones, criterios para la toma de decisiones, acciones a ejecutar y el responsable del control.</a:t>
            </a:r>
            <a:endParaRPr lang="es-E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l="30510" t="18521" r="30795" b="37823"/>
          <a:stretch>
            <a:fillRect/>
          </a:stretch>
        </p:blipFill>
        <p:spPr bwMode="auto">
          <a:xfrm>
            <a:off x="357158" y="857236"/>
            <a:ext cx="8358246" cy="4786346"/>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Yudit\Downloads\Sin título.jpg"/>
          <p:cNvPicPr>
            <a:picLocks noChangeAspect="1" noChangeArrowheads="1"/>
          </p:cNvPicPr>
          <p:nvPr/>
        </p:nvPicPr>
        <p:blipFill>
          <a:blip r:embed="rId2"/>
          <a:srcRect/>
          <a:stretch>
            <a:fillRect/>
          </a:stretch>
        </p:blipFill>
        <p:spPr bwMode="auto">
          <a:xfrm>
            <a:off x="6786578" y="3286125"/>
            <a:ext cx="1876425" cy="2428875"/>
          </a:xfrm>
          <a:prstGeom prst="rect">
            <a:avLst/>
          </a:prstGeom>
          <a:noFill/>
        </p:spPr>
      </p:pic>
      <p:sp>
        <p:nvSpPr>
          <p:cNvPr id="2" name="1 Rectángulo"/>
          <p:cNvSpPr/>
          <p:nvPr/>
        </p:nvSpPr>
        <p:spPr>
          <a:xfrm rot="20512555">
            <a:off x="386783" y="601254"/>
            <a:ext cx="8143932" cy="3785652"/>
          </a:xfrm>
          <a:prstGeom prst="rect">
            <a:avLst/>
          </a:prstGeom>
          <a:noFill/>
        </p:spPr>
        <p:txBody>
          <a:bodyPr wrap="square" lIns="91440" tIns="45720" rIns="91440" bIns="45720">
            <a:spAutoFit/>
          </a:bodyPr>
          <a:lstStyle/>
          <a:p>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Pero…</a:t>
            </a:r>
          </a:p>
          <a:p>
            <a:pPr algn="ctr"/>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¿Cómo determinar las características de la Calidad?</a:t>
            </a:r>
            <a:endParaRPr lang="es-ES" sz="20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1000112"/>
            <a:ext cx="8429684" cy="646331"/>
          </a:xfrm>
          <a:prstGeom prst="rect">
            <a:avLst/>
          </a:prstGeom>
        </p:spPr>
        <p:txBody>
          <a:bodyPr wrap="square">
            <a:spAutoFit/>
          </a:bodyPr>
          <a:lstStyle/>
          <a:p>
            <a:r>
              <a:rPr lang="es-ES" b="1" smtClean="0"/>
              <a:t>Las 7 herramientas de calidad permiten obtener los datos necesarios para solucionar problemas relacionados con la calidad en cualquier ámbito.</a:t>
            </a:r>
            <a:endParaRPr lang="es-ES" b="1" dirty="0"/>
          </a:p>
        </p:txBody>
      </p:sp>
      <p:sp>
        <p:nvSpPr>
          <p:cNvPr id="3" name="2 Rectángulo"/>
          <p:cNvSpPr/>
          <p:nvPr/>
        </p:nvSpPr>
        <p:spPr>
          <a:xfrm>
            <a:off x="428596" y="1714492"/>
            <a:ext cx="5786478" cy="3693319"/>
          </a:xfrm>
          <a:prstGeom prst="rect">
            <a:avLst/>
          </a:prstGeom>
        </p:spPr>
        <p:txBody>
          <a:bodyPr wrap="square">
            <a:spAutoFit/>
          </a:bodyPr>
          <a:lstStyle/>
          <a:p>
            <a:pPr algn="just"/>
            <a:r>
              <a:rPr lang="es-ES" dirty="0" smtClean="0"/>
              <a:t>A mediados del siglo pasado, el profesor de Ingeniería de la Universidad de Tokio, </a:t>
            </a:r>
            <a:r>
              <a:rPr lang="es-ES" dirty="0" err="1" smtClean="0"/>
              <a:t>Kaoru</a:t>
            </a:r>
            <a:r>
              <a:rPr lang="es-ES" dirty="0" smtClean="0"/>
              <a:t> Ishikawa, desarrollaba las</a:t>
            </a:r>
            <a:r>
              <a:rPr lang="es-ES" b="1" dirty="0" smtClean="0"/>
              <a:t> 7 herramientas básicas de calidad</a:t>
            </a:r>
            <a:r>
              <a:rPr lang="es-ES" dirty="0" smtClean="0"/>
              <a:t>. Experto en control de calidad, Ishikawa diseñó las herramientas imprescindibles que cualquier trabajador podría utilizar en beneficio de la calidad.</a:t>
            </a:r>
          </a:p>
          <a:p>
            <a:pPr algn="just"/>
            <a:r>
              <a:rPr lang="es-ES" dirty="0" smtClean="0"/>
              <a:t>Hoy se utilizan en todo el mundo y se conocen como un conjunto de metodologías que pueden aplicarse para resolver cualquier problema relacionado con la calidad. </a:t>
            </a:r>
            <a:r>
              <a:rPr lang="es-ES" b="1" dirty="0" smtClean="0"/>
              <a:t>Se basan en la recogida de datos y el análisis de los hechos</a:t>
            </a:r>
            <a:r>
              <a:rPr lang="es-ES" dirty="0" smtClean="0"/>
              <a:t>, y para recurrir a ellas no es necesario tener amplios conocimientos de estadística, ya que su uso es sencillo.</a:t>
            </a:r>
            <a:endParaRPr lang="es-ES" dirty="0"/>
          </a:p>
        </p:txBody>
      </p:sp>
      <p:pic>
        <p:nvPicPr>
          <p:cNvPr id="4098" name="Picture 2" descr="C:\Users\Yudit\Downloads\Sin título.jpg"/>
          <p:cNvPicPr>
            <a:picLocks noChangeAspect="1" noChangeArrowheads="1"/>
          </p:cNvPicPr>
          <p:nvPr/>
        </p:nvPicPr>
        <p:blipFill>
          <a:blip r:embed="rId2"/>
          <a:srcRect/>
          <a:stretch>
            <a:fillRect/>
          </a:stretch>
        </p:blipFill>
        <p:spPr bwMode="auto">
          <a:xfrm>
            <a:off x="6429388" y="2000244"/>
            <a:ext cx="2115913" cy="296227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857236"/>
            <a:ext cx="8643998" cy="4401205"/>
          </a:xfrm>
          <a:prstGeom prst="rect">
            <a:avLst/>
          </a:prstGeom>
        </p:spPr>
        <p:txBody>
          <a:bodyPr wrap="square">
            <a:spAutoFit/>
          </a:bodyPr>
          <a:lstStyle/>
          <a:p>
            <a:pPr algn="just"/>
            <a:r>
              <a:rPr lang="es-ES" sz="2000" dirty="0" smtClean="0"/>
              <a:t>Las 7 herramientas básicas de calidad son:</a:t>
            </a:r>
          </a:p>
          <a:p>
            <a:pPr algn="just"/>
            <a:endParaRPr lang="es-ES" sz="2000" dirty="0" smtClean="0"/>
          </a:p>
          <a:p>
            <a:pPr marL="457200" indent="-457200" algn="just">
              <a:buFont typeface="+mj-lt"/>
              <a:buAutoNum type="arabicPeriod"/>
            </a:pPr>
            <a:r>
              <a:rPr lang="es-ES" sz="2000" dirty="0" smtClean="0"/>
              <a:t>Hoja de recogida de datos</a:t>
            </a:r>
          </a:p>
          <a:p>
            <a:pPr marL="457200" indent="-457200" algn="just">
              <a:buFont typeface="+mj-lt"/>
              <a:buAutoNum type="arabicPeriod"/>
            </a:pPr>
            <a:r>
              <a:rPr lang="es-ES" sz="2000" dirty="0" smtClean="0"/>
              <a:t>Histograma</a:t>
            </a:r>
          </a:p>
          <a:p>
            <a:pPr marL="457200" indent="-457200" algn="just">
              <a:buFont typeface="+mj-lt"/>
              <a:buAutoNum type="arabicPeriod"/>
            </a:pPr>
            <a:r>
              <a:rPr lang="es-ES" sz="2000" dirty="0" smtClean="0"/>
              <a:t>Diagrama de Pareto</a:t>
            </a:r>
          </a:p>
          <a:p>
            <a:pPr marL="457200" indent="-457200" algn="just">
              <a:buFont typeface="+mj-lt"/>
              <a:buAutoNum type="arabicPeriod"/>
            </a:pPr>
            <a:r>
              <a:rPr lang="es-ES" sz="2000" dirty="0" smtClean="0"/>
              <a:t>Diagrama de espina de pescado, de causa-efecto o de Ishikawa</a:t>
            </a:r>
          </a:p>
          <a:p>
            <a:pPr marL="457200" indent="-457200" algn="just">
              <a:buFont typeface="+mj-lt"/>
              <a:buAutoNum type="arabicPeriod"/>
            </a:pPr>
            <a:r>
              <a:rPr lang="es-ES" sz="2000" dirty="0" smtClean="0"/>
              <a:t>Gráfico de control</a:t>
            </a:r>
          </a:p>
          <a:p>
            <a:pPr marL="457200" indent="-457200" algn="just">
              <a:buFont typeface="+mj-lt"/>
              <a:buAutoNum type="arabicPeriod"/>
            </a:pPr>
            <a:r>
              <a:rPr lang="es-ES" sz="2000" dirty="0" smtClean="0"/>
              <a:t>Diagrama de dispersión</a:t>
            </a:r>
          </a:p>
          <a:p>
            <a:pPr marL="457200" indent="-457200" algn="just">
              <a:buFont typeface="+mj-lt"/>
              <a:buAutoNum type="arabicPeriod"/>
            </a:pPr>
            <a:r>
              <a:rPr lang="es-ES" sz="2000" dirty="0" smtClean="0"/>
              <a:t>Estratificación</a:t>
            </a:r>
          </a:p>
          <a:p>
            <a:pPr algn="just"/>
            <a:endParaRPr lang="es-ES" sz="2000" dirty="0" smtClean="0"/>
          </a:p>
          <a:p>
            <a:pPr algn="just"/>
            <a:endParaRPr lang="es-ES" sz="2000" dirty="0" smtClean="0"/>
          </a:p>
          <a:p>
            <a:pPr algn="just"/>
            <a:r>
              <a:rPr lang="es-ES" sz="2000" dirty="0" smtClean="0"/>
              <a:t>Todas ellas son actualmente </a:t>
            </a:r>
            <a:r>
              <a:rPr lang="es-ES" sz="2000" b="1" dirty="0" smtClean="0"/>
              <a:t>de uso común en las empresas</a:t>
            </a:r>
            <a:r>
              <a:rPr lang="es-ES" sz="2000" dirty="0" smtClean="0"/>
              <a:t>, ya que permiten obtener mejores resultados en cualquier ámbito relacionado con la calidad.</a:t>
            </a:r>
            <a:endParaRPr lang="es-E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714360"/>
            <a:ext cx="8572560" cy="3139321"/>
          </a:xfrm>
          <a:prstGeom prst="rect">
            <a:avLst/>
          </a:prstGeom>
        </p:spPr>
        <p:txBody>
          <a:bodyPr wrap="square">
            <a:spAutoFit/>
          </a:bodyPr>
          <a:lstStyle/>
          <a:p>
            <a:pPr algn="just"/>
            <a:r>
              <a:rPr lang="es-ES" b="1" dirty="0" smtClean="0"/>
              <a:t>1.- Hoja de recogida de datos</a:t>
            </a:r>
          </a:p>
          <a:p>
            <a:pPr algn="just"/>
            <a:endParaRPr lang="es-ES" b="1" dirty="0" smtClean="0"/>
          </a:p>
          <a:p>
            <a:pPr algn="just"/>
            <a:r>
              <a:rPr lang="es-ES" dirty="0" smtClean="0"/>
              <a:t>Se emplea para </a:t>
            </a:r>
            <a:r>
              <a:rPr lang="es-ES" b="1" dirty="0" smtClean="0"/>
              <a:t>recoger y clasificar información</a:t>
            </a:r>
            <a:r>
              <a:rPr lang="es-ES" dirty="0" smtClean="0"/>
              <a:t> </a:t>
            </a:r>
            <a:r>
              <a:rPr lang="es-ES" b="1" dirty="0" smtClean="0"/>
              <a:t>sobre un proceso o producto</a:t>
            </a:r>
            <a:r>
              <a:rPr lang="es-ES" dirty="0" smtClean="0"/>
              <a:t>. Este tipo de hojas o planillas de inspección son muy similares a las </a:t>
            </a:r>
            <a:r>
              <a:rPr lang="es-ES" i="1" dirty="0" err="1" smtClean="0"/>
              <a:t>checklist</a:t>
            </a:r>
            <a:r>
              <a:rPr lang="es-ES" dirty="0" smtClean="0"/>
              <a:t>. Su diseño es muy importante, ya que dependiendo de este pueden utilizarse tanto para anotar resultados (de haberlos, enseguida pueden observarse patrones) como para comprobar tendencias .</a:t>
            </a:r>
          </a:p>
          <a:p>
            <a:pPr algn="just"/>
            <a:endParaRPr lang="es-ES" dirty="0" smtClean="0"/>
          </a:p>
          <a:p>
            <a:pPr algn="just"/>
            <a:r>
              <a:rPr lang="es-ES" dirty="0" smtClean="0"/>
              <a:t>Otra de sus ventajas es que </a:t>
            </a:r>
            <a:r>
              <a:rPr lang="es-ES" b="1" dirty="0" smtClean="0"/>
              <a:t>los datos que aporta no son complejos</a:t>
            </a:r>
            <a:r>
              <a:rPr lang="es-ES" dirty="0" smtClean="0"/>
              <a:t>. Permiten valorar los síntomas de un problema, buscar sus causas o, incluso, recopilar datos una vez planteada alguna hipótesis.</a:t>
            </a:r>
            <a:endParaRPr lang="es-ES" dirty="0"/>
          </a:p>
        </p:txBody>
      </p:sp>
      <p:pic>
        <p:nvPicPr>
          <p:cNvPr id="5122" name="Picture 2" descr="C:\Users\Yudit\Downloads\Sin título.jpg"/>
          <p:cNvPicPr>
            <a:picLocks noChangeAspect="1" noChangeArrowheads="1"/>
          </p:cNvPicPr>
          <p:nvPr/>
        </p:nvPicPr>
        <p:blipFill>
          <a:blip r:embed="rId2"/>
          <a:srcRect/>
          <a:stretch>
            <a:fillRect/>
          </a:stretch>
        </p:blipFill>
        <p:spPr bwMode="auto">
          <a:xfrm>
            <a:off x="6143636" y="3714756"/>
            <a:ext cx="1795454" cy="1795454"/>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714360"/>
            <a:ext cx="8858312" cy="3416320"/>
          </a:xfrm>
          <a:prstGeom prst="rect">
            <a:avLst/>
          </a:prstGeom>
        </p:spPr>
        <p:txBody>
          <a:bodyPr wrap="square">
            <a:spAutoFit/>
          </a:bodyPr>
          <a:lstStyle/>
          <a:p>
            <a:pPr algn="just"/>
            <a:r>
              <a:rPr lang="es-ES" b="1" dirty="0" smtClean="0"/>
              <a:t>2.- Histograma</a:t>
            </a:r>
          </a:p>
          <a:p>
            <a:pPr algn="just"/>
            <a:endParaRPr lang="es-ES" dirty="0" smtClean="0"/>
          </a:p>
          <a:p>
            <a:pPr algn="just"/>
            <a:r>
              <a:rPr lang="es-ES" dirty="0" smtClean="0"/>
              <a:t>Resulta especialmente útil para </a:t>
            </a:r>
            <a:r>
              <a:rPr lang="es-ES" b="1" dirty="0" smtClean="0"/>
              <a:t>analizar el patrón de comportamiento</a:t>
            </a:r>
            <a:r>
              <a:rPr lang="es-ES" dirty="0" smtClean="0"/>
              <a:t> </a:t>
            </a:r>
            <a:r>
              <a:rPr lang="es-ES" b="1" dirty="0" smtClean="0"/>
              <a:t>en un proceso</a:t>
            </a:r>
            <a:r>
              <a:rPr lang="es-ES" dirty="0" smtClean="0"/>
              <a:t> de un determinado fenómeno, para calcular su frecuencia. Al tratarse de un gráfico, es más sencillo descubrir pautas que de otro modo serían más complicadas de ver.</a:t>
            </a:r>
          </a:p>
          <a:p>
            <a:pPr algn="just"/>
            <a:endParaRPr lang="es-ES" dirty="0" smtClean="0"/>
          </a:p>
          <a:p>
            <a:pPr algn="just"/>
            <a:r>
              <a:rPr lang="es-ES" b="1" dirty="0" smtClean="0"/>
              <a:t>No puede aplicarse a cualidades</a:t>
            </a:r>
            <a:r>
              <a:rPr lang="es-ES" dirty="0" smtClean="0"/>
              <a:t> </a:t>
            </a:r>
            <a:r>
              <a:rPr lang="es-ES" b="1" dirty="0" smtClean="0"/>
              <a:t>o características abstractas</a:t>
            </a:r>
            <a:r>
              <a:rPr lang="es-ES" dirty="0" smtClean="0"/>
              <a:t>, sino a variables cuantificables. Estas aparecen representadas en forma de barras, cuya superficie es proporcional a la frecuencia de los datos reflejados. Las frecuencias se distribuyen en el eje vertical y las variables en el horizontal.  Un histograma puede presentarse como un</a:t>
            </a:r>
            <a:r>
              <a:rPr lang="es-ES" b="1" dirty="0" smtClean="0"/>
              <a:t> resumen de datos de fácil comprensión</a:t>
            </a:r>
            <a:r>
              <a:rPr lang="es-ES" dirty="0" smtClean="0"/>
              <a:t>.</a:t>
            </a:r>
            <a:endParaRPr lang="es-ES" dirty="0"/>
          </a:p>
        </p:txBody>
      </p:sp>
      <p:pic>
        <p:nvPicPr>
          <p:cNvPr id="6146" name="Picture 2" descr="C:\Users\Yudit\Downloads\Sin título.jpg"/>
          <p:cNvPicPr>
            <a:picLocks noChangeAspect="1" noChangeArrowheads="1"/>
          </p:cNvPicPr>
          <p:nvPr/>
        </p:nvPicPr>
        <p:blipFill>
          <a:blip r:embed="rId2"/>
          <a:srcRect/>
          <a:stretch>
            <a:fillRect/>
          </a:stretch>
        </p:blipFill>
        <p:spPr bwMode="auto">
          <a:xfrm>
            <a:off x="5286380" y="3845219"/>
            <a:ext cx="3214710" cy="186978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1071550"/>
            <a:ext cx="8858312" cy="2585323"/>
          </a:xfrm>
          <a:prstGeom prst="rect">
            <a:avLst/>
          </a:prstGeom>
        </p:spPr>
        <p:txBody>
          <a:bodyPr wrap="square">
            <a:spAutoFit/>
          </a:bodyPr>
          <a:lstStyle/>
          <a:p>
            <a:pPr algn="just"/>
            <a:r>
              <a:rPr lang="es-ES" b="1" dirty="0" smtClean="0"/>
              <a:t>3.- Diagrama de Pareto</a:t>
            </a:r>
          </a:p>
          <a:p>
            <a:pPr algn="just"/>
            <a:endParaRPr lang="es-ES" dirty="0" smtClean="0"/>
          </a:p>
          <a:p>
            <a:pPr algn="just"/>
            <a:r>
              <a:rPr lang="es-ES" dirty="0" smtClean="0"/>
              <a:t>Es un gráfico basado en el principio de Pareto que, aplicado a la calidad, afirma que el 20% de las causas provocan el 80% de los problemas. Ordena cuestiones de mayor a menor frecuencia y nos sirve para </a:t>
            </a:r>
            <a:r>
              <a:rPr lang="es-ES" b="1" dirty="0" smtClean="0"/>
              <a:t>revisar la frecuencia tanto de los problemas como de las causas</a:t>
            </a:r>
            <a:r>
              <a:rPr lang="es-ES" dirty="0" smtClean="0"/>
              <a:t>. Es importante definir antes de comenzar qué aspectos se van a estudiar.</a:t>
            </a:r>
          </a:p>
          <a:p>
            <a:pPr algn="just"/>
            <a:endParaRPr lang="es-ES" dirty="0" smtClean="0"/>
          </a:p>
          <a:p>
            <a:pPr algn="just"/>
            <a:r>
              <a:rPr lang="es-ES" dirty="0" smtClean="0"/>
              <a:t>Con este diagrama de barras verticales se puede </a:t>
            </a:r>
            <a:r>
              <a:rPr lang="es-ES" b="1" dirty="0" smtClean="0"/>
              <a:t>fijar un orden de prioridades a la hora de tomar decisiones y aplicar medidas</a:t>
            </a:r>
            <a:r>
              <a:rPr lang="es-ES" dirty="0" smtClean="0"/>
              <a:t>.</a:t>
            </a:r>
            <a:endParaRPr lang="es-ES" dirty="0"/>
          </a:p>
        </p:txBody>
      </p:sp>
      <p:pic>
        <p:nvPicPr>
          <p:cNvPr id="7170" name="Picture 2" descr="C:\Users\Yudit\Downloads\Sin título.jpg"/>
          <p:cNvPicPr>
            <a:picLocks noChangeAspect="1" noChangeArrowheads="1"/>
          </p:cNvPicPr>
          <p:nvPr/>
        </p:nvPicPr>
        <p:blipFill>
          <a:blip r:embed="rId2"/>
          <a:srcRect/>
          <a:stretch>
            <a:fillRect/>
          </a:stretch>
        </p:blipFill>
        <p:spPr bwMode="auto">
          <a:xfrm>
            <a:off x="4857752" y="3581158"/>
            <a:ext cx="3633788" cy="1934874"/>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85798"/>
            <a:ext cx="8715436" cy="2862322"/>
          </a:xfrm>
          <a:prstGeom prst="rect">
            <a:avLst/>
          </a:prstGeom>
        </p:spPr>
        <p:txBody>
          <a:bodyPr wrap="square">
            <a:spAutoFit/>
          </a:bodyPr>
          <a:lstStyle/>
          <a:p>
            <a:pPr algn="just"/>
            <a:r>
              <a:rPr lang="es-ES" b="1" dirty="0" smtClean="0"/>
              <a:t>4.- Diagrama de espina de pescado</a:t>
            </a:r>
          </a:p>
          <a:p>
            <a:pPr algn="just"/>
            <a:endParaRPr lang="es-ES" dirty="0" smtClean="0"/>
          </a:p>
          <a:p>
            <a:pPr algn="just"/>
            <a:r>
              <a:rPr lang="es-ES" dirty="0" smtClean="0"/>
              <a:t>Conocido también como diagrama causa-efecto o diagrama Ishikawa, se emplea para </a:t>
            </a:r>
            <a:r>
              <a:rPr lang="es-ES" b="1" dirty="0" smtClean="0"/>
              <a:t>encontrar las causas de un problema de rendimiento</a:t>
            </a:r>
            <a:r>
              <a:rPr lang="es-ES" dirty="0" smtClean="0"/>
              <a:t> a partir de un análisis más complejo.</a:t>
            </a:r>
          </a:p>
          <a:p>
            <a:pPr algn="just"/>
            <a:endParaRPr lang="es-ES" dirty="0" smtClean="0"/>
          </a:p>
          <a:p>
            <a:pPr algn="just"/>
            <a:r>
              <a:rPr lang="es-ES" dirty="0" smtClean="0"/>
              <a:t>Su uso también es muy sencillo, su diseño es muy similar al de una espina de pez y </a:t>
            </a:r>
            <a:r>
              <a:rPr lang="es-ES" b="1" dirty="0" smtClean="0"/>
              <a:t>resulta fácil interpretar los resultados</a:t>
            </a:r>
            <a:r>
              <a:rPr lang="es-ES" dirty="0" smtClean="0"/>
              <a:t>. Permite, además, comprobar cuáles son las diferencias entre el rendimiento que exigiría el correcto funcionamiento del proceso y el rendimiento actual.</a:t>
            </a:r>
            <a:endParaRPr lang="es-ES" dirty="0"/>
          </a:p>
        </p:txBody>
      </p:sp>
      <p:pic>
        <p:nvPicPr>
          <p:cNvPr id="8194" name="Picture 2" descr="C:\Users\Yudit\Downloads\Sin título.jpg"/>
          <p:cNvPicPr>
            <a:picLocks noChangeAspect="1" noChangeArrowheads="1"/>
          </p:cNvPicPr>
          <p:nvPr/>
        </p:nvPicPr>
        <p:blipFill>
          <a:blip r:embed="rId2"/>
          <a:srcRect/>
          <a:stretch>
            <a:fillRect/>
          </a:stretch>
        </p:blipFill>
        <p:spPr bwMode="auto">
          <a:xfrm>
            <a:off x="4429124" y="3357566"/>
            <a:ext cx="3429024" cy="223256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852434"/>
            <a:ext cx="8786874" cy="2862322"/>
          </a:xfrm>
          <a:prstGeom prst="rect">
            <a:avLst/>
          </a:prstGeom>
        </p:spPr>
        <p:txBody>
          <a:bodyPr wrap="square">
            <a:spAutoFit/>
          </a:bodyPr>
          <a:lstStyle/>
          <a:p>
            <a:pPr algn="just"/>
            <a:r>
              <a:rPr lang="es-ES" b="1" dirty="0" smtClean="0"/>
              <a:t>5.- Gráfico de control</a:t>
            </a:r>
          </a:p>
          <a:p>
            <a:pPr algn="just"/>
            <a:endParaRPr lang="es-ES" b="1" dirty="0" smtClean="0"/>
          </a:p>
          <a:p>
            <a:pPr algn="just"/>
            <a:r>
              <a:rPr lang="es-ES" dirty="0" smtClean="0"/>
              <a:t>Ayuda a descubrir si un proceso determinado tiene un</a:t>
            </a:r>
            <a:r>
              <a:rPr lang="es-ES" b="1" dirty="0" smtClean="0"/>
              <a:t> comportamiento que podemos predecir</a:t>
            </a:r>
            <a:r>
              <a:rPr lang="es-ES" dirty="0" smtClean="0"/>
              <a:t>, si es estable o no. Para ello, se estudian dos tipos de variables. Las aleatorias se repiten dentro de los límites predecibles, mientras que las debidas a causas especiales muestran qué factores implicados en el proceso es necesario identificar.</a:t>
            </a:r>
          </a:p>
          <a:p>
            <a:pPr algn="just"/>
            <a:endParaRPr lang="es-ES" dirty="0" smtClean="0"/>
          </a:p>
          <a:p>
            <a:pPr algn="just"/>
            <a:r>
              <a:rPr lang="es-ES" dirty="0" smtClean="0"/>
              <a:t>En cuanto a su diseño, hay tres líneas. La básica es la central, mientras que la superior y la inferior dibujan los límites máximo y mínimo permitidos. Estos límites de control reflejan el </a:t>
            </a:r>
            <a:r>
              <a:rPr lang="es-ES" b="1" dirty="0" smtClean="0"/>
              <a:t>grado de estabilidad de la cuestión</a:t>
            </a:r>
            <a:r>
              <a:rPr lang="es-ES" dirty="0" smtClean="0"/>
              <a:t> que se analiza.</a:t>
            </a:r>
            <a:endParaRPr lang="es-ES" dirty="0"/>
          </a:p>
        </p:txBody>
      </p:sp>
      <p:pic>
        <p:nvPicPr>
          <p:cNvPr id="9218" name="Picture 2" descr="C:\Users\Yudit\Downloads\Sin título.jpg"/>
          <p:cNvPicPr>
            <a:picLocks noChangeAspect="1" noChangeArrowheads="1"/>
          </p:cNvPicPr>
          <p:nvPr/>
        </p:nvPicPr>
        <p:blipFill>
          <a:blip r:embed="rId2"/>
          <a:srcRect b="23709"/>
          <a:stretch>
            <a:fillRect/>
          </a:stretch>
        </p:blipFill>
        <p:spPr bwMode="auto">
          <a:xfrm>
            <a:off x="2357422" y="3823277"/>
            <a:ext cx="4079882" cy="1748867"/>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857236"/>
            <a:ext cx="2500330"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Sumario:</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214282" y="2071682"/>
            <a:ext cx="8715436" cy="3108543"/>
          </a:xfrm>
          <a:prstGeom prst="rect">
            <a:avLst/>
          </a:prstGeom>
        </p:spPr>
        <p:txBody>
          <a:bodyPr wrap="square">
            <a:spAutoFit/>
          </a:bodyPr>
          <a:lstStyle/>
          <a:p>
            <a:pPr marL="342900" indent="-342900" algn="just">
              <a:buAutoNum type="arabicPeriod"/>
            </a:pPr>
            <a:r>
              <a:rPr lang="es-ES" sz="2800" dirty="0" smtClean="0"/>
              <a:t>Determinación de las características de calidad</a:t>
            </a:r>
            <a:r>
              <a:rPr lang="es-ES" sz="2800" dirty="0" smtClean="0"/>
              <a:t>.</a:t>
            </a:r>
          </a:p>
          <a:p>
            <a:pPr marL="342900" indent="-342900" algn="just">
              <a:buAutoNum type="arabicPeriod"/>
            </a:pPr>
            <a:endParaRPr lang="es-ES" sz="2800" dirty="0" smtClean="0"/>
          </a:p>
          <a:p>
            <a:pPr marL="342900" indent="-342900" algn="just">
              <a:buAutoNum type="arabicPeriod"/>
            </a:pPr>
            <a:r>
              <a:rPr lang="es-ES" sz="2800" dirty="0" smtClean="0"/>
              <a:t>Métodos, técnicas y herramientas para definir calidad de los procesos.</a:t>
            </a:r>
          </a:p>
          <a:p>
            <a:pPr marL="342900" indent="-342900" algn="just">
              <a:buAutoNum type="arabicPeriod"/>
            </a:pPr>
            <a:endParaRPr lang="es-ES" sz="2800" dirty="0" smtClean="0"/>
          </a:p>
          <a:p>
            <a:pPr marL="342900" indent="-342900" algn="just">
              <a:buAutoNum type="arabicPeriod"/>
            </a:pPr>
            <a:r>
              <a:rPr lang="es-ES" sz="2800" dirty="0" smtClean="0"/>
              <a:t>Introducción a la norma ISO 9000.</a:t>
            </a:r>
            <a:endParaRPr lang="es-ES" sz="2800" dirty="0" smtClean="0"/>
          </a:p>
          <a:p>
            <a:pPr marL="342900" indent="-342900" algn="just">
              <a:buAutoNum type="arabicPeriod"/>
            </a:pPr>
            <a:endParaRPr lang="es-ES" sz="28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913686"/>
            <a:ext cx="8786874" cy="3139321"/>
          </a:xfrm>
          <a:prstGeom prst="rect">
            <a:avLst/>
          </a:prstGeom>
        </p:spPr>
        <p:txBody>
          <a:bodyPr wrap="square">
            <a:spAutoFit/>
          </a:bodyPr>
          <a:lstStyle/>
          <a:p>
            <a:pPr algn="just"/>
            <a:r>
              <a:rPr lang="es-ES" b="1" dirty="0" smtClean="0"/>
              <a:t>6.- Diagrama de dispersión</a:t>
            </a:r>
          </a:p>
          <a:p>
            <a:pPr algn="just"/>
            <a:endParaRPr lang="es-ES" b="1" dirty="0" smtClean="0"/>
          </a:p>
          <a:p>
            <a:pPr algn="just"/>
            <a:r>
              <a:rPr lang="es-ES" dirty="0" smtClean="0"/>
              <a:t>El diagrama de dispersión o correlación se emplea para</a:t>
            </a:r>
            <a:r>
              <a:rPr lang="es-ES" b="1" dirty="0" smtClean="0"/>
              <a:t> comprobar la relación que existe entre dos variables diferentes</a:t>
            </a:r>
            <a:r>
              <a:rPr lang="es-ES" dirty="0" smtClean="0"/>
              <a:t> (X e Y), que pueden ser dos problemas o dos causas. X e Y pueden mantener una correlación positiva, es decir, aumentar o disminuir al mismo tiempo. También puede ser negativa, si su comportamiento es distinto, mientras una se ve incrementada, la otra se reduce. La correlación nula es aquella en la que se demuestra que no hay ningún tipo de relación entre las dos variables.</a:t>
            </a:r>
          </a:p>
          <a:p>
            <a:pPr algn="just"/>
            <a:endParaRPr lang="es-ES" dirty="0" smtClean="0"/>
          </a:p>
          <a:p>
            <a:pPr algn="just"/>
            <a:r>
              <a:rPr lang="es-ES" dirty="0" smtClean="0"/>
              <a:t>Para poder aplicar este diagrama </a:t>
            </a:r>
            <a:r>
              <a:rPr lang="es-ES" b="1" dirty="0" smtClean="0"/>
              <a:t>es necesario haber identificado el problema</a:t>
            </a:r>
            <a:r>
              <a:rPr lang="es-ES" dirty="0" smtClean="0"/>
              <a:t> y fijar cuáles son las variables que se van a estudiar.</a:t>
            </a:r>
            <a:endParaRPr lang="es-ES" dirty="0"/>
          </a:p>
        </p:txBody>
      </p:sp>
      <p:pic>
        <p:nvPicPr>
          <p:cNvPr id="10242" name="Picture 2" descr="C:\Users\Yudit\Downloads\Sin título.jpg"/>
          <p:cNvPicPr>
            <a:picLocks noChangeAspect="1" noChangeArrowheads="1"/>
          </p:cNvPicPr>
          <p:nvPr/>
        </p:nvPicPr>
        <p:blipFill>
          <a:blip r:embed="rId2"/>
          <a:srcRect/>
          <a:stretch>
            <a:fillRect/>
          </a:stretch>
        </p:blipFill>
        <p:spPr bwMode="auto">
          <a:xfrm>
            <a:off x="5429256" y="3780178"/>
            <a:ext cx="3000396" cy="186340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785798"/>
            <a:ext cx="9001156" cy="3693319"/>
          </a:xfrm>
          <a:prstGeom prst="rect">
            <a:avLst/>
          </a:prstGeom>
        </p:spPr>
        <p:txBody>
          <a:bodyPr wrap="square">
            <a:spAutoFit/>
          </a:bodyPr>
          <a:lstStyle/>
          <a:p>
            <a:pPr algn="just"/>
            <a:r>
              <a:rPr lang="es-ES" b="1" dirty="0" smtClean="0"/>
              <a:t>7.- Estratificación</a:t>
            </a:r>
          </a:p>
          <a:p>
            <a:pPr algn="just"/>
            <a:endParaRPr lang="es-ES" b="1" dirty="0" smtClean="0"/>
          </a:p>
          <a:p>
            <a:pPr algn="just"/>
            <a:r>
              <a:rPr lang="es-ES" dirty="0" smtClean="0"/>
              <a:t>Es una técnica muy útil cuando manejamos muchos datos, ya que contribuye a </a:t>
            </a:r>
            <a:r>
              <a:rPr lang="es-ES" b="1" dirty="0" smtClean="0"/>
              <a:t>clasificarlos o agruparlos en función de sus características comunes</a:t>
            </a:r>
            <a:r>
              <a:rPr lang="es-ES" dirty="0" smtClean="0"/>
              <a:t>.</a:t>
            </a:r>
          </a:p>
          <a:p>
            <a:pPr algn="just"/>
            <a:endParaRPr lang="es-ES" dirty="0" smtClean="0"/>
          </a:p>
          <a:p>
            <a:pPr algn="just"/>
            <a:r>
              <a:rPr lang="es-ES" dirty="0" smtClean="0"/>
              <a:t>Estratificar sería sinónimo de dividir el total de la información en subconjuntos, homogéneos entre sí y denominados estratos. De este modo, se pasa de datos genéricos y poco concisos a otros mucho más </a:t>
            </a:r>
            <a:r>
              <a:rPr lang="es-ES" b="1" dirty="0" smtClean="0"/>
              <a:t>precisos, poco variables</a:t>
            </a:r>
            <a:r>
              <a:rPr lang="es-ES" dirty="0" smtClean="0"/>
              <a:t> y, por lo tanto, más útiles a la hora de tomar decisiones.</a:t>
            </a:r>
          </a:p>
          <a:p>
            <a:pPr algn="just"/>
            <a:endParaRPr lang="es-ES" dirty="0" smtClean="0"/>
          </a:p>
          <a:p>
            <a:pPr algn="just"/>
            <a:r>
              <a:rPr lang="es-ES" dirty="0" smtClean="0"/>
              <a:t>Se puede utilizar, por ejemplo, para estratificar la materia prima (por proveedores, composición, procedencia…), la plantilla de trabajadores (antigüedad, estudios, edad…) o las ventas (físicas, online, días de la semana…).</a:t>
            </a:r>
            <a:endParaRPr lang="es-ES" dirty="0"/>
          </a:p>
        </p:txBody>
      </p:sp>
      <p:pic>
        <p:nvPicPr>
          <p:cNvPr id="11266" name="Picture 2" descr="C:\Users\Yudit\Downloads\Sin título.jpg"/>
          <p:cNvPicPr>
            <a:picLocks noChangeAspect="1" noChangeArrowheads="1"/>
          </p:cNvPicPr>
          <p:nvPr/>
        </p:nvPicPr>
        <p:blipFill>
          <a:blip r:embed="rId2"/>
          <a:srcRect b="11516"/>
          <a:stretch>
            <a:fillRect/>
          </a:stretch>
        </p:blipFill>
        <p:spPr bwMode="auto">
          <a:xfrm>
            <a:off x="5857884" y="4143384"/>
            <a:ext cx="2695575" cy="1500198"/>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00034" y="1071550"/>
            <a:ext cx="8143932" cy="3416320"/>
          </a:xfrm>
          <a:prstGeom prst="rect">
            <a:avLst/>
          </a:prstGeom>
          <a:noFill/>
        </p:spPr>
        <p:txBody>
          <a:bodyPr wrap="square" rtlCol="0">
            <a:spAutoFit/>
          </a:bodyPr>
          <a:lstStyle/>
          <a:p>
            <a:pPr algn="just"/>
            <a:r>
              <a:rPr lang="es-ES" dirty="0" smtClean="0"/>
              <a:t>En la práctica, para determinar las características de la calidad de un producto o servicio, se emplean tantos métodos, técnicas o herramientas como el controlador desee, ya que se limita solamente por su afán de querer actuar en pro de garantizar la mejora continua del bien que se oferta.</a:t>
            </a:r>
          </a:p>
          <a:p>
            <a:pPr algn="just"/>
            <a:endParaRPr lang="es-ES" dirty="0" smtClean="0"/>
          </a:p>
          <a:p>
            <a:pPr algn="just"/>
            <a:r>
              <a:rPr lang="es-ES" dirty="0" smtClean="0"/>
              <a:t>Un ejemplo muy sencillo y práctico de determinar características de calidad es por medio de las encuestas, ya que se considera una de las herramientas para recopilar información más beneficiosas para cualquier gestor.</a:t>
            </a:r>
          </a:p>
          <a:p>
            <a:pPr algn="just"/>
            <a:endParaRPr lang="es-ES" dirty="0" smtClean="0"/>
          </a:p>
          <a:p>
            <a:pPr algn="just"/>
            <a:r>
              <a:rPr lang="es-ES" dirty="0" smtClean="0"/>
              <a:t>También es muy conveniente establecer la política de ensayo-error para poder definir de antemano que estamos haciendo incorrectamente, y de esta forma ir subsanando deficiencias.</a:t>
            </a: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4282" y="1285864"/>
            <a:ext cx="8143932" cy="3785652"/>
          </a:xfrm>
          <a:prstGeom prst="rect">
            <a:avLst/>
          </a:prstGeom>
          <a:noFill/>
        </p:spPr>
        <p:txBody>
          <a:bodyPr wrap="square" rtlCol="0">
            <a:spAutoFit/>
          </a:bodyPr>
          <a:lstStyle/>
          <a:p>
            <a:pPr algn="just"/>
            <a:r>
              <a:rPr lang="es-ES" sz="2400" dirty="0" smtClean="0"/>
              <a:t>Otra forma de definir la calidad deseada y establecerlo para su uso continuo en los procesos de producción y servicios, es mediante el empleo de normas y procedimientos para la calidad en las empresas.</a:t>
            </a:r>
          </a:p>
          <a:p>
            <a:pPr algn="just"/>
            <a:endParaRPr lang="es-ES" sz="2400" dirty="0" smtClean="0"/>
          </a:p>
          <a:p>
            <a:pPr algn="just"/>
            <a:r>
              <a:rPr lang="es-ES" sz="2400" dirty="0" smtClean="0"/>
              <a:t>En cuanto a calidad refiere, la Norma por excelenci</a:t>
            </a:r>
            <a:r>
              <a:rPr lang="es-ES" sz="2400" dirty="0" smtClean="0"/>
              <a:t>a que se asocia es la ISO 9000 y su familia de normas donde se establece los diferentes criterios y requisitos para definir la calidad, y mantener la misma mediante un procedimiento pre-establecido.</a:t>
            </a:r>
            <a:endParaRPr lang="es-E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26776" t="19843" r="24135" b="8719"/>
          <a:stretch>
            <a:fillRect/>
          </a:stretch>
        </p:blipFill>
        <p:spPr bwMode="auto">
          <a:xfrm>
            <a:off x="0" y="0"/>
            <a:ext cx="9144000" cy="5715000"/>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571484"/>
            <a:ext cx="3929090"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Conclusiones:</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142844" y="1285864"/>
            <a:ext cx="8643998" cy="3785652"/>
          </a:xfrm>
          <a:prstGeom prst="rect">
            <a:avLst/>
          </a:prstGeom>
        </p:spPr>
        <p:txBody>
          <a:bodyPr wrap="square">
            <a:spAutoFit/>
          </a:bodyPr>
          <a:lstStyle/>
          <a:p>
            <a:pPr algn="just"/>
            <a:r>
              <a:rPr lang="es-ES" sz="2400" dirty="0" smtClean="0"/>
              <a:t>Las caracte</a:t>
            </a:r>
            <a:r>
              <a:rPr lang="es-ES" sz="2400" dirty="0" smtClean="0"/>
              <a:t>rísticas de la Calidad establecen la finalidad de nuestro proceso y los pormenores a tener en cuenta para lograr un producto o servicio adecuado.</a:t>
            </a:r>
            <a:endParaRPr lang="es-ES" sz="2400" dirty="0" smtClean="0"/>
          </a:p>
          <a:p>
            <a:pPr algn="just"/>
            <a:endParaRPr lang="es-US" sz="2400" dirty="0" smtClean="0"/>
          </a:p>
          <a:p>
            <a:pPr algn="just"/>
            <a:r>
              <a:rPr lang="es-US" sz="2400" dirty="0" smtClean="0"/>
              <a:t>Existen métodos, técnicas y herramientas para definir las características de la calidad del proceso asociado a nuestra organización.</a:t>
            </a:r>
            <a:endParaRPr lang="es-US" sz="2400" dirty="0" smtClean="0"/>
          </a:p>
          <a:p>
            <a:pPr algn="just"/>
            <a:endParaRPr lang="es-US" sz="2400" dirty="0" smtClean="0"/>
          </a:p>
          <a:p>
            <a:pPr algn="just"/>
            <a:r>
              <a:rPr lang="es-US" sz="2400" dirty="0" smtClean="0"/>
              <a:t>La norma ISO 9000 instituye por excelencia los procedimientos asociados a la calidad.</a:t>
            </a:r>
            <a:endParaRPr lang="es-E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571484"/>
            <a:ext cx="4857784"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Tarea Evaluativa:</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142844" y="1285864"/>
            <a:ext cx="8643998" cy="3785652"/>
          </a:xfrm>
          <a:prstGeom prst="rect">
            <a:avLst/>
          </a:prstGeom>
        </p:spPr>
        <p:txBody>
          <a:bodyPr wrap="square">
            <a:spAutoFit/>
          </a:bodyPr>
          <a:lstStyle/>
          <a:p>
            <a:pPr algn="just"/>
            <a:r>
              <a:rPr lang="es-ES" sz="2400" dirty="0" smtClean="0"/>
              <a:t>En equipos investiga sobre la vida y obra de las siguientes personalidades vinculadas a </a:t>
            </a:r>
            <a:r>
              <a:rPr lang="es-ES" sz="2400" dirty="0" smtClean="0"/>
              <a:t>la calidad (gurús de la calidad), </a:t>
            </a:r>
            <a:r>
              <a:rPr lang="es-ES" sz="2400" dirty="0" smtClean="0"/>
              <a:t>enfatizando en sus aportes al estudio de la calidad:</a:t>
            </a:r>
          </a:p>
          <a:p>
            <a:pPr algn="just"/>
            <a:endParaRPr lang="es-ES" sz="2400" dirty="0" smtClean="0"/>
          </a:p>
          <a:p>
            <a:pPr algn="just"/>
            <a:r>
              <a:rPr lang="es-ES" sz="2400" dirty="0" smtClean="0"/>
              <a:t>Equipo 1: William E. </a:t>
            </a:r>
            <a:r>
              <a:rPr lang="es-ES" sz="2400" dirty="0" err="1" smtClean="0"/>
              <a:t>Demming</a:t>
            </a:r>
            <a:endParaRPr lang="es-ES" sz="2400" dirty="0" smtClean="0"/>
          </a:p>
          <a:p>
            <a:pPr algn="just"/>
            <a:r>
              <a:rPr lang="es-ES" sz="2400" dirty="0" smtClean="0"/>
              <a:t>Equipo 2: Joseph M. </a:t>
            </a:r>
            <a:r>
              <a:rPr lang="es-ES" sz="2400" dirty="0" err="1" smtClean="0"/>
              <a:t>Jurán</a:t>
            </a:r>
            <a:endParaRPr lang="es-ES" sz="2400" dirty="0" smtClean="0"/>
          </a:p>
          <a:p>
            <a:pPr algn="just"/>
            <a:r>
              <a:rPr lang="es-ES" sz="2400" dirty="0" smtClean="0"/>
              <a:t>Equipo 3: Philip </a:t>
            </a:r>
            <a:r>
              <a:rPr lang="es-ES" sz="2400" dirty="0" err="1" smtClean="0"/>
              <a:t>Crosby</a:t>
            </a:r>
            <a:endParaRPr lang="es-ES" sz="2400" dirty="0" smtClean="0"/>
          </a:p>
          <a:p>
            <a:pPr algn="just"/>
            <a:r>
              <a:rPr lang="es-ES" sz="2400" dirty="0" smtClean="0"/>
              <a:t>Equipo 4: </a:t>
            </a:r>
            <a:r>
              <a:rPr lang="es-ES" sz="2400" dirty="0" err="1" smtClean="0"/>
              <a:t>Kaoru</a:t>
            </a:r>
            <a:r>
              <a:rPr lang="es-ES" sz="2400" dirty="0" smtClean="0"/>
              <a:t> Ishikawa</a:t>
            </a:r>
          </a:p>
          <a:p>
            <a:pPr algn="just"/>
            <a:r>
              <a:rPr lang="es-ES" sz="2400" dirty="0" smtClean="0"/>
              <a:t>Equipo 5: William </a:t>
            </a:r>
            <a:r>
              <a:rPr lang="es-ES" sz="2400" dirty="0" err="1" smtClean="0"/>
              <a:t>Ouchi</a:t>
            </a:r>
            <a:endParaRPr lang="es-ES" sz="2400" dirty="0" smtClean="0"/>
          </a:p>
          <a:p>
            <a:pPr algn="just"/>
            <a:r>
              <a:rPr lang="es-ES" sz="2400" dirty="0" smtClean="0"/>
              <a:t>Equipo 6: </a:t>
            </a:r>
            <a:r>
              <a:rPr lang="es-ES" sz="2400" dirty="0" err="1" smtClean="0"/>
              <a:t>Armand</a:t>
            </a:r>
            <a:r>
              <a:rPr lang="es-ES" sz="2400" dirty="0" smtClean="0"/>
              <a:t> V. </a:t>
            </a:r>
            <a:r>
              <a:rPr lang="es-ES" sz="2400" dirty="0" err="1" smtClean="0"/>
              <a:t>Feigenbaum</a:t>
            </a:r>
            <a:endParaRPr lang="es-E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42976" y="1000112"/>
            <a:ext cx="7261924" cy="4308872"/>
          </a:xfrm>
          <a:prstGeom prst="rect">
            <a:avLst/>
          </a:prstGeom>
          <a:noFill/>
        </p:spPr>
        <p:txBody>
          <a:bodyPr wrap="none" lIns="91440" tIns="45720" rIns="91440" bIns="45720">
            <a:spAutoFit/>
          </a:bodyPr>
          <a:lstStyle/>
          <a:p>
            <a:pPr algn="ctr"/>
            <a:r>
              <a:rPr lang="es-E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Ingenier</a:t>
            </a:r>
            <a:r>
              <a:rPr lang="es-E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ía de Calidad</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pPr algn="ctr"/>
            <a:r>
              <a:rPr lang="es-U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Conferencia 2</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Profesor: Damian Rivero Delgado</a:t>
            </a:r>
          </a:p>
          <a:p>
            <a:r>
              <a:rPr lang="es-US" sz="2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Teléfono: +5351809234</a:t>
            </a:r>
          </a:p>
          <a:p>
            <a:r>
              <a:rPr lang="es-US" sz="2000" b="1" dirty="0" err="1"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eMail</a:t>
            </a:r>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damusic93@gmail.com</a:t>
            </a:r>
            <a:endParaRPr lang="es-ES"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785798"/>
            <a:ext cx="2786082"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Objetivos:</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1025" name="Rectangle 1"/>
          <p:cNvSpPr>
            <a:spLocks noChangeArrowheads="1"/>
          </p:cNvSpPr>
          <p:nvPr/>
        </p:nvSpPr>
        <p:spPr bwMode="auto">
          <a:xfrm>
            <a:off x="142844" y="1714492"/>
            <a:ext cx="8786874"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Arial" pitchFamily="34" charset="0"/>
              <a:buChar char="•"/>
            </a:pPr>
            <a:r>
              <a:rPr lang="es-ES" sz="2400" dirty="0" smtClean="0"/>
              <a:t>Determinar las características de calidad de un producto o servicio y su expresión cuantitativa o cualitativa.</a:t>
            </a:r>
          </a:p>
          <a:p>
            <a:pPr lvl="0" algn="just">
              <a:buFont typeface="Arial" pitchFamily="34" charset="0"/>
              <a:buChar char="•"/>
            </a:pPr>
            <a:endParaRPr lang="es-ES" sz="2400" dirty="0" smtClean="0"/>
          </a:p>
          <a:p>
            <a:pPr lvl="0" algn="just">
              <a:buFont typeface="Arial" pitchFamily="34" charset="0"/>
              <a:buChar char="•"/>
            </a:pPr>
            <a:r>
              <a:rPr lang="es-ES" sz="2400" dirty="0" smtClean="0"/>
              <a:t>Ejemplificar mediante el empleo de métodos, técnicas</a:t>
            </a:r>
            <a:r>
              <a:rPr lang="es-ES" sz="2400" dirty="0" smtClean="0"/>
              <a:t> </a:t>
            </a:r>
            <a:r>
              <a:rPr lang="es-ES" sz="2400" dirty="0" smtClean="0"/>
              <a:t>y herramientas como lograr gestionar la calidad en la entidad.</a:t>
            </a:r>
          </a:p>
          <a:p>
            <a:pPr lvl="0" algn="just">
              <a:buFont typeface="Arial" pitchFamily="34" charset="0"/>
              <a:buChar char="•"/>
            </a:pPr>
            <a:endParaRPr lang="es-ES" sz="2400" dirty="0" smtClean="0"/>
          </a:p>
          <a:p>
            <a:pPr lvl="0" algn="just">
              <a:buFont typeface="Arial" pitchFamily="34" charset="0"/>
              <a:buChar char="•"/>
            </a:pPr>
            <a:r>
              <a:rPr lang="es-ES" sz="2400" dirty="0" smtClean="0"/>
              <a:t>Introducir el empleo de la norma ISO 9000 en el desempeño del ingeniero industrial como gestor de la calidad.</a:t>
            </a:r>
            <a:endParaRPr lang="es-ES"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3" descr="C:\Users\Yudit\Downloads\images.jpg"/>
          <p:cNvPicPr>
            <a:picLocks noChangeAspect="1" noChangeArrowheads="1"/>
          </p:cNvPicPr>
          <p:nvPr/>
        </p:nvPicPr>
        <p:blipFill>
          <a:blip r:embed="rId2"/>
          <a:srcRect/>
          <a:stretch>
            <a:fillRect/>
          </a:stretch>
        </p:blipFill>
        <p:spPr bwMode="auto">
          <a:xfrm>
            <a:off x="6500826" y="2428872"/>
            <a:ext cx="2143140" cy="3150995"/>
          </a:xfrm>
          <a:prstGeom prst="rect">
            <a:avLst/>
          </a:prstGeom>
          <a:noFill/>
        </p:spPr>
      </p:pic>
      <p:sp>
        <p:nvSpPr>
          <p:cNvPr id="3" name="2 Rectángulo"/>
          <p:cNvSpPr/>
          <p:nvPr/>
        </p:nvSpPr>
        <p:spPr>
          <a:xfrm>
            <a:off x="571472" y="785798"/>
            <a:ext cx="6000792" cy="3785652"/>
          </a:xfrm>
          <a:prstGeom prst="rect">
            <a:avLst/>
          </a:prstGeom>
          <a:noFill/>
        </p:spPr>
        <p:txBody>
          <a:bodyPr wrap="square" lIns="91440" tIns="45720" rIns="91440" bIns="45720">
            <a:spAutoFit/>
          </a:bodyPr>
          <a:lstStyle/>
          <a:p>
            <a:pPr algn="ctr"/>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¿Cómo determinar las características de la Calidad</a:t>
            </a:r>
            <a:endParaRPr lang="es-ES" sz="20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17410" name="AutoShape 2" descr="Pensar pensando fotos de stock, imágenes de Pensar pensando sin royalties |  Depositphotos"/>
          <p:cNvSpPr>
            <a:spLocks noChangeAspect="1" noChangeArrowheads="1"/>
          </p:cNvSpPr>
          <p:nvPr/>
        </p:nvSpPr>
        <p:spPr bwMode="auto">
          <a:xfrm>
            <a:off x="155575" y="-966788"/>
            <a:ext cx="1381125" cy="20193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1142988"/>
            <a:ext cx="8501122" cy="4154984"/>
          </a:xfrm>
          <a:prstGeom prst="rect">
            <a:avLst/>
          </a:prstGeom>
        </p:spPr>
        <p:txBody>
          <a:bodyPr wrap="square">
            <a:spAutoFit/>
          </a:bodyPr>
          <a:lstStyle/>
          <a:p>
            <a:pPr algn="just"/>
            <a:r>
              <a:rPr lang="es-ES" sz="2200" dirty="0" smtClean="0"/>
              <a:t>El control de la calidad mantiene el proceso en su estado planificado y consiste en la identificación de las variaciones esporádicas y en la toma de acciones correctivas para la eliminación de sus causas asignables, restableciendo el estado de control al nivel previo crónico. La responsabilidad de control se debería asignar al personal de línea de la empresa u operarios, pero para ello los operarios deben cumplir los requisitos del autocontrol, es decir: deben conocer los objetivos, el comportamiento real y un medio para realizar la corrección. El proceso de control de calidad abarca las siguientes etapas: elegir los puntos de control y características, diseñar el sistema de medición, establecer los estándares de actuación, medir la actuación real, comparar e interpretar las diferencias y actuar según estas diferencias.</a:t>
            </a:r>
            <a:endParaRPr lang="es-ES"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571484"/>
            <a:ext cx="8858312" cy="5016758"/>
          </a:xfrm>
          <a:prstGeom prst="rect">
            <a:avLst/>
          </a:prstGeom>
        </p:spPr>
        <p:txBody>
          <a:bodyPr wrap="square">
            <a:spAutoFit/>
          </a:bodyPr>
          <a:lstStyle/>
          <a:p>
            <a:pPr marL="342900" indent="-342900" algn="just">
              <a:buAutoNum type="alphaLcPeriod"/>
            </a:pPr>
            <a:r>
              <a:rPr lang="es-ES" sz="2000" dirty="0" smtClean="0"/>
              <a:t>La elección de los puntos de control y la característica a controlar. </a:t>
            </a:r>
          </a:p>
          <a:p>
            <a:pPr marL="342900" indent="-342900" algn="just"/>
            <a:r>
              <a:rPr lang="es-ES" sz="2000" dirty="0" smtClean="0"/>
              <a:t>     </a:t>
            </a:r>
          </a:p>
          <a:p>
            <a:pPr marL="342900" indent="-342900" algn="just"/>
            <a:r>
              <a:rPr lang="es-ES" sz="2000" dirty="0" smtClean="0"/>
              <a:t>     Mediante un diagrama de flujo se identifica aquellos puntos críticos donde se necesita llevar a cabo un control y las características del producto o proceso que se va a controlar. El proceso de control puede tener lugar en tres puntos:</a:t>
            </a:r>
          </a:p>
          <a:p>
            <a:pPr marL="342900" indent="-342900" algn="just"/>
            <a:endParaRPr lang="es-ES" sz="2000" dirty="0" smtClean="0"/>
          </a:p>
          <a:p>
            <a:pPr algn="just"/>
            <a:r>
              <a:rPr lang="es-ES" sz="2000" dirty="0" smtClean="0"/>
              <a:t>- Antes de las operaciones: mediante un control en la fase de diseño (</a:t>
            </a:r>
            <a:r>
              <a:rPr lang="es-ES" sz="2000" dirty="0" err="1" smtClean="0"/>
              <a:t>e.g.</a:t>
            </a:r>
            <a:r>
              <a:rPr lang="es-ES" sz="2000" dirty="0" smtClean="0"/>
              <a:t>, diseño dispositivo a prueba de error o "</a:t>
            </a:r>
            <a:r>
              <a:rPr lang="es-ES" sz="2000" dirty="0" err="1" smtClean="0"/>
              <a:t>poka-yoke</a:t>
            </a:r>
            <a:r>
              <a:rPr lang="es-ES" sz="2000" dirty="0" smtClean="0"/>
              <a:t>", sistema de aviso precoz) o mediante el muestreo de aceptación que asegure el cumplimiento de los requisitos por parte del proveedor.</a:t>
            </a:r>
          </a:p>
          <a:p>
            <a:pPr algn="just"/>
            <a:r>
              <a:rPr lang="es-ES" sz="2000" dirty="0" smtClean="0"/>
              <a:t>- Durante las operaciones: mediante el control del proceso a través del bucle de retroalimentación.</a:t>
            </a:r>
          </a:p>
          <a:p>
            <a:pPr algn="just"/>
            <a:r>
              <a:rPr lang="es-ES" sz="2000" dirty="0" smtClean="0"/>
              <a:t>- Control después de las operaciones: solicitando al cliente que califique el producto o servicio entregado, mediante auditorias o a través de muestreos de aceptación que evitan que lleguen productos defectuosos a manos del cliente.</a:t>
            </a:r>
            <a:endParaRPr lang="es-E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872341"/>
            <a:ext cx="8643998" cy="3170099"/>
          </a:xfrm>
          <a:prstGeom prst="rect">
            <a:avLst/>
          </a:prstGeom>
        </p:spPr>
        <p:txBody>
          <a:bodyPr wrap="square">
            <a:spAutoFit/>
          </a:bodyPr>
          <a:lstStyle/>
          <a:p>
            <a:pPr algn="just"/>
            <a:r>
              <a:rPr lang="es-ES" sz="2000" dirty="0" smtClean="0"/>
              <a:t>b. El diseño del sistema de medición. </a:t>
            </a:r>
          </a:p>
          <a:p>
            <a:pPr algn="just"/>
            <a:endParaRPr lang="es-ES" sz="2000" dirty="0" smtClean="0"/>
          </a:p>
          <a:p>
            <a:pPr algn="just"/>
            <a:r>
              <a:rPr lang="es-ES" sz="2000" dirty="0" smtClean="0"/>
              <a:t>Se crea un sistema de medida que consiste en: </a:t>
            </a:r>
          </a:p>
          <a:p>
            <a:pPr algn="just"/>
            <a:endParaRPr lang="es-ES" sz="2000" dirty="0" smtClean="0"/>
          </a:p>
          <a:p>
            <a:pPr algn="just"/>
            <a:r>
              <a:rPr lang="es-ES" sz="2000" dirty="0" smtClean="0"/>
              <a:t>Definir la una unidad de medida que permita la evaluación numérica de cada característica, esta unidad puede ser una variable o un atributo: las variables utilizan una escala continua (</a:t>
            </a:r>
            <a:r>
              <a:rPr lang="es-ES" sz="2000" dirty="0" err="1" smtClean="0"/>
              <a:t>e.g.</a:t>
            </a:r>
            <a:r>
              <a:rPr lang="es-ES" sz="2000" dirty="0" smtClean="0"/>
              <a:t>, longitud, altura, peso, tiempo de espera) y los atributos utilizan una escala discreta (</a:t>
            </a:r>
            <a:r>
              <a:rPr lang="es-ES" sz="2000" dirty="0" err="1" smtClean="0"/>
              <a:t>e.g.</a:t>
            </a:r>
            <a:r>
              <a:rPr lang="es-ES" sz="2000" dirty="0" smtClean="0"/>
              <a:t>, número de artículos defectuosos o número de defectos por unidad); y definir el sensor (un instrumento para llevar a cabo la evaluación).</a:t>
            </a:r>
            <a:endParaRPr lang="es-E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785798"/>
            <a:ext cx="8786874" cy="1938992"/>
          </a:xfrm>
          <a:prstGeom prst="rect">
            <a:avLst/>
          </a:prstGeom>
        </p:spPr>
        <p:txBody>
          <a:bodyPr wrap="square">
            <a:spAutoFit/>
          </a:bodyPr>
          <a:lstStyle/>
          <a:p>
            <a:pPr algn="just"/>
            <a:r>
              <a:rPr lang="es-ES" sz="2000" dirty="0" smtClean="0"/>
              <a:t>c. El establecimiento de los estándares de actuación. </a:t>
            </a:r>
          </a:p>
          <a:p>
            <a:pPr algn="just"/>
            <a:endParaRPr lang="es-ES" sz="2000" dirty="0" smtClean="0"/>
          </a:p>
          <a:p>
            <a:pPr algn="just"/>
            <a:r>
              <a:rPr lang="es-ES" sz="2000" dirty="0" smtClean="0"/>
              <a:t>Para cada objeto de control se establece un objetivo de calidad (valor nominal y sus tolerancias) que han de ser legitimados, medibles y alcanzables. La decisión de si el proceso y el producto son conforme se ha de basar en el cumplimiento de dichas especificaciones.</a:t>
            </a:r>
            <a:endParaRPr lang="es-ES" sz="2000" dirty="0"/>
          </a:p>
        </p:txBody>
      </p:sp>
      <p:sp>
        <p:nvSpPr>
          <p:cNvPr id="3" name="2 Rectángulo"/>
          <p:cNvSpPr/>
          <p:nvPr/>
        </p:nvSpPr>
        <p:spPr>
          <a:xfrm>
            <a:off x="142844" y="3143252"/>
            <a:ext cx="8643998" cy="1631216"/>
          </a:xfrm>
          <a:prstGeom prst="rect">
            <a:avLst/>
          </a:prstGeom>
        </p:spPr>
        <p:txBody>
          <a:bodyPr wrap="square">
            <a:spAutoFit/>
          </a:bodyPr>
          <a:lstStyle/>
          <a:p>
            <a:pPr algn="just"/>
            <a:r>
              <a:rPr lang="es-ES" sz="2000" dirty="0" smtClean="0"/>
              <a:t>d. La medición de la actuación real. </a:t>
            </a:r>
          </a:p>
          <a:p>
            <a:pPr algn="just"/>
            <a:endParaRPr lang="es-ES" sz="2000" dirty="0" smtClean="0"/>
          </a:p>
          <a:p>
            <a:pPr algn="just"/>
            <a:r>
              <a:rPr lang="es-ES" sz="2000" dirty="0" smtClean="0"/>
              <a:t>En esta etapa se deben decidir la frecuencia de las mediciones, el tamaño de la muestra y quién debe realizar la inspección (trabajadores, inspectores o incluso los clientes).</a:t>
            </a:r>
            <a:endParaRPr lang="es-E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7158" y="785798"/>
            <a:ext cx="8572560" cy="2246769"/>
          </a:xfrm>
          <a:prstGeom prst="rect">
            <a:avLst/>
          </a:prstGeom>
        </p:spPr>
        <p:txBody>
          <a:bodyPr wrap="square">
            <a:spAutoFit/>
          </a:bodyPr>
          <a:lstStyle/>
          <a:p>
            <a:pPr algn="just"/>
            <a:r>
              <a:rPr lang="es-ES" sz="2000" dirty="0" smtClean="0"/>
              <a:t>e. La comparación e interpretación de las diferencias. </a:t>
            </a:r>
          </a:p>
          <a:p>
            <a:pPr algn="just"/>
            <a:endParaRPr lang="es-ES" sz="2000" dirty="0" smtClean="0"/>
          </a:p>
          <a:p>
            <a:pPr algn="just"/>
            <a:r>
              <a:rPr lang="es-ES" sz="2000" dirty="0" smtClean="0"/>
              <a:t>Los datos obtenidos mediante mediciones y observaciones se someten a un procesado que suministra la información necesaria para la toma de decisiones. En muchos casos es necesario saber interpretar estas desviaciones y descubrir la causa del cambio esporádico. La herramienta que se utiliza para ello son los gráficos de control.</a:t>
            </a:r>
            <a:endParaRPr lang="es-ES" sz="2000" dirty="0"/>
          </a:p>
        </p:txBody>
      </p:sp>
      <p:pic>
        <p:nvPicPr>
          <p:cNvPr id="1026" name="Picture 2"/>
          <p:cNvPicPr>
            <a:picLocks noChangeAspect="1" noChangeArrowheads="1"/>
          </p:cNvPicPr>
          <p:nvPr/>
        </p:nvPicPr>
        <p:blipFill>
          <a:blip r:embed="rId2"/>
          <a:srcRect l="33486" t="19843" r="34144" b="36500"/>
          <a:stretch>
            <a:fillRect/>
          </a:stretch>
        </p:blipFill>
        <p:spPr bwMode="auto">
          <a:xfrm>
            <a:off x="2643174" y="3214690"/>
            <a:ext cx="3643338" cy="239225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164</TotalTime>
  <Words>2142</Words>
  <PresentationFormat>Presentación en pantalla (16:10)</PresentationFormat>
  <Paragraphs>130</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Yudit</dc:creator>
  <cp:lastModifiedBy>Economía</cp:lastModifiedBy>
  <cp:revision>19</cp:revision>
  <dcterms:created xsi:type="dcterms:W3CDTF">2023-09-07T10:59:18Z</dcterms:created>
  <dcterms:modified xsi:type="dcterms:W3CDTF">2023-09-23T03:06:44Z</dcterms:modified>
</cp:coreProperties>
</file>