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23" r:id="rId3"/>
    <p:sldId id="317" r:id="rId4"/>
    <p:sldId id="318" r:id="rId5"/>
    <p:sldId id="301" r:id="rId6"/>
    <p:sldId id="315" r:id="rId7"/>
    <p:sldId id="314" r:id="rId8"/>
    <p:sldId id="319" r:id="rId9"/>
    <p:sldId id="304" r:id="rId10"/>
    <p:sldId id="303" r:id="rId11"/>
    <p:sldId id="305" r:id="rId12"/>
    <p:sldId id="324" r:id="rId13"/>
    <p:sldId id="307" r:id="rId14"/>
    <p:sldId id="321" r:id="rId15"/>
    <p:sldId id="320" r:id="rId16"/>
    <p:sldId id="288" r:id="rId17"/>
    <p:sldId id="289" r:id="rId18"/>
    <p:sldId id="322" r:id="rId19"/>
    <p:sldId id="311" r:id="rId20"/>
    <p:sldId id="325" r:id="rId21"/>
    <p:sldId id="326" r:id="rId22"/>
    <p:sldId id="327" r:id="rId23"/>
    <p:sldId id="328" r:id="rId24"/>
    <p:sldId id="329" r:id="rId25"/>
    <p:sldId id="330" r:id="rId26"/>
    <p:sldId id="331" r:id="rId27"/>
  </p:sldIdLst>
  <p:sldSz cx="9144000" cy="6858000" type="screen4x3"/>
  <p:notesSz cx="7102475" cy="89916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A5CA"/>
    <a:srgbClr val="5F5F5F"/>
    <a:srgbClr val="AAC1DA"/>
    <a:srgbClr val="D1DBEB"/>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40" autoAdjust="0"/>
    <p:restoredTop sz="91411" autoAdjust="0"/>
  </p:normalViewPr>
  <p:slideViewPr>
    <p:cSldViewPr>
      <p:cViewPr varScale="1">
        <p:scale>
          <a:sx n="64" d="100"/>
          <a:sy n="64" d="100"/>
        </p:scale>
        <p:origin x="141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112643" name="Rectangle 3"/>
          <p:cNvSpPr>
            <a:spLocks noGrp="1" noChangeArrowheads="1"/>
          </p:cNvSpPr>
          <p:nvPr>
            <p:ph type="dt" sz="quarter"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44" name="Rectangle 4"/>
          <p:cNvSpPr>
            <a:spLocks noGrp="1" noChangeArrowheads="1"/>
          </p:cNvSpPr>
          <p:nvPr>
            <p:ph type="ftr" sz="quarter" idx="2"/>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112645" name="Rectangle 5"/>
          <p:cNvSpPr>
            <a:spLocks noGrp="1" noChangeArrowheads="1"/>
          </p:cNvSpPr>
          <p:nvPr>
            <p:ph type="sldNum" sz="quarter" idx="3"/>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6D043CE-3643-4C89-A73E-87A4BF072EB4}" type="slidenum">
              <a:rPr lang="en-US"/>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8163" cy="44926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4022725" y="0"/>
            <a:ext cx="3078163" cy="449263"/>
          </a:xfrm>
          <a:prstGeom prst="rect">
            <a:avLst/>
          </a:prstGeom>
        </p:spPr>
        <p:txBody>
          <a:bodyPr vert="horz" lIns="91440" tIns="45720" rIns="91440" bIns="45720" rtlCol="0"/>
          <a:lstStyle>
            <a:lvl1pPr algn="r">
              <a:defRPr sz="1200"/>
            </a:lvl1pPr>
          </a:lstStyle>
          <a:p>
            <a:fld id="{5786C765-972E-4971-8B2E-2DBA56694979}" type="datetimeFigureOut">
              <a:rPr lang="es-ES" smtClean="0"/>
              <a:pPr/>
              <a:t>21/05/2019</a:t>
            </a:fld>
            <a:endParaRPr lang="es-ES"/>
          </a:p>
        </p:txBody>
      </p:sp>
      <p:sp>
        <p:nvSpPr>
          <p:cNvPr id="4" name="3 Marcador de imagen de diapositiva"/>
          <p:cNvSpPr>
            <a:spLocks noGrp="1" noRot="1" noChangeAspect="1"/>
          </p:cNvSpPr>
          <p:nvPr>
            <p:ph type="sldImg" idx="2"/>
          </p:nvPr>
        </p:nvSpPr>
        <p:spPr>
          <a:xfrm>
            <a:off x="1303338" y="674688"/>
            <a:ext cx="4495800" cy="337185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9613" y="4270375"/>
            <a:ext cx="5683250" cy="40465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540750"/>
            <a:ext cx="3078163" cy="449263"/>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4022725" y="8540750"/>
            <a:ext cx="3078163" cy="449263"/>
          </a:xfrm>
          <a:prstGeom prst="rect">
            <a:avLst/>
          </a:prstGeom>
        </p:spPr>
        <p:txBody>
          <a:bodyPr vert="horz" lIns="91440" tIns="45720" rIns="91440" bIns="45720" rtlCol="0" anchor="b"/>
          <a:lstStyle>
            <a:lvl1pPr algn="r">
              <a:defRPr sz="1200"/>
            </a:lvl1pPr>
          </a:lstStyle>
          <a:p>
            <a:fld id="{D11E6B06-C8B6-4946-90A3-6CFC61CA707A}"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D11E6B06-C8B6-4946-90A3-6CFC61CA707A}"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3101" name="Group 29"/>
          <p:cNvGrpSpPr>
            <a:grpSpLocks/>
          </p:cNvGrpSpPr>
          <p:nvPr/>
        </p:nvGrpSpPr>
        <p:grpSpPr bwMode="auto">
          <a:xfrm>
            <a:off x="1143000" y="628650"/>
            <a:ext cx="8012113" cy="2571750"/>
            <a:chOff x="720" y="396"/>
            <a:chExt cx="5047" cy="1620"/>
          </a:xfrm>
        </p:grpSpPr>
        <p:sp>
          <p:nvSpPr>
            <p:cNvPr id="3090" name="Rectangle 18"/>
            <p:cNvSpPr>
              <a:spLocks noChangeArrowheads="1"/>
            </p:cNvSpPr>
            <p:nvPr userDrawn="1"/>
          </p:nvSpPr>
          <p:spPr bwMode="gray">
            <a:xfrm>
              <a:off x="1081" y="396"/>
              <a:ext cx="4686" cy="1596"/>
            </a:xfrm>
            <a:prstGeom prst="rect">
              <a:avLst/>
            </a:prstGeom>
            <a:solidFill>
              <a:schemeClr val="folHlink"/>
            </a:solidFill>
            <a:ln w="9525">
              <a:noFill/>
              <a:miter lim="800000"/>
              <a:headEnd/>
              <a:tailEnd/>
            </a:ln>
          </p:spPr>
          <p:txBody>
            <a:bodyPr/>
            <a:lstStyle/>
            <a:p>
              <a:endParaRPr lang="es-ES"/>
            </a:p>
          </p:txBody>
        </p:sp>
        <p:sp>
          <p:nvSpPr>
            <p:cNvPr id="3100" name="Rectangle 28"/>
            <p:cNvSpPr>
              <a:spLocks noChangeArrowheads="1"/>
            </p:cNvSpPr>
            <p:nvPr userDrawn="1"/>
          </p:nvSpPr>
          <p:spPr bwMode="gray">
            <a:xfrm>
              <a:off x="720" y="1440"/>
              <a:ext cx="576" cy="576"/>
            </a:xfrm>
            <a:prstGeom prst="rect">
              <a:avLst/>
            </a:prstGeom>
            <a:solidFill>
              <a:schemeClr val="folHlink"/>
            </a:solidFill>
            <a:ln w="9525">
              <a:noFill/>
              <a:miter lim="800000"/>
              <a:headEnd/>
              <a:tailEnd/>
            </a:ln>
            <a:effectLst/>
          </p:spPr>
          <p:txBody>
            <a:bodyPr wrap="none" anchor="ctr"/>
            <a:lstStyle/>
            <a:p>
              <a:endParaRPr lang="es-ES"/>
            </a:p>
          </p:txBody>
        </p:sp>
      </p:grpSp>
      <p:sp>
        <p:nvSpPr>
          <p:cNvPr id="3089" name="Rectangle 17"/>
          <p:cNvSpPr>
            <a:spLocks noChangeArrowheads="1"/>
          </p:cNvSpPr>
          <p:nvPr/>
        </p:nvSpPr>
        <p:spPr bwMode="gray">
          <a:xfrm>
            <a:off x="1130300" y="3141663"/>
            <a:ext cx="8013700" cy="574675"/>
          </a:xfrm>
          <a:prstGeom prst="rect">
            <a:avLst/>
          </a:prstGeom>
          <a:solidFill>
            <a:schemeClr val="tx2"/>
          </a:solidFill>
          <a:ln w="9525">
            <a:noFill/>
            <a:miter lim="800000"/>
            <a:headEnd/>
            <a:tailEnd/>
          </a:ln>
          <a:effectLst/>
        </p:spPr>
        <p:txBody>
          <a:bodyPr wrap="none" anchor="ctr"/>
          <a:lstStyle/>
          <a:p>
            <a:endParaRPr lang="es-ES"/>
          </a:p>
        </p:txBody>
      </p:sp>
      <p:sp>
        <p:nvSpPr>
          <p:cNvPr id="3091" name="Rectangle 19"/>
          <p:cNvSpPr>
            <a:spLocks noChangeArrowheads="1"/>
          </p:cNvSpPr>
          <p:nvPr/>
        </p:nvSpPr>
        <p:spPr bwMode="gray">
          <a:xfrm>
            <a:off x="573088" y="2520950"/>
            <a:ext cx="576262" cy="641350"/>
          </a:xfrm>
          <a:prstGeom prst="rect">
            <a:avLst/>
          </a:prstGeom>
          <a:solidFill>
            <a:schemeClr val="accent2"/>
          </a:solidFill>
          <a:ln w="9525">
            <a:noFill/>
            <a:miter lim="800000"/>
            <a:headEnd/>
            <a:tailEnd/>
          </a:ln>
        </p:spPr>
        <p:txBody>
          <a:bodyPr/>
          <a:lstStyle/>
          <a:p>
            <a:endParaRPr lang="es-ES"/>
          </a:p>
        </p:txBody>
      </p:sp>
      <p:sp>
        <p:nvSpPr>
          <p:cNvPr id="3092" name="Rectangle 20"/>
          <p:cNvSpPr>
            <a:spLocks noChangeArrowheads="1"/>
          </p:cNvSpPr>
          <p:nvPr/>
        </p:nvSpPr>
        <p:spPr bwMode="gray">
          <a:xfrm>
            <a:off x="1716088" y="628650"/>
            <a:ext cx="566737" cy="636588"/>
          </a:xfrm>
          <a:prstGeom prst="rect">
            <a:avLst/>
          </a:prstGeom>
          <a:solidFill>
            <a:schemeClr val="hlink"/>
          </a:solidFill>
          <a:ln w="9525">
            <a:noFill/>
            <a:miter lim="800000"/>
            <a:headEnd/>
            <a:tailEnd/>
          </a:ln>
        </p:spPr>
        <p:txBody>
          <a:bodyPr/>
          <a:lstStyle/>
          <a:p>
            <a:endParaRPr lang="es-ES"/>
          </a:p>
        </p:txBody>
      </p:sp>
      <p:sp>
        <p:nvSpPr>
          <p:cNvPr id="3093" name="Rectangle 21"/>
          <p:cNvSpPr>
            <a:spLocks noChangeArrowheads="1"/>
          </p:cNvSpPr>
          <p:nvPr/>
        </p:nvSpPr>
        <p:spPr bwMode="gray">
          <a:xfrm>
            <a:off x="2278063" y="0"/>
            <a:ext cx="585787" cy="635000"/>
          </a:xfrm>
          <a:prstGeom prst="rect">
            <a:avLst/>
          </a:prstGeom>
          <a:solidFill>
            <a:schemeClr val="hlink"/>
          </a:solidFill>
          <a:ln w="9525">
            <a:noFill/>
            <a:miter lim="800000"/>
            <a:headEnd/>
            <a:tailEnd/>
          </a:ln>
        </p:spPr>
        <p:txBody>
          <a:bodyPr/>
          <a:lstStyle/>
          <a:p>
            <a:endParaRPr lang="es-ES"/>
          </a:p>
        </p:txBody>
      </p:sp>
      <p:sp>
        <p:nvSpPr>
          <p:cNvPr id="3094" name="Rectangle 22"/>
          <p:cNvSpPr>
            <a:spLocks noChangeArrowheads="1"/>
          </p:cNvSpPr>
          <p:nvPr/>
        </p:nvSpPr>
        <p:spPr bwMode="gray">
          <a:xfrm>
            <a:off x="2281238" y="628650"/>
            <a:ext cx="585787" cy="631825"/>
          </a:xfrm>
          <a:prstGeom prst="rect">
            <a:avLst/>
          </a:prstGeom>
          <a:solidFill>
            <a:schemeClr val="accent2"/>
          </a:solidFill>
          <a:ln w="9525">
            <a:noFill/>
            <a:miter lim="800000"/>
            <a:headEnd/>
            <a:tailEnd/>
          </a:ln>
        </p:spPr>
        <p:txBody>
          <a:bodyPr/>
          <a:lstStyle/>
          <a:p>
            <a:endParaRPr lang="es-ES"/>
          </a:p>
        </p:txBody>
      </p:sp>
      <p:sp>
        <p:nvSpPr>
          <p:cNvPr id="3095" name="Rectangle 23"/>
          <p:cNvSpPr>
            <a:spLocks noChangeArrowheads="1"/>
          </p:cNvSpPr>
          <p:nvPr/>
        </p:nvSpPr>
        <p:spPr bwMode="gray">
          <a:xfrm>
            <a:off x="1141413" y="1262063"/>
            <a:ext cx="574675" cy="625475"/>
          </a:xfrm>
          <a:prstGeom prst="rect">
            <a:avLst/>
          </a:prstGeom>
          <a:solidFill>
            <a:schemeClr val="hlink"/>
          </a:solidFill>
          <a:ln w="9525">
            <a:noFill/>
            <a:miter lim="800000"/>
            <a:headEnd/>
            <a:tailEnd/>
          </a:ln>
        </p:spPr>
        <p:txBody>
          <a:bodyPr/>
          <a:lstStyle/>
          <a:p>
            <a:endParaRPr lang="es-ES"/>
          </a:p>
        </p:txBody>
      </p:sp>
      <p:sp>
        <p:nvSpPr>
          <p:cNvPr id="3096" name="Rectangle 24"/>
          <p:cNvSpPr>
            <a:spLocks noChangeArrowheads="1"/>
          </p:cNvSpPr>
          <p:nvPr/>
        </p:nvSpPr>
        <p:spPr bwMode="gray">
          <a:xfrm>
            <a:off x="1716088" y="1263650"/>
            <a:ext cx="566737" cy="622300"/>
          </a:xfrm>
          <a:prstGeom prst="rect">
            <a:avLst/>
          </a:prstGeom>
          <a:solidFill>
            <a:schemeClr val="accent2"/>
          </a:solidFill>
          <a:ln w="9525">
            <a:noFill/>
            <a:miter lim="800000"/>
            <a:headEnd/>
            <a:tailEnd/>
          </a:ln>
        </p:spPr>
        <p:txBody>
          <a:bodyPr/>
          <a:lstStyle/>
          <a:p>
            <a:endParaRPr lang="es-ES"/>
          </a:p>
        </p:txBody>
      </p:sp>
      <p:sp>
        <p:nvSpPr>
          <p:cNvPr id="3097" name="Rectangle 25"/>
          <p:cNvSpPr>
            <a:spLocks noChangeArrowheads="1"/>
          </p:cNvSpPr>
          <p:nvPr/>
        </p:nvSpPr>
        <p:spPr bwMode="gray">
          <a:xfrm>
            <a:off x="573088" y="1885950"/>
            <a:ext cx="576262" cy="644525"/>
          </a:xfrm>
          <a:prstGeom prst="rect">
            <a:avLst/>
          </a:prstGeom>
          <a:solidFill>
            <a:schemeClr val="hlink"/>
          </a:solidFill>
          <a:ln w="9525">
            <a:noFill/>
            <a:miter lim="800000"/>
            <a:headEnd/>
            <a:tailEnd/>
          </a:ln>
        </p:spPr>
        <p:txBody>
          <a:bodyPr/>
          <a:lstStyle/>
          <a:p>
            <a:endParaRPr lang="es-ES"/>
          </a:p>
        </p:txBody>
      </p:sp>
      <p:sp>
        <p:nvSpPr>
          <p:cNvPr id="3098" name="Rectangle 26"/>
          <p:cNvSpPr>
            <a:spLocks noChangeArrowheads="1"/>
          </p:cNvSpPr>
          <p:nvPr/>
        </p:nvSpPr>
        <p:spPr bwMode="gray">
          <a:xfrm>
            <a:off x="1141413" y="1885950"/>
            <a:ext cx="576262" cy="644525"/>
          </a:xfrm>
          <a:prstGeom prst="rect">
            <a:avLst/>
          </a:prstGeom>
          <a:solidFill>
            <a:schemeClr val="accent2"/>
          </a:solidFill>
          <a:ln w="9525">
            <a:noFill/>
            <a:miter lim="800000"/>
            <a:headEnd/>
            <a:tailEnd/>
          </a:ln>
        </p:spPr>
        <p:txBody>
          <a:bodyPr/>
          <a:lstStyle/>
          <a:p>
            <a:endParaRPr lang="es-ES"/>
          </a:p>
        </p:txBody>
      </p:sp>
      <p:sp>
        <p:nvSpPr>
          <p:cNvPr id="3099" name="Rectangle 27"/>
          <p:cNvSpPr>
            <a:spLocks noChangeArrowheads="1"/>
          </p:cNvSpPr>
          <p:nvPr/>
        </p:nvSpPr>
        <p:spPr bwMode="gray">
          <a:xfrm>
            <a:off x="0" y="2528888"/>
            <a:ext cx="574675" cy="633412"/>
          </a:xfrm>
          <a:prstGeom prst="rect">
            <a:avLst/>
          </a:prstGeom>
          <a:solidFill>
            <a:schemeClr val="hlink"/>
          </a:solidFill>
          <a:ln w="9525">
            <a:noFill/>
            <a:miter lim="800000"/>
            <a:headEnd/>
            <a:tailEnd/>
          </a:ln>
        </p:spPr>
        <p:txBody>
          <a:bodyPr/>
          <a:lstStyle/>
          <a:p>
            <a:endParaRPr lang="es-ES"/>
          </a:p>
        </p:txBody>
      </p:sp>
      <p:sp>
        <p:nvSpPr>
          <p:cNvPr id="3074" name="Rectangle 2"/>
          <p:cNvSpPr>
            <a:spLocks noGrp="1" noChangeArrowheads="1"/>
          </p:cNvSpPr>
          <p:nvPr>
            <p:ph type="ctrTitle"/>
          </p:nvPr>
        </p:nvSpPr>
        <p:spPr bwMode="gray">
          <a:xfrm>
            <a:off x="1752600" y="1800225"/>
            <a:ext cx="6629400" cy="1012825"/>
          </a:xfrm>
        </p:spPr>
        <p:txBody>
          <a:bodyPr/>
          <a:lstStyle>
            <a:lvl1pPr algn="ctr">
              <a:defRPr sz="3600" i="1">
                <a:latin typeface="Verdana" pitchFamily="34" charset="0"/>
              </a:defRPr>
            </a:lvl1pPr>
          </a:lstStyle>
          <a:p>
            <a:r>
              <a:rPr lang="es-ES" smtClean="0"/>
              <a:t>Haga clic para modificar el estilo de título del patrón</a:t>
            </a:r>
            <a:endParaRPr lang="en-US"/>
          </a:p>
        </p:txBody>
      </p:sp>
      <p:sp>
        <p:nvSpPr>
          <p:cNvPr id="3075" name="Rectangle 3"/>
          <p:cNvSpPr>
            <a:spLocks noGrp="1" noChangeArrowheads="1"/>
          </p:cNvSpPr>
          <p:nvPr>
            <p:ph type="subTitle" idx="1"/>
          </p:nvPr>
        </p:nvSpPr>
        <p:spPr bwMode="gray">
          <a:xfrm>
            <a:off x="1600200" y="3276600"/>
            <a:ext cx="6324600" cy="381000"/>
          </a:xfrm>
        </p:spPr>
        <p:txBody>
          <a:bodyPr/>
          <a:lstStyle>
            <a:lvl1pPr marL="0" indent="0" algn="ctr">
              <a:buFont typeface="Wingdings" pitchFamily="2" charset="2"/>
              <a:buNone/>
              <a:defRPr sz="1800" b="1">
                <a:solidFill>
                  <a:schemeClr val="bg1"/>
                </a:solidFill>
              </a:defRPr>
            </a:lvl1pPr>
          </a:lstStyle>
          <a:p>
            <a:r>
              <a:rPr lang="es-ES" smtClean="0"/>
              <a:t>Haga clic para modificar el estilo de subtítulo del patrón</a:t>
            </a:r>
            <a:endParaRPr lang="en-US"/>
          </a:p>
        </p:txBody>
      </p:sp>
      <p:grpSp>
        <p:nvGrpSpPr>
          <p:cNvPr id="3088" name="Group 16"/>
          <p:cNvGrpSpPr>
            <a:grpSpLocks/>
          </p:cNvGrpSpPr>
          <p:nvPr/>
        </p:nvGrpSpPr>
        <p:grpSpPr bwMode="auto">
          <a:xfrm>
            <a:off x="4191000" y="5410200"/>
            <a:ext cx="1295400" cy="695325"/>
            <a:chOff x="2680" y="3678"/>
            <a:chExt cx="680" cy="438"/>
          </a:xfrm>
        </p:grpSpPr>
        <p:sp>
          <p:nvSpPr>
            <p:cNvPr id="3086" name="Text Box 14"/>
            <p:cNvSpPr txBox="1">
              <a:spLocks noChangeArrowheads="1"/>
            </p:cNvSpPr>
            <p:nvPr userDrawn="1"/>
          </p:nvSpPr>
          <p:spPr bwMode="gray">
            <a:xfrm>
              <a:off x="2680" y="3789"/>
              <a:ext cx="680" cy="327"/>
            </a:xfrm>
            <a:prstGeom prst="rect">
              <a:avLst/>
            </a:prstGeom>
            <a:noFill/>
            <a:ln w="9525">
              <a:noFill/>
              <a:miter lim="800000"/>
              <a:headEnd/>
              <a:tailEnd/>
            </a:ln>
            <a:effectLst/>
          </p:spPr>
          <p:txBody>
            <a:bodyPr>
              <a:spAutoFit/>
            </a:bodyPr>
            <a:lstStyle/>
            <a:p>
              <a:pPr algn="l"/>
              <a:r>
                <a:rPr lang="en-US" sz="2800" b="1">
                  <a:solidFill>
                    <a:schemeClr val="tx2"/>
                  </a:solidFill>
                </a:rPr>
                <a:t>LOGO</a:t>
              </a:r>
            </a:p>
          </p:txBody>
        </p:sp>
        <p:sp>
          <p:nvSpPr>
            <p:cNvPr id="3087" name="AutoShape 15"/>
            <p:cNvSpPr>
              <a:spLocks noChangeArrowheads="1"/>
            </p:cNvSpPr>
            <p:nvPr userDrawn="1"/>
          </p:nvSpPr>
          <p:spPr bwMode="gray">
            <a:xfrm rot="5400000">
              <a:off x="2928" y="3493"/>
              <a:ext cx="172" cy="542"/>
            </a:xfrm>
            <a:prstGeom prst="moon">
              <a:avLst>
                <a:gd name="adj" fmla="val 21208"/>
              </a:avLst>
            </a:prstGeom>
            <a:solidFill>
              <a:schemeClr val="accent2"/>
            </a:solidFill>
            <a:ln w="9525">
              <a:noFill/>
              <a:miter lim="800000"/>
              <a:headEnd/>
              <a:tailEnd/>
            </a:ln>
            <a:effectLst/>
          </p:spPr>
          <p:txBody>
            <a:bodyPr wrap="none" anchor="ctr"/>
            <a:lstStyle/>
            <a:p>
              <a:endParaRPr lang="es-E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r>
              <a:rPr lang="en-US"/>
              <a:t>Company name</a:t>
            </a:r>
          </a:p>
        </p:txBody>
      </p:sp>
      <p:sp>
        <p:nvSpPr>
          <p:cNvPr id="5" name="4 Marcador de número de diapositiva"/>
          <p:cNvSpPr>
            <a:spLocks noGrp="1"/>
          </p:cNvSpPr>
          <p:nvPr>
            <p:ph type="sldNum" sz="quarter" idx="11"/>
          </p:nvPr>
        </p:nvSpPr>
        <p:spPr/>
        <p:txBody>
          <a:bodyPr/>
          <a:lstStyle>
            <a:lvl1pPr>
              <a:defRPr/>
            </a:lvl1pPr>
          </a:lstStyle>
          <a:p>
            <a:fld id="{8194528D-FD33-45BB-B4EF-4E6EB895F414}" type="slidenum">
              <a:rPr lang="en-US"/>
              <a:pPr/>
              <a:t>‹Nº›</a:t>
            </a:fld>
            <a:endParaRPr lang="en-US"/>
          </a:p>
        </p:txBody>
      </p:sp>
      <p:sp>
        <p:nvSpPr>
          <p:cNvPr id="6" name="5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457200"/>
            <a:ext cx="2057400" cy="60198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457200"/>
            <a:ext cx="6019800" cy="6019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r>
              <a:rPr lang="en-US"/>
              <a:t>Company name</a:t>
            </a:r>
          </a:p>
        </p:txBody>
      </p:sp>
      <p:sp>
        <p:nvSpPr>
          <p:cNvPr id="5" name="4 Marcador de número de diapositiva"/>
          <p:cNvSpPr>
            <a:spLocks noGrp="1"/>
          </p:cNvSpPr>
          <p:nvPr>
            <p:ph type="sldNum" sz="quarter" idx="11"/>
          </p:nvPr>
        </p:nvSpPr>
        <p:spPr/>
        <p:txBody>
          <a:bodyPr/>
          <a:lstStyle>
            <a:lvl1pPr>
              <a:defRPr/>
            </a:lvl1pPr>
          </a:lstStyle>
          <a:p>
            <a:fld id="{5FEFE5A4-6D70-434C-80B6-E9FDE6D891E5}" type="slidenum">
              <a:rPr lang="en-US"/>
              <a:pPr/>
              <a:t>‹Nº›</a:t>
            </a:fld>
            <a:endParaRPr lang="en-US"/>
          </a:p>
        </p:txBody>
      </p:sp>
      <p:sp>
        <p:nvSpPr>
          <p:cNvPr id="6" name="5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1143000" y="457200"/>
            <a:ext cx="7391400" cy="487363"/>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457200" y="1228725"/>
            <a:ext cx="8229600" cy="5248275"/>
          </a:xfrm>
        </p:spPr>
        <p:txBody>
          <a:bodyPr/>
          <a:lstStyle/>
          <a:p>
            <a:r>
              <a:rPr lang="es-ES" smtClean="0"/>
              <a:t>Haga clic en el icono para agregar una tabla</a:t>
            </a:r>
            <a:endParaRPr lang="es-ES"/>
          </a:p>
        </p:txBody>
      </p:sp>
      <p:sp>
        <p:nvSpPr>
          <p:cNvPr id="4" name="3 Marcador de pie de página"/>
          <p:cNvSpPr>
            <a:spLocks noGrp="1"/>
          </p:cNvSpPr>
          <p:nvPr>
            <p:ph type="ftr" sz="quarter" idx="10"/>
          </p:nvPr>
        </p:nvSpPr>
        <p:spPr>
          <a:xfrm>
            <a:off x="5943600" y="6537325"/>
            <a:ext cx="2895600" cy="320675"/>
          </a:xfrm>
        </p:spPr>
        <p:txBody>
          <a:bodyPr/>
          <a:lstStyle>
            <a:lvl1pPr>
              <a:defRPr/>
            </a:lvl1pPr>
          </a:lstStyle>
          <a:p>
            <a:r>
              <a:rPr lang="en-US"/>
              <a:t>Company name</a:t>
            </a:r>
          </a:p>
        </p:txBody>
      </p:sp>
      <p:sp>
        <p:nvSpPr>
          <p:cNvPr id="5" name="4 Marcador de número de diapositiva"/>
          <p:cNvSpPr>
            <a:spLocks noGrp="1"/>
          </p:cNvSpPr>
          <p:nvPr>
            <p:ph type="sldNum" sz="quarter" idx="11"/>
          </p:nvPr>
        </p:nvSpPr>
        <p:spPr>
          <a:xfrm>
            <a:off x="2971800" y="6537325"/>
            <a:ext cx="2133600" cy="320675"/>
          </a:xfrm>
        </p:spPr>
        <p:txBody>
          <a:bodyPr/>
          <a:lstStyle>
            <a:lvl1pPr>
              <a:defRPr/>
            </a:lvl1pPr>
          </a:lstStyle>
          <a:p>
            <a:fld id="{AB6D2BCC-01AE-4F73-9C37-C4CD7A7731F6}" type="slidenum">
              <a:rPr lang="en-US"/>
              <a:pPr/>
              <a:t>‹Nº›</a:t>
            </a:fld>
            <a:endParaRPr lang="en-US"/>
          </a:p>
        </p:txBody>
      </p:sp>
      <p:sp>
        <p:nvSpPr>
          <p:cNvPr id="6" name="5 Marcador de fecha"/>
          <p:cNvSpPr>
            <a:spLocks noGrp="1"/>
          </p:cNvSpPr>
          <p:nvPr>
            <p:ph type="dt" sz="half" idx="12"/>
          </p:nvPr>
        </p:nvSpPr>
        <p:spPr>
          <a:xfrm>
            <a:off x="5943600" y="68263"/>
            <a:ext cx="2590800" cy="236537"/>
          </a:xfrm>
        </p:spPr>
        <p:txBody>
          <a:bodyPr/>
          <a:lstStyle>
            <a:lvl1pPr>
              <a:defRPr/>
            </a:lvl1pPr>
          </a:lstStyle>
          <a:p>
            <a:r>
              <a:rPr lang="en-US"/>
              <a:t>www.themegallery.com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r>
              <a:rPr lang="en-US"/>
              <a:t>Company name</a:t>
            </a:r>
          </a:p>
        </p:txBody>
      </p:sp>
      <p:sp>
        <p:nvSpPr>
          <p:cNvPr id="5" name="4 Marcador de número de diapositiva"/>
          <p:cNvSpPr>
            <a:spLocks noGrp="1"/>
          </p:cNvSpPr>
          <p:nvPr>
            <p:ph type="sldNum" sz="quarter" idx="11"/>
          </p:nvPr>
        </p:nvSpPr>
        <p:spPr/>
        <p:txBody>
          <a:bodyPr/>
          <a:lstStyle>
            <a:lvl1pPr>
              <a:defRPr/>
            </a:lvl1pPr>
          </a:lstStyle>
          <a:p>
            <a:fld id="{3AD554DF-69DC-4263-AE01-35B7B7E42CB2}" type="slidenum">
              <a:rPr lang="en-US"/>
              <a:pPr/>
              <a:t>‹Nº›</a:t>
            </a:fld>
            <a:endParaRPr lang="en-US"/>
          </a:p>
        </p:txBody>
      </p:sp>
      <p:sp>
        <p:nvSpPr>
          <p:cNvPr id="6" name="5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pie de página"/>
          <p:cNvSpPr>
            <a:spLocks noGrp="1"/>
          </p:cNvSpPr>
          <p:nvPr>
            <p:ph type="ftr" sz="quarter" idx="10"/>
          </p:nvPr>
        </p:nvSpPr>
        <p:spPr/>
        <p:txBody>
          <a:bodyPr/>
          <a:lstStyle>
            <a:lvl1pPr>
              <a:defRPr/>
            </a:lvl1pPr>
          </a:lstStyle>
          <a:p>
            <a:r>
              <a:rPr lang="en-US"/>
              <a:t>Company name</a:t>
            </a:r>
          </a:p>
        </p:txBody>
      </p:sp>
      <p:sp>
        <p:nvSpPr>
          <p:cNvPr id="5" name="4 Marcador de número de diapositiva"/>
          <p:cNvSpPr>
            <a:spLocks noGrp="1"/>
          </p:cNvSpPr>
          <p:nvPr>
            <p:ph type="sldNum" sz="quarter" idx="11"/>
          </p:nvPr>
        </p:nvSpPr>
        <p:spPr/>
        <p:txBody>
          <a:bodyPr/>
          <a:lstStyle>
            <a:lvl1pPr>
              <a:defRPr/>
            </a:lvl1pPr>
          </a:lstStyle>
          <a:p>
            <a:fld id="{511B5EF2-45EA-4495-A930-2E2842A9B8D5}" type="slidenum">
              <a:rPr lang="en-US"/>
              <a:pPr/>
              <a:t>‹Nº›</a:t>
            </a:fld>
            <a:endParaRPr lang="en-US"/>
          </a:p>
        </p:txBody>
      </p:sp>
      <p:sp>
        <p:nvSpPr>
          <p:cNvPr id="6" name="5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2287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2287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pie de página"/>
          <p:cNvSpPr>
            <a:spLocks noGrp="1"/>
          </p:cNvSpPr>
          <p:nvPr>
            <p:ph type="ftr" sz="quarter" idx="10"/>
          </p:nvPr>
        </p:nvSpPr>
        <p:spPr/>
        <p:txBody>
          <a:bodyPr/>
          <a:lstStyle>
            <a:lvl1pPr>
              <a:defRPr/>
            </a:lvl1pPr>
          </a:lstStyle>
          <a:p>
            <a:r>
              <a:rPr lang="en-US"/>
              <a:t>Company name</a:t>
            </a:r>
          </a:p>
        </p:txBody>
      </p:sp>
      <p:sp>
        <p:nvSpPr>
          <p:cNvPr id="6" name="5 Marcador de número de diapositiva"/>
          <p:cNvSpPr>
            <a:spLocks noGrp="1"/>
          </p:cNvSpPr>
          <p:nvPr>
            <p:ph type="sldNum" sz="quarter" idx="11"/>
          </p:nvPr>
        </p:nvSpPr>
        <p:spPr/>
        <p:txBody>
          <a:bodyPr/>
          <a:lstStyle>
            <a:lvl1pPr>
              <a:defRPr/>
            </a:lvl1pPr>
          </a:lstStyle>
          <a:p>
            <a:fld id="{D459941E-37A1-453F-A228-8486DE65FB08}" type="slidenum">
              <a:rPr lang="en-US"/>
              <a:pPr/>
              <a:t>‹Nº›</a:t>
            </a:fld>
            <a:endParaRPr lang="en-US"/>
          </a:p>
        </p:txBody>
      </p:sp>
      <p:sp>
        <p:nvSpPr>
          <p:cNvPr id="7" name="6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pie de página"/>
          <p:cNvSpPr>
            <a:spLocks noGrp="1"/>
          </p:cNvSpPr>
          <p:nvPr>
            <p:ph type="ftr" sz="quarter" idx="10"/>
          </p:nvPr>
        </p:nvSpPr>
        <p:spPr/>
        <p:txBody>
          <a:bodyPr/>
          <a:lstStyle>
            <a:lvl1pPr>
              <a:defRPr/>
            </a:lvl1pPr>
          </a:lstStyle>
          <a:p>
            <a:r>
              <a:rPr lang="en-US"/>
              <a:t>Company name</a:t>
            </a:r>
          </a:p>
        </p:txBody>
      </p:sp>
      <p:sp>
        <p:nvSpPr>
          <p:cNvPr id="8" name="7 Marcador de número de diapositiva"/>
          <p:cNvSpPr>
            <a:spLocks noGrp="1"/>
          </p:cNvSpPr>
          <p:nvPr>
            <p:ph type="sldNum" sz="quarter" idx="11"/>
          </p:nvPr>
        </p:nvSpPr>
        <p:spPr/>
        <p:txBody>
          <a:bodyPr/>
          <a:lstStyle>
            <a:lvl1pPr>
              <a:defRPr/>
            </a:lvl1pPr>
          </a:lstStyle>
          <a:p>
            <a:fld id="{9F93B3A6-6FAB-4FAA-94E2-D1B51651AD49}" type="slidenum">
              <a:rPr lang="en-US"/>
              <a:pPr/>
              <a:t>‹Nº›</a:t>
            </a:fld>
            <a:endParaRPr lang="en-US"/>
          </a:p>
        </p:txBody>
      </p:sp>
      <p:sp>
        <p:nvSpPr>
          <p:cNvPr id="9" name="8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pie de página"/>
          <p:cNvSpPr>
            <a:spLocks noGrp="1"/>
          </p:cNvSpPr>
          <p:nvPr>
            <p:ph type="ftr" sz="quarter" idx="10"/>
          </p:nvPr>
        </p:nvSpPr>
        <p:spPr/>
        <p:txBody>
          <a:bodyPr/>
          <a:lstStyle>
            <a:lvl1pPr>
              <a:defRPr/>
            </a:lvl1pPr>
          </a:lstStyle>
          <a:p>
            <a:r>
              <a:rPr lang="en-US"/>
              <a:t>Company name</a:t>
            </a:r>
          </a:p>
        </p:txBody>
      </p:sp>
      <p:sp>
        <p:nvSpPr>
          <p:cNvPr id="4" name="3 Marcador de número de diapositiva"/>
          <p:cNvSpPr>
            <a:spLocks noGrp="1"/>
          </p:cNvSpPr>
          <p:nvPr>
            <p:ph type="sldNum" sz="quarter" idx="11"/>
          </p:nvPr>
        </p:nvSpPr>
        <p:spPr/>
        <p:txBody>
          <a:bodyPr/>
          <a:lstStyle>
            <a:lvl1pPr>
              <a:defRPr/>
            </a:lvl1pPr>
          </a:lstStyle>
          <a:p>
            <a:fld id="{4E8D5AF5-1A54-4958-9A30-E13E9CEC9EFB}" type="slidenum">
              <a:rPr lang="en-US"/>
              <a:pPr/>
              <a:t>‹Nº›</a:t>
            </a:fld>
            <a:endParaRPr lang="en-US"/>
          </a:p>
        </p:txBody>
      </p:sp>
      <p:sp>
        <p:nvSpPr>
          <p:cNvPr id="5" name="4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pie de página"/>
          <p:cNvSpPr>
            <a:spLocks noGrp="1"/>
          </p:cNvSpPr>
          <p:nvPr>
            <p:ph type="ftr" sz="quarter" idx="10"/>
          </p:nvPr>
        </p:nvSpPr>
        <p:spPr/>
        <p:txBody>
          <a:bodyPr/>
          <a:lstStyle>
            <a:lvl1pPr>
              <a:defRPr/>
            </a:lvl1pPr>
          </a:lstStyle>
          <a:p>
            <a:r>
              <a:rPr lang="en-US"/>
              <a:t>Company name</a:t>
            </a:r>
          </a:p>
        </p:txBody>
      </p:sp>
      <p:sp>
        <p:nvSpPr>
          <p:cNvPr id="3" name="2 Marcador de número de diapositiva"/>
          <p:cNvSpPr>
            <a:spLocks noGrp="1"/>
          </p:cNvSpPr>
          <p:nvPr>
            <p:ph type="sldNum" sz="quarter" idx="11"/>
          </p:nvPr>
        </p:nvSpPr>
        <p:spPr/>
        <p:txBody>
          <a:bodyPr/>
          <a:lstStyle>
            <a:lvl1pPr>
              <a:defRPr/>
            </a:lvl1pPr>
          </a:lstStyle>
          <a:p>
            <a:fld id="{BDAC65C3-CCCC-4CD8-BBB6-861B51DD3951}" type="slidenum">
              <a:rPr lang="en-US"/>
              <a:pPr/>
              <a:t>‹Nº›</a:t>
            </a:fld>
            <a:endParaRPr lang="en-US"/>
          </a:p>
        </p:txBody>
      </p:sp>
      <p:sp>
        <p:nvSpPr>
          <p:cNvPr id="4" name="3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r>
              <a:rPr lang="en-US"/>
              <a:t>Company name</a:t>
            </a:r>
          </a:p>
        </p:txBody>
      </p:sp>
      <p:sp>
        <p:nvSpPr>
          <p:cNvPr id="6" name="5 Marcador de número de diapositiva"/>
          <p:cNvSpPr>
            <a:spLocks noGrp="1"/>
          </p:cNvSpPr>
          <p:nvPr>
            <p:ph type="sldNum" sz="quarter" idx="11"/>
          </p:nvPr>
        </p:nvSpPr>
        <p:spPr/>
        <p:txBody>
          <a:bodyPr/>
          <a:lstStyle>
            <a:lvl1pPr>
              <a:defRPr/>
            </a:lvl1pPr>
          </a:lstStyle>
          <a:p>
            <a:fld id="{4EE49459-FC80-486D-A35F-BC2892A817DD}" type="slidenum">
              <a:rPr lang="en-US"/>
              <a:pPr/>
              <a:t>‹Nº›</a:t>
            </a:fld>
            <a:endParaRPr lang="en-US"/>
          </a:p>
        </p:txBody>
      </p:sp>
      <p:sp>
        <p:nvSpPr>
          <p:cNvPr id="7" name="6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r>
              <a:rPr lang="en-US"/>
              <a:t>Company name</a:t>
            </a:r>
          </a:p>
        </p:txBody>
      </p:sp>
      <p:sp>
        <p:nvSpPr>
          <p:cNvPr id="6" name="5 Marcador de número de diapositiva"/>
          <p:cNvSpPr>
            <a:spLocks noGrp="1"/>
          </p:cNvSpPr>
          <p:nvPr>
            <p:ph type="sldNum" sz="quarter" idx="11"/>
          </p:nvPr>
        </p:nvSpPr>
        <p:spPr/>
        <p:txBody>
          <a:bodyPr/>
          <a:lstStyle>
            <a:lvl1pPr>
              <a:defRPr/>
            </a:lvl1pPr>
          </a:lstStyle>
          <a:p>
            <a:fld id="{A6BEDFC2-C07F-491A-9E29-78FB58398AA9}" type="slidenum">
              <a:rPr lang="en-US"/>
              <a:pPr/>
              <a:t>‹Nº›</a:t>
            </a:fld>
            <a:endParaRPr lang="en-US"/>
          </a:p>
        </p:txBody>
      </p:sp>
      <p:sp>
        <p:nvSpPr>
          <p:cNvPr id="7" name="6 Marcador de fecha"/>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655638" y="360363"/>
            <a:ext cx="8497887" cy="719137"/>
          </a:xfrm>
          <a:prstGeom prst="rect">
            <a:avLst/>
          </a:prstGeom>
          <a:solidFill>
            <a:schemeClr val="folHlink"/>
          </a:solidFill>
          <a:ln w="9525">
            <a:noFill/>
            <a:miter lim="800000"/>
            <a:headEnd/>
            <a:tailEnd/>
          </a:ln>
        </p:spPr>
        <p:txBody>
          <a:bodyPr/>
          <a:lstStyle/>
          <a:p>
            <a:endParaRPr lang="es-ES"/>
          </a:p>
        </p:txBody>
      </p:sp>
      <p:sp>
        <p:nvSpPr>
          <p:cNvPr id="1027" name="Rectangle 3"/>
          <p:cNvSpPr>
            <a:spLocks noGrp="1" noChangeArrowheads="1"/>
          </p:cNvSpPr>
          <p:nvPr>
            <p:ph type="body" idx="1"/>
          </p:nvPr>
        </p:nvSpPr>
        <p:spPr bwMode="auto">
          <a:xfrm>
            <a:off x="457200" y="1228725"/>
            <a:ext cx="8229600" cy="5248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29" name="Rectangle 5"/>
          <p:cNvSpPr>
            <a:spLocks noGrp="1" noChangeArrowheads="1"/>
          </p:cNvSpPr>
          <p:nvPr>
            <p:ph type="ftr" sz="quarter" idx="3"/>
          </p:nvPr>
        </p:nvSpPr>
        <p:spPr bwMode="auto">
          <a:xfrm>
            <a:off x="5943600" y="6537325"/>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t>Company name</a:t>
            </a:r>
          </a:p>
        </p:txBody>
      </p:sp>
      <p:sp>
        <p:nvSpPr>
          <p:cNvPr id="1030" name="Rectangle 6"/>
          <p:cNvSpPr>
            <a:spLocks noGrp="1" noChangeArrowheads="1"/>
          </p:cNvSpPr>
          <p:nvPr>
            <p:ph type="sldNum" sz="quarter" idx="4"/>
          </p:nvPr>
        </p:nvSpPr>
        <p:spPr bwMode="auto">
          <a:xfrm>
            <a:off x="29718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F642A39-B73F-4A8A-90DA-0616C3C50BFA}" type="slidenum">
              <a:rPr lang="en-US"/>
              <a:pPr/>
              <a:t>‹Nº›</a:t>
            </a:fld>
            <a:endParaRPr lang="en-US"/>
          </a:p>
        </p:txBody>
      </p:sp>
      <p:sp>
        <p:nvSpPr>
          <p:cNvPr id="1026" name="Rectangle 2"/>
          <p:cNvSpPr>
            <a:spLocks noGrp="1" noChangeArrowheads="1"/>
          </p:cNvSpPr>
          <p:nvPr>
            <p:ph type="title"/>
          </p:nvPr>
        </p:nvSpPr>
        <p:spPr bwMode="white">
          <a:xfrm>
            <a:off x="1143000" y="457200"/>
            <a:ext cx="7391400" cy="487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48" name="Rectangle 24"/>
          <p:cNvSpPr>
            <a:spLocks noChangeArrowheads="1"/>
          </p:cNvSpPr>
          <p:nvPr/>
        </p:nvSpPr>
        <p:spPr bwMode="gray">
          <a:xfrm>
            <a:off x="0" y="719138"/>
            <a:ext cx="328613" cy="361950"/>
          </a:xfrm>
          <a:prstGeom prst="rect">
            <a:avLst/>
          </a:prstGeom>
          <a:solidFill>
            <a:schemeClr val="hlink"/>
          </a:solidFill>
          <a:ln w="9525">
            <a:noFill/>
            <a:miter lim="800000"/>
            <a:headEnd/>
            <a:tailEnd/>
          </a:ln>
          <a:effectLst/>
        </p:spPr>
        <p:txBody>
          <a:bodyPr wrap="none" anchor="ctr"/>
          <a:lstStyle/>
          <a:p>
            <a:endParaRPr lang="es-ES"/>
          </a:p>
        </p:txBody>
      </p:sp>
      <p:sp>
        <p:nvSpPr>
          <p:cNvPr id="1049" name="Rectangle 25"/>
          <p:cNvSpPr>
            <a:spLocks noChangeArrowheads="1"/>
          </p:cNvSpPr>
          <p:nvPr/>
        </p:nvSpPr>
        <p:spPr bwMode="gray">
          <a:xfrm>
            <a:off x="328613" y="357188"/>
            <a:ext cx="328612" cy="361950"/>
          </a:xfrm>
          <a:prstGeom prst="rect">
            <a:avLst/>
          </a:prstGeom>
          <a:solidFill>
            <a:schemeClr val="hlink"/>
          </a:solidFill>
          <a:ln w="9525">
            <a:noFill/>
            <a:miter lim="800000"/>
            <a:headEnd/>
            <a:tailEnd/>
          </a:ln>
          <a:effectLst/>
        </p:spPr>
        <p:txBody>
          <a:bodyPr wrap="none" anchor="ctr"/>
          <a:lstStyle/>
          <a:p>
            <a:endParaRPr lang="es-ES"/>
          </a:p>
        </p:txBody>
      </p:sp>
      <p:sp>
        <p:nvSpPr>
          <p:cNvPr id="1050" name="Rectangle 26"/>
          <p:cNvSpPr>
            <a:spLocks noChangeArrowheads="1"/>
          </p:cNvSpPr>
          <p:nvPr/>
        </p:nvSpPr>
        <p:spPr bwMode="gray">
          <a:xfrm>
            <a:off x="657225" y="0"/>
            <a:ext cx="328613" cy="361950"/>
          </a:xfrm>
          <a:prstGeom prst="rect">
            <a:avLst/>
          </a:prstGeom>
          <a:solidFill>
            <a:schemeClr val="hlink"/>
          </a:solidFill>
          <a:ln w="9525">
            <a:noFill/>
            <a:miter lim="800000"/>
            <a:headEnd/>
            <a:tailEnd/>
          </a:ln>
          <a:effectLst/>
        </p:spPr>
        <p:txBody>
          <a:bodyPr wrap="none" anchor="ctr"/>
          <a:lstStyle/>
          <a:p>
            <a:endParaRPr lang="es-ES"/>
          </a:p>
        </p:txBody>
      </p:sp>
      <p:sp>
        <p:nvSpPr>
          <p:cNvPr id="1052" name="Rectangle 28"/>
          <p:cNvSpPr>
            <a:spLocks noChangeArrowheads="1"/>
          </p:cNvSpPr>
          <p:nvPr/>
        </p:nvSpPr>
        <p:spPr bwMode="gray">
          <a:xfrm>
            <a:off x="657225" y="361950"/>
            <a:ext cx="328613" cy="361950"/>
          </a:xfrm>
          <a:prstGeom prst="rect">
            <a:avLst/>
          </a:prstGeom>
          <a:solidFill>
            <a:schemeClr val="accent2"/>
          </a:solidFill>
          <a:ln w="9525">
            <a:noFill/>
            <a:miter lim="800000"/>
            <a:headEnd/>
            <a:tailEnd/>
          </a:ln>
          <a:effectLst/>
        </p:spPr>
        <p:txBody>
          <a:bodyPr wrap="none" anchor="ctr"/>
          <a:lstStyle/>
          <a:p>
            <a:endParaRPr lang="es-ES"/>
          </a:p>
        </p:txBody>
      </p:sp>
      <p:sp>
        <p:nvSpPr>
          <p:cNvPr id="1053" name="Rectangle 29"/>
          <p:cNvSpPr>
            <a:spLocks noChangeArrowheads="1"/>
          </p:cNvSpPr>
          <p:nvPr/>
        </p:nvSpPr>
        <p:spPr bwMode="gray">
          <a:xfrm>
            <a:off x="328613" y="719138"/>
            <a:ext cx="328612" cy="361950"/>
          </a:xfrm>
          <a:prstGeom prst="rect">
            <a:avLst/>
          </a:prstGeom>
          <a:solidFill>
            <a:schemeClr val="accent2"/>
          </a:solidFill>
          <a:ln w="9525">
            <a:noFill/>
            <a:miter lim="800000"/>
            <a:headEnd/>
            <a:tailEnd/>
          </a:ln>
          <a:effectLst/>
        </p:spPr>
        <p:txBody>
          <a:bodyPr wrap="none" anchor="ctr"/>
          <a:lstStyle/>
          <a:p>
            <a:endParaRPr lang="es-ES"/>
          </a:p>
        </p:txBody>
      </p:sp>
      <p:sp>
        <p:nvSpPr>
          <p:cNvPr id="1054" name="Rectangle 30"/>
          <p:cNvSpPr>
            <a:spLocks noGrp="1" noChangeArrowheads="1"/>
          </p:cNvSpPr>
          <p:nvPr>
            <p:ph type="dt" sz="half" idx="2"/>
          </p:nvPr>
        </p:nvSpPr>
        <p:spPr bwMode="auto">
          <a:xfrm>
            <a:off x="5943600" y="68263"/>
            <a:ext cx="2590800" cy="2365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a:latin typeface="+mn-lt"/>
              </a:defRPr>
            </a:lvl1pPr>
          </a:lstStyle>
          <a:p>
            <a:r>
              <a:rPr lang="en-US"/>
              <a:t>www.themegallery.com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l"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2800" b="1">
          <a:solidFill>
            <a:schemeClr val="bg1"/>
          </a:solidFill>
          <a:latin typeface="Arial" charset="0"/>
        </a:defRPr>
      </a:lvl2pPr>
      <a:lvl3pPr algn="l" rtl="0" eaLnBrk="1" fontAlgn="base" hangingPunct="1">
        <a:spcBef>
          <a:spcPct val="0"/>
        </a:spcBef>
        <a:spcAft>
          <a:spcPct val="0"/>
        </a:spcAft>
        <a:defRPr sz="2800" b="1">
          <a:solidFill>
            <a:schemeClr val="bg1"/>
          </a:solidFill>
          <a:latin typeface="Arial" charset="0"/>
        </a:defRPr>
      </a:lvl3pPr>
      <a:lvl4pPr algn="l" rtl="0" eaLnBrk="1" fontAlgn="base" hangingPunct="1">
        <a:spcBef>
          <a:spcPct val="0"/>
        </a:spcBef>
        <a:spcAft>
          <a:spcPct val="0"/>
        </a:spcAft>
        <a:defRPr sz="2800" b="1">
          <a:solidFill>
            <a:schemeClr val="bg1"/>
          </a:solidFill>
          <a:latin typeface="Arial" charset="0"/>
        </a:defRPr>
      </a:lvl4pPr>
      <a:lvl5pPr algn="l" rtl="0" eaLnBrk="1" fontAlgn="base" hangingPunct="1">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j-lt"/>
        </a:defRPr>
      </a:lvl2pPr>
      <a:lvl3pPr marL="1143000" indent="-228600" algn="l" rtl="0" eaLnBrk="1" fontAlgn="base" hangingPunct="1">
        <a:spcBef>
          <a:spcPct val="20000"/>
        </a:spcBef>
        <a:spcAft>
          <a:spcPct val="0"/>
        </a:spcAft>
        <a:buClr>
          <a:schemeClr val="tx1"/>
        </a:buClr>
        <a:buChar char="•"/>
        <a:defRPr sz="2400">
          <a:solidFill>
            <a:schemeClr val="tx1"/>
          </a:solidFill>
          <a:latin typeface="+mj-lt"/>
        </a:defRPr>
      </a:lvl3pPr>
      <a:lvl4pPr marL="1600200" indent="-228600" algn="l" rtl="0" eaLnBrk="1" fontAlgn="base" hangingPunct="1">
        <a:spcBef>
          <a:spcPct val="20000"/>
        </a:spcBef>
        <a:spcAft>
          <a:spcPct val="0"/>
        </a:spcAft>
        <a:buChar char="–"/>
        <a:defRPr sz="2000">
          <a:solidFill>
            <a:schemeClr val="tx1"/>
          </a:solidFill>
          <a:latin typeface="+mj-lt"/>
        </a:defRPr>
      </a:lvl4pPr>
      <a:lvl5pPr marL="2057400" indent="-228600" algn="l" rtl="0" eaLnBrk="1" fontAlgn="base" hangingPunct="1">
        <a:spcBef>
          <a:spcPct val="20000"/>
        </a:spcBef>
        <a:spcAft>
          <a:spcPct val="0"/>
        </a:spcAft>
        <a:buChar char="»"/>
        <a:defRPr sz="2000">
          <a:solidFill>
            <a:schemeClr val="tx1"/>
          </a:solidFill>
          <a:latin typeface="+mj-lt"/>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00098" y="1357298"/>
            <a:ext cx="8572560" cy="1428760"/>
          </a:xfrm>
        </p:spPr>
        <p:txBody>
          <a:bodyPr/>
          <a:lstStyle/>
          <a:p>
            <a:pPr algn="r"/>
            <a:r>
              <a:rPr lang="en-US" sz="4800" dirty="0" err="1" smtClean="0">
                <a:latin typeface="Arial" pitchFamily="34" charset="0"/>
                <a:cs typeface="Arial" pitchFamily="34" charset="0"/>
              </a:rPr>
              <a:t>Pedagogía</a:t>
            </a:r>
            <a:r>
              <a:rPr lang="en-US" sz="4800" dirty="0" smtClean="0">
                <a:latin typeface="Arial" pitchFamily="34" charset="0"/>
                <a:cs typeface="Arial" pitchFamily="34" charset="0"/>
              </a:rPr>
              <a:t> II</a:t>
            </a:r>
            <a:endParaRPr lang="en-US" sz="4800" dirty="0">
              <a:latin typeface="Arial" pitchFamily="34" charset="0"/>
              <a:cs typeface="Arial" pitchFamily="34" charset="0"/>
            </a:endParaRPr>
          </a:p>
        </p:txBody>
      </p:sp>
      <p:sp>
        <p:nvSpPr>
          <p:cNvPr id="4" name="3 Subtítulo"/>
          <p:cNvSpPr>
            <a:spLocks noGrp="1"/>
          </p:cNvSpPr>
          <p:nvPr>
            <p:ph type="subTitle" idx="1"/>
          </p:nvPr>
        </p:nvSpPr>
        <p:spPr>
          <a:xfrm flipH="1">
            <a:off x="642910" y="4071942"/>
            <a:ext cx="7786742" cy="2500306"/>
          </a:xfrm>
          <a:solidFill>
            <a:schemeClr val="accent2"/>
          </a:solidFill>
        </p:spPr>
        <p:txBody>
          <a:bodyPr/>
          <a:lstStyle/>
          <a:p>
            <a:pPr algn="just"/>
            <a:r>
              <a:rPr lang="es-ES" sz="4400" dirty="0" smtClean="0">
                <a:latin typeface="Arial" pitchFamily="34" charset="0"/>
                <a:cs typeface="Arial" pitchFamily="34" charset="0"/>
              </a:rPr>
              <a:t>Tema 2.-</a:t>
            </a:r>
            <a:r>
              <a:rPr lang="es-ES_tradnl" sz="4400" dirty="0" smtClean="0">
                <a:latin typeface="Arial" pitchFamily="34" charset="0"/>
                <a:cs typeface="Arial" pitchFamily="34" charset="0"/>
              </a:rPr>
              <a:t> Los contextos de actuación del maestro. </a:t>
            </a:r>
            <a:r>
              <a:rPr lang="es-ES_tradnl" sz="3600" dirty="0" smtClean="0">
                <a:latin typeface="Arial" pitchFamily="34" charset="0"/>
                <a:cs typeface="Arial" pitchFamily="34" charset="0"/>
              </a:rPr>
              <a:t>Su </a:t>
            </a:r>
            <a:r>
              <a:rPr lang="es-ES_tradnl" sz="3600" dirty="0" smtClean="0"/>
              <a:t>caracterización</a:t>
            </a:r>
            <a:r>
              <a:rPr lang="es-ES_tradnl" sz="3600" dirty="0" smtClean="0">
                <a:solidFill>
                  <a:schemeClr val="tx2"/>
                </a:solidFill>
              </a:rPr>
              <a:t/>
            </a:r>
            <a:br>
              <a:rPr lang="es-ES_tradnl" sz="3600" dirty="0" smtClean="0">
                <a:solidFill>
                  <a:schemeClr val="tx2"/>
                </a:solidFill>
              </a:rPr>
            </a:br>
            <a:endParaRPr lang="es-ES_tradnl" sz="3600" dirty="0" smtClean="0">
              <a:solidFill>
                <a:schemeClr val="tx1"/>
              </a:solidFill>
              <a:latin typeface="Arial" pitchFamily="34" charset="0"/>
              <a:cs typeface="Arial" pitchFamily="34" charset="0"/>
            </a:endParaRPr>
          </a:p>
        </p:txBody>
      </p:sp>
      <p:pic>
        <p:nvPicPr>
          <p:cNvPr id="5" name="4 Imagen"/>
          <p:cNvPicPr/>
          <p:nvPr/>
        </p:nvPicPr>
        <p:blipFill>
          <a:blip r:embed="rId3" cstate="print"/>
          <a:srcRect t="2" b="-421"/>
          <a:stretch>
            <a:fillRect/>
          </a:stretch>
        </p:blipFill>
        <p:spPr bwMode="auto">
          <a:xfrm>
            <a:off x="142844" y="142852"/>
            <a:ext cx="928694" cy="10715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85852" y="0"/>
            <a:ext cx="7391400" cy="944563"/>
          </a:xfrm>
        </p:spPr>
        <p:txBody>
          <a:bodyPr/>
          <a:lstStyle/>
          <a:p>
            <a:pPr algn="ctr"/>
            <a:r>
              <a:rPr lang="es-ES_tradnl" dirty="0" smtClean="0">
                <a:latin typeface="Arial" pitchFamily="34" charset="0"/>
                <a:cs typeface="Arial" pitchFamily="34" charset="0"/>
              </a:rPr>
              <a:t/>
            </a:r>
            <a:br>
              <a:rPr lang="es-ES_tradnl" dirty="0" smtClean="0">
                <a:latin typeface="Arial" pitchFamily="34" charset="0"/>
                <a:cs typeface="Arial" pitchFamily="34" charset="0"/>
              </a:rPr>
            </a:br>
            <a:r>
              <a:rPr lang="es-ES_tradnl" sz="3600" dirty="0" smtClean="0">
                <a:latin typeface="Arial" pitchFamily="34" charset="0"/>
                <a:cs typeface="Arial" pitchFamily="34" charset="0"/>
              </a:rPr>
              <a:t>TIPOS DE COMUNIDAD</a:t>
            </a:r>
            <a:endParaRPr lang="es-ES" sz="3600" dirty="0"/>
          </a:p>
        </p:txBody>
      </p:sp>
      <p:sp>
        <p:nvSpPr>
          <p:cNvPr id="3" name="2 Marcador de contenido"/>
          <p:cNvSpPr>
            <a:spLocks noGrp="1"/>
          </p:cNvSpPr>
          <p:nvPr>
            <p:ph idx="1"/>
          </p:nvPr>
        </p:nvSpPr>
        <p:spPr/>
        <p:txBody>
          <a:bodyPr/>
          <a:lstStyle/>
          <a:p>
            <a:pPr algn="just">
              <a:buFont typeface="Wingdings" pitchFamily="2" charset="2"/>
              <a:buChar char="Ø"/>
            </a:pPr>
            <a:r>
              <a:rPr lang="es-ES_tradnl" dirty="0" smtClean="0"/>
              <a:t>-</a:t>
            </a:r>
            <a:r>
              <a:rPr lang="es-ES_tradnl" sz="3200" dirty="0" smtClean="0">
                <a:latin typeface="Arial" pitchFamily="34" charset="0"/>
                <a:cs typeface="Arial" pitchFamily="34" charset="0"/>
              </a:rPr>
              <a:t>Por la actividad fundamental que la sustenta:</a:t>
            </a:r>
          </a:p>
          <a:p>
            <a:pPr algn="just">
              <a:buNone/>
            </a:pPr>
            <a:r>
              <a:rPr lang="es-ES_tradnl" sz="3200" dirty="0" smtClean="0">
                <a:latin typeface="Arial" pitchFamily="34" charset="0"/>
                <a:cs typeface="Arial" pitchFamily="34" charset="0"/>
              </a:rPr>
              <a:t> - </a:t>
            </a:r>
            <a:r>
              <a:rPr lang="es-ES_tradnl" sz="3200" dirty="0" smtClean="0">
                <a:latin typeface="Arial" pitchFamily="34" charset="0"/>
                <a:cs typeface="Arial" pitchFamily="34" charset="0"/>
              </a:rPr>
              <a:t>industriales</a:t>
            </a:r>
          </a:p>
          <a:p>
            <a:pPr algn="just">
              <a:buNone/>
            </a:pPr>
            <a:r>
              <a:rPr lang="es-ES_tradnl" sz="3200" dirty="0" smtClean="0">
                <a:latin typeface="Arial" pitchFamily="34" charset="0"/>
                <a:cs typeface="Arial" pitchFamily="34" charset="0"/>
              </a:rPr>
              <a:t> - </a:t>
            </a:r>
            <a:r>
              <a:rPr lang="es-ES_tradnl" sz="3200" dirty="0" smtClean="0">
                <a:latin typeface="Arial" pitchFamily="34" charset="0"/>
                <a:cs typeface="Arial" pitchFamily="34" charset="0"/>
              </a:rPr>
              <a:t>agroindustriales</a:t>
            </a:r>
          </a:p>
          <a:p>
            <a:pPr algn="just">
              <a:buNone/>
            </a:pPr>
            <a:r>
              <a:rPr lang="es-ES_tradnl" sz="3200" dirty="0" smtClean="0">
                <a:latin typeface="Arial" pitchFamily="34" charset="0"/>
                <a:cs typeface="Arial" pitchFamily="34" charset="0"/>
              </a:rPr>
              <a:t> - </a:t>
            </a:r>
            <a:r>
              <a:rPr lang="es-ES_tradnl" sz="3200" dirty="0" smtClean="0">
                <a:latin typeface="Arial" pitchFamily="34" charset="0"/>
                <a:cs typeface="Arial" pitchFamily="34" charset="0"/>
              </a:rPr>
              <a:t>agrícolas</a:t>
            </a:r>
          </a:p>
          <a:p>
            <a:pPr algn="just">
              <a:buNone/>
            </a:pPr>
            <a:r>
              <a:rPr lang="es-ES_tradnl" sz="3200" dirty="0" smtClean="0">
                <a:latin typeface="Arial" pitchFamily="34" charset="0"/>
                <a:cs typeface="Arial" pitchFamily="34" charset="0"/>
              </a:rPr>
              <a:t> - </a:t>
            </a:r>
            <a:r>
              <a:rPr lang="es-ES_tradnl" sz="3200" dirty="0" smtClean="0">
                <a:latin typeface="Arial" pitchFamily="34" charset="0"/>
                <a:cs typeface="Arial" pitchFamily="34" charset="0"/>
              </a:rPr>
              <a:t>comerciales o de servicios</a:t>
            </a:r>
          </a:p>
          <a:p>
            <a:pPr algn="just">
              <a:buNone/>
            </a:pPr>
            <a:r>
              <a:rPr lang="es-ES_tradnl" sz="3200" dirty="0" smtClean="0">
                <a:latin typeface="Arial" pitchFamily="34" charset="0"/>
                <a:cs typeface="Arial" pitchFamily="34" charset="0"/>
              </a:rPr>
              <a:t> -</a:t>
            </a:r>
            <a:r>
              <a:rPr lang="es-ES_tradnl" sz="3200" dirty="0" smtClean="0">
                <a:latin typeface="Arial" pitchFamily="34" charset="0"/>
                <a:cs typeface="Arial" pitchFamily="34" charset="0"/>
              </a:rPr>
              <a:t>residenciales</a:t>
            </a:r>
          </a:p>
          <a:p>
            <a:pPr algn="just">
              <a:buNone/>
            </a:pPr>
            <a:r>
              <a:rPr lang="es-ES_tradnl" sz="3200" dirty="0" smtClean="0">
                <a:latin typeface="Arial" pitchFamily="34" charset="0"/>
                <a:cs typeface="Arial" pitchFamily="34" charset="0"/>
              </a:rPr>
              <a:t> - </a:t>
            </a:r>
            <a:r>
              <a:rPr lang="es-ES_tradnl" sz="3200" dirty="0" smtClean="0">
                <a:latin typeface="Arial" pitchFamily="34" charset="0"/>
                <a:cs typeface="Arial" pitchFamily="34" charset="0"/>
              </a:rPr>
              <a:t>otros</a:t>
            </a:r>
            <a:endParaRPr lang="es-ES_tradnl"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714375" y="571500"/>
            <a:ext cx="8429625" cy="373063"/>
          </a:xfrm>
        </p:spPr>
        <p:txBody>
          <a:bodyPr/>
          <a:lstStyle/>
          <a:p>
            <a:r>
              <a:rPr lang="es-ES_tradnl" sz="2000" dirty="0" smtClean="0">
                <a:latin typeface="Arial" pitchFamily="34" charset="0"/>
                <a:cs typeface="Arial" pitchFamily="34" charset="0"/>
              </a:rPr>
              <a:t>PARTICULARIDADES DEL TRABAJO COMUNITARIO EN CUBA</a:t>
            </a:r>
            <a:endParaRPr lang="es-ES" sz="2000" dirty="0">
              <a:latin typeface="Arial" pitchFamily="34" charset="0"/>
              <a:cs typeface="Arial" pitchFamily="34" charset="0"/>
            </a:endParaRPr>
          </a:p>
        </p:txBody>
      </p:sp>
      <p:sp>
        <p:nvSpPr>
          <p:cNvPr id="4" name="3 CuadroTexto"/>
          <p:cNvSpPr txBox="1"/>
          <p:nvPr/>
        </p:nvSpPr>
        <p:spPr>
          <a:xfrm>
            <a:off x="357158" y="1214422"/>
            <a:ext cx="8358246" cy="4893647"/>
          </a:xfrm>
          <a:prstGeom prst="rect">
            <a:avLst/>
          </a:prstGeom>
          <a:noFill/>
        </p:spPr>
        <p:txBody>
          <a:bodyPr wrap="square" rtlCol="0">
            <a:spAutoFit/>
          </a:bodyPr>
          <a:lstStyle/>
          <a:p>
            <a:pPr algn="just"/>
            <a:r>
              <a:rPr lang="es-ES_tradnl" dirty="0" smtClean="0">
                <a:latin typeface="Arial" pitchFamily="34" charset="0"/>
                <a:cs typeface="Arial" pitchFamily="34" charset="0"/>
              </a:rPr>
              <a:t> </a:t>
            </a:r>
            <a:r>
              <a:rPr lang="es-ES_tradnl" sz="2400" b="1" dirty="0" smtClean="0">
                <a:latin typeface="Arial" pitchFamily="34" charset="0"/>
                <a:cs typeface="Arial" pitchFamily="34" charset="0"/>
              </a:rPr>
              <a:t>-Las transformaciones económicas encaminadas a la industrialización del país estimularon una fuente emigración hacia las ciudades, con el consiguien­te debilitamiento de las comunidades rurales, particularmente en las montañas, a la vez que incrementó la densidad de las poblaciones urbanas, cuestión que solo pudo ser atendida de manera parcial</a:t>
            </a:r>
            <a:r>
              <a:rPr lang="es-ES_tradnl" sz="2400" b="1" dirty="0" smtClean="0">
                <a:latin typeface="Arial" pitchFamily="34" charset="0"/>
                <a:cs typeface="Arial" pitchFamily="34" charset="0"/>
              </a:rPr>
              <a:t>.</a:t>
            </a:r>
          </a:p>
          <a:p>
            <a:pPr algn="just"/>
            <a:endParaRPr lang="es-ES_tradnl" sz="2400" b="1" dirty="0" smtClean="0">
              <a:latin typeface="Arial" pitchFamily="34" charset="0"/>
              <a:cs typeface="Arial" pitchFamily="34" charset="0"/>
            </a:endParaRPr>
          </a:p>
          <a:p>
            <a:pPr algn="just">
              <a:buFontTx/>
              <a:buChar char="-"/>
            </a:pPr>
            <a:r>
              <a:rPr lang="es-ES_tradnl" sz="2400" b="1" dirty="0" smtClean="0"/>
              <a:t>La construcción de viviendas asumió el modelo europeo de ciudades satélites, dando lugar a grandes aglomeraciones suburbanas con escasas condiciones para el desarrollo de sentimientos de pertenencia (p. ej. Alamar, Altahabana, </a:t>
            </a:r>
            <a:r>
              <a:rPr lang="es-ES_tradnl" sz="2400" b="1" dirty="0" err="1" smtClean="0"/>
              <a:t>etc</a:t>
            </a:r>
            <a:r>
              <a:rPr lang="es-ES_tradnl" sz="2400" b="1" dirty="0" smtClean="0"/>
              <a:t>)</a:t>
            </a:r>
            <a:endParaRPr lang="es-ES_tradnl" sz="24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714375" y="571500"/>
            <a:ext cx="8429625" cy="373063"/>
          </a:xfrm>
        </p:spPr>
        <p:txBody>
          <a:bodyPr/>
          <a:lstStyle/>
          <a:p>
            <a:r>
              <a:rPr lang="es-ES_tradnl" sz="2000" dirty="0" smtClean="0">
                <a:latin typeface="Arial" pitchFamily="34" charset="0"/>
                <a:cs typeface="Arial" pitchFamily="34" charset="0"/>
              </a:rPr>
              <a:t>PARTICULARIDADES DEL TRABAJO COMUNITARIO EN CUBA</a:t>
            </a:r>
            <a:endParaRPr lang="es-ES" sz="2000" dirty="0">
              <a:latin typeface="Arial" pitchFamily="34" charset="0"/>
              <a:cs typeface="Arial" pitchFamily="34" charset="0"/>
            </a:endParaRPr>
          </a:p>
        </p:txBody>
      </p:sp>
      <p:sp>
        <p:nvSpPr>
          <p:cNvPr id="4" name="3 CuadroTexto"/>
          <p:cNvSpPr txBox="1"/>
          <p:nvPr/>
        </p:nvSpPr>
        <p:spPr>
          <a:xfrm>
            <a:off x="357158" y="1214422"/>
            <a:ext cx="8463314" cy="4832092"/>
          </a:xfrm>
          <a:prstGeom prst="rect">
            <a:avLst/>
          </a:prstGeom>
          <a:noFill/>
        </p:spPr>
        <p:txBody>
          <a:bodyPr wrap="square" rtlCol="0">
            <a:spAutoFit/>
          </a:bodyPr>
          <a:lstStyle/>
          <a:p>
            <a:pPr algn="just"/>
            <a:r>
              <a:rPr lang="es-ES_tradnl" sz="2800" b="1" dirty="0" smtClean="0"/>
              <a:t>- </a:t>
            </a:r>
            <a:r>
              <a:rPr lang="es-ES_tradnl" sz="2800" b="1" dirty="0" smtClean="0"/>
              <a:t>Se produjo un profundo proceso de movilidad social, resultado de la elevación del nivel cultural y profesional de la población, de la apertura de nuevos puestos de trabajo de alta calificación y de las continuas migraciones territoriales.</a:t>
            </a:r>
          </a:p>
          <a:p>
            <a:pPr algn="just"/>
            <a:r>
              <a:rPr lang="es-ES_tradnl" sz="2800" b="1" dirty="0" smtClean="0"/>
              <a:t>- Se produjo un acelerado deterioro de las comunidades históricas, que modificaban su composición socio-económica, perdiendo y asimilando nuevos miembros con mucha rapidez.</a:t>
            </a:r>
          </a:p>
        </p:txBody>
      </p:sp>
    </p:spTree>
    <p:extLst>
      <p:ext uri="{BB962C8B-B14F-4D97-AF65-F5344CB8AC3E}">
        <p14:creationId xmlns:p14="http://schemas.microsoft.com/office/powerpoint/2010/main" val="4192324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3000" y="457200"/>
            <a:ext cx="7643842" cy="542908"/>
          </a:xfrm>
        </p:spPr>
        <p:txBody>
          <a:bodyPr/>
          <a:lstStyle/>
          <a:p>
            <a:r>
              <a:rPr lang="es-ES_tradnl" sz="2400" dirty="0" smtClean="0">
                <a:latin typeface="Arial" pitchFamily="34" charset="0"/>
                <a:cs typeface="Arial" pitchFamily="34" charset="0"/>
              </a:rPr>
              <a:t>Mayores dificultades </a:t>
            </a:r>
            <a:r>
              <a:rPr lang="es-ES_tradnl" sz="2400" dirty="0" smtClean="0"/>
              <a:t>de carácter subjetivo </a:t>
            </a:r>
            <a:r>
              <a:rPr lang="es-ES_tradnl" sz="2400" dirty="0" smtClean="0">
                <a:latin typeface="Arial" pitchFamily="34" charset="0"/>
                <a:cs typeface="Arial" pitchFamily="34" charset="0"/>
              </a:rPr>
              <a:t>para el trabajo comunitario en Cuba</a:t>
            </a:r>
            <a:endParaRPr lang="es-ES" sz="2400" dirty="0">
              <a:latin typeface="Arial" pitchFamily="34" charset="0"/>
              <a:cs typeface="Arial" pitchFamily="34" charset="0"/>
            </a:endParaRPr>
          </a:p>
        </p:txBody>
      </p:sp>
      <p:sp>
        <p:nvSpPr>
          <p:cNvPr id="3" name="2 Marcador de contenido"/>
          <p:cNvSpPr>
            <a:spLocks noGrp="1"/>
          </p:cNvSpPr>
          <p:nvPr>
            <p:ph idx="1"/>
          </p:nvPr>
        </p:nvSpPr>
        <p:spPr/>
        <p:txBody>
          <a:bodyPr/>
          <a:lstStyle/>
          <a:p>
            <a:pPr algn="just"/>
            <a:r>
              <a:rPr lang="es-ES_tradnl" sz="4000" dirty="0" smtClean="0">
                <a:latin typeface="Arial" pitchFamily="34" charset="0"/>
                <a:cs typeface="Arial" pitchFamily="34" charset="0"/>
              </a:rPr>
              <a:t>a)Escaso sentimiento de pertenencia</a:t>
            </a:r>
          </a:p>
          <a:p>
            <a:pPr algn="just"/>
            <a:r>
              <a:rPr lang="es-ES_tradnl" sz="4000" dirty="0" smtClean="0">
                <a:latin typeface="Arial" pitchFamily="34" charset="0"/>
                <a:cs typeface="Arial" pitchFamily="34" charset="0"/>
              </a:rPr>
              <a:t>b) Poca percepción individual de los problemas colectivos</a:t>
            </a:r>
          </a:p>
          <a:p>
            <a:pPr algn="just"/>
            <a:r>
              <a:rPr lang="es-ES_tradnl" sz="4000" dirty="0" smtClean="0">
                <a:latin typeface="Arial" pitchFamily="34" charset="0"/>
                <a:cs typeface="Arial" pitchFamily="34" charset="0"/>
              </a:rPr>
              <a:t>c) Reducida participación en la solución de los problemas.</a:t>
            </a:r>
            <a:endParaRPr lang="es-ES_tradnl" sz="4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428604"/>
            <a:ext cx="8072462" cy="571504"/>
          </a:xfrm>
        </p:spPr>
        <p:txBody>
          <a:bodyPr/>
          <a:lstStyle/>
          <a:p>
            <a:pPr algn="just"/>
            <a:r>
              <a:rPr lang="es-ES_tradnl" sz="2400" dirty="0" smtClean="0"/>
              <a:t>Problemas  de carácter organizativo que representan obstáculos al desarrollo de proyectos comunitarios</a:t>
            </a:r>
            <a:endParaRPr lang="es-ES" sz="2400" dirty="0">
              <a:latin typeface="Arial" pitchFamily="34" charset="0"/>
              <a:cs typeface="Arial" pitchFamily="34" charset="0"/>
            </a:endParaRPr>
          </a:p>
        </p:txBody>
      </p:sp>
      <p:sp>
        <p:nvSpPr>
          <p:cNvPr id="3" name="2 Marcador de contenido"/>
          <p:cNvSpPr>
            <a:spLocks noGrp="1"/>
          </p:cNvSpPr>
          <p:nvPr>
            <p:ph idx="1"/>
          </p:nvPr>
        </p:nvSpPr>
        <p:spPr>
          <a:xfrm>
            <a:off x="457200" y="1228725"/>
            <a:ext cx="8329642" cy="5248275"/>
          </a:xfrm>
        </p:spPr>
        <p:txBody>
          <a:bodyPr/>
          <a:lstStyle/>
          <a:p>
            <a:pPr algn="just"/>
            <a:r>
              <a:rPr lang="es-ES_tradnl" dirty="0" smtClean="0">
                <a:latin typeface="Arial" pitchFamily="34" charset="0"/>
                <a:cs typeface="Arial" pitchFamily="34" charset="0"/>
              </a:rPr>
              <a:t>La superposición de estructuras: p. ej. la división político-administrativo no es coincidente con la configuración histórica de los barrios.</a:t>
            </a:r>
          </a:p>
          <a:p>
            <a:pPr algn="just"/>
            <a:r>
              <a:rPr lang="es-ES_tradnl" dirty="0" smtClean="0">
                <a:latin typeface="Arial" pitchFamily="34" charset="0"/>
                <a:cs typeface="Arial" pitchFamily="34" charset="0"/>
              </a:rPr>
              <a:t>La multiplicidad de tareas, acciones y esfuerzos de distintas agencias: p. ej. la escuela, el sectorial de salud, las organizaciones políticas, etc.</a:t>
            </a:r>
          </a:p>
          <a:p>
            <a:pPr algn="just"/>
            <a:r>
              <a:rPr lang="es-ES_tradnl" dirty="0" smtClean="0">
                <a:latin typeface="Arial" pitchFamily="34" charset="0"/>
                <a:cs typeface="Arial" pitchFamily="34" charset="0"/>
              </a:rPr>
              <a:t>Las limitadas posibilidades de autogestión comunitaria: originada tanto en la escasez de recursos como en la supervivencia de mecanismos burocráticos de dirección</a:t>
            </a:r>
            <a:endParaRPr lang="es-ES_tradnl"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714375" y="571500"/>
            <a:ext cx="8429625" cy="373063"/>
          </a:xfrm>
        </p:spPr>
        <p:txBody>
          <a:bodyPr/>
          <a:lstStyle/>
          <a:p>
            <a:r>
              <a:rPr lang="es-ES_tradnl" sz="2000" dirty="0" smtClean="0">
                <a:latin typeface="Arial" pitchFamily="34" charset="0"/>
                <a:cs typeface="Arial" pitchFamily="34" charset="0"/>
              </a:rPr>
              <a:t>Tareas fundamentales para la revitalización de las comunidades</a:t>
            </a:r>
            <a:endParaRPr lang="es-ES" sz="2000" dirty="0">
              <a:latin typeface="Arial" pitchFamily="34" charset="0"/>
              <a:cs typeface="Arial" pitchFamily="34" charset="0"/>
            </a:endParaRPr>
          </a:p>
        </p:txBody>
      </p:sp>
      <p:sp>
        <p:nvSpPr>
          <p:cNvPr id="4" name="3 CuadroTexto"/>
          <p:cNvSpPr txBox="1"/>
          <p:nvPr/>
        </p:nvSpPr>
        <p:spPr>
          <a:xfrm>
            <a:off x="357158" y="1164134"/>
            <a:ext cx="8786842" cy="5693866"/>
          </a:xfrm>
          <a:prstGeom prst="rect">
            <a:avLst/>
          </a:prstGeom>
          <a:noFill/>
        </p:spPr>
        <p:txBody>
          <a:bodyPr wrap="square" rtlCol="0">
            <a:spAutoFit/>
          </a:bodyPr>
          <a:lstStyle/>
          <a:p>
            <a:pPr algn="just"/>
            <a:r>
              <a:rPr lang="es-ES_tradnl" sz="2400" dirty="0" smtClean="0">
                <a:latin typeface="Arial" pitchFamily="34" charset="0"/>
                <a:cs typeface="Arial" pitchFamily="34" charset="0"/>
              </a:rPr>
              <a:t> </a:t>
            </a:r>
            <a:r>
              <a:rPr lang="es-ES_tradnl" sz="2400" dirty="0">
                <a:latin typeface="Arial" pitchFamily="34" charset="0"/>
                <a:cs typeface="Arial" pitchFamily="34" charset="0"/>
              </a:rPr>
              <a:t>-</a:t>
            </a:r>
            <a:r>
              <a:rPr lang="es-ES_tradnl" sz="2800" dirty="0" smtClean="0">
                <a:latin typeface="Arial" pitchFamily="34" charset="0"/>
                <a:cs typeface="Arial" pitchFamily="34" charset="0"/>
              </a:rPr>
              <a:t>Rescate </a:t>
            </a:r>
            <a:r>
              <a:rPr lang="es-ES_tradnl" sz="2800" dirty="0" smtClean="0">
                <a:latin typeface="Arial" pitchFamily="34" charset="0"/>
                <a:cs typeface="Arial" pitchFamily="34" charset="0"/>
              </a:rPr>
              <a:t>de las tradiciones e identidad local.</a:t>
            </a:r>
          </a:p>
          <a:p>
            <a:pPr algn="just"/>
            <a:r>
              <a:rPr lang="es-ES_tradnl" sz="2800" dirty="0" smtClean="0">
                <a:latin typeface="Arial" pitchFamily="34" charset="0"/>
                <a:cs typeface="Arial" pitchFamily="34" charset="0"/>
              </a:rPr>
              <a:t> -Participación </a:t>
            </a:r>
            <a:r>
              <a:rPr lang="es-ES_tradnl" sz="2800" dirty="0" smtClean="0">
                <a:latin typeface="Arial" pitchFamily="34" charset="0"/>
                <a:cs typeface="Arial" pitchFamily="34" charset="0"/>
              </a:rPr>
              <a:t>en la educación de los niños adolescentes y jóvenes.</a:t>
            </a:r>
          </a:p>
          <a:p>
            <a:pPr algn="just"/>
            <a:r>
              <a:rPr lang="es-ES_tradnl" sz="2800" dirty="0" smtClean="0">
                <a:latin typeface="Arial" pitchFamily="34" charset="0"/>
                <a:cs typeface="Arial" pitchFamily="34" charset="0"/>
              </a:rPr>
              <a:t> -Atención </a:t>
            </a:r>
            <a:r>
              <a:rPr lang="es-ES_tradnl" sz="2800" dirty="0" smtClean="0">
                <a:latin typeface="Arial" pitchFamily="34" charset="0"/>
                <a:cs typeface="Arial" pitchFamily="34" charset="0"/>
              </a:rPr>
              <a:t>a los grupos más desfavorecidos: ancianos, enfermos, madres solteras, etc.</a:t>
            </a:r>
          </a:p>
          <a:p>
            <a:pPr algn="just"/>
            <a:r>
              <a:rPr lang="es-ES_tradnl" sz="2800" dirty="0" smtClean="0">
                <a:latin typeface="Arial" pitchFamily="34" charset="0"/>
                <a:cs typeface="Arial" pitchFamily="34" charset="0"/>
              </a:rPr>
              <a:t> -</a:t>
            </a:r>
            <a:r>
              <a:rPr lang="es-ES_tradnl" sz="2800" dirty="0" smtClean="0">
                <a:latin typeface="Arial" pitchFamily="34" charset="0"/>
                <a:cs typeface="Arial" pitchFamily="34" charset="0"/>
              </a:rPr>
              <a:t>Participación en la solución de las necesidades básicas de la comunidad: servicios de higiene, construcción de viviendas y servicios sociales, atención a la recreación, creación de fuentes de trabajo, etc.</a:t>
            </a:r>
          </a:p>
          <a:p>
            <a:pPr algn="just"/>
            <a:r>
              <a:rPr lang="es-ES_tradnl" sz="2800" dirty="0" smtClean="0">
                <a:latin typeface="Arial" pitchFamily="34" charset="0"/>
                <a:cs typeface="Arial" pitchFamily="34" charset="0"/>
              </a:rPr>
              <a:t> -Mejoramiento </a:t>
            </a:r>
            <a:r>
              <a:rPr lang="es-ES_tradnl" sz="2800" dirty="0" smtClean="0">
                <a:latin typeface="Arial" pitchFamily="34" charset="0"/>
                <a:cs typeface="Arial" pitchFamily="34" charset="0"/>
              </a:rPr>
              <a:t>de la convivencia social: prevención del delito, educación ambiental, orientación familiar, etc.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4"/>
          <p:cNvSpPr>
            <a:spLocks noChangeArrowheads="1" noChangeShapeType="1" noTextEdit="1"/>
          </p:cNvSpPr>
          <p:nvPr/>
        </p:nvSpPr>
        <p:spPr bwMode="auto">
          <a:xfrm>
            <a:off x="357158" y="1500174"/>
            <a:ext cx="8501122" cy="5357826"/>
          </a:xfrm>
          <a:prstGeom prst="rect">
            <a:avLst/>
          </a:prstGeom>
        </p:spPr>
        <p:txBody>
          <a:bodyPr wrap="none" fromWordArt="1">
            <a:prstTxWarp prst="textPlain">
              <a:avLst>
                <a:gd name="adj" fmla="val 49696"/>
              </a:avLst>
            </a:prstTxWarp>
          </a:bodyPr>
          <a:lstStyle/>
          <a:p>
            <a:r>
              <a:rPr lang="es-ES" sz="3600" b="1" kern="10" dirty="0" smtClean="0">
                <a:ln w="19050">
                  <a:solidFill>
                    <a:srgbClr val="99CCFF"/>
                  </a:solidFill>
                  <a:miter lim="800000"/>
                  <a:headEnd/>
                  <a:tailEnd/>
                </a:ln>
                <a:solidFill>
                  <a:srgbClr val="0066CC"/>
                </a:solidFill>
                <a:effectLst>
                  <a:outerShdw dist="35921" dir="2700000" algn="ctr" rotWithShape="0">
                    <a:srgbClr val="990000"/>
                  </a:outerShdw>
                </a:effectLst>
                <a:latin typeface="Tahoma"/>
                <a:cs typeface="Tahoma"/>
              </a:rPr>
              <a:t> </a:t>
            </a:r>
            <a:endParaRPr lang="es-ES" sz="3600" b="1" kern="10" dirty="0">
              <a:ln w="19050">
                <a:solidFill>
                  <a:srgbClr val="99CCFF"/>
                </a:solidFill>
                <a:miter lim="800000"/>
                <a:headEnd/>
                <a:tailEnd/>
              </a:ln>
              <a:solidFill>
                <a:srgbClr val="0066CC"/>
              </a:solidFill>
              <a:effectLst>
                <a:outerShdw dist="35921" dir="2700000" algn="ctr" rotWithShape="0">
                  <a:srgbClr val="990000"/>
                </a:outerShdw>
              </a:effectLst>
              <a:latin typeface="Tahoma"/>
              <a:cs typeface="Tahoma"/>
            </a:endParaRPr>
          </a:p>
        </p:txBody>
      </p:sp>
      <p:sp>
        <p:nvSpPr>
          <p:cNvPr id="4" name="3 CuadroTexto"/>
          <p:cNvSpPr txBox="1"/>
          <p:nvPr/>
        </p:nvSpPr>
        <p:spPr>
          <a:xfrm>
            <a:off x="571472" y="1643050"/>
            <a:ext cx="8072494" cy="4154984"/>
          </a:xfrm>
          <a:prstGeom prst="rect">
            <a:avLst/>
          </a:prstGeom>
          <a:noFill/>
        </p:spPr>
        <p:txBody>
          <a:bodyPr wrap="square" rtlCol="0">
            <a:spAutoFit/>
          </a:bodyPr>
          <a:lstStyle/>
          <a:p>
            <a:r>
              <a:rPr lang="es-ES_tradnl" sz="6600" dirty="0" smtClean="0">
                <a:latin typeface="Algerian" pitchFamily="82" charset="0"/>
              </a:rPr>
              <a:t>¿Qué puede ofrecer la comunidad a la escuela?</a:t>
            </a:r>
            <a:endParaRPr lang="es-ES_tradnl" sz="6600" dirty="0">
              <a:latin typeface="Algerian" pitchFamily="82"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026"/>
          <p:cNvSpPr txBox="1">
            <a:spLocks noChangeArrowheads="1"/>
          </p:cNvSpPr>
          <p:nvPr/>
        </p:nvSpPr>
        <p:spPr bwMode="auto">
          <a:xfrm>
            <a:off x="285720" y="1321073"/>
            <a:ext cx="8643998" cy="4524315"/>
          </a:xfrm>
          <a:prstGeom prst="rect">
            <a:avLst/>
          </a:prstGeom>
          <a:noFill/>
          <a:ln w="9525">
            <a:noFill/>
            <a:miter lim="800000"/>
            <a:headEnd/>
            <a:tailEnd/>
          </a:ln>
        </p:spPr>
        <p:txBody>
          <a:bodyPr wrap="square">
            <a:spAutoFit/>
          </a:bodyPr>
          <a:lstStyle/>
          <a:p>
            <a:pPr algn="just"/>
            <a:r>
              <a:rPr lang="es-ES_tradnl" sz="3600" dirty="0" smtClean="0"/>
              <a:t>- La historia, tradiciones y costumbres.</a:t>
            </a:r>
          </a:p>
          <a:p>
            <a:pPr algn="just"/>
            <a:r>
              <a:rPr lang="es-ES_tradnl" sz="3600" dirty="0" smtClean="0"/>
              <a:t>-El apoyo material, humano y financiero</a:t>
            </a:r>
          </a:p>
          <a:p>
            <a:pPr algn="just"/>
            <a:r>
              <a:rPr lang="es-ES_tradnl" sz="3600" dirty="0" smtClean="0"/>
              <a:t>-El trabajo de las instituciones comunitarias en las investigaciones y proyectos educativos de la escuela.</a:t>
            </a:r>
          </a:p>
          <a:p>
            <a:pPr algn="just"/>
            <a:r>
              <a:rPr lang="es-ES_tradnl" sz="3600" dirty="0" smtClean="0"/>
              <a:t>- Las instalaciones sociales</a:t>
            </a:r>
          </a:p>
          <a:p>
            <a:pPr algn="just"/>
            <a:r>
              <a:rPr lang="es-ES_tradnl" sz="3600" dirty="0" smtClean="0"/>
              <a:t>-Los servicios que se prestan a la comunidad.</a:t>
            </a:r>
            <a:endParaRPr lang="es-ES_tradnl" sz="3600" dirty="0"/>
          </a:p>
        </p:txBody>
      </p:sp>
      <p:sp>
        <p:nvSpPr>
          <p:cNvPr id="3" name="1 Título"/>
          <p:cNvSpPr txBox="1">
            <a:spLocks/>
          </p:cNvSpPr>
          <p:nvPr/>
        </p:nvSpPr>
        <p:spPr>
          <a:xfrm>
            <a:off x="1143000" y="457200"/>
            <a:ext cx="7391400" cy="487363"/>
          </a:xfrm>
          <a:prstGeom prst="rect">
            <a:avLst/>
          </a:prstGeom>
        </p:spPr>
        <p:txBody>
          <a:bodyPr/>
          <a:lstStyle/>
          <a:p>
            <a:pPr lvl="0"/>
            <a:r>
              <a:rPr lang="es-ES_tradnl" sz="4000" b="1" dirty="0" smtClean="0">
                <a:solidFill>
                  <a:schemeClr val="bg1"/>
                </a:solidFill>
                <a:latin typeface="Arial" pitchFamily="34" charset="0"/>
                <a:cs typeface="Arial" pitchFamily="34" charset="0"/>
              </a:rPr>
              <a:t>Comunidad- Escuela</a:t>
            </a:r>
            <a:endParaRPr kumimoji="0" lang="es-ES" sz="40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4"/>
          <p:cNvSpPr>
            <a:spLocks noChangeArrowheads="1" noChangeShapeType="1" noTextEdit="1"/>
          </p:cNvSpPr>
          <p:nvPr/>
        </p:nvSpPr>
        <p:spPr bwMode="auto">
          <a:xfrm>
            <a:off x="357158" y="1500174"/>
            <a:ext cx="8501122" cy="5357826"/>
          </a:xfrm>
          <a:prstGeom prst="rect">
            <a:avLst/>
          </a:prstGeom>
        </p:spPr>
        <p:txBody>
          <a:bodyPr wrap="none" fromWordArt="1">
            <a:prstTxWarp prst="textPlain">
              <a:avLst>
                <a:gd name="adj" fmla="val 49696"/>
              </a:avLst>
            </a:prstTxWarp>
          </a:bodyPr>
          <a:lstStyle/>
          <a:p>
            <a:r>
              <a:rPr lang="es-ES" sz="3600" b="1" kern="10" dirty="0" smtClean="0">
                <a:ln w="19050">
                  <a:solidFill>
                    <a:srgbClr val="99CCFF"/>
                  </a:solidFill>
                  <a:miter lim="800000"/>
                  <a:headEnd/>
                  <a:tailEnd/>
                </a:ln>
                <a:solidFill>
                  <a:srgbClr val="0066CC"/>
                </a:solidFill>
                <a:effectLst>
                  <a:outerShdw dist="35921" dir="2700000" algn="ctr" rotWithShape="0">
                    <a:srgbClr val="990000"/>
                  </a:outerShdw>
                </a:effectLst>
                <a:latin typeface="Tahoma"/>
                <a:cs typeface="Tahoma"/>
              </a:rPr>
              <a:t> </a:t>
            </a:r>
            <a:endParaRPr lang="es-ES" sz="3600" b="1" kern="10" dirty="0">
              <a:ln w="19050">
                <a:solidFill>
                  <a:srgbClr val="99CCFF"/>
                </a:solidFill>
                <a:miter lim="800000"/>
                <a:headEnd/>
                <a:tailEnd/>
              </a:ln>
              <a:solidFill>
                <a:srgbClr val="0066CC"/>
              </a:solidFill>
              <a:effectLst>
                <a:outerShdw dist="35921" dir="2700000" algn="ctr" rotWithShape="0">
                  <a:srgbClr val="990000"/>
                </a:outerShdw>
              </a:effectLst>
              <a:latin typeface="Tahoma"/>
              <a:cs typeface="Tahoma"/>
            </a:endParaRPr>
          </a:p>
        </p:txBody>
      </p:sp>
      <p:sp>
        <p:nvSpPr>
          <p:cNvPr id="4" name="3 CuadroTexto"/>
          <p:cNvSpPr txBox="1"/>
          <p:nvPr/>
        </p:nvSpPr>
        <p:spPr>
          <a:xfrm>
            <a:off x="571472" y="1643050"/>
            <a:ext cx="8072494" cy="5016758"/>
          </a:xfrm>
          <a:prstGeom prst="rect">
            <a:avLst/>
          </a:prstGeom>
          <a:noFill/>
        </p:spPr>
        <p:txBody>
          <a:bodyPr wrap="square" rtlCol="0">
            <a:spAutoFit/>
          </a:bodyPr>
          <a:lstStyle/>
          <a:p>
            <a:r>
              <a:rPr lang="es-ES_tradnl" sz="8000" dirty="0" smtClean="0">
                <a:latin typeface="+mj-lt"/>
              </a:rPr>
              <a:t>¿Qué puede ofrecer la escuela a la comunidad?</a:t>
            </a:r>
            <a:endParaRPr lang="es-ES_tradnl" sz="8000" dirty="0">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85720" y="1087839"/>
            <a:ext cx="8572560" cy="6340197"/>
          </a:xfrm>
          <a:prstGeom prst="rect">
            <a:avLst/>
          </a:prstGeom>
          <a:noFill/>
          <a:ln w="12700" cap="sq" cmpd="sng">
            <a:noFill/>
            <a:prstDash val="solid"/>
            <a:miter lim="800000"/>
            <a:headEnd type="none" w="sm" len="sm"/>
            <a:tailEnd type="none" w="sm" len="sm"/>
          </a:ln>
          <a:effectLst>
            <a:prstShdw prst="shdw17" dist="17961" dir="2700000">
              <a:schemeClr val="accent1">
                <a:gamma/>
                <a:shade val="60000"/>
                <a:invGamma/>
              </a:schemeClr>
            </a:prstShdw>
          </a:effectLst>
        </p:spPr>
        <p:txBody>
          <a:bodyPr wrap="square" anchor="ctr">
            <a:spAutoFit/>
          </a:bodyPr>
          <a:lstStyle/>
          <a:p>
            <a:pPr algn="just"/>
            <a:r>
              <a:rPr lang="es-ES_tradnl" sz="2800" dirty="0" smtClean="0"/>
              <a:t>- Servicios de formación y reciclaje del personal (mediante vías escolarizadas o no escolarizadas).</a:t>
            </a:r>
          </a:p>
          <a:p>
            <a:pPr algn="just"/>
            <a:r>
              <a:rPr lang="es-ES_tradnl" sz="2800" dirty="0" smtClean="0"/>
              <a:t>- Orientación para la transformación de valores y conductas (mediante los servicios de escuelas de padres, orientación vocacional de adolescentes y jóvenes, </a:t>
            </a:r>
            <a:r>
              <a:rPr lang="es-ES_tradnl" sz="2800" dirty="0" err="1" smtClean="0"/>
              <a:t>etc</a:t>
            </a:r>
            <a:r>
              <a:rPr lang="es-ES_tradnl" sz="2800" dirty="0" smtClean="0"/>
              <a:t>).</a:t>
            </a:r>
          </a:p>
          <a:p>
            <a:pPr algn="just"/>
            <a:r>
              <a:rPr lang="es-ES_tradnl" sz="2800" dirty="0" smtClean="0"/>
              <a:t>- Condiciones para el enriquecimiento cultural de los vecinos (mediante círculos de interés y grupos culturales atendidos por el personal de la escuela).</a:t>
            </a:r>
          </a:p>
          <a:p>
            <a:pPr algn="just"/>
            <a:r>
              <a:rPr lang="es-ES_tradnl" sz="2800" dirty="0" smtClean="0"/>
              <a:t>-  Servicios educativos (mediante la utilización de las instalaciones de la escuela: biblioteca, teatro, salas deportivas, </a:t>
            </a:r>
            <a:r>
              <a:rPr lang="es-ES_tradnl" sz="2800" dirty="0" err="1" smtClean="0"/>
              <a:t>etc</a:t>
            </a:r>
            <a:r>
              <a:rPr lang="es-ES_tradnl" sz="2800" dirty="0" smtClean="0"/>
              <a:t>).</a:t>
            </a:r>
          </a:p>
          <a:p>
            <a:pPr algn="just"/>
            <a:r>
              <a:rPr lang="es-ES_tradnl" sz="2800" dirty="0" smtClean="0"/>
              <a:t> </a:t>
            </a:r>
          </a:p>
          <a:p>
            <a:pPr marL="365125" indent="-365125" algn="just" eaLnBrk="0" hangingPunct="0">
              <a:lnSpc>
                <a:spcPct val="150000"/>
              </a:lnSpc>
              <a:defRPr/>
            </a:pPr>
            <a:endParaRPr lang="es-ES" sz="2800" dirty="0" smtClean="0">
              <a:solidFill>
                <a:prstClr val="black"/>
              </a:solidFill>
              <a:latin typeface="Arial" pitchFamily="34" charset="0"/>
              <a:ea typeface="Calibri" charset="0"/>
              <a:cs typeface="Arial" pitchFamily="34" charset="0"/>
            </a:endParaRPr>
          </a:p>
        </p:txBody>
      </p:sp>
      <p:sp>
        <p:nvSpPr>
          <p:cNvPr id="4" name="1 Título"/>
          <p:cNvSpPr txBox="1">
            <a:spLocks/>
          </p:cNvSpPr>
          <p:nvPr/>
        </p:nvSpPr>
        <p:spPr>
          <a:xfrm>
            <a:off x="1143000" y="298431"/>
            <a:ext cx="7715280" cy="487363"/>
          </a:xfrm>
          <a:prstGeom prst="rect">
            <a:avLst/>
          </a:prstGeom>
        </p:spPr>
        <p:txBody>
          <a:bodyPr/>
          <a:lstStyle/>
          <a:p>
            <a:pPr>
              <a:spcBef>
                <a:spcPct val="50000"/>
              </a:spcBef>
            </a:pPr>
            <a:r>
              <a:rPr lang="es-ES_tradnl" sz="4400" b="1" dirty="0" smtClean="0">
                <a:solidFill>
                  <a:schemeClr val="bg1"/>
                </a:solidFill>
                <a:latin typeface="Arial" pitchFamily="34" charset="0"/>
                <a:cs typeface="Arial" pitchFamily="34" charset="0"/>
              </a:rPr>
              <a:t>Escuela- Comunidad</a:t>
            </a:r>
            <a:endParaRPr lang="es-ES" sz="44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r>
              <a:rPr lang="en-US" smtClean="0"/>
              <a:t>Company name</a:t>
            </a:r>
            <a:endParaRPr lang="en-US"/>
          </a:p>
        </p:txBody>
      </p:sp>
      <p:sp>
        <p:nvSpPr>
          <p:cNvPr id="5" name="4 Marcador de fecha"/>
          <p:cNvSpPr>
            <a:spLocks noGrp="1"/>
          </p:cNvSpPr>
          <p:nvPr>
            <p:ph type="dt" sz="half" idx="12"/>
          </p:nvPr>
        </p:nvSpPr>
        <p:spPr/>
        <p:txBody>
          <a:bodyPr/>
          <a:lstStyle/>
          <a:p>
            <a:r>
              <a:rPr lang="en-US" smtClean="0"/>
              <a:t>www.themegallery.com</a:t>
            </a:r>
            <a:endParaRPr lang="en-US"/>
          </a:p>
        </p:txBody>
      </p:sp>
      <p:sp>
        <p:nvSpPr>
          <p:cNvPr id="6" name="5 CuadroTexto"/>
          <p:cNvSpPr txBox="1"/>
          <p:nvPr/>
        </p:nvSpPr>
        <p:spPr>
          <a:xfrm>
            <a:off x="785786" y="2071678"/>
            <a:ext cx="8072494" cy="3816429"/>
          </a:xfrm>
          <a:prstGeom prst="rect">
            <a:avLst/>
          </a:prstGeom>
          <a:noFill/>
        </p:spPr>
        <p:txBody>
          <a:bodyPr wrap="square" rtlCol="0">
            <a:spAutoFit/>
          </a:bodyPr>
          <a:lstStyle/>
          <a:p>
            <a:pPr algn="l"/>
            <a:r>
              <a:rPr lang="es-ES" sz="2800" dirty="0" smtClean="0">
                <a:latin typeface="Arial" pitchFamily="34" charset="0"/>
                <a:cs typeface="Arial" pitchFamily="34" charset="0"/>
              </a:rPr>
              <a:t>Sumario:</a:t>
            </a:r>
          </a:p>
          <a:p>
            <a:pPr algn="just"/>
            <a:r>
              <a:rPr lang="es-ES" sz="2800" dirty="0" smtClean="0">
                <a:latin typeface="Arial" pitchFamily="34" charset="0"/>
                <a:cs typeface="Arial" pitchFamily="34" charset="0"/>
              </a:rPr>
              <a:t>1- Caracterización sociológica de la comunidad. Potencialidades educativas de la comunidad. Diagnóstico de una comunidad donde se encuentre enclavada una escuela primaria.</a:t>
            </a:r>
          </a:p>
          <a:p>
            <a:pPr lvl="0" algn="just"/>
            <a:r>
              <a:rPr lang="es-ES" sz="2800" dirty="0" smtClean="0">
                <a:latin typeface="Arial" pitchFamily="34" charset="0"/>
                <a:cs typeface="Arial" pitchFamily="34" charset="0"/>
              </a:rPr>
              <a:t>2- </a:t>
            </a:r>
            <a:r>
              <a:rPr lang="es-ES" sz="2800" dirty="0" smtClean="0"/>
              <a:t>Influencia educativa de los contextos de actuación del docente en la atención a la diversidad. </a:t>
            </a:r>
            <a:endParaRPr lang="es-ES_tradnl" sz="2800" dirty="0" smtClean="0"/>
          </a:p>
          <a:p>
            <a:pPr algn="just"/>
            <a:endParaRPr lang="es-ES_tradnl"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p:txBody>
          <a:bodyPr/>
          <a:lstStyle/>
          <a:p>
            <a:pPr algn="just">
              <a:spcBef>
                <a:spcPct val="0"/>
              </a:spcBef>
              <a:buFontTx/>
              <a:buNone/>
            </a:pPr>
            <a:r>
              <a:rPr lang="es-ES_tradnl" altLang="en-US" sz="2400" b="1" dirty="0">
                <a:latin typeface="Arial" panose="020B0604020202020204" pitchFamily="34" charset="0"/>
                <a:cs typeface="Arial" panose="020B0604020202020204" pitchFamily="34" charset="0"/>
              </a:rPr>
              <a:t>A.- </a:t>
            </a:r>
            <a:r>
              <a:rPr lang="es-ES_tradnl" altLang="en-US" sz="2400" dirty="0">
                <a:latin typeface="Arial" panose="020B0604020202020204" pitchFamily="34" charset="0"/>
                <a:cs typeface="Arial" panose="020B0604020202020204" pitchFamily="34" charset="0"/>
              </a:rPr>
              <a:t>Caracterización del área de acción a partir de  dimensiones e  indicadores seleccionados</a:t>
            </a:r>
            <a:r>
              <a:rPr lang="es-ES_tradnl" altLang="en-US" sz="2400" dirty="0"/>
              <a:t/>
            </a:r>
            <a:br>
              <a:rPr lang="es-ES_tradnl" altLang="en-US" sz="2400" dirty="0"/>
            </a:br>
            <a:r>
              <a:rPr lang="es-ES_tradnl" altLang="en-US" sz="2400" b="1" dirty="0">
                <a:latin typeface="Arial" panose="020B0604020202020204" pitchFamily="34" charset="0"/>
                <a:ea typeface="Times New Roman" panose="02020603050405020304" pitchFamily="18" charset="0"/>
                <a:cs typeface="Arial" panose="020B0604020202020204" pitchFamily="34" charset="0"/>
              </a:rPr>
              <a:t>I. Dimensión  Físico – económica</a:t>
            </a:r>
            <a:r>
              <a:rPr lang="es-ES_tradnl" altLang="en-US" sz="2400" dirty="0">
                <a:latin typeface="Arial" panose="020B0604020202020204" pitchFamily="34" charset="0"/>
                <a:ea typeface="Times New Roman" panose="02020603050405020304" pitchFamily="18" charset="0"/>
                <a:cs typeface="Arial" panose="020B0604020202020204" pitchFamily="34" charset="0"/>
              </a:rPr>
              <a:t>:</a:t>
            </a:r>
          </a:p>
          <a:p>
            <a:pPr algn="just">
              <a:spcBef>
                <a:spcPct val="0"/>
              </a:spcBef>
              <a:buFontTx/>
              <a:buNone/>
            </a:pPr>
            <a:r>
              <a:rPr lang="es-ES_tradnl" altLang="en-US" sz="2400" dirty="0">
                <a:latin typeface="Arial" panose="020B0604020202020204" pitchFamily="34" charset="0"/>
                <a:ea typeface="Times New Roman" panose="02020603050405020304" pitchFamily="18" charset="0"/>
                <a:cs typeface="Arial" panose="020B0604020202020204" pitchFamily="34" charset="0"/>
              </a:rPr>
              <a:t>Indicadores:</a:t>
            </a:r>
          </a:p>
          <a:p>
            <a:pPr algn="just">
              <a:spcBef>
                <a:spcPct val="0"/>
              </a:spcBef>
              <a:buFontTx/>
              <a:buNone/>
            </a:pPr>
            <a:r>
              <a:rPr lang="es-ES_tradnl" altLang="en-US" sz="2400" u="sng" dirty="0">
                <a:latin typeface="Arial" panose="020B0604020202020204" pitchFamily="34" charset="0"/>
                <a:ea typeface="Times New Roman" panose="02020603050405020304" pitchFamily="18" charset="0"/>
                <a:cs typeface="Arial" panose="020B0604020202020204" pitchFamily="34" charset="0"/>
              </a:rPr>
              <a:t>I.1-Físico-Geográficos:</a:t>
            </a:r>
            <a:r>
              <a:rPr lang="es-ES_tradnl" altLang="en-US" sz="2400" dirty="0">
                <a:latin typeface="Arial" panose="020B0604020202020204" pitchFamily="34" charset="0"/>
                <a:ea typeface="Times New Roman" panose="02020603050405020304" pitchFamily="18" charset="0"/>
                <a:cs typeface="Arial" panose="020B0604020202020204" pitchFamily="34" charset="0"/>
              </a:rPr>
              <a:t> Delimitación de la comunidad, extensión, accesibilidad, características propias de la zona, estructura geológica, relieve y suelos, arquitectura, formas de las viviendas. Formas posibles de utilización en clases.</a:t>
            </a:r>
          </a:p>
          <a:p>
            <a:pPr algn="just">
              <a:spcBef>
                <a:spcPct val="0"/>
              </a:spcBef>
              <a:buFontTx/>
              <a:buNone/>
            </a:pPr>
            <a:r>
              <a:rPr lang="es-ES_tradnl" altLang="en-US" sz="2400" u="sng" dirty="0">
                <a:latin typeface="Arial" panose="020B0604020202020204" pitchFamily="34" charset="0"/>
                <a:ea typeface="Times New Roman" panose="02020603050405020304" pitchFamily="18" charset="0"/>
                <a:cs typeface="Arial" panose="020B0604020202020204" pitchFamily="34" charset="0"/>
              </a:rPr>
              <a:t>I.2- Ambientales</a:t>
            </a:r>
            <a:r>
              <a:rPr lang="es-ES_tradnl" altLang="en-US" sz="2400" dirty="0">
                <a:latin typeface="Arial" panose="020B0604020202020204" pitchFamily="34" charset="0"/>
                <a:ea typeface="Times New Roman" panose="02020603050405020304" pitchFamily="18" charset="0"/>
                <a:cs typeface="Arial" panose="020B0604020202020204" pitchFamily="34" charset="0"/>
              </a:rPr>
              <a:t>: Flora y Fauna, aprovechamiento de los recursos naturales, fuentes de contaminación, protección del medio ambiente. Posibilidades reales de utilización de estos elementos en un programa educativo transformador.</a:t>
            </a:r>
          </a:p>
          <a:p>
            <a:endParaRPr lang="es-MX" dirty="0"/>
          </a:p>
        </p:txBody>
      </p:sp>
      <p:sp>
        <p:nvSpPr>
          <p:cNvPr id="4" name="Marcador de pie de página 3"/>
          <p:cNvSpPr>
            <a:spLocks noGrp="1"/>
          </p:cNvSpPr>
          <p:nvPr>
            <p:ph type="ftr" sz="quarter" idx="10"/>
          </p:nvPr>
        </p:nvSpPr>
        <p:spPr/>
        <p:txBody>
          <a:bodyPr/>
          <a:lstStyle/>
          <a:p>
            <a:r>
              <a:rPr lang="en-US" smtClean="0"/>
              <a:t>Company name</a:t>
            </a:r>
            <a:endParaRPr lang="en-US"/>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730362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p:txBody>
          <a:bodyPr/>
          <a:lstStyle/>
          <a:p>
            <a:pPr algn="just">
              <a:spcBef>
                <a:spcPct val="0"/>
              </a:spcBef>
              <a:buFontTx/>
              <a:buNone/>
            </a:pPr>
            <a:r>
              <a:rPr lang="es-ES_tradnl" altLang="en-US" sz="2400" u="sng" dirty="0">
                <a:latin typeface="Arial" panose="020B0604020202020204" pitchFamily="34" charset="0"/>
                <a:ea typeface="Times New Roman" panose="02020603050405020304" pitchFamily="18" charset="0"/>
                <a:cs typeface="Arial" panose="020B0604020202020204" pitchFamily="34" charset="0"/>
              </a:rPr>
              <a:t>I.3- Económicos</a:t>
            </a:r>
            <a:r>
              <a:rPr lang="es-ES_tradnl" altLang="en-US" sz="2400" dirty="0">
                <a:latin typeface="Arial" panose="020B0604020202020204" pitchFamily="34" charset="0"/>
                <a:ea typeface="Times New Roman" panose="02020603050405020304" pitchFamily="18" charset="0"/>
                <a:cs typeface="Arial" panose="020B0604020202020204" pitchFamily="34" charset="0"/>
              </a:rPr>
              <a:t>: Tipo de actividad económica fundamental. Nivel alcanzado, centros de producción y servicios, nivel económico en la comunidad, fuentes de trabajo. Posibilidades de interacción de los centros económicos con los centros docentes</a:t>
            </a:r>
            <a:r>
              <a:rPr lang="es-ES_tradnl" altLang="en-US" sz="2400" dirty="0" smtClean="0">
                <a:latin typeface="Arial" panose="020B0604020202020204" pitchFamily="34" charset="0"/>
                <a:ea typeface="Times New Roman" panose="02020603050405020304" pitchFamily="18" charset="0"/>
                <a:cs typeface="Arial" panose="020B0604020202020204" pitchFamily="34" charset="0"/>
              </a:rPr>
              <a:t>.</a:t>
            </a:r>
          </a:p>
          <a:p>
            <a:pPr algn="just">
              <a:spcBef>
                <a:spcPct val="0"/>
              </a:spcBef>
              <a:buFontTx/>
              <a:buNone/>
            </a:pPr>
            <a:endParaRPr lang="es-ES_tradnl" altLang="en-US" sz="2400" dirty="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FontTx/>
              <a:buNone/>
            </a:pPr>
            <a:r>
              <a:rPr lang="es-ES_tradnl" altLang="en-US" sz="2400" b="1" dirty="0">
                <a:latin typeface="Arial" panose="020B0604020202020204" pitchFamily="34" charset="0"/>
                <a:ea typeface="Times New Roman" panose="02020603050405020304" pitchFamily="18" charset="0"/>
                <a:cs typeface="Arial" panose="020B0604020202020204" pitchFamily="34" charset="0"/>
              </a:rPr>
              <a:t>II. Dimensión  Socio - política </a:t>
            </a:r>
          </a:p>
          <a:p>
            <a:pPr algn="just">
              <a:spcBef>
                <a:spcPct val="0"/>
              </a:spcBef>
              <a:buFontTx/>
              <a:buNone/>
            </a:pPr>
            <a:r>
              <a:rPr lang="es-ES_tradnl" altLang="en-US" sz="2400" dirty="0">
                <a:latin typeface="Arial" panose="020B0604020202020204" pitchFamily="34" charset="0"/>
                <a:ea typeface="Times New Roman" panose="02020603050405020304" pitchFamily="18" charset="0"/>
                <a:cs typeface="Arial" panose="020B0604020202020204" pitchFamily="34" charset="0"/>
              </a:rPr>
              <a:t>Indicadores:</a:t>
            </a:r>
          </a:p>
          <a:p>
            <a:pPr algn="just">
              <a:spcBef>
                <a:spcPct val="0"/>
              </a:spcBef>
              <a:buFontTx/>
              <a:buNone/>
            </a:pPr>
            <a:r>
              <a:rPr lang="es-ES_tradnl" altLang="en-US" sz="2400" u="sng" dirty="0">
                <a:latin typeface="Arial" panose="020B0604020202020204" pitchFamily="34" charset="0"/>
                <a:ea typeface="Times New Roman" panose="02020603050405020304" pitchFamily="18" charset="0"/>
                <a:cs typeface="Arial" panose="020B0604020202020204" pitchFamily="34" charset="0"/>
              </a:rPr>
              <a:t>II.1- Demográficos</a:t>
            </a:r>
            <a:r>
              <a:rPr lang="es-ES_tradnl" altLang="en-US" sz="2400" dirty="0">
                <a:latin typeface="Arial" panose="020B0604020202020204" pitchFamily="34" charset="0"/>
                <a:ea typeface="Times New Roman" panose="02020603050405020304" pitchFamily="18" charset="0"/>
                <a:cs typeface="Arial" panose="020B0604020202020204" pitchFamily="34" charset="0"/>
              </a:rPr>
              <a:t>: Cantidad de población aproximada, distribución por edades y sexo. Personas de  la tercera edad y madres solteras. Atención que se les brinda, migración, tasa de crecimiento poblacional, composición racial, entre otros datos.</a:t>
            </a:r>
          </a:p>
          <a:p>
            <a:endParaRPr lang="es-MX" dirty="0"/>
          </a:p>
        </p:txBody>
      </p:sp>
      <p:sp>
        <p:nvSpPr>
          <p:cNvPr id="4" name="Marcador de pie de página 3"/>
          <p:cNvSpPr>
            <a:spLocks noGrp="1"/>
          </p:cNvSpPr>
          <p:nvPr>
            <p:ph type="ftr" sz="quarter" idx="10"/>
          </p:nvPr>
        </p:nvSpPr>
        <p:spPr/>
        <p:txBody>
          <a:bodyPr/>
          <a:lstStyle/>
          <a:p>
            <a:r>
              <a:rPr lang="en-US" smtClean="0"/>
              <a:t>Company name</a:t>
            </a:r>
            <a:endParaRPr lang="en-US"/>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30798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a:xfrm>
            <a:off x="338274" y="1129335"/>
            <a:ext cx="8500925" cy="5728665"/>
          </a:xfrm>
        </p:spPr>
        <p:txBody>
          <a:bodyPr/>
          <a:lstStyle/>
          <a:p>
            <a:pPr algn="just">
              <a:spcBef>
                <a:spcPct val="0"/>
              </a:spcBef>
              <a:buNone/>
            </a:pPr>
            <a:r>
              <a:rPr lang="es-ES_tradnl" altLang="en-US" sz="2000" u="sng" dirty="0">
                <a:latin typeface="Arial" panose="020B0604020202020204" pitchFamily="34" charset="0"/>
                <a:cs typeface="Arial" panose="020B0604020202020204" pitchFamily="34" charset="0"/>
              </a:rPr>
              <a:t>II.2- Sociales</a:t>
            </a:r>
            <a:r>
              <a:rPr lang="es-ES_tradnl" altLang="en-US" sz="2000" dirty="0">
                <a:latin typeface="Arial" panose="020B0604020202020204" pitchFamily="34" charset="0"/>
                <a:cs typeface="Arial" panose="020B0604020202020204" pitchFamily="34" charset="0"/>
              </a:rPr>
              <a:t>: Estructura socio - clasista. Características étnicas. Problemas étnicos o sociales. Distribución ocupacional de los habitantes. (Diversidad de oficios y profesiones de los habitantes). Madres solteras, personas con atención por bienestar social. Comisión de Prevención. Funcionamiento real.</a:t>
            </a:r>
          </a:p>
          <a:p>
            <a:pPr algn="just">
              <a:spcBef>
                <a:spcPct val="0"/>
              </a:spcBef>
              <a:buNone/>
            </a:pPr>
            <a:r>
              <a:rPr lang="es-ES_tradnl" altLang="en-US" sz="2000" dirty="0">
                <a:latin typeface="Arial" panose="020B0604020202020204" pitchFamily="34" charset="0"/>
                <a:cs typeface="Arial" panose="020B0604020202020204" pitchFamily="34" charset="0"/>
              </a:rPr>
              <a:t>I</a:t>
            </a:r>
            <a:r>
              <a:rPr lang="es-ES_tradnl" altLang="en-US" sz="2000" u="sng" dirty="0">
                <a:latin typeface="Arial" panose="020B0604020202020204" pitchFamily="34" charset="0"/>
                <a:cs typeface="Arial" panose="020B0604020202020204" pitchFamily="34" charset="0"/>
              </a:rPr>
              <a:t>I.3-Políticos</a:t>
            </a:r>
            <a:r>
              <a:rPr lang="es-ES_tradnl" altLang="en-US" sz="2000" dirty="0">
                <a:latin typeface="Arial" panose="020B0604020202020204" pitchFamily="34" charset="0"/>
                <a:cs typeface="Arial" panose="020B0604020202020204" pitchFamily="34" charset="0"/>
              </a:rPr>
              <a:t>: Organizaciones(funcionamiento real), trabajo </a:t>
            </a:r>
            <a:r>
              <a:rPr lang="es-ES_tradnl" altLang="en-US" sz="2000" dirty="0" err="1">
                <a:latin typeface="Arial" panose="020B0604020202020204" pitchFamily="34" charset="0"/>
                <a:cs typeface="Arial" panose="020B0604020202020204" pitchFamily="34" charset="0"/>
              </a:rPr>
              <a:t>ideopolítico</a:t>
            </a:r>
            <a:r>
              <a:rPr lang="es-ES_tradnl" altLang="en-US" sz="2000" dirty="0">
                <a:latin typeface="Arial" panose="020B0604020202020204" pitchFamily="34" charset="0"/>
                <a:cs typeface="Arial" panose="020B0604020202020204" pitchFamily="34" charset="0"/>
              </a:rPr>
              <a:t> que desempeñan, características políticas (actitud revolucionaria), facilidad de movilización, otros elementos de interés. Posibilidades de interacción con los centros docentes de sus dirigentes y miembros.</a:t>
            </a:r>
          </a:p>
          <a:p>
            <a:pPr algn="just">
              <a:spcBef>
                <a:spcPct val="0"/>
              </a:spcBef>
              <a:buNone/>
            </a:pPr>
            <a:r>
              <a:rPr lang="es-ES_tradnl" altLang="en-US" sz="2000" u="sng" dirty="0">
                <a:latin typeface="Arial" panose="020B0604020202020204" pitchFamily="34" charset="0"/>
                <a:cs typeface="Arial" panose="020B0604020202020204" pitchFamily="34" charset="0"/>
              </a:rPr>
              <a:t>II.4- Educacionales</a:t>
            </a:r>
            <a:r>
              <a:rPr lang="es-ES_tradnl" altLang="en-US" sz="2000" dirty="0">
                <a:latin typeface="Arial" panose="020B0604020202020204" pitchFamily="34" charset="0"/>
                <a:cs typeface="Arial" panose="020B0604020202020204" pitchFamily="34" charset="0"/>
              </a:rPr>
              <a:t>: Nivel educacional de la población. Centros docentes, otras instalaciones educativas. Función que desempeñan en la transformación educativa de la comunidad. Posibilidades de Interacción conjunta con el centro que emprende el programa. Otros elementos de interés.</a:t>
            </a:r>
          </a:p>
          <a:p>
            <a:pPr algn="just">
              <a:spcBef>
                <a:spcPct val="0"/>
              </a:spcBef>
              <a:buNone/>
            </a:pPr>
            <a:r>
              <a:rPr lang="es-ES_tradnl" altLang="en-US" sz="2000" u="sng" dirty="0">
                <a:latin typeface="Arial" panose="020B0604020202020204" pitchFamily="34" charset="0"/>
                <a:cs typeface="Arial" panose="020B0604020202020204" pitchFamily="34" charset="0"/>
              </a:rPr>
              <a:t>II.5- Salud</a:t>
            </a:r>
            <a:r>
              <a:rPr lang="es-ES_tradnl" altLang="en-US" sz="2000" dirty="0">
                <a:latin typeface="Arial" panose="020B0604020202020204" pitchFamily="34" charset="0"/>
                <a:cs typeface="Arial" panose="020B0604020202020204" pitchFamily="34" charset="0"/>
              </a:rPr>
              <a:t>: Cuadro epidemiológico, enfermedades más frecuentes, higiene de la zona y vecinos. Centros de salud. Índice de mortalidad y natalidad. Formas de interacción con los centros docentes. Ancianos, impedidos físicos y motores: atención que se les brinda.</a:t>
            </a:r>
          </a:p>
          <a:p>
            <a:endParaRPr lang="es-MX" dirty="0"/>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07893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a:xfrm>
            <a:off x="338274" y="1129335"/>
            <a:ext cx="8500925" cy="5728665"/>
          </a:xfrm>
        </p:spPr>
        <p:txBody>
          <a:bodyPr/>
          <a:lstStyle/>
          <a:p>
            <a:pPr algn="just">
              <a:lnSpc>
                <a:spcPct val="150000"/>
              </a:lnSpc>
              <a:spcBef>
                <a:spcPct val="0"/>
              </a:spcBef>
              <a:buNone/>
            </a:pPr>
            <a:r>
              <a:rPr lang="es-ES_tradnl" altLang="en-US" sz="2000" b="1" dirty="0">
                <a:latin typeface="Arial" panose="020B0604020202020204" pitchFamily="34" charset="0"/>
                <a:cs typeface="Times New Roman" panose="02020603050405020304" pitchFamily="18" charset="0"/>
              </a:rPr>
              <a:t>III. Dimensión:   Socio - cultural</a:t>
            </a:r>
            <a:r>
              <a:rPr lang="es-ES_tradnl" altLang="en-US" sz="2000" dirty="0">
                <a:latin typeface="Arial" panose="020B0604020202020204" pitchFamily="34" charset="0"/>
                <a:cs typeface="Times New Roman" panose="02020603050405020304" pitchFamily="18" charset="0"/>
              </a:rPr>
              <a:t>. </a:t>
            </a:r>
            <a:endParaRPr lang="es-ES_tradnl" altLang="en-US" sz="2000" dirty="0">
              <a:cs typeface="Times New Roman" panose="02020603050405020304" pitchFamily="18" charset="0"/>
            </a:endParaRPr>
          </a:p>
          <a:p>
            <a:pPr algn="just">
              <a:lnSpc>
                <a:spcPct val="150000"/>
              </a:lnSpc>
              <a:spcBef>
                <a:spcPct val="0"/>
              </a:spcBef>
              <a:buNone/>
            </a:pPr>
            <a:r>
              <a:rPr lang="es-ES_tradnl" altLang="en-US" sz="2000" dirty="0">
                <a:latin typeface="Arial" panose="020B0604020202020204" pitchFamily="34" charset="0"/>
                <a:cs typeface="Times New Roman" panose="02020603050405020304" pitchFamily="18" charset="0"/>
              </a:rPr>
              <a:t>Indicadores:</a:t>
            </a:r>
            <a:endParaRPr lang="es-ES_tradnl" altLang="en-US" sz="2000" dirty="0">
              <a:cs typeface="Times New Roman" panose="02020603050405020304" pitchFamily="18" charset="0"/>
            </a:endParaRPr>
          </a:p>
          <a:p>
            <a:pPr algn="just">
              <a:lnSpc>
                <a:spcPct val="150000"/>
              </a:lnSpc>
              <a:spcBef>
                <a:spcPct val="0"/>
              </a:spcBef>
              <a:buNone/>
            </a:pPr>
            <a:r>
              <a:rPr lang="es-ES_tradnl" altLang="en-US" sz="2000" u="sng" dirty="0">
                <a:latin typeface="Arial" panose="020B0604020202020204" pitchFamily="34" charset="0"/>
                <a:cs typeface="Times New Roman" panose="02020603050405020304" pitchFamily="18" charset="0"/>
              </a:rPr>
              <a:t>III.1-Históricos – patrióticos</a:t>
            </a:r>
            <a:r>
              <a:rPr lang="es-ES_tradnl" altLang="en-US" sz="2000" dirty="0">
                <a:latin typeface="Arial" panose="020B0604020202020204" pitchFamily="34" charset="0"/>
                <a:cs typeface="Times New Roman" panose="02020603050405020304" pitchFamily="18" charset="0"/>
              </a:rPr>
              <a:t>: Acontecimientos históricos ocurridos en la comunidad desde su origen hasta la actualidad, incluyendo hechos relevantes en la producción y la defensa. Mártires de la comunidad e internacionalistas. Incluye el Patrimonio local. Atención que se le brinda a los familiares de mártires e internacionalistas. Funcionamiento de la Asociación de combatientes. Posibilidades de interacción de esta organización y de los centros, como museos, que tienen información, con los centros docentes en función de la política educativa</a:t>
            </a:r>
            <a:r>
              <a:rPr lang="es-ES_tradnl" altLang="en-US" sz="1800" dirty="0">
                <a:latin typeface="Arial" panose="020B0604020202020204" pitchFamily="34" charset="0"/>
                <a:cs typeface="Times New Roman" panose="02020603050405020304" pitchFamily="18" charset="0"/>
              </a:rPr>
              <a:t>.</a:t>
            </a:r>
            <a:endParaRPr lang="es-ES_tradnl" altLang="en-US" sz="1400" dirty="0">
              <a:cs typeface="Times New Roman" panose="02020603050405020304" pitchFamily="18" charset="0"/>
            </a:endParaRPr>
          </a:p>
          <a:p>
            <a:endParaRPr lang="es-MX" dirty="0"/>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33759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a:xfrm>
            <a:off x="338274" y="1129335"/>
            <a:ext cx="8500925" cy="5728665"/>
          </a:xfrm>
        </p:spPr>
        <p:txBody>
          <a:bodyPr/>
          <a:lstStyle/>
          <a:p>
            <a:pPr algn="just">
              <a:spcBef>
                <a:spcPct val="0"/>
              </a:spcBef>
              <a:buNone/>
            </a:pPr>
            <a:r>
              <a:rPr lang="es-ES_tradnl" altLang="en-US" sz="2400" u="sng" dirty="0">
                <a:latin typeface="Arial" panose="020B0604020202020204" pitchFamily="34" charset="0"/>
                <a:cs typeface="Arial" panose="020B0604020202020204" pitchFamily="34" charset="0"/>
              </a:rPr>
              <a:t>III.2- Culturales:</a:t>
            </a:r>
            <a:r>
              <a:rPr lang="es-ES_tradnl" altLang="en-US" sz="2400" dirty="0">
                <a:latin typeface="Arial" panose="020B0604020202020204" pitchFamily="34" charset="0"/>
                <a:cs typeface="Arial" panose="020B0604020202020204" pitchFamily="34" charset="0"/>
              </a:rPr>
              <a:t> Instalaciones en disposición de los comunitarios y medios de información. Funcionamiento real. Principales manifestaciones artísticas, fiestas populares, grupos de aficionados, tradiciones populares, entre otros. Formas en que se puede interactuar con  los centros docentes.</a:t>
            </a:r>
          </a:p>
          <a:p>
            <a:pPr algn="just">
              <a:spcBef>
                <a:spcPct val="0"/>
              </a:spcBef>
              <a:buNone/>
            </a:pPr>
            <a:r>
              <a:rPr lang="es-ES_tradnl" altLang="en-US" sz="2400" u="sng" dirty="0">
                <a:latin typeface="Arial" panose="020B0604020202020204" pitchFamily="34" charset="0"/>
                <a:cs typeface="Arial" panose="020B0604020202020204" pitchFamily="34" charset="0"/>
              </a:rPr>
              <a:t>III.3- Deportivas y recreativas</a:t>
            </a:r>
            <a:r>
              <a:rPr lang="es-ES_tradnl" altLang="en-US" sz="2400" dirty="0">
                <a:latin typeface="Arial" panose="020B0604020202020204" pitchFamily="34" charset="0"/>
                <a:cs typeface="Arial" panose="020B0604020202020204" pitchFamily="34" charset="0"/>
              </a:rPr>
              <a:t>: Empleo del tiempo libre, recursos existentes; disponibilidad, explotación real. Deportes que predominan. Práctica real. Posibilidades de interactuar las instalaciones y los centros docentes.</a:t>
            </a:r>
          </a:p>
          <a:p>
            <a:pPr algn="just">
              <a:spcBef>
                <a:spcPct val="0"/>
              </a:spcBef>
              <a:buNone/>
            </a:pPr>
            <a:r>
              <a:rPr lang="es-ES_tradnl" altLang="en-US" sz="2400" u="sng" dirty="0">
                <a:latin typeface="Arial" panose="020B0604020202020204" pitchFamily="34" charset="0"/>
                <a:cs typeface="Arial" panose="020B0604020202020204" pitchFamily="34" charset="0"/>
              </a:rPr>
              <a:t>III.4- Religión</a:t>
            </a:r>
            <a:r>
              <a:rPr lang="es-ES_tradnl" altLang="en-US" sz="2400" dirty="0">
                <a:latin typeface="Arial" panose="020B0604020202020204" pitchFamily="34" charset="0"/>
                <a:cs typeface="Arial" panose="020B0604020202020204" pitchFamily="34" charset="0"/>
              </a:rPr>
              <a:t>: Religión que predomina. Sectas religiosas. Centros que existen. Población aproximada que la practica. Práctica real. Otros elementos de interés.</a:t>
            </a:r>
          </a:p>
          <a:p>
            <a:pPr algn="just">
              <a:spcBef>
                <a:spcPct val="0"/>
              </a:spcBef>
              <a:buNone/>
            </a:pPr>
            <a:r>
              <a:rPr lang="es-ES_tradnl" altLang="en-US" sz="2400" u="sng" dirty="0">
                <a:latin typeface="Arial" panose="020B0604020202020204" pitchFamily="34" charset="0"/>
                <a:cs typeface="Arial" panose="020B0604020202020204" pitchFamily="34" charset="0"/>
              </a:rPr>
              <a:t>III.5- Instituciones</a:t>
            </a:r>
            <a:r>
              <a:rPr lang="es-ES_tradnl" altLang="en-US" sz="2400" dirty="0">
                <a:latin typeface="Arial" panose="020B0604020202020204" pitchFamily="34" charset="0"/>
                <a:cs typeface="Arial" panose="020B0604020202020204" pitchFamily="34" charset="0"/>
              </a:rPr>
              <a:t>: Logros. Dificultades. Perspectivas. </a:t>
            </a:r>
          </a:p>
          <a:p>
            <a:endParaRPr lang="es-MX" dirty="0"/>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3233984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a:xfrm>
            <a:off x="395536" y="1144807"/>
            <a:ext cx="8500925" cy="5728665"/>
          </a:xfrm>
        </p:spPr>
        <p:txBody>
          <a:bodyPr/>
          <a:lstStyle/>
          <a:p>
            <a:pPr algn="just">
              <a:spcBef>
                <a:spcPct val="0"/>
              </a:spcBef>
              <a:buNone/>
            </a:pPr>
            <a:r>
              <a:rPr lang="es-ES_tradnl" altLang="en-US" b="1" dirty="0">
                <a:latin typeface="Arial" panose="020B0604020202020204" pitchFamily="34" charset="0"/>
                <a:cs typeface="Arial" panose="020B0604020202020204" pitchFamily="34" charset="0"/>
              </a:rPr>
              <a:t>IV.  Dimensión: Elementos  subjetivos. </a:t>
            </a:r>
          </a:p>
          <a:p>
            <a:pPr algn="just">
              <a:spcBef>
                <a:spcPct val="0"/>
              </a:spcBef>
              <a:buNone/>
            </a:pPr>
            <a:r>
              <a:rPr lang="es-ES_tradnl" altLang="en-US" dirty="0">
                <a:latin typeface="Arial" panose="020B0604020202020204" pitchFamily="34" charset="0"/>
                <a:cs typeface="Arial" panose="020B0604020202020204" pitchFamily="34" charset="0"/>
              </a:rPr>
              <a:t>Indicadores:</a:t>
            </a:r>
          </a:p>
          <a:p>
            <a:pPr algn="just">
              <a:spcBef>
                <a:spcPct val="0"/>
              </a:spcBef>
              <a:buNone/>
            </a:pPr>
            <a:r>
              <a:rPr lang="es-ES_tradnl" altLang="en-US" dirty="0">
                <a:latin typeface="Arial" panose="020B0604020202020204" pitchFamily="34" charset="0"/>
                <a:cs typeface="Arial" panose="020B0604020202020204" pitchFamily="34" charset="0"/>
              </a:rPr>
              <a:t>IV.1- Sentimiento de pertenencia en los vecinos hacia la comunidad y hacia el centro docente. </a:t>
            </a:r>
          </a:p>
          <a:p>
            <a:pPr algn="just">
              <a:spcBef>
                <a:spcPct val="0"/>
              </a:spcBef>
              <a:buNone/>
            </a:pPr>
            <a:r>
              <a:rPr lang="es-ES_tradnl" altLang="en-US" dirty="0">
                <a:latin typeface="Arial" panose="020B0604020202020204" pitchFamily="34" charset="0"/>
                <a:cs typeface="Arial" panose="020B0604020202020204" pitchFamily="34" charset="0"/>
              </a:rPr>
              <a:t>IV.2- Preocupaciones más recientes en cuanto a cualquier indicador de los anteriormente  mencionados o con relación con el centro docente. </a:t>
            </a:r>
          </a:p>
          <a:p>
            <a:pPr algn="just">
              <a:spcBef>
                <a:spcPct val="0"/>
              </a:spcBef>
              <a:buNone/>
            </a:pPr>
            <a:r>
              <a:rPr lang="es-ES_tradnl" altLang="en-US" dirty="0">
                <a:latin typeface="Arial" panose="020B0604020202020204" pitchFamily="34" charset="0"/>
                <a:cs typeface="Arial" panose="020B0604020202020204" pitchFamily="34" charset="0"/>
              </a:rPr>
              <a:t>IV.3- Estilo de relaciones entre los sujetos de la comunidad entre sí y con los centros docentes. </a:t>
            </a:r>
          </a:p>
          <a:p>
            <a:endParaRPr lang="es-MX" dirty="0"/>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211890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Comunidad</a:t>
            </a:r>
            <a:endParaRPr lang="es-MX" dirty="0"/>
          </a:p>
        </p:txBody>
      </p:sp>
      <p:sp>
        <p:nvSpPr>
          <p:cNvPr id="3" name="Marcador de contenido 2"/>
          <p:cNvSpPr>
            <a:spLocks noGrp="1"/>
          </p:cNvSpPr>
          <p:nvPr>
            <p:ph idx="1"/>
          </p:nvPr>
        </p:nvSpPr>
        <p:spPr>
          <a:xfrm>
            <a:off x="395536" y="1144807"/>
            <a:ext cx="8500925" cy="5728665"/>
          </a:xfrm>
        </p:spPr>
        <p:txBody>
          <a:bodyPr/>
          <a:lstStyle/>
          <a:p>
            <a:pPr algn="just">
              <a:spcBef>
                <a:spcPct val="0"/>
              </a:spcBef>
              <a:buNone/>
            </a:pPr>
            <a:r>
              <a:rPr lang="es-ES_tradnl" altLang="en-US" sz="3600" b="1" dirty="0">
                <a:latin typeface="Arial" panose="020B0604020202020204" pitchFamily="34" charset="0"/>
                <a:cs typeface="Arial" panose="020B0604020202020204" pitchFamily="34" charset="0"/>
              </a:rPr>
              <a:t>I</a:t>
            </a:r>
            <a:r>
              <a:rPr lang="es-ES_tradnl" altLang="en-US" sz="3600" dirty="0">
                <a:latin typeface="Arial" panose="020B0604020202020204" pitchFamily="34" charset="0"/>
                <a:cs typeface="Arial" panose="020B0604020202020204" pitchFamily="34" charset="0"/>
              </a:rPr>
              <a:t>IV.4- Grado de participación en la solución de problemas y efectividad de las mismas.</a:t>
            </a:r>
          </a:p>
          <a:p>
            <a:pPr algn="just">
              <a:spcBef>
                <a:spcPct val="0"/>
              </a:spcBef>
              <a:buNone/>
            </a:pPr>
            <a:r>
              <a:rPr lang="es-ES_tradnl" altLang="en-US" sz="3600" dirty="0">
                <a:latin typeface="Arial" panose="020B0604020202020204" pitchFamily="34" charset="0"/>
                <a:cs typeface="Arial" panose="020B0604020202020204" pitchFamily="34" charset="0"/>
              </a:rPr>
              <a:t>IV.5-  Posibilidades de interactuar las personas de la comunidad con los estudiantes y profesores. Determinación de las personas con las que se puede contar y ¿para qué?. Promoción de acciones  a partir de sus posibilidades. Acciones.</a:t>
            </a:r>
            <a:endParaRPr lang="es-ES_tradnl" altLang="en-US" sz="3600" dirty="0">
              <a:latin typeface="Arial" panose="020B0604020202020204" pitchFamily="34" charset="0"/>
              <a:cs typeface="Arial" panose="020B0604020202020204" pitchFamily="34" charset="0"/>
            </a:endParaRPr>
          </a:p>
        </p:txBody>
      </p:sp>
      <p:sp>
        <p:nvSpPr>
          <p:cNvPr id="5" name="Marcador de fecha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746791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1 Título"/>
          <p:cNvSpPr>
            <a:spLocks noGrp="1"/>
          </p:cNvSpPr>
          <p:nvPr>
            <p:ph type="title"/>
          </p:nvPr>
        </p:nvSpPr>
        <p:spPr>
          <a:xfrm>
            <a:off x="457200" y="274638"/>
            <a:ext cx="7543800" cy="1868487"/>
          </a:xfrm>
        </p:spPr>
        <p:txBody>
          <a:bodyPr/>
          <a:lstStyle/>
          <a:p>
            <a:pPr algn="just" eaLnBrk="1" hangingPunct="1"/>
            <a:r>
              <a:rPr lang="es-ES" sz="3200" b="1" dirty="0" smtClean="0">
                <a:latin typeface="Arial" charset="0"/>
                <a:cs typeface="Arial" charset="0"/>
              </a:rPr>
              <a:t> </a:t>
            </a:r>
            <a:r>
              <a:rPr lang="es-ES" sz="3200" dirty="0" smtClean="0"/>
              <a:t/>
            </a:r>
            <a:br>
              <a:rPr lang="es-ES" sz="3200" dirty="0" smtClean="0"/>
            </a:br>
            <a:endParaRPr lang="es-ES" sz="3200" dirty="0" smtClean="0"/>
          </a:p>
        </p:txBody>
      </p:sp>
      <p:sp>
        <p:nvSpPr>
          <p:cNvPr id="4" name="1 Título"/>
          <p:cNvSpPr txBox="1">
            <a:spLocks/>
          </p:cNvSpPr>
          <p:nvPr/>
        </p:nvSpPr>
        <p:spPr>
          <a:xfrm>
            <a:off x="928662" y="428604"/>
            <a:ext cx="8215338" cy="515959"/>
          </a:xfrm>
          <a:prstGeom prst="rect">
            <a:avLst/>
          </a:prstGeom>
        </p:spPr>
        <p:txBody>
          <a:bodyPr/>
          <a:lstStyle/>
          <a:p>
            <a:pPr lvl="0" algn="l"/>
            <a:r>
              <a:rPr lang="es-ES_tradnl" sz="2800" dirty="0" smtClean="0">
                <a:solidFill>
                  <a:schemeClr val="bg1"/>
                </a:solidFill>
              </a:rPr>
              <a:t> </a:t>
            </a:r>
            <a:r>
              <a:rPr lang="es-ES_tradnl" sz="2800" b="1" dirty="0" smtClean="0">
                <a:solidFill>
                  <a:schemeClr val="bg1"/>
                </a:solidFill>
              </a:rPr>
              <a:t>Formulación de un concepto de comunidad</a:t>
            </a:r>
            <a:endParaRPr lang="es-ES" sz="2800" b="1" kern="0" dirty="0">
              <a:solidFill>
                <a:schemeClr val="bg1"/>
              </a:solidFill>
            </a:endParaRPr>
          </a:p>
        </p:txBody>
      </p:sp>
      <p:sp>
        <p:nvSpPr>
          <p:cNvPr id="6" name="AutoShape 4"/>
          <p:cNvSpPr>
            <a:spLocks noChangeArrowheads="1"/>
          </p:cNvSpPr>
          <p:nvPr/>
        </p:nvSpPr>
        <p:spPr bwMode="blackWhite">
          <a:xfrm>
            <a:off x="357158" y="3214686"/>
            <a:ext cx="4071966" cy="3643314"/>
          </a:xfrm>
          <a:prstGeom prst="roundRect">
            <a:avLst>
              <a:gd name="adj" fmla="val 9106"/>
            </a:avLst>
          </a:prstGeom>
          <a:solidFill>
            <a:schemeClr val="accent2">
              <a:lumMod val="60000"/>
              <a:lumOff val="40000"/>
            </a:schemeClr>
          </a:solidFill>
          <a:ln w="25400">
            <a:solidFill>
              <a:schemeClr val="bg1"/>
            </a:solidFill>
            <a:round/>
            <a:headEnd/>
            <a:tailEnd/>
          </a:ln>
          <a:effectLst/>
        </p:spPr>
        <p:txBody>
          <a:bodyPr wrap="none" anchor="ctr"/>
          <a:lstStyle/>
          <a:p>
            <a:pPr eaLnBrk="0" hangingPunct="0">
              <a:lnSpc>
                <a:spcPct val="150000"/>
              </a:lnSpc>
              <a:buFont typeface="Arial" pitchFamily="34" charset="0"/>
              <a:buChar char="•"/>
            </a:pPr>
            <a:endParaRPr lang="es-ES" altLang="es-ES" sz="2800" b="1" dirty="0">
              <a:solidFill>
                <a:schemeClr val="bg1"/>
              </a:solidFill>
              <a:latin typeface="Arial" pitchFamily="34" charset="0"/>
              <a:cs typeface="Arial" pitchFamily="34" charset="0"/>
            </a:endParaRPr>
          </a:p>
        </p:txBody>
      </p:sp>
      <p:sp>
        <p:nvSpPr>
          <p:cNvPr id="7" name="6 CuadroTexto"/>
          <p:cNvSpPr txBox="1"/>
          <p:nvPr/>
        </p:nvSpPr>
        <p:spPr>
          <a:xfrm>
            <a:off x="571472" y="2000240"/>
            <a:ext cx="8072494" cy="830997"/>
          </a:xfrm>
          <a:prstGeom prst="rect">
            <a:avLst/>
          </a:prstGeom>
          <a:noFill/>
          <a:ln>
            <a:solidFill>
              <a:schemeClr val="tx1"/>
            </a:solidFill>
          </a:ln>
        </p:spPr>
        <p:txBody>
          <a:bodyPr wrap="square" rtlCol="0">
            <a:spAutoFit/>
          </a:bodyPr>
          <a:lstStyle/>
          <a:p>
            <a:r>
              <a:rPr lang="es-ES_tradnl" sz="2400" dirty="0" smtClean="0"/>
              <a:t>1- La vida del sujeto se desarrolla en dos contextos diferentes relacionados entre sí</a:t>
            </a:r>
            <a:endParaRPr lang="es-ES_tradnl" sz="2400" dirty="0"/>
          </a:p>
        </p:txBody>
      </p:sp>
      <p:sp>
        <p:nvSpPr>
          <p:cNvPr id="9" name="8 Flecha abajo"/>
          <p:cNvSpPr/>
          <p:nvPr/>
        </p:nvSpPr>
        <p:spPr bwMode="auto">
          <a:xfrm>
            <a:off x="4143372" y="1142984"/>
            <a:ext cx="428628" cy="71438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s-ES_tradnl" sz="1800" b="0" i="0" u="none" strike="noStrike" cap="none" normalizeH="0" baseline="0" smtClean="0">
              <a:ln>
                <a:noFill/>
              </a:ln>
              <a:solidFill>
                <a:schemeClr val="tx1"/>
              </a:solidFill>
              <a:effectLst/>
              <a:latin typeface="Arial" charset="0"/>
            </a:endParaRPr>
          </a:p>
        </p:txBody>
      </p:sp>
      <p:sp>
        <p:nvSpPr>
          <p:cNvPr id="10" name="9 CuadroTexto"/>
          <p:cNvSpPr txBox="1"/>
          <p:nvPr/>
        </p:nvSpPr>
        <p:spPr>
          <a:xfrm>
            <a:off x="4643438" y="1214422"/>
            <a:ext cx="2500330" cy="461665"/>
          </a:xfrm>
          <a:prstGeom prst="rect">
            <a:avLst/>
          </a:prstGeom>
          <a:noFill/>
        </p:spPr>
        <p:txBody>
          <a:bodyPr wrap="square" rtlCol="0">
            <a:spAutoFit/>
          </a:bodyPr>
          <a:lstStyle/>
          <a:p>
            <a:r>
              <a:rPr lang="es-ES_tradnl" sz="2400" dirty="0" smtClean="0"/>
              <a:t>Se considera</a:t>
            </a:r>
            <a:endParaRPr lang="es-ES_tradnl" sz="2400" dirty="0"/>
          </a:p>
        </p:txBody>
      </p:sp>
      <p:sp>
        <p:nvSpPr>
          <p:cNvPr id="11" name="10 CuadroTexto"/>
          <p:cNvSpPr txBox="1"/>
          <p:nvPr/>
        </p:nvSpPr>
        <p:spPr>
          <a:xfrm>
            <a:off x="285720" y="3380125"/>
            <a:ext cx="4071966" cy="3785652"/>
          </a:xfrm>
          <a:prstGeom prst="rect">
            <a:avLst/>
          </a:prstGeom>
          <a:noFill/>
        </p:spPr>
        <p:txBody>
          <a:bodyPr wrap="square" rtlCol="0">
            <a:spAutoFit/>
          </a:bodyPr>
          <a:lstStyle/>
          <a:p>
            <a:pPr algn="just"/>
            <a:r>
              <a:rPr lang="es-ES_tradnl" sz="2000" b="1" dirty="0" smtClean="0"/>
              <a:t>El entorno comunitario propiamente dicho: que comprende las condiciones de la infraestructura social donde los individuos satisfacen sus necesidades vitales; p. ej. edificaciones, vías de comunicación, servicios de agua potable y electricidad, comercios, lugares de recreo, etc.</a:t>
            </a:r>
            <a:endParaRPr lang="es-ES" altLang="es-ES" sz="2000" b="1" dirty="0" smtClean="0">
              <a:solidFill>
                <a:schemeClr val="bg1"/>
              </a:solidFill>
              <a:latin typeface="Arial" pitchFamily="34" charset="0"/>
              <a:cs typeface="Arial" pitchFamily="34" charset="0"/>
            </a:endParaRPr>
          </a:p>
          <a:p>
            <a:endParaRPr lang="es-ES_tradnl" sz="2000" dirty="0"/>
          </a:p>
        </p:txBody>
      </p:sp>
      <p:sp>
        <p:nvSpPr>
          <p:cNvPr id="12" name="AutoShape 4"/>
          <p:cNvSpPr>
            <a:spLocks noChangeArrowheads="1"/>
          </p:cNvSpPr>
          <p:nvPr/>
        </p:nvSpPr>
        <p:spPr bwMode="blackWhite">
          <a:xfrm>
            <a:off x="4714876" y="3214686"/>
            <a:ext cx="4071966" cy="3643314"/>
          </a:xfrm>
          <a:prstGeom prst="roundRect">
            <a:avLst>
              <a:gd name="adj" fmla="val 9106"/>
            </a:avLst>
          </a:prstGeom>
          <a:solidFill>
            <a:schemeClr val="accent2">
              <a:lumMod val="60000"/>
              <a:lumOff val="40000"/>
            </a:schemeClr>
          </a:solidFill>
          <a:ln w="25400">
            <a:solidFill>
              <a:schemeClr val="bg1"/>
            </a:solidFill>
            <a:round/>
            <a:headEnd/>
            <a:tailEnd/>
          </a:ln>
          <a:effectLst/>
        </p:spPr>
        <p:txBody>
          <a:bodyPr wrap="none" anchor="ctr"/>
          <a:lstStyle/>
          <a:p>
            <a:pPr eaLnBrk="0" hangingPunct="0">
              <a:lnSpc>
                <a:spcPct val="150000"/>
              </a:lnSpc>
              <a:buFont typeface="Arial" pitchFamily="34" charset="0"/>
              <a:buChar char="•"/>
            </a:pPr>
            <a:endParaRPr lang="es-ES" altLang="es-ES" sz="2800" b="1" dirty="0">
              <a:solidFill>
                <a:schemeClr val="bg1"/>
              </a:solidFill>
              <a:latin typeface="Arial" pitchFamily="34" charset="0"/>
              <a:cs typeface="Arial" pitchFamily="34" charset="0"/>
            </a:endParaRPr>
          </a:p>
        </p:txBody>
      </p:sp>
      <p:sp>
        <p:nvSpPr>
          <p:cNvPr id="13" name="12 CuadroTexto"/>
          <p:cNvSpPr txBox="1"/>
          <p:nvPr/>
        </p:nvSpPr>
        <p:spPr>
          <a:xfrm>
            <a:off x="4786314" y="3429000"/>
            <a:ext cx="3929090" cy="3754874"/>
          </a:xfrm>
          <a:prstGeom prst="rect">
            <a:avLst/>
          </a:prstGeom>
          <a:noFill/>
        </p:spPr>
        <p:txBody>
          <a:bodyPr wrap="square" rtlCol="0">
            <a:spAutoFit/>
          </a:bodyPr>
          <a:lstStyle/>
          <a:p>
            <a:pPr algn="just"/>
            <a:r>
              <a:rPr lang="es-ES_tradnl" sz="2000" b="1" dirty="0" smtClean="0"/>
              <a:t>El entorno familiar: entendido como substrato del entorno comunitario incluye las condiciones que permiten al sujeto resguardarse del medio social para proteger su individualidad; p. ej. la vivienda propia, los artículos y bienes personales, las relaciones filiales, etc.</a:t>
            </a:r>
          </a:p>
          <a:p>
            <a:pPr algn="just"/>
            <a:r>
              <a:rPr lang="es-ES_tradnl" sz="2000" dirty="0" smtClean="0"/>
              <a:t> </a:t>
            </a:r>
          </a:p>
          <a:p>
            <a:endParaRPr lang="es-ES_tradnl" dirty="0"/>
          </a:p>
        </p:txBody>
      </p:sp>
      <p:cxnSp>
        <p:nvCxnSpPr>
          <p:cNvPr id="15" name="14 Conector recto de flecha"/>
          <p:cNvCxnSpPr/>
          <p:nvPr/>
        </p:nvCxnSpPr>
        <p:spPr bwMode="auto">
          <a:xfrm rot="10800000" flipV="1">
            <a:off x="2643174" y="2857496"/>
            <a:ext cx="500066" cy="28575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7" name="16 Conector recto de flecha"/>
          <p:cNvCxnSpPr/>
          <p:nvPr/>
        </p:nvCxnSpPr>
        <p:spPr bwMode="auto">
          <a:xfrm>
            <a:off x="5715008" y="2857496"/>
            <a:ext cx="428628" cy="28575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1 Título"/>
          <p:cNvSpPr>
            <a:spLocks noGrp="1"/>
          </p:cNvSpPr>
          <p:nvPr>
            <p:ph type="title"/>
          </p:nvPr>
        </p:nvSpPr>
        <p:spPr>
          <a:xfrm>
            <a:off x="457200" y="274638"/>
            <a:ext cx="7543800" cy="1868487"/>
          </a:xfrm>
        </p:spPr>
        <p:txBody>
          <a:bodyPr/>
          <a:lstStyle/>
          <a:p>
            <a:pPr algn="just" eaLnBrk="1" hangingPunct="1"/>
            <a:r>
              <a:rPr lang="es-ES" sz="3200" b="1" dirty="0" smtClean="0">
                <a:latin typeface="Arial" charset="0"/>
                <a:cs typeface="Arial" charset="0"/>
              </a:rPr>
              <a:t> </a:t>
            </a:r>
            <a:r>
              <a:rPr lang="es-ES" sz="3200" dirty="0" smtClean="0"/>
              <a:t/>
            </a:r>
            <a:br>
              <a:rPr lang="es-ES" sz="3200" dirty="0" smtClean="0"/>
            </a:br>
            <a:endParaRPr lang="es-ES" sz="3200" dirty="0" smtClean="0"/>
          </a:p>
        </p:txBody>
      </p:sp>
      <p:sp>
        <p:nvSpPr>
          <p:cNvPr id="4" name="1 Título"/>
          <p:cNvSpPr txBox="1">
            <a:spLocks/>
          </p:cNvSpPr>
          <p:nvPr/>
        </p:nvSpPr>
        <p:spPr>
          <a:xfrm>
            <a:off x="928662" y="428604"/>
            <a:ext cx="8215338" cy="515959"/>
          </a:xfrm>
          <a:prstGeom prst="rect">
            <a:avLst/>
          </a:prstGeom>
        </p:spPr>
        <p:txBody>
          <a:bodyPr/>
          <a:lstStyle/>
          <a:p>
            <a:pPr lvl="0" algn="l"/>
            <a:r>
              <a:rPr lang="es-ES_tradnl" sz="2800" dirty="0" smtClean="0">
                <a:solidFill>
                  <a:schemeClr val="bg1"/>
                </a:solidFill>
              </a:rPr>
              <a:t> </a:t>
            </a:r>
            <a:r>
              <a:rPr lang="es-ES_tradnl" sz="2800" b="1" dirty="0" smtClean="0">
                <a:solidFill>
                  <a:schemeClr val="bg1"/>
                </a:solidFill>
              </a:rPr>
              <a:t>Formulación de un concepto de comunidad</a:t>
            </a:r>
            <a:endParaRPr lang="es-ES" sz="2800" b="1" kern="0" dirty="0">
              <a:solidFill>
                <a:schemeClr val="bg1"/>
              </a:solidFill>
            </a:endParaRPr>
          </a:p>
        </p:txBody>
      </p:sp>
      <p:sp>
        <p:nvSpPr>
          <p:cNvPr id="6" name="AutoShape 4"/>
          <p:cNvSpPr>
            <a:spLocks noChangeArrowheads="1"/>
          </p:cNvSpPr>
          <p:nvPr/>
        </p:nvSpPr>
        <p:spPr bwMode="blackWhite">
          <a:xfrm>
            <a:off x="357158" y="3357562"/>
            <a:ext cx="3929090" cy="3500438"/>
          </a:xfrm>
          <a:prstGeom prst="roundRect">
            <a:avLst>
              <a:gd name="adj" fmla="val 12266"/>
            </a:avLst>
          </a:prstGeom>
          <a:solidFill>
            <a:schemeClr val="accent2">
              <a:lumMod val="60000"/>
              <a:lumOff val="40000"/>
            </a:schemeClr>
          </a:solidFill>
          <a:ln w="25400">
            <a:solidFill>
              <a:schemeClr val="bg1"/>
            </a:solidFill>
            <a:round/>
            <a:headEnd/>
            <a:tailEnd/>
          </a:ln>
          <a:effectLst/>
        </p:spPr>
        <p:txBody>
          <a:bodyPr wrap="none" anchor="ctr"/>
          <a:lstStyle/>
          <a:p>
            <a:pPr eaLnBrk="0" hangingPunct="0">
              <a:lnSpc>
                <a:spcPct val="150000"/>
              </a:lnSpc>
              <a:buFont typeface="Arial" pitchFamily="34" charset="0"/>
              <a:buChar char="•"/>
            </a:pPr>
            <a:endParaRPr lang="es-ES" altLang="es-ES" sz="2800" b="1" dirty="0">
              <a:solidFill>
                <a:schemeClr val="bg1"/>
              </a:solidFill>
              <a:latin typeface="Arial" pitchFamily="34" charset="0"/>
              <a:cs typeface="Arial" pitchFamily="34" charset="0"/>
            </a:endParaRPr>
          </a:p>
        </p:txBody>
      </p:sp>
      <p:sp>
        <p:nvSpPr>
          <p:cNvPr id="7" name="6 CuadroTexto"/>
          <p:cNvSpPr txBox="1"/>
          <p:nvPr/>
        </p:nvSpPr>
        <p:spPr>
          <a:xfrm>
            <a:off x="500034" y="1857364"/>
            <a:ext cx="8215370" cy="1323439"/>
          </a:xfrm>
          <a:prstGeom prst="rect">
            <a:avLst/>
          </a:prstGeom>
          <a:noFill/>
          <a:ln>
            <a:solidFill>
              <a:schemeClr val="tx1"/>
            </a:solidFill>
          </a:ln>
        </p:spPr>
        <p:txBody>
          <a:bodyPr wrap="square" rtlCol="0">
            <a:spAutoFit/>
          </a:bodyPr>
          <a:lstStyle/>
          <a:p>
            <a:pPr algn="just"/>
            <a:r>
              <a:rPr lang="es-ES_tradnl" sz="2000" dirty="0" smtClean="0"/>
              <a:t>2- La vida del sujeto se desarrolla en dos planos diferentes de socialización en que se establece su pertenencia a diversos grupos, cada uno de ellos distinto en cuanto a su composición, objetivos y forma de organización.</a:t>
            </a:r>
            <a:endParaRPr lang="es-ES_tradnl" sz="2000" dirty="0"/>
          </a:p>
        </p:txBody>
      </p:sp>
      <p:sp>
        <p:nvSpPr>
          <p:cNvPr id="9" name="8 Flecha abajo"/>
          <p:cNvSpPr/>
          <p:nvPr/>
        </p:nvSpPr>
        <p:spPr bwMode="auto">
          <a:xfrm>
            <a:off x="4143372" y="1142984"/>
            <a:ext cx="428628" cy="642942"/>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s-ES_tradnl" sz="1800" b="0" i="0" u="none" strike="noStrike" cap="none" normalizeH="0" baseline="0" smtClean="0">
              <a:ln>
                <a:noFill/>
              </a:ln>
              <a:solidFill>
                <a:schemeClr val="tx1"/>
              </a:solidFill>
              <a:effectLst/>
              <a:latin typeface="Arial" charset="0"/>
            </a:endParaRPr>
          </a:p>
        </p:txBody>
      </p:sp>
      <p:sp>
        <p:nvSpPr>
          <p:cNvPr id="10" name="9 CuadroTexto"/>
          <p:cNvSpPr txBox="1"/>
          <p:nvPr/>
        </p:nvSpPr>
        <p:spPr>
          <a:xfrm>
            <a:off x="4643438" y="1214422"/>
            <a:ext cx="3429024" cy="461665"/>
          </a:xfrm>
          <a:prstGeom prst="rect">
            <a:avLst/>
          </a:prstGeom>
          <a:noFill/>
        </p:spPr>
        <p:txBody>
          <a:bodyPr wrap="square" rtlCol="0">
            <a:spAutoFit/>
          </a:bodyPr>
          <a:lstStyle/>
          <a:p>
            <a:r>
              <a:rPr lang="es-ES_tradnl" sz="2400" dirty="0" smtClean="0"/>
              <a:t>Se tiene en cuenta</a:t>
            </a:r>
            <a:endParaRPr lang="es-ES_tradnl" sz="2400" dirty="0"/>
          </a:p>
        </p:txBody>
      </p:sp>
      <p:sp>
        <p:nvSpPr>
          <p:cNvPr id="11" name="10 CuadroTexto"/>
          <p:cNvSpPr txBox="1"/>
          <p:nvPr/>
        </p:nvSpPr>
        <p:spPr>
          <a:xfrm>
            <a:off x="428596" y="3687901"/>
            <a:ext cx="3643338" cy="3170099"/>
          </a:xfrm>
          <a:prstGeom prst="rect">
            <a:avLst/>
          </a:prstGeom>
          <a:noFill/>
        </p:spPr>
        <p:txBody>
          <a:bodyPr wrap="square" rtlCol="0">
            <a:spAutoFit/>
          </a:bodyPr>
          <a:lstStyle/>
          <a:p>
            <a:pPr algn="just"/>
            <a:r>
              <a:rPr lang="es-ES_tradnl" sz="2000" dirty="0" smtClean="0"/>
              <a:t>El primero de estos planos, que denominamos horizontal, refleja el tránsito del sujeto, desde la niñez hasta la vejez, por diversos grupos de socialización, cada uno de los cuales constituye una comunidad específica, o grupo secundario</a:t>
            </a:r>
            <a:endParaRPr lang="es-ES" altLang="es-ES" sz="2000" b="1" dirty="0" smtClean="0">
              <a:solidFill>
                <a:schemeClr val="bg1"/>
              </a:solidFill>
              <a:latin typeface="Arial" pitchFamily="34" charset="0"/>
              <a:cs typeface="Arial" pitchFamily="34" charset="0"/>
            </a:endParaRPr>
          </a:p>
          <a:p>
            <a:endParaRPr lang="es-ES_tradnl" sz="2000" dirty="0"/>
          </a:p>
        </p:txBody>
      </p:sp>
      <p:sp>
        <p:nvSpPr>
          <p:cNvPr id="12" name="AutoShape 4"/>
          <p:cNvSpPr>
            <a:spLocks noChangeArrowheads="1"/>
          </p:cNvSpPr>
          <p:nvPr/>
        </p:nvSpPr>
        <p:spPr bwMode="blackWhite">
          <a:xfrm>
            <a:off x="4500562" y="3286124"/>
            <a:ext cx="4286280" cy="3571876"/>
          </a:xfrm>
          <a:prstGeom prst="roundRect">
            <a:avLst>
              <a:gd name="adj" fmla="val 18350"/>
            </a:avLst>
          </a:prstGeom>
          <a:solidFill>
            <a:schemeClr val="accent2">
              <a:lumMod val="60000"/>
              <a:lumOff val="40000"/>
            </a:schemeClr>
          </a:solidFill>
          <a:ln w="25400">
            <a:solidFill>
              <a:schemeClr val="bg1"/>
            </a:solidFill>
            <a:round/>
            <a:headEnd/>
            <a:tailEnd/>
          </a:ln>
          <a:effectLst/>
        </p:spPr>
        <p:txBody>
          <a:bodyPr wrap="none" anchor="ctr"/>
          <a:lstStyle/>
          <a:p>
            <a:pPr eaLnBrk="0" hangingPunct="0">
              <a:lnSpc>
                <a:spcPct val="150000"/>
              </a:lnSpc>
              <a:buFont typeface="Arial" pitchFamily="34" charset="0"/>
              <a:buChar char="•"/>
            </a:pPr>
            <a:endParaRPr lang="es-ES" altLang="es-ES" sz="2800" b="1" dirty="0">
              <a:solidFill>
                <a:schemeClr val="bg1"/>
              </a:solidFill>
              <a:latin typeface="Arial" pitchFamily="34" charset="0"/>
              <a:cs typeface="Arial" pitchFamily="34" charset="0"/>
            </a:endParaRPr>
          </a:p>
        </p:txBody>
      </p:sp>
      <p:sp>
        <p:nvSpPr>
          <p:cNvPr id="13" name="12 CuadroTexto"/>
          <p:cNvSpPr txBox="1"/>
          <p:nvPr/>
        </p:nvSpPr>
        <p:spPr>
          <a:xfrm>
            <a:off x="4429124" y="3643314"/>
            <a:ext cx="4286280" cy="2862322"/>
          </a:xfrm>
          <a:prstGeom prst="rect">
            <a:avLst/>
          </a:prstGeom>
          <a:noFill/>
        </p:spPr>
        <p:txBody>
          <a:bodyPr wrap="square" rtlCol="0">
            <a:spAutoFit/>
          </a:bodyPr>
          <a:lstStyle/>
          <a:p>
            <a:pPr algn="just"/>
            <a:r>
              <a:rPr lang="es-ES_tradnl" dirty="0" smtClean="0"/>
              <a:t>El segundo plano, que denominamos vertical, se refiere a las dimensiones que asume el concepto de comunidad, lo que define también la magnitud de los intereses que se reflejan en él, y que varían desde los de la comunidad vecinal, muy simple, concretos e inmediatos hasta los de carácter universal, vinculados a los llamados problemas globales de la humanidad.</a:t>
            </a:r>
            <a:endParaRPr lang="es-ES_trad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4000" dirty="0" smtClean="0">
                <a:latin typeface="Arial" pitchFamily="34" charset="0"/>
                <a:cs typeface="Arial" pitchFamily="34" charset="0"/>
              </a:rPr>
              <a:t>Comunidad</a:t>
            </a:r>
            <a:endParaRPr lang="es-ES" sz="4000" dirty="0"/>
          </a:p>
        </p:txBody>
      </p:sp>
      <p:sp>
        <p:nvSpPr>
          <p:cNvPr id="3" name="2 Marcador de contenido"/>
          <p:cNvSpPr>
            <a:spLocks noGrp="1"/>
          </p:cNvSpPr>
          <p:nvPr>
            <p:ph idx="1"/>
          </p:nvPr>
        </p:nvSpPr>
        <p:spPr>
          <a:xfrm>
            <a:off x="0" y="1285860"/>
            <a:ext cx="8715404" cy="5248275"/>
          </a:xfrm>
        </p:spPr>
        <p:txBody>
          <a:bodyPr/>
          <a:lstStyle/>
          <a:p>
            <a:pPr algn="just" hangingPunct="0">
              <a:buNone/>
            </a:pPr>
            <a:r>
              <a:rPr lang="es-ES_tradnl" sz="4000" dirty="0" smtClean="0">
                <a:latin typeface="Arial" pitchFamily="34" charset="0"/>
                <a:cs typeface="Arial" pitchFamily="34" charset="0"/>
              </a:rPr>
              <a:t> </a:t>
            </a:r>
          </a:p>
          <a:p>
            <a:pPr algn="just" hangingPunct="0">
              <a:buNone/>
            </a:pPr>
            <a:r>
              <a:rPr lang="es-ES_tradnl" sz="4000" dirty="0" smtClean="0">
                <a:latin typeface="Arial" pitchFamily="34" charset="0"/>
                <a:cs typeface="Arial" pitchFamily="34" charset="0"/>
              </a:rPr>
              <a:t>  "Grupo de personas  que vive en un área específica cuyos miembros comparten tareas, intereses y actividades comunes, que pueden cooperar o no entre sí"</a:t>
            </a:r>
            <a:endParaRPr lang="es-ES_tradnl" sz="4000" i="1" dirty="0" smtClean="0">
              <a:latin typeface="Arial" pitchFamily="34" charset="0"/>
              <a:cs typeface="Arial" pitchFamily="34" charset="0"/>
            </a:endParaRPr>
          </a:p>
          <a:p>
            <a:pPr algn="r">
              <a:lnSpc>
                <a:spcPct val="150000"/>
              </a:lnSpc>
              <a:buNone/>
            </a:pPr>
            <a:r>
              <a:rPr lang="es-ES_tradnl" i="1" dirty="0" smtClean="0">
                <a:latin typeface="Arial" pitchFamily="34" charset="0"/>
                <a:cs typeface="Arial" pitchFamily="34" charset="0"/>
              </a:rPr>
              <a:t> </a:t>
            </a:r>
            <a:endParaRPr lang="es-ES"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4000" dirty="0" smtClean="0">
                <a:latin typeface="Arial" pitchFamily="34" charset="0"/>
                <a:cs typeface="Arial" pitchFamily="34" charset="0"/>
              </a:rPr>
              <a:t>Comunidad</a:t>
            </a:r>
            <a:endParaRPr lang="es-ES" sz="4000" dirty="0"/>
          </a:p>
        </p:txBody>
      </p:sp>
      <p:sp>
        <p:nvSpPr>
          <p:cNvPr id="3" name="2 Marcador de contenido"/>
          <p:cNvSpPr>
            <a:spLocks noGrp="1"/>
          </p:cNvSpPr>
          <p:nvPr>
            <p:ph idx="1"/>
          </p:nvPr>
        </p:nvSpPr>
        <p:spPr>
          <a:xfrm>
            <a:off x="0" y="1285860"/>
            <a:ext cx="8715404" cy="5248275"/>
          </a:xfrm>
        </p:spPr>
        <p:txBody>
          <a:bodyPr/>
          <a:lstStyle/>
          <a:p>
            <a:pPr algn="just" hangingPunct="0">
              <a:buNone/>
            </a:pPr>
            <a:r>
              <a:rPr lang="es-ES_tradnl" sz="4000" dirty="0" smtClean="0">
                <a:latin typeface="Arial" pitchFamily="34" charset="0"/>
                <a:cs typeface="Arial" pitchFamily="34" charset="0"/>
              </a:rPr>
              <a:t> </a:t>
            </a:r>
          </a:p>
          <a:p>
            <a:pPr algn="just" hangingPunct="0">
              <a:buNone/>
            </a:pPr>
            <a:r>
              <a:rPr lang="es-ES_tradnl" dirty="0" smtClean="0"/>
              <a:t>  </a:t>
            </a:r>
            <a:r>
              <a:rPr lang="es-ES_tradnl" sz="3000" dirty="0" smtClean="0">
                <a:latin typeface="Arial" pitchFamily="34" charset="0"/>
                <a:cs typeface="Arial" pitchFamily="34" charset="0"/>
              </a:rPr>
              <a:t>"Conjunto de personas que se caracterizan por presentar una comunidad de relaciones respecto a determinado territorio económico y sistema de vínculos económicos, políticos, sociales y otros, que lo distinguen como una unidad de la organización espacial, relativamente independiente, de la actividad vital de la población.</a:t>
            </a:r>
            <a:r>
              <a:rPr lang="es-ES_tradnl" sz="3000" i="1" dirty="0" smtClean="0">
                <a:latin typeface="Arial" pitchFamily="34" charset="0"/>
                <a:cs typeface="Arial" pitchFamily="34" charset="0"/>
              </a:rPr>
              <a:t> </a:t>
            </a:r>
            <a:endParaRPr lang="es-ES" sz="3000"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4000" dirty="0" smtClean="0">
                <a:latin typeface="Arial" pitchFamily="34" charset="0"/>
                <a:cs typeface="Arial" pitchFamily="34" charset="0"/>
              </a:rPr>
              <a:t>Comunidad</a:t>
            </a:r>
            <a:endParaRPr lang="es-ES" sz="4000" dirty="0"/>
          </a:p>
        </p:txBody>
      </p:sp>
      <p:sp>
        <p:nvSpPr>
          <p:cNvPr id="3" name="2 Marcador de contenido"/>
          <p:cNvSpPr>
            <a:spLocks noGrp="1"/>
          </p:cNvSpPr>
          <p:nvPr>
            <p:ph idx="1"/>
          </p:nvPr>
        </p:nvSpPr>
        <p:spPr>
          <a:xfrm>
            <a:off x="0" y="1285860"/>
            <a:ext cx="8715404" cy="5248275"/>
          </a:xfrm>
        </p:spPr>
        <p:txBody>
          <a:bodyPr/>
          <a:lstStyle/>
          <a:p>
            <a:pPr algn="just" hangingPunct="0">
              <a:buNone/>
            </a:pPr>
            <a:r>
              <a:rPr lang="es-ES_tradnl" sz="2400" dirty="0" smtClean="0">
                <a:latin typeface="Arial" pitchFamily="34" charset="0"/>
                <a:cs typeface="Arial" pitchFamily="34" charset="0"/>
              </a:rPr>
              <a:t>   “</a:t>
            </a:r>
            <a:r>
              <a:rPr lang="es-ES_tradnl" sz="2600" dirty="0" smtClean="0">
                <a:latin typeface="Arial" pitchFamily="34" charset="0"/>
                <a:cs typeface="Arial" pitchFamily="34" charset="0"/>
              </a:rPr>
              <a:t>Organismo social que ocupa determinado “espacio geográfico”. Está influenciada por la sociedad de la cual forma parte y a su vez funciona como un sistema, más o menos organizado, integrado por otros sistemas de orden inferior ‑la familia, los individuos, los grupos, las organizaciones e instituciones‑ que interactúan y con sus características e interacciones definen el carácter subjetivo, psicológico de la comunidad y a su vez influyen, de una manera u otra, en el carácter objetivo, material, en dependencia de su organización y su posición ‑activa o pasiva‑ respecto a las condiciones materiales donde transcurre su vida y actividad".  </a:t>
            </a:r>
          </a:p>
          <a:p>
            <a:pPr algn="just">
              <a:lnSpc>
                <a:spcPct val="150000"/>
              </a:lnSpc>
              <a:buNone/>
            </a:pPr>
            <a:endParaRPr lang="es-ES_tradnl" sz="2400" i="1" dirty="0" smtClean="0">
              <a:latin typeface="Arial" pitchFamily="34" charset="0"/>
              <a:cs typeface="Arial" pitchFamily="34" charset="0"/>
            </a:endParaRPr>
          </a:p>
          <a:p>
            <a:pPr algn="just">
              <a:lnSpc>
                <a:spcPct val="150000"/>
              </a:lnSpc>
              <a:buNone/>
            </a:pPr>
            <a:endParaRPr lang="es-ES_tradnl" i="1" dirty="0" smtClean="0">
              <a:latin typeface="Arial" pitchFamily="34" charset="0"/>
              <a:cs typeface="Arial" pitchFamily="34" charset="0"/>
            </a:endParaRPr>
          </a:p>
          <a:p>
            <a:pPr algn="r">
              <a:lnSpc>
                <a:spcPct val="150000"/>
              </a:lnSpc>
              <a:buNone/>
            </a:pPr>
            <a:r>
              <a:rPr lang="es-ES_tradnl" i="1" dirty="0" smtClean="0">
                <a:latin typeface="Arial" pitchFamily="34" charset="0"/>
                <a:cs typeface="Arial" pitchFamily="34" charset="0"/>
              </a:rPr>
              <a:t> </a:t>
            </a:r>
            <a:endParaRPr lang="es-ES"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4000" dirty="0" smtClean="0">
                <a:latin typeface="Arial" pitchFamily="34" charset="0"/>
                <a:cs typeface="Arial" pitchFamily="34" charset="0"/>
              </a:rPr>
              <a:t>Comunidad</a:t>
            </a:r>
            <a:endParaRPr lang="es-ES" sz="4000" dirty="0"/>
          </a:p>
        </p:txBody>
      </p:sp>
      <p:sp>
        <p:nvSpPr>
          <p:cNvPr id="3" name="2 Marcador de contenido"/>
          <p:cNvSpPr>
            <a:spLocks noGrp="1"/>
          </p:cNvSpPr>
          <p:nvPr>
            <p:ph idx="1"/>
          </p:nvPr>
        </p:nvSpPr>
        <p:spPr>
          <a:xfrm>
            <a:off x="0" y="1285860"/>
            <a:ext cx="8715404" cy="5248275"/>
          </a:xfrm>
        </p:spPr>
        <p:txBody>
          <a:bodyPr/>
          <a:lstStyle/>
          <a:p>
            <a:pPr algn="just">
              <a:buNone/>
            </a:pPr>
            <a:r>
              <a:rPr lang="es-ES_tradnl" sz="3200" dirty="0" smtClean="0">
                <a:latin typeface="Arial" pitchFamily="34" charset="0"/>
                <a:cs typeface="Arial" pitchFamily="34" charset="0"/>
              </a:rPr>
              <a:t>" Grupos de personas que poseen:</a:t>
            </a:r>
          </a:p>
          <a:p>
            <a:pPr algn="just"/>
            <a:r>
              <a:rPr lang="es-ES_tradnl" sz="3200" dirty="0" smtClean="0">
                <a:latin typeface="Arial" pitchFamily="34" charset="0"/>
                <a:cs typeface="Arial" pitchFamily="34" charset="0"/>
              </a:rPr>
              <a:t>territorialidad común, donde se identifican los sistemas de relaciones grupales.</a:t>
            </a:r>
          </a:p>
          <a:p>
            <a:pPr algn="just"/>
            <a:r>
              <a:rPr lang="es-ES_tradnl" sz="3200" dirty="0" smtClean="0">
                <a:latin typeface="Arial" pitchFamily="34" charset="0"/>
                <a:cs typeface="Arial" pitchFamily="34" charset="0"/>
              </a:rPr>
              <a:t>necesidades e intereses afines en torno a esferas de la vida cotidiana.</a:t>
            </a:r>
          </a:p>
          <a:p>
            <a:pPr algn="just"/>
            <a:r>
              <a:rPr lang="es-ES_tradnl" sz="3200" dirty="0" smtClean="0">
                <a:latin typeface="Arial" pitchFamily="34" charset="0"/>
                <a:cs typeface="Arial" pitchFamily="34" charset="0"/>
              </a:rPr>
              <a:t>acciones y metas comunes que se acompañan de sentimientos de pertenencia, valores compartidos y conductas semejantes que los reflejan.”</a:t>
            </a:r>
          </a:p>
          <a:p>
            <a:pPr algn="just">
              <a:lnSpc>
                <a:spcPct val="150000"/>
              </a:lnSpc>
              <a:buNone/>
            </a:pPr>
            <a:endParaRPr lang="es-ES_tradnl" i="1" dirty="0" smtClean="0">
              <a:latin typeface="Arial" pitchFamily="34" charset="0"/>
              <a:cs typeface="Arial" pitchFamily="34" charset="0"/>
            </a:endParaRPr>
          </a:p>
          <a:p>
            <a:pPr algn="r">
              <a:lnSpc>
                <a:spcPct val="150000"/>
              </a:lnSpc>
              <a:buNone/>
            </a:pPr>
            <a:r>
              <a:rPr lang="es-ES_tradnl" i="1" dirty="0" smtClean="0">
                <a:latin typeface="Arial" pitchFamily="34" charset="0"/>
                <a:cs typeface="Arial" pitchFamily="34" charset="0"/>
              </a:rPr>
              <a:t> </a:t>
            </a:r>
            <a:endParaRPr lang="es-ES"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3600" dirty="0" smtClean="0">
                <a:latin typeface="Arial" pitchFamily="34" charset="0"/>
                <a:cs typeface="Arial" pitchFamily="34" charset="0"/>
              </a:rPr>
              <a:t>TIPOS DE COMUNIDAD</a:t>
            </a:r>
            <a:endParaRPr lang="es-ES" sz="3600" dirty="0">
              <a:latin typeface="Arial" pitchFamily="34" charset="0"/>
              <a:cs typeface="Arial" pitchFamily="34" charset="0"/>
            </a:endParaRPr>
          </a:p>
        </p:txBody>
      </p:sp>
      <p:sp>
        <p:nvSpPr>
          <p:cNvPr id="3" name="2 Marcador de contenido"/>
          <p:cNvSpPr>
            <a:spLocks noGrp="1"/>
          </p:cNvSpPr>
          <p:nvPr>
            <p:ph idx="1"/>
          </p:nvPr>
        </p:nvSpPr>
        <p:spPr/>
        <p:txBody>
          <a:bodyPr/>
          <a:lstStyle/>
          <a:p>
            <a:pPr algn="just">
              <a:buNone/>
            </a:pPr>
            <a:r>
              <a:rPr lang="es-ES_tradnl" dirty="0" smtClean="0"/>
              <a:t> </a:t>
            </a:r>
            <a:endParaRPr lang="es-ES_tradnl" dirty="0" smtClean="0">
              <a:latin typeface="Arial" pitchFamily="34" charset="0"/>
              <a:cs typeface="Arial" pitchFamily="34" charset="0"/>
            </a:endParaRPr>
          </a:p>
          <a:p>
            <a:pPr algn="just">
              <a:buNone/>
            </a:pPr>
            <a:r>
              <a:rPr lang="es-ES_tradnl" dirty="0" smtClean="0">
                <a:latin typeface="Arial" pitchFamily="34" charset="0"/>
                <a:cs typeface="Arial" pitchFamily="34" charset="0"/>
              </a:rPr>
              <a:t> Por la forma de agrupación de la población:</a:t>
            </a:r>
          </a:p>
          <a:p>
            <a:pPr algn="just">
              <a:buFont typeface="Arial" pitchFamily="34" charset="0"/>
              <a:buChar char="•"/>
            </a:pPr>
            <a:r>
              <a:rPr lang="es-ES_tradnl" dirty="0" smtClean="0">
                <a:latin typeface="Arial" pitchFamily="34" charset="0"/>
                <a:cs typeface="Arial" pitchFamily="34" charset="0"/>
              </a:rPr>
              <a:t>- urbana (ciudades)</a:t>
            </a:r>
          </a:p>
          <a:p>
            <a:pPr algn="just">
              <a:buFont typeface="Arial" pitchFamily="34" charset="0"/>
              <a:buChar char="•"/>
            </a:pPr>
            <a:r>
              <a:rPr lang="es-ES_tradnl" dirty="0" smtClean="0">
                <a:latin typeface="Arial" pitchFamily="34" charset="0"/>
                <a:cs typeface="Arial" pitchFamily="34" charset="0"/>
              </a:rPr>
              <a:t>-suburbana (periférica)</a:t>
            </a:r>
          </a:p>
          <a:p>
            <a:pPr algn="just">
              <a:buFont typeface="Arial" pitchFamily="34" charset="0"/>
              <a:buChar char="•"/>
            </a:pPr>
            <a:r>
              <a:rPr lang="es-ES_tradnl" dirty="0" smtClean="0">
                <a:latin typeface="Arial" pitchFamily="34" charset="0"/>
                <a:cs typeface="Arial" pitchFamily="34" charset="0"/>
              </a:rPr>
              <a:t>- rural (aldeana)</a:t>
            </a:r>
          </a:p>
          <a:p>
            <a:pPr algn="just">
              <a:lnSpc>
                <a:spcPct val="150000"/>
              </a:lnSpc>
            </a:pPr>
            <a:endParaRPr lang="es-ES_tradnl" dirty="0" smtClean="0">
              <a:latin typeface="Arial" pitchFamily="34" charset="0"/>
              <a:cs typeface="Arial" pitchFamily="34" charset="0"/>
            </a:endParaRPr>
          </a:p>
          <a:p>
            <a:pPr>
              <a:buNone/>
            </a:pPr>
            <a:r>
              <a:rPr lang="es-ES_tradnl" dirty="0" smtClean="0"/>
              <a:t>- Por la composición de la población:</a:t>
            </a:r>
          </a:p>
          <a:p>
            <a:pPr>
              <a:buFont typeface="Arial" pitchFamily="34" charset="0"/>
              <a:buChar char="•"/>
            </a:pPr>
            <a:r>
              <a:rPr lang="es-ES_tradnl" dirty="0" smtClean="0">
                <a:latin typeface="Arial" pitchFamily="34" charset="0"/>
                <a:cs typeface="Arial" pitchFamily="34" charset="0"/>
              </a:rPr>
              <a:t>- permanente o temporal</a:t>
            </a:r>
          </a:p>
          <a:p>
            <a:pPr>
              <a:buFont typeface="Arial" pitchFamily="34" charset="0"/>
              <a:buChar char="•"/>
            </a:pPr>
            <a:r>
              <a:rPr lang="es-ES_tradnl" dirty="0" smtClean="0">
                <a:latin typeface="Arial" pitchFamily="34" charset="0"/>
                <a:cs typeface="Arial" pitchFamily="34" charset="0"/>
              </a:rPr>
              <a:t>- autóctona o de inmigrantes.</a:t>
            </a:r>
            <a:endParaRPr lang="es-ES_tradnl"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db2004117gl">
  <a:themeElements>
    <a:clrScheme name="sample 1">
      <a:dk1>
        <a:srgbClr val="000000"/>
      </a:dk1>
      <a:lt1>
        <a:srgbClr val="FFFFFF"/>
      </a:lt1>
      <a:dk2>
        <a:srgbClr val="000798"/>
      </a:dk2>
      <a:lt2>
        <a:srgbClr val="B2B2B2"/>
      </a:lt2>
      <a:accent1>
        <a:srgbClr val="1B33E7"/>
      </a:accent1>
      <a:accent2>
        <a:srgbClr val="6699FF"/>
      </a:accent2>
      <a:accent3>
        <a:srgbClr val="FFFFFF"/>
      </a:accent3>
      <a:accent4>
        <a:srgbClr val="000000"/>
      </a:accent4>
      <a:accent5>
        <a:srgbClr val="ABADF1"/>
      </a:accent5>
      <a:accent6>
        <a:srgbClr val="5C8AE7"/>
      </a:accent6>
      <a:hlink>
        <a:srgbClr val="99CCFF"/>
      </a:hlink>
      <a:folHlink>
        <a:srgbClr val="3366CC"/>
      </a:folHlink>
    </a:clrScheme>
    <a:fontScheme name="sampl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ample 1">
        <a:dk1>
          <a:srgbClr val="000000"/>
        </a:dk1>
        <a:lt1>
          <a:srgbClr val="FFFFFF"/>
        </a:lt1>
        <a:dk2>
          <a:srgbClr val="000798"/>
        </a:dk2>
        <a:lt2>
          <a:srgbClr val="B2B2B2"/>
        </a:lt2>
        <a:accent1>
          <a:srgbClr val="1B33E7"/>
        </a:accent1>
        <a:accent2>
          <a:srgbClr val="6699FF"/>
        </a:accent2>
        <a:accent3>
          <a:srgbClr val="FFFFFF"/>
        </a:accent3>
        <a:accent4>
          <a:srgbClr val="000000"/>
        </a:accent4>
        <a:accent5>
          <a:srgbClr val="ABADF1"/>
        </a:accent5>
        <a:accent6>
          <a:srgbClr val="5C8AE7"/>
        </a:accent6>
        <a:hlink>
          <a:srgbClr val="99CCFF"/>
        </a:hlink>
        <a:folHlink>
          <a:srgbClr val="3366CC"/>
        </a:folHlink>
      </a:clrScheme>
      <a:clrMap bg1="lt1" tx1="dk1" bg2="lt2" tx2="dk2" accent1="accent1" accent2="accent2" accent3="accent3" accent4="accent4" accent5="accent5" accent6="accent6" hlink="hlink" folHlink="folHlink"/>
    </a:extraClrScheme>
    <a:extraClrScheme>
      <a:clrScheme name="sample 2">
        <a:dk1>
          <a:srgbClr val="000000"/>
        </a:dk1>
        <a:lt1>
          <a:srgbClr val="FFFFFF"/>
        </a:lt1>
        <a:dk2>
          <a:srgbClr val="094332"/>
        </a:dk2>
        <a:lt2>
          <a:srgbClr val="B2B2B2"/>
        </a:lt2>
        <a:accent1>
          <a:srgbClr val="0D6531"/>
        </a:accent1>
        <a:accent2>
          <a:srgbClr val="39AF6E"/>
        </a:accent2>
        <a:accent3>
          <a:srgbClr val="FFFFFF"/>
        </a:accent3>
        <a:accent4>
          <a:srgbClr val="000000"/>
        </a:accent4>
        <a:accent5>
          <a:srgbClr val="AAB8AD"/>
        </a:accent5>
        <a:accent6>
          <a:srgbClr val="339E63"/>
        </a:accent6>
        <a:hlink>
          <a:srgbClr val="93E1A0"/>
        </a:hlink>
        <a:folHlink>
          <a:srgbClr val="1D834B"/>
        </a:folHlink>
      </a:clrScheme>
      <a:clrMap bg1="lt1" tx1="dk1" bg2="lt2" tx2="dk2" accent1="accent1" accent2="accent2" accent3="accent3" accent4="accent4" accent5="accent5" accent6="accent6" hlink="hlink" folHlink="folHlink"/>
    </a:extraClrScheme>
    <a:extraClrScheme>
      <a:clrScheme name="sample 3">
        <a:dk1>
          <a:srgbClr val="000000"/>
        </a:dk1>
        <a:lt1>
          <a:srgbClr val="FFFFFF"/>
        </a:lt1>
        <a:dk2>
          <a:srgbClr val="275CA3"/>
        </a:dk2>
        <a:lt2>
          <a:srgbClr val="C0C0C0"/>
        </a:lt2>
        <a:accent1>
          <a:srgbClr val="529EBC"/>
        </a:accent1>
        <a:accent2>
          <a:srgbClr val="55BEE3"/>
        </a:accent2>
        <a:accent3>
          <a:srgbClr val="FFFFFF"/>
        </a:accent3>
        <a:accent4>
          <a:srgbClr val="000000"/>
        </a:accent4>
        <a:accent5>
          <a:srgbClr val="B3CCDA"/>
        </a:accent5>
        <a:accent6>
          <a:srgbClr val="4CACCE"/>
        </a:accent6>
        <a:hlink>
          <a:srgbClr val="9FD4F1"/>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771</TotalTime>
  <Words>1756</Words>
  <Application>Microsoft Office PowerPoint</Application>
  <PresentationFormat>Presentación en pantalla (4:3)</PresentationFormat>
  <Paragraphs>138</Paragraphs>
  <Slides>26</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26</vt:i4>
      </vt:variant>
    </vt:vector>
  </HeadingPairs>
  <TitlesOfParts>
    <vt:vector size="34" baseType="lpstr">
      <vt:lpstr>Algerian</vt:lpstr>
      <vt:lpstr>Arial</vt:lpstr>
      <vt:lpstr>Calibri</vt:lpstr>
      <vt:lpstr>Tahoma</vt:lpstr>
      <vt:lpstr>Times New Roman</vt:lpstr>
      <vt:lpstr>Verdana</vt:lpstr>
      <vt:lpstr>Wingdings</vt:lpstr>
      <vt:lpstr>cdb2004117gl</vt:lpstr>
      <vt:lpstr>Pedagogía II</vt:lpstr>
      <vt:lpstr>Presentación de PowerPoint</vt:lpstr>
      <vt:lpstr>  </vt:lpstr>
      <vt:lpstr>  </vt:lpstr>
      <vt:lpstr>Comunidad</vt:lpstr>
      <vt:lpstr>Comunidad</vt:lpstr>
      <vt:lpstr>Comunidad</vt:lpstr>
      <vt:lpstr>Comunidad</vt:lpstr>
      <vt:lpstr>TIPOS DE COMUNIDAD</vt:lpstr>
      <vt:lpstr> TIPOS DE COMUNIDAD</vt:lpstr>
      <vt:lpstr>PARTICULARIDADES DEL TRABAJO COMUNITARIO EN CUBA</vt:lpstr>
      <vt:lpstr>PARTICULARIDADES DEL TRABAJO COMUNITARIO EN CUBA</vt:lpstr>
      <vt:lpstr>Mayores dificultades de carácter subjetivo para el trabajo comunitario en Cuba</vt:lpstr>
      <vt:lpstr>Problemas  de carácter organizativo que representan obstáculos al desarrollo de proyectos comunitarios</vt:lpstr>
      <vt:lpstr>Tareas fundamentales para la revitalización de las comunidades</vt:lpstr>
      <vt:lpstr>Presentación de PowerPoint</vt:lpstr>
      <vt:lpstr>Presentación de PowerPoint</vt:lpstr>
      <vt:lpstr>Presentación de PowerPoint</vt:lpstr>
      <vt:lpstr>Presentación de PowerPoint</vt:lpstr>
      <vt:lpstr>Comunidad</vt:lpstr>
      <vt:lpstr>Comunidad</vt:lpstr>
      <vt:lpstr>Comunidad</vt:lpstr>
      <vt:lpstr>Comunidad</vt:lpstr>
      <vt:lpstr>Comunidad</vt:lpstr>
      <vt:lpstr>Comunidad</vt:lpstr>
      <vt:lpstr>Comunidad</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mara</dc:creator>
  <cp:lastModifiedBy>Usuario de Windows</cp:lastModifiedBy>
  <cp:revision>111</cp:revision>
  <dcterms:created xsi:type="dcterms:W3CDTF">2015-10-24T20:42:43Z</dcterms:created>
  <dcterms:modified xsi:type="dcterms:W3CDTF">2019-05-22T01:12:13Z</dcterms:modified>
</cp:coreProperties>
</file>