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sldIdLst>
    <p:sldId id="288" r:id="rId2"/>
    <p:sldId id="598" r:id="rId3"/>
    <p:sldId id="609" r:id="rId4"/>
    <p:sldId id="595" r:id="rId5"/>
    <p:sldId id="611" r:id="rId6"/>
    <p:sldId id="599" r:id="rId7"/>
    <p:sldId id="616" r:id="rId8"/>
    <p:sldId id="520" r:id="rId9"/>
    <p:sldId id="521" r:id="rId10"/>
    <p:sldId id="539" r:id="rId11"/>
    <p:sldId id="590" r:id="rId12"/>
    <p:sldId id="541" r:id="rId13"/>
    <p:sldId id="548" r:id="rId14"/>
    <p:sldId id="524" r:id="rId15"/>
    <p:sldId id="525" r:id="rId16"/>
    <p:sldId id="526" r:id="rId17"/>
    <p:sldId id="527" r:id="rId18"/>
    <p:sldId id="603" r:id="rId19"/>
    <p:sldId id="618" r:id="rId20"/>
    <p:sldId id="619" r:id="rId21"/>
    <p:sldId id="620" r:id="rId22"/>
    <p:sldId id="621" r:id="rId23"/>
    <p:sldId id="624" r:id="rId24"/>
    <p:sldId id="623" r:id="rId25"/>
  </p:sldIdLst>
  <p:sldSz cx="12598400" cy="89916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1pPr>
    <a:lvl2pPr marL="612775" indent="-155575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2pPr>
    <a:lvl3pPr marL="1230312" indent="-315912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3pPr>
    <a:lvl4pPr marL="1847850" indent="-47625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4pPr>
    <a:lvl5pPr marL="2465387" indent="-636587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025 Título"/>
          <p:cNvSpPr>
            <a:spLocks noGrp="1"/>
          </p:cNvSpPr>
          <p:nvPr>
            <p:ph type="title" idx="4294967295"/>
          </p:nvPr>
        </p:nvSpPr>
        <p:spPr>
          <a:xfrm>
            <a:off x="630238" y="360363"/>
            <a:ext cx="11341100" cy="1500187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 anchor="ctr"/>
          <a:lstStyle/>
          <a:p>
            <a:pPr lvl="0"/>
            <a:r>
              <a:rPr lang="en-US" altLang="en-US" dirty="0"/>
              <a:t>Haga clic para modificar el estilo de título del patrón</a:t>
            </a:r>
          </a:p>
        </p:txBody>
      </p:sp>
      <p:sp>
        <p:nvSpPr>
          <p:cNvPr id="1027" name="1026 Marcador de texto"/>
          <p:cNvSpPr>
            <a:spLocks noGrp="1"/>
          </p:cNvSpPr>
          <p:nvPr>
            <p:ph type="body" idx="1"/>
          </p:nvPr>
        </p:nvSpPr>
        <p:spPr>
          <a:xfrm>
            <a:off x="630238" y="2100263"/>
            <a:ext cx="11341100" cy="5940425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/>
          <a:lstStyle/>
          <a:p>
            <a:pPr lvl="0"/>
            <a:r>
              <a:rPr lang="en-US" altLang="en-US" dirty="0"/>
              <a:t>Haga clic para modificar el estilo de texto del patrón</a:t>
            </a:r>
          </a:p>
          <a:p>
            <a:pPr lvl="1"/>
            <a:r>
              <a:rPr lang="en-US" altLang="en-US" dirty="0"/>
              <a:t>Segundo nivel</a:t>
            </a:r>
          </a:p>
          <a:p>
            <a:pPr lvl="2"/>
            <a:r>
              <a:rPr lang="en-US" altLang="en-US" dirty="0"/>
              <a:t>Tercer nivel</a:t>
            </a:r>
          </a:p>
          <a:p>
            <a:pPr lvl="3"/>
            <a:r>
              <a:rPr lang="en-US" altLang="en-US" dirty="0"/>
              <a:t>Cuarto nivel</a:t>
            </a:r>
          </a:p>
          <a:p>
            <a:pPr lvl="4"/>
            <a:r>
              <a:rPr lang="en-US" altLang="en-US" dirty="0"/>
              <a:t>Quinto nivel</a:t>
            </a:r>
          </a:p>
        </p:txBody>
      </p:sp>
      <p:sp>
        <p:nvSpPr>
          <p:cNvPr id="1028" name="1027 Marcador de fecha"/>
          <p:cNvSpPr>
            <a:spLocks noGrp="1"/>
          </p:cNvSpPr>
          <p:nvPr>
            <p:ph type="dt" sz="half" idx="2"/>
          </p:nvPr>
        </p:nvSpPr>
        <p:spPr>
          <a:xfrm>
            <a:off x="630238" y="8342313"/>
            <a:ext cx="2940050" cy="479425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 anchor="ctr"/>
          <a:lstStyle/>
          <a:p>
            <a:fld id="{12FF1C42-D199-2028-1051-587298610EC3}" type="datetime15">
              <a:rPr lang="en-US" altLang="en-US" sz="1600" dirty="0">
                <a:solidFill>
                  <a:srgbClr val="898989"/>
                </a:solidFill>
              </a:rPr>
              <a:t>15</a:t>
            </a:fld>
            <a:endParaRPr lang="en-US" altLang="en-US" sz="1600" dirty="0">
              <a:solidFill>
                <a:srgbClr val="898989"/>
              </a:solidFill>
            </a:endParaRPr>
          </a:p>
        </p:txBody>
      </p:sp>
      <p:sp>
        <p:nvSpPr>
          <p:cNvPr id="1029" name="102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05300" y="8342313"/>
            <a:ext cx="3990975" cy="479425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 anchor="ctr"/>
          <a:lstStyle/>
          <a:p>
            <a:pPr algn="ctr"/>
            <a:endParaRPr lang="en-US" altLang="en-US" sz="1600" dirty="0">
              <a:solidFill>
                <a:srgbClr val="898989"/>
              </a:solidFill>
            </a:endParaRPr>
          </a:p>
        </p:txBody>
      </p:sp>
      <p:sp>
        <p:nvSpPr>
          <p:cNvPr id="1030" name="10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31288" y="8342313"/>
            <a:ext cx="2940050" cy="479425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 anchor="ctr"/>
          <a:lstStyle/>
          <a:p>
            <a:pPr algn="r"/>
            <a:fld id="{12FF1C42-D199-2030-1051-587298610EC3}" type="slidenum">
              <a:rPr lang="en-US" altLang="en-US" sz="1600" dirty="0">
                <a:solidFill>
                  <a:srgbClr val="898989"/>
                </a:solidFill>
              </a:rPr>
              <a:t>‹Nº›</a:t>
            </a:fld>
            <a:endParaRPr lang="en-US" altLang="en-US" sz="16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1/1/2006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025 Marcador de título"/>
          <p:cNvSpPr>
            <a:spLocks noGrp="1"/>
          </p:cNvSpPr>
          <p:nvPr>
            <p:ph type="title" idx="4294967295"/>
          </p:nvPr>
        </p:nvSpPr>
        <p:spPr>
          <a:xfrm>
            <a:off x="630238" y="360363"/>
            <a:ext cx="11341100" cy="1500187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 anchor="ctr"/>
          <a:lstStyle/>
          <a:p>
            <a:pPr lvl="0"/>
            <a:r>
              <a:rPr lang="en-US" altLang="en-US" dirty="0"/>
              <a:t>Haga clic para modificar el estilo de título del patrón</a:t>
            </a:r>
          </a:p>
        </p:txBody>
      </p:sp>
      <p:sp>
        <p:nvSpPr>
          <p:cNvPr id="1027" name="1026 Marcador de texto"/>
          <p:cNvSpPr>
            <a:spLocks noGrp="1"/>
          </p:cNvSpPr>
          <p:nvPr>
            <p:ph type="body" idx="1"/>
          </p:nvPr>
        </p:nvSpPr>
        <p:spPr>
          <a:xfrm>
            <a:off x="630238" y="2100263"/>
            <a:ext cx="11341100" cy="5940425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/>
          <a:lstStyle/>
          <a:p>
            <a:pPr lvl="0"/>
            <a:r>
              <a:rPr lang="en-US" altLang="en-US" dirty="0"/>
              <a:t>Haga clic para modificar el estilo de texto del patrón</a:t>
            </a:r>
          </a:p>
          <a:p>
            <a:pPr lvl="1"/>
            <a:r>
              <a:rPr lang="en-US" altLang="en-US" dirty="0"/>
              <a:t>Segundo nivel</a:t>
            </a:r>
          </a:p>
          <a:p>
            <a:pPr lvl="2"/>
            <a:r>
              <a:rPr lang="en-US" altLang="en-US" dirty="0"/>
              <a:t>Tercer nivel</a:t>
            </a:r>
          </a:p>
          <a:p>
            <a:pPr lvl="3"/>
            <a:r>
              <a:rPr lang="en-US" altLang="en-US" dirty="0"/>
              <a:t>Cuarto nivel</a:t>
            </a:r>
          </a:p>
          <a:p>
            <a:pPr lvl="4"/>
            <a:r>
              <a:rPr lang="en-US" altLang="en-US" dirty="0"/>
              <a:t>Quinto nivel</a:t>
            </a:r>
          </a:p>
        </p:txBody>
      </p:sp>
      <p:sp>
        <p:nvSpPr>
          <p:cNvPr id="1028" name="1027 Marcador de fecha"/>
          <p:cNvSpPr>
            <a:spLocks noGrp="1"/>
          </p:cNvSpPr>
          <p:nvPr>
            <p:ph type="dt" sz="half" idx="2"/>
          </p:nvPr>
        </p:nvSpPr>
        <p:spPr>
          <a:xfrm>
            <a:off x="630238" y="8342313"/>
            <a:ext cx="2940050" cy="479425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 anchor="ctr"/>
          <a:lstStyle/>
          <a:p>
            <a:fld id="{12FF1C42-D199-2028-1051-587298610EC3}" type="datetime15">
              <a:rPr lang="en-US" altLang="en-US" sz="1600" dirty="0">
                <a:solidFill>
                  <a:srgbClr val="898989"/>
                </a:solidFill>
              </a:rPr>
              <a:t>15</a:t>
            </a:fld>
            <a:endParaRPr lang="en-US" altLang="en-US" sz="1600" dirty="0">
              <a:solidFill>
                <a:srgbClr val="898989"/>
              </a:solidFill>
            </a:endParaRPr>
          </a:p>
        </p:txBody>
      </p:sp>
      <p:sp>
        <p:nvSpPr>
          <p:cNvPr id="1029" name="102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05300" y="8342313"/>
            <a:ext cx="3990975" cy="479425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 anchor="ctr"/>
          <a:lstStyle/>
          <a:p>
            <a:pPr algn="ctr"/>
            <a:endParaRPr lang="en-US" altLang="en-US" sz="1600" dirty="0">
              <a:solidFill>
                <a:srgbClr val="898989"/>
              </a:solidFill>
            </a:endParaRPr>
          </a:p>
        </p:txBody>
      </p:sp>
      <p:sp>
        <p:nvSpPr>
          <p:cNvPr id="1030" name="10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31288" y="8342313"/>
            <a:ext cx="2940050" cy="479425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 anchor="ctr"/>
          <a:lstStyle/>
          <a:p>
            <a:pPr algn="r"/>
            <a:fld id="{12FF1C42-D199-2030-1051-587298610EC3}" type="slidenum">
              <a:rPr lang="en-US" altLang="en-US" sz="1600" dirty="0">
                <a:solidFill>
                  <a:srgbClr val="898989"/>
                </a:solidFill>
              </a:rPr>
              <a:t>‹Nº›</a:t>
            </a:fld>
            <a:endParaRPr lang="en-US" altLang="en-US" sz="16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1"/>
    <p:sldLayoutId id="2147489101" r:id="rId2"/>
    <p:sldLayoutId id="2147489102" r:id="rId3"/>
    <p:sldLayoutId id="2147489103" r:id="rId4"/>
    <p:sldLayoutId id="2147489104" r:id="rId5"/>
    <p:sldLayoutId id="2147489105" r:id="rId6"/>
    <p:sldLayoutId id="2147489106" r:id="rId7"/>
    <p:sldLayoutId id="2147489107" r:id="rId8"/>
    <p:sldLayoutId id="2147489108" r:id="rId9"/>
    <p:sldLayoutId id="2147489109" r:id="rId10"/>
    <p:sldLayoutId id="2147489110" r:id="rId11"/>
    <p:sldLayoutId id="2147489111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5900">
          <a:solidFill>
            <a:srgbClr val="000000"/>
          </a:solidFill>
          <a:latin typeface="Calibri" charset="0"/>
        </a:defRPr>
      </a:lvl1pPr>
    </p:titleStyle>
    <p:bodyStyle>
      <a:lvl1pPr marL="461962" indent="-4619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4300">
          <a:solidFill>
            <a:srgbClr val="000000"/>
          </a:solidFill>
          <a:latin typeface="Calibri" charset="0"/>
        </a:defRPr>
      </a:lvl1pPr>
      <a:lvl2pPr marL="1001712" indent="-384175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3800">
          <a:solidFill>
            <a:srgbClr val="000000"/>
          </a:solidFill>
          <a:latin typeface="Calibri" charset="0"/>
        </a:defRPr>
      </a:lvl2pPr>
      <a:lvl3pPr marL="1541462" indent="-307975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3pPr>
      <a:lvl4pPr marL="2159000" indent="-307975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700">
          <a:solidFill>
            <a:srgbClr val="000000"/>
          </a:solidFill>
          <a:latin typeface="Calibri" charset="0"/>
        </a:defRPr>
      </a:lvl4pPr>
      <a:lvl5pPr marL="2776537" indent="-307975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2400">
          <a:solidFill>
            <a:srgbClr val="000000"/>
          </a:solidFill>
          <a:latin typeface="Calibri" charset="0"/>
        </a:defRPr>
      </a:lvl1pPr>
      <a:lvl2pPr marL="615950" indent="-15875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2400">
          <a:solidFill>
            <a:srgbClr val="000000"/>
          </a:solidFill>
          <a:latin typeface="Calibri" charset="0"/>
        </a:defRPr>
      </a:lvl2pPr>
      <a:lvl3pPr marL="1233487" indent="-3190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2400">
          <a:solidFill>
            <a:srgbClr val="000000"/>
          </a:solidFill>
          <a:latin typeface="Calibri" charset="0"/>
        </a:defRPr>
      </a:lvl3pPr>
      <a:lvl4pPr marL="1851025" indent="-4794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2400">
          <a:solidFill>
            <a:srgbClr val="000000"/>
          </a:solidFill>
          <a:latin typeface="Calibri" charset="0"/>
        </a:defRPr>
      </a:lvl4pPr>
      <a:lvl5pPr marL="2468562" indent="-639762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2400">
          <a:solidFill>
            <a:srgbClr val="000000"/>
          </a:solidFill>
          <a:latin typeface="Calibri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049 Rectángulo"/>
          <p:cNvSpPr>
            <a:spLocks/>
          </p:cNvSpPr>
          <p:nvPr/>
        </p:nvSpPr>
        <p:spPr>
          <a:xfrm>
            <a:off x="244475" y="355600"/>
            <a:ext cx="12077700" cy="84010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txBody>
          <a:bodyPr lIns="123404" tIns="61699" rIns="123404" bIns="61699"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051" name="2050 Imagen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85788" y="538163"/>
            <a:ext cx="12192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2" name="2051 Rectángulo"/>
          <p:cNvSpPr>
            <a:spLocks/>
          </p:cNvSpPr>
          <p:nvPr/>
        </p:nvSpPr>
        <p:spPr>
          <a:xfrm>
            <a:off x="433388" y="906463"/>
            <a:ext cx="11658600" cy="79089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US" altLang="en-US" sz="2400" dirty="0"/>
              <a:t>REPÚBLICA DE CUBA</a:t>
            </a:r>
          </a:p>
          <a:p>
            <a:pPr algn="ctr"/>
            <a:r>
              <a:rPr lang="en-US" altLang="en-US" sz="2400" dirty="0"/>
              <a:t>UNIVERSIDAD  DE  ARTEMISA </a:t>
            </a:r>
          </a:p>
          <a:p>
            <a:pPr algn="ctr"/>
            <a:endParaRPr lang="en-US" altLang="en-US" sz="2400" dirty="0"/>
          </a:p>
          <a:p>
            <a:pPr algn="ctr"/>
            <a:r>
              <a:rPr lang="en-US" altLang="en-US" sz="2400" dirty="0"/>
              <a:t>   </a:t>
            </a:r>
          </a:p>
          <a:p>
            <a:pPr algn="ctr"/>
            <a:endParaRPr lang="en-US" altLang="en-US" sz="2400" dirty="0"/>
          </a:p>
          <a:p>
            <a:pPr algn="ctr"/>
            <a:endParaRPr lang="en-US" altLang="en-US" sz="2400" dirty="0"/>
          </a:p>
          <a:p>
            <a:pPr algn="ctr"/>
            <a:endParaRPr lang="en-US" altLang="en-US" sz="2400" dirty="0"/>
          </a:p>
          <a:p>
            <a:pPr algn="ctr"/>
            <a:endParaRPr lang="en-US" altLang="en-US" sz="2400" dirty="0"/>
          </a:p>
          <a:p>
            <a:pPr algn="ctr"/>
            <a:r>
              <a:rPr lang="en-US" altLang="en-US" sz="3200" dirty="0"/>
              <a:t>DIPLOMADO: GESTION SOCIOCULTURAL PARA EL DESARROLLO</a:t>
            </a:r>
            <a:r>
              <a:t/>
            </a:r>
            <a:br/>
            <a:r>
              <a:t/>
            </a:r>
            <a:br/>
            <a:endParaRPr/>
          </a:p>
          <a:p>
            <a:pPr algn="ctr"/>
            <a:r>
              <a:rPr lang="en-US" altLang="en-US" sz="2400" dirty="0"/>
              <a:t>RECEPTORES: </a:t>
            </a:r>
            <a:r>
              <a:rPr lang="en-US" altLang="en-US" sz="2800" b="1" dirty="0"/>
              <a:t>Aspirantes  matriculados en el Diplomado   </a:t>
            </a:r>
          </a:p>
          <a:p>
            <a:pPr algn="ctr"/>
            <a:r>
              <a:rPr lang="en-US" altLang="en-US" sz="2800" b="1" dirty="0"/>
              <a:t>                                                                                       </a:t>
            </a:r>
          </a:p>
          <a:p>
            <a:pPr algn="ctr"/>
            <a:r>
              <a:rPr lang="en-US" altLang="en-US" sz="3200" b="1" dirty="0"/>
              <a:t> Edición III</a:t>
            </a:r>
          </a:p>
          <a:p>
            <a:pPr algn="ctr"/>
            <a:endParaRPr lang="en-US" altLang="en-US" sz="3200" b="1" dirty="0"/>
          </a:p>
          <a:p>
            <a:r>
              <a:rPr lang="en-US" altLang="en-US" sz="2800" dirty="0"/>
              <a:t> </a:t>
            </a:r>
          </a:p>
          <a:p>
            <a:r>
              <a:rPr lang="en-US" altLang="en-US" sz="28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1265 Marcador de texto"/>
          <p:cNvSpPr>
            <a:spLocks noGrp="1"/>
          </p:cNvSpPr>
          <p:nvPr>
            <p:ph type="body" idx="4294967295"/>
          </p:nvPr>
        </p:nvSpPr>
        <p:spPr>
          <a:xfrm>
            <a:off x="628650" y="500063"/>
            <a:ext cx="11972925" cy="7926387"/>
          </a:xfrm>
          <a:ln/>
        </p:spPr>
        <p:txBody>
          <a:bodyPr wrap="square" lIns="123437" tIns="61718" rIns="123437" bIns="61718" anchor="t" anchorCtr="0">
            <a:spAutoFit/>
          </a:bodyPr>
          <a:lstStyle/>
          <a:p>
            <a:pPr algn="ctr">
              <a:spcBef>
                <a:spcPts val="950"/>
              </a:spcBef>
              <a:buClr>
                <a:srgbClr val="000000"/>
              </a:buClr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Droid Sans Fallback"/>
              </a:rPr>
              <a:t>  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  <a:ea typeface="Droid Sans Fallback"/>
              </a:rPr>
              <a:t> Elementos que intervienen en la comunicación</a:t>
            </a:r>
          </a:p>
          <a:p>
            <a:pPr algn="just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  <a:ea typeface="Droid Sans Fallback"/>
              </a:rPr>
              <a:t>                                     </a:t>
            </a:r>
            <a:r>
              <a:rPr lang="en-US" altLang="en-US" sz="2400" dirty="0">
                <a:solidFill>
                  <a:srgbClr val="3333CC"/>
                </a:solidFill>
                <a:latin typeface="Arial" charset="0"/>
                <a:ea typeface="Droid Sans Fallback"/>
              </a:rPr>
              <a:t>     </a:t>
            </a:r>
            <a:r>
              <a:rPr lang="en-US" altLang="en-US" sz="2400" b="1" dirty="0">
                <a:solidFill>
                  <a:srgbClr val="3333CC"/>
                </a:solidFill>
                <a:latin typeface="Arial" charset="0"/>
                <a:ea typeface="Droid Sans Fallback"/>
              </a:rPr>
              <a:t>REFERENTE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  <a:buNone/>
            </a:pPr>
            <a:endParaRPr lang="en-US" altLang="en-US" sz="2400" b="1" dirty="0">
              <a:solidFill>
                <a:srgbClr val="3333CC"/>
              </a:solidFill>
              <a:latin typeface="Arial" charset="0"/>
              <a:ea typeface="Droid Sans Fallback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None/>
            </a:pPr>
            <a:endParaRPr lang="en-US" altLang="en-US" sz="2400" b="1" dirty="0">
              <a:solidFill>
                <a:srgbClr val="3333CC"/>
              </a:solidFill>
              <a:latin typeface="Arial" charset="0"/>
              <a:ea typeface="Droid Sans Fallback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None/>
            </a:pPr>
            <a:endParaRPr lang="en-US" altLang="en-US" sz="2400" b="1" dirty="0">
              <a:solidFill>
                <a:srgbClr val="3333CC"/>
              </a:solidFill>
              <a:latin typeface="Arial" charset="0"/>
              <a:ea typeface="Droid Sans Fallback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None/>
            </a:pPr>
            <a:endParaRPr lang="en-US" altLang="en-US" sz="2400" b="1" dirty="0">
              <a:solidFill>
                <a:srgbClr val="3333CC"/>
              </a:solidFill>
              <a:latin typeface="Arial" charset="0"/>
              <a:ea typeface="Droid Sans Fallback"/>
            </a:endParaRPr>
          </a:p>
          <a:p>
            <a:pPr algn="ctr">
              <a:spcBef>
                <a:spcPts val="550"/>
              </a:spcBef>
              <a:buClr>
                <a:srgbClr val="000000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Droid Sans Fallback"/>
              </a:rPr>
              <a:t>       </a:t>
            </a:r>
            <a:r>
              <a:rPr lang="en-US" altLang="en-US" sz="2200" dirty="0">
                <a:solidFill>
                  <a:srgbClr val="000000"/>
                </a:solidFill>
                <a:latin typeface="Arial" charset="0"/>
                <a:ea typeface="Droid Sans Fallback"/>
              </a:rPr>
              <a:t>C</a:t>
            </a:r>
          </a:p>
          <a:p>
            <a:pPr algn="just">
              <a:spcBef>
                <a:spcPts val="550"/>
              </a:spcBef>
              <a:buClr>
                <a:srgbClr val="000000"/>
              </a:buClr>
              <a:buNone/>
            </a:pPr>
            <a:r>
              <a:rPr lang="en-US" altLang="en-US" sz="2200" dirty="0">
                <a:solidFill>
                  <a:srgbClr val="000000"/>
                </a:solidFill>
                <a:latin typeface="Arial" charset="0"/>
                <a:ea typeface="Droid Sans Fallback"/>
              </a:rPr>
              <a:t>                                                                              A</a:t>
            </a:r>
          </a:p>
          <a:p>
            <a:pPr algn="just">
              <a:spcBef>
                <a:spcPts val="550"/>
              </a:spcBef>
              <a:buClr>
                <a:srgbClr val="000000"/>
              </a:buClr>
              <a:buNone/>
            </a:pPr>
            <a:r>
              <a:rPr lang="en-US" altLang="en-US" sz="2200" dirty="0">
                <a:solidFill>
                  <a:srgbClr val="000000"/>
                </a:solidFill>
                <a:latin typeface="Arial" charset="0"/>
                <a:ea typeface="Droid Sans Fallback"/>
              </a:rPr>
              <a:t>                                                                              N           </a:t>
            </a:r>
          </a:p>
          <a:p>
            <a:pPr algn="just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  <a:ea typeface="Droid Sans Fallback"/>
              </a:rPr>
              <a:t> EMISOR    </a:t>
            </a:r>
            <a:r>
              <a:rPr lang="en-US" altLang="en-US" sz="2200" dirty="0">
                <a:solidFill>
                  <a:srgbClr val="000000"/>
                </a:solidFill>
                <a:latin typeface="Arial" charset="0"/>
                <a:ea typeface="Droid Sans Fallback"/>
              </a:rPr>
              <a:t>código                     </a:t>
            </a:r>
            <a:r>
              <a:rPr lang="en-US" altLang="en-US" sz="2200" b="1" dirty="0">
                <a:solidFill>
                  <a:srgbClr val="3333CC"/>
                </a:solidFill>
                <a:latin typeface="Arial" charset="0"/>
                <a:ea typeface="Droid Sans Fallback"/>
              </a:rPr>
              <a:t> </a:t>
            </a:r>
            <a:r>
              <a:rPr lang="en-US" altLang="en-US" sz="2400" b="1" dirty="0">
                <a:solidFill>
                  <a:srgbClr val="3333CC"/>
                </a:solidFill>
                <a:latin typeface="Arial" charset="0"/>
                <a:ea typeface="Droid Sans Fallback"/>
              </a:rPr>
              <a:t>MENSAJE</a:t>
            </a:r>
            <a:r>
              <a:rPr lang="en-US" altLang="en-US" sz="2200" b="1" dirty="0">
                <a:solidFill>
                  <a:srgbClr val="3333CC"/>
                </a:solidFill>
                <a:latin typeface="Arial" charset="0"/>
                <a:ea typeface="Droid Sans Fallback"/>
              </a:rPr>
              <a:t>      </a:t>
            </a:r>
            <a:r>
              <a:rPr lang="en-US" altLang="en-US" sz="2200" dirty="0">
                <a:solidFill>
                  <a:srgbClr val="000000"/>
                </a:solidFill>
                <a:latin typeface="Arial" charset="0"/>
                <a:ea typeface="Droid Sans Fallback"/>
              </a:rPr>
              <a:t>A                     código</a:t>
            </a:r>
            <a:r>
              <a:rPr lang="en-US" altLang="en-US" sz="2200" b="1" dirty="0">
                <a:solidFill>
                  <a:srgbClr val="000000"/>
                </a:solidFill>
                <a:latin typeface="Arial" charset="0"/>
                <a:ea typeface="Droid Sans Fallback"/>
              </a:rPr>
              <a:t>      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  <a:ea typeface="Droid Sans Fallback"/>
              </a:rPr>
              <a:t>RECEPTOR</a:t>
            </a:r>
          </a:p>
          <a:p>
            <a:pPr algn="just">
              <a:spcBef>
                <a:spcPts val="550"/>
              </a:spcBef>
              <a:buClr>
                <a:srgbClr val="000000"/>
              </a:buClr>
              <a:buNone/>
            </a:pPr>
            <a:r>
              <a:rPr lang="en-US" altLang="en-US" sz="2200" dirty="0">
                <a:solidFill>
                  <a:srgbClr val="000000"/>
                </a:solidFill>
                <a:latin typeface="Arial" charset="0"/>
                <a:ea typeface="Droid Sans Fallback"/>
              </a:rPr>
              <a:t>                </a:t>
            </a:r>
            <a:r>
              <a:rPr lang="en-US" altLang="en-US" sz="2200" b="1" dirty="0">
                <a:solidFill>
                  <a:srgbClr val="000000"/>
                </a:solidFill>
                <a:latin typeface="Arial" charset="0"/>
                <a:ea typeface="Droid Sans Fallback"/>
              </a:rPr>
              <a:t>codificación</a:t>
            </a:r>
            <a:r>
              <a:rPr lang="en-US" altLang="en-US" sz="2200" dirty="0">
                <a:solidFill>
                  <a:srgbClr val="000000"/>
                </a:solidFill>
                <a:latin typeface="Arial" charset="0"/>
                <a:ea typeface="Droid Sans Fallback"/>
              </a:rPr>
              <a:t>                                         L                 </a:t>
            </a:r>
            <a:r>
              <a:rPr lang="en-US" altLang="en-US" sz="2200" b="1" dirty="0">
                <a:solidFill>
                  <a:srgbClr val="000000"/>
                </a:solidFill>
                <a:latin typeface="Arial" charset="0"/>
                <a:ea typeface="Droid Sans Fallback"/>
              </a:rPr>
              <a:t>decodificación</a:t>
            </a:r>
          </a:p>
          <a:p>
            <a:pPr algn="just">
              <a:spcBef>
                <a:spcPts val="550"/>
              </a:spcBef>
              <a:buClr>
                <a:srgbClr val="000000"/>
              </a:buClr>
              <a:buNone/>
            </a:pPr>
            <a:r>
              <a:rPr lang="en-US" altLang="en-US" sz="2200" dirty="0">
                <a:solidFill>
                  <a:srgbClr val="000000"/>
                </a:solidFill>
                <a:latin typeface="Arial" charset="0"/>
                <a:ea typeface="Droid Sans Fallback"/>
              </a:rPr>
              <a:t>                                                                                       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Droid Sans Fallback"/>
              </a:rPr>
              <a:t>             </a:t>
            </a:r>
          </a:p>
          <a:p>
            <a:pPr algn="just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ea typeface="Droid Sans Fallback"/>
              </a:rPr>
              <a:t> </a:t>
            </a:r>
          </a:p>
          <a:p>
            <a:pPr algn="just">
              <a:spcBef>
                <a:spcPts val="600"/>
              </a:spcBef>
              <a:buClr>
                <a:srgbClr val="000000"/>
              </a:buClr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Droid Sans Fallback"/>
            </a:endParaRPr>
          </a:p>
          <a:p>
            <a:pPr algn="just">
              <a:spcBef>
                <a:spcPts val="600"/>
              </a:spcBef>
              <a:buClr>
                <a:srgbClr val="000000"/>
              </a:buClr>
              <a:buNone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Droid Sans Fallback"/>
            </a:endParaRPr>
          </a:p>
          <a:p>
            <a:pPr algn="just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  <a:ea typeface="Droid Sans Fallback"/>
              </a:rPr>
              <a:t>                                                             </a:t>
            </a:r>
            <a:r>
              <a:rPr lang="en-US" altLang="en-US" sz="2400" b="1" dirty="0">
                <a:solidFill>
                  <a:srgbClr val="3333CC"/>
                </a:solidFill>
                <a:latin typeface="Arial" charset="0"/>
                <a:ea typeface="Droid Sans Fallback"/>
              </a:rPr>
              <a:t>RUIDO</a:t>
            </a:r>
          </a:p>
        </p:txBody>
      </p:sp>
      <p:sp>
        <p:nvSpPr>
          <p:cNvPr id="11267" name="11266 Forma libre"/>
          <p:cNvSpPr>
            <a:spLocks/>
          </p:cNvSpPr>
          <p:nvPr/>
        </p:nvSpPr>
        <p:spPr bwMode="auto">
          <a:xfrm>
            <a:off x="244475" y="355600"/>
            <a:ext cx="12079287" cy="84026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/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076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68" name="11267 Forma libre"/>
          <p:cNvSpPr>
            <a:spLocks/>
          </p:cNvSpPr>
          <p:nvPr/>
        </p:nvSpPr>
        <p:spPr bwMode="auto">
          <a:xfrm>
            <a:off x="3938588" y="2900363"/>
            <a:ext cx="4306887" cy="3101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5400 h 21600"/>
              <a:gd name="T14" fmla="*/ 17712 w 21600"/>
              <a:gd name="T15" fmla="*/ 16200 h 21600"/>
            </a:gdLst>
            <a:ahLst/>
            <a:cxnLst/>
            <a:rect l="T12" t="T13" r="T14" b="T15"/>
            <a:pathLst>
              <a:path w="21600" h="21600">
                <a:moveTo>
                  <a:pt x="0" y="5400"/>
                </a:moveTo>
                <a:lnTo>
                  <a:pt x="13823" y="5400"/>
                </a:lnTo>
                <a:lnTo>
                  <a:pt x="13823" y="0"/>
                </a:lnTo>
                <a:lnTo>
                  <a:pt x="21600" y="10800"/>
                </a:lnTo>
                <a:lnTo>
                  <a:pt x="13823" y="21600"/>
                </a:lnTo>
                <a:lnTo>
                  <a:pt x="13823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grpSp>
        <p:nvGrpSpPr>
          <p:cNvPr id="11269" name="11268 Grupo"/>
          <p:cNvGrpSpPr>
            <a:grpSpLocks/>
          </p:cNvGrpSpPr>
          <p:nvPr/>
        </p:nvGrpSpPr>
        <p:grpSpPr>
          <a:xfrm>
            <a:off x="376238" y="1665288"/>
            <a:ext cx="11430000" cy="5783262"/>
            <a:chOff x="1271519" y="2610574"/>
            <a:chExt cx="8990127" cy="5644226"/>
          </a:xfrm>
        </p:grpSpPr>
        <p:cxnSp>
          <p:nvCxnSpPr>
            <p:cNvPr id="11270" name="11269 Conector recto de flecha"/>
            <p:cNvCxnSpPr/>
            <p:nvPr/>
          </p:nvCxnSpPr>
          <p:spPr>
            <a:xfrm rot="5400000">
              <a:off x="5328159" y="3362728"/>
              <a:ext cx="1029222" cy="158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71" name="11270 Conector recto de flecha"/>
            <p:cNvCxnSpPr/>
            <p:nvPr/>
          </p:nvCxnSpPr>
          <p:spPr>
            <a:xfrm rot="16200000" flipH="1">
              <a:off x="5295155" y="7430433"/>
              <a:ext cx="1247604" cy="1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72" name="11271 Conector recto de flecha"/>
            <p:cNvCxnSpPr/>
            <p:nvPr/>
          </p:nvCxnSpPr>
          <p:spPr>
            <a:xfrm>
              <a:off x="2120400" y="5658120"/>
              <a:ext cx="1576800" cy="180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73" name="11272 Conector recto de flecha"/>
            <p:cNvCxnSpPr/>
            <p:nvPr/>
          </p:nvCxnSpPr>
          <p:spPr>
            <a:xfrm>
              <a:off x="8372160" y="5658120"/>
              <a:ext cx="1469880" cy="180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74" name="11273 Conector recto de flecha"/>
            <p:cNvCxnSpPr/>
            <p:nvPr/>
          </p:nvCxnSpPr>
          <p:spPr>
            <a:xfrm flipV="1">
              <a:off x="1271519" y="2768915"/>
              <a:ext cx="3199875" cy="234560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75" name="11274 Conector recto de flecha"/>
            <p:cNvCxnSpPr/>
            <p:nvPr/>
          </p:nvCxnSpPr>
          <p:spPr>
            <a:xfrm rot="5400000" flipH="1" flipV="1">
              <a:off x="2915250" y="3305921"/>
              <a:ext cx="1849670" cy="156737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76" name="11275 Conector recto de flecha"/>
            <p:cNvCxnSpPr/>
            <p:nvPr/>
          </p:nvCxnSpPr>
          <p:spPr>
            <a:xfrm>
              <a:off x="7442708" y="2610574"/>
              <a:ext cx="2818938" cy="221678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77" name="11276 Conector recto de flecha"/>
            <p:cNvCxnSpPr/>
            <p:nvPr/>
          </p:nvCxnSpPr>
          <p:spPr>
            <a:xfrm>
              <a:off x="6985583" y="2768915"/>
              <a:ext cx="2269657" cy="234560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78" name="11277 Conector recto de flecha"/>
            <p:cNvCxnSpPr/>
            <p:nvPr/>
          </p:nvCxnSpPr>
          <p:spPr>
            <a:xfrm>
              <a:off x="3176207" y="6885802"/>
              <a:ext cx="2086633" cy="132939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79" name="11278 Conector recto de flecha"/>
            <p:cNvCxnSpPr/>
            <p:nvPr/>
          </p:nvCxnSpPr>
          <p:spPr>
            <a:xfrm>
              <a:off x="3709519" y="6648290"/>
              <a:ext cx="1867601" cy="136710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80" name="11279 Conector recto de flecha"/>
            <p:cNvCxnSpPr/>
            <p:nvPr/>
          </p:nvCxnSpPr>
          <p:spPr>
            <a:xfrm flipV="1">
              <a:off x="6312960" y="6489948"/>
              <a:ext cx="1891623" cy="152545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81" name="11280 Conector recto de flecha"/>
            <p:cNvCxnSpPr/>
            <p:nvPr/>
          </p:nvCxnSpPr>
          <p:spPr>
            <a:xfrm flipV="1">
              <a:off x="6419880" y="6885802"/>
              <a:ext cx="2318015" cy="136899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82" name="11281 Conector recto de flecha"/>
            <p:cNvCxnSpPr/>
            <p:nvPr/>
          </p:nvCxnSpPr>
          <p:spPr>
            <a:xfrm flipV="1">
              <a:off x="6208559" y="6331606"/>
              <a:ext cx="1615086" cy="1583714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  <p:cxnSp>
          <p:nvCxnSpPr>
            <p:cNvPr id="11283" name="11282 Conector recto de flecha"/>
            <p:cNvCxnSpPr/>
            <p:nvPr/>
          </p:nvCxnSpPr>
          <p:spPr>
            <a:xfrm>
              <a:off x="4014270" y="6331606"/>
              <a:ext cx="1667611" cy="148363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headEnd type="arrow" w="med" len="med"/>
              <a:tailEnd type="arrow" w="med" len="med"/>
            </a:ln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2289 Título"/>
          <p:cNvSpPr>
            <a:spLocks noGrp="1"/>
          </p:cNvSpPr>
          <p:nvPr>
            <p:ph type="title" idx="4294967295"/>
          </p:nvPr>
        </p:nvSpPr>
        <p:spPr>
          <a:xfrm>
            <a:off x="2460625" y="1344613"/>
            <a:ext cx="7385050" cy="623887"/>
          </a:xfrm>
          <a:solidFill>
            <a:srgbClr val="FFFFFF">
              <a:alpha val="100000"/>
            </a:srgbClr>
          </a:solidFill>
          <a:ln w="25400" cap="flat" cmpd="sng">
            <a:solidFill>
              <a:srgbClr val="C0504D"/>
            </a:solidFill>
            <a:prstDash val="solid"/>
          </a:ln>
        </p:spPr>
        <p:txBody>
          <a:bodyPr wrap="square" lIns="123437" tIns="61718" rIns="123437" bIns="61718" anchor="t" anchorCtr="0"/>
          <a:lstStyle/>
          <a:p>
            <a:r>
              <a:rPr lang="en-US" altLang="en-US" sz="2700" dirty="0">
                <a:solidFill>
                  <a:srgbClr val="000099"/>
                </a:solidFill>
                <a:latin typeface="Arial" charset="0"/>
                <a:ea typeface="Arial" charset="0"/>
              </a:rPr>
              <a:t>Tres funciones básicas de la Comunicación</a:t>
            </a:r>
          </a:p>
        </p:txBody>
      </p:sp>
      <p:sp>
        <p:nvSpPr>
          <p:cNvPr id="12291" name="12290 CuadroTexto"/>
          <p:cNvSpPr txBox="1">
            <a:spLocks noGrp="1"/>
          </p:cNvSpPr>
          <p:nvPr/>
        </p:nvSpPr>
        <p:spPr>
          <a:xfrm>
            <a:off x="0" y="8556625"/>
            <a:ext cx="11131550" cy="479425"/>
          </a:xfrm>
          <a:prstGeom prst="rect">
            <a:avLst/>
          </a:prstGeom>
          <a:noFill/>
          <a:ln>
            <a:noFill/>
          </a:ln>
        </p:spPr>
        <p:txBody>
          <a:bodyPr lIns="123437" tIns="61718" rIns="123437" bIns="61718" anchor="ctr"/>
          <a:lstStyle/>
          <a:p>
            <a:pPr algn="ctr"/>
            <a:endParaRPr lang="en-US" altLang="en-US" sz="1600" dirty="0">
              <a:solidFill>
                <a:srgbClr val="898989"/>
              </a:solidFill>
            </a:endParaRPr>
          </a:p>
        </p:txBody>
      </p:sp>
      <p:sp>
        <p:nvSpPr>
          <p:cNvPr id="12292" name="12291 Llamada rectangular"/>
          <p:cNvSpPr>
            <a:spLocks/>
          </p:cNvSpPr>
          <p:nvPr/>
        </p:nvSpPr>
        <p:spPr>
          <a:xfrm rot="10800000">
            <a:off x="295275" y="2814638"/>
            <a:ext cx="5218113" cy="2154237"/>
          </a:xfrm>
          <a:prstGeom prst="wedgeRectCallout">
            <a:avLst>
              <a:gd name="adj1" fmla="val 14314"/>
              <a:gd name="adj2" fmla="val 78916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rot="10800000" lIns="123444" tIns="61722" rIns="123444" bIns="61722" anchor="ctr"/>
          <a:lstStyle/>
          <a:p>
            <a:pPr algn="ctr"/>
            <a:endParaRPr lang="en-US" alt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293" name="12292 CuadroTexto"/>
          <p:cNvSpPr txBox="1">
            <a:spLocks/>
          </p:cNvSpPr>
          <p:nvPr/>
        </p:nvSpPr>
        <p:spPr>
          <a:xfrm>
            <a:off x="295275" y="2908300"/>
            <a:ext cx="5218113" cy="2155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123444" tIns="61722" rIns="123444" bIns="61722">
            <a:spAutoFit/>
          </a:bodyPr>
          <a:lstStyle/>
          <a:p>
            <a:r>
              <a:rPr lang="en-US" altLang="en-US" sz="2200" b="1" dirty="0">
                <a:solidFill>
                  <a:srgbClr val="7030A0"/>
                </a:solidFill>
              </a:rPr>
              <a:t>Informativa: </a:t>
            </a:r>
            <a:r>
              <a:rPr lang="en-US" altLang="en-US" sz="2200" b="1" dirty="0">
                <a:solidFill>
                  <a:srgbClr val="000000"/>
                </a:solidFill>
              </a:rPr>
              <a:t>Proporciona al individuo información sobre los elementos necesarios para existir, realizar sus funciones y cumplir sus expectativas. Hace posible que el trabajo se efectúe. </a:t>
            </a:r>
          </a:p>
        </p:txBody>
      </p:sp>
      <p:sp>
        <p:nvSpPr>
          <p:cNvPr id="12294" name="12293 Llamada rectangular"/>
          <p:cNvSpPr>
            <a:spLocks/>
          </p:cNvSpPr>
          <p:nvPr/>
        </p:nvSpPr>
        <p:spPr>
          <a:xfrm rot="10800000">
            <a:off x="7094538" y="3352800"/>
            <a:ext cx="5021262" cy="2062163"/>
          </a:xfrm>
          <a:prstGeom prst="wedgeRectCallout">
            <a:avLst>
              <a:gd name="adj1" fmla="val -6166"/>
              <a:gd name="adj2" fmla="val 123634"/>
            </a:avLst>
          </a:prstGeom>
          <a:solidFill>
            <a:srgbClr val="FFFFFF"/>
          </a:solidFill>
          <a:ln w="25400">
            <a:solidFill>
              <a:srgbClr val="F79646"/>
            </a:solidFill>
          </a:ln>
        </p:spPr>
        <p:txBody>
          <a:bodyPr rot="10800000" lIns="123444" tIns="61722" rIns="123444" bIns="61722" anchor="ctr"/>
          <a:lstStyle/>
          <a:p>
            <a:pPr algn="ctr"/>
            <a:endParaRPr lang="en-US" alt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295" name="12294 Llamada rectangular"/>
          <p:cNvSpPr>
            <a:spLocks/>
          </p:cNvSpPr>
          <p:nvPr/>
        </p:nvSpPr>
        <p:spPr>
          <a:xfrm rot="10800000">
            <a:off x="1377950" y="5626100"/>
            <a:ext cx="6908800" cy="1874838"/>
          </a:xfrm>
          <a:prstGeom prst="wedgeRectCallout">
            <a:avLst>
              <a:gd name="adj1" fmla="val -16416"/>
              <a:gd name="adj2" fmla="val 242731"/>
            </a:avLst>
          </a:prstGeom>
          <a:solidFill>
            <a:srgbClr val="FFFFFF"/>
          </a:solidFill>
          <a:ln>
            <a:solidFill>
              <a:srgbClr val="7D60A0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rot="10800000" lIns="123444" tIns="61722" rIns="123444" bIns="61722" anchor="ctr"/>
          <a:lstStyle/>
          <a:p>
            <a:pPr algn="ctr"/>
            <a:endParaRPr lang="en-US" alt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296" name="12295 CuadroTexto"/>
          <p:cNvSpPr txBox="1">
            <a:spLocks/>
          </p:cNvSpPr>
          <p:nvPr/>
        </p:nvSpPr>
        <p:spPr>
          <a:xfrm>
            <a:off x="7094538" y="3352800"/>
            <a:ext cx="5021262" cy="2493963"/>
          </a:xfrm>
          <a:prstGeom prst="rect">
            <a:avLst/>
          </a:prstGeom>
          <a:noFill/>
          <a:ln>
            <a:noFill/>
          </a:ln>
        </p:spPr>
        <p:txBody>
          <a:bodyPr lIns="123444" tIns="61722" rIns="123444" bIns="61722">
            <a:spAutoFit/>
          </a:bodyPr>
          <a:lstStyle/>
          <a:p>
            <a:r>
              <a:rPr lang="en-US" altLang="en-US" sz="2200" b="1" dirty="0">
                <a:solidFill>
                  <a:srgbClr val="7030A0"/>
                </a:solidFill>
              </a:rPr>
              <a:t>Afectivo-Valorativa: </a:t>
            </a:r>
            <a:r>
              <a:rPr lang="en-US" altLang="en-US" sz="2200" b="1" dirty="0"/>
              <a:t>Permite al individuo formarse una imagen de sí y de los demás, favoreciendo los mecanismos de identificación y autovaloración. Contribuye a formar  valores y  motivaciones. </a:t>
            </a:r>
          </a:p>
        </p:txBody>
      </p:sp>
      <p:sp>
        <p:nvSpPr>
          <p:cNvPr id="12297" name="12296 CuadroTexto"/>
          <p:cNvSpPr txBox="1">
            <a:spLocks/>
          </p:cNvSpPr>
          <p:nvPr/>
        </p:nvSpPr>
        <p:spPr>
          <a:xfrm>
            <a:off x="585788" y="5643563"/>
            <a:ext cx="8458200" cy="1817687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</a:ln>
        </p:spPr>
        <p:txBody>
          <a:bodyPr lIns="123444" tIns="61722" rIns="123444" bIns="61722">
            <a:spAutoFit/>
          </a:bodyPr>
          <a:lstStyle/>
          <a:p>
            <a:r>
              <a:rPr lang="en-US" altLang="en-US" sz="2200" b="1" dirty="0">
                <a:solidFill>
                  <a:srgbClr val="7030A0"/>
                </a:solidFill>
              </a:rPr>
              <a:t>Reguladora: </a:t>
            </a:r>
            <a:r>
              <a:rPr lang="en-US" altLang="en-US" sz="2200" b="1" dirty="0">
                <a:solidFill>
                  <a:srgbClr val="000000"/>
                </a:solidFill>
              </a:rPr>
              <a:t>Promueve la acción en consonancia con lo comunicado. Garantiza, mediante la retroalimentación, la evaluación de la eficacia  de la comunicación y el cambio de actitud en caso preciso. </a:t>
            </a:r>
          </a:p>
        </p:txBody>
      </p:sp>
      <p:sp>
        <p:nvSpPr>
          <p:cNvPr id="12298" name="12297 CuadroTexto"/>
          <p:cNvSpPr txBox="1">
            <a:spLocks/>
          </p:cNvSpPr>
          <p:nvPr/>
        </p:nvSpPr>
        <p:spPr>
          <a:xfrm>
            <a:off x="433388" y="7875588"/>
            <a:ext cx="11658600" cy="8636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</a:ln>
        </p:spPr>
        <p:txBody>
          <a:bodyPr lIns="123444" tIns="61722" rIns="123444" bIns="61722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0000"/>
                </a:solidFill>
              </a:rPr>
              <a:t>Controlar el comportamiento, motivar, dar escape a emociones, satisfacer necesidades sociales, ofrecer información.</a:t>
            </a:r>
          </a:p>
        </p:txBody>
      </p:sp>
      <p:sp>
        <p:nvSpPr>
          <p:cNvPr id="12299" name="12298 CuadroTexto"/>
          <p:cNvSpPr txBox="1">
            <a:spLocks/>
          </p:cNvSpPr>
          <p:nvPr/>
        </p:nvSpPr>
        <p:spPr>
          <a:xfrm>
            <a:off x="4090988" y="385763"/>
            <a:ext cx="4495800" cy="6175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lIns="123444" tIns="61722" rIns="123444" bIns="61722">
            <a:spAutoFit/>
          </a:bodyPr>
          <a:lstStyle/>
          <a:p>
            <a:r>
              <a:rPr lang="en-US" altLang="en-US" sz="2700" b="1" dirty="0">
                <a:solidFill>
                  <a:srgbClr val="000000"/>
                </a:solidFill>
                <a:latin typeface="Calibri" charset="0"/>
              </a:rPr>
              <a:t>    </a:t>
            </a:r>
            <a:r>
              <a:rPr lang="en-US" altLang="en-US" sz="3200" b="1" dirty="0">
                <a:solidFill>
                  <a:srgbClr val="000000"/>
                </a:solidFill>
                <a:latin typeface="Calibri" charset="0"/>
              </a:rPr>
              <a:t>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3313 Rectángulo"/>
          <p:cNvSpPr>
            <a:spLocks/>
          </p:cNvSpPr>
          <p:nvPr/>
        </p:nvSpPr>
        <p:spPr>
          <a:xfrm>
            <a:off x="3938588" y="1452563"/>
            <a:ext cx="4648200" cy="617537"/>
          </a:xfrm>
          <a:prstGeom prst="rect">
            <a:avLst/>
          </a:prstGeom>
          <a:noFill/>
          <a:ln>
            <a:noFill/>
          </a:ln>
        </p:spPr>
        <p:txBody>
          <a:bodyPr lIns="123444" tIns="61722" rIns="123444" bIns="61722">
            <a:spAutoFit/>
          </a:bodyPr>
          <a:lstStyle/>
          <a:p>
            <a:r>
              <a:rPr lang="en-US" altLang="en-US" sz="3200" b="1" dirty="0"/>
              <a:t>Comunicación eficaz</a:t>
            </a:r>
          </a:p>
        </p:txBody>
      </p:sp>
      <p:sp>
        <p:nvSpPr>
          <p:cNvPr id="13315" name="13314 Rectángulo"/>
          <p:cNvSpPr>
            <a:spLocks/>
          </p:cNvSpPr>
          <p:nvPr/>
        </p:nvSpPr>
        <p:spPr>
          <a:xfrm>
            <a:off x="661988" y="3662363"/>
            <a:ext cx="3581400" cy="600075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 Mensaje</a:t>
            </a:r>
          </a:p>
        </p:txBody>
      </p:sp>
      <p:sp>
        <p:nvSpPr>
          <p:cNvPr id="13316" name="13315 Rectángulo"/>
          <p:cNvSpPr>
            <a:spLocks/>
          </p:cNvSpPr>
          <p:nvPr/>
        </p:nvSpPr>
        <p:spPr>
          <a:xfrm>
            <a:off x="7062788" y="3662363"/>
            <a:ext cx="5105400" cy="534987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solidFill>
              <a:srgbClr val="F69240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 Elemento Emocional</a:t>
            </a:r>
          </a:p>
        </p:txBody>
      </p:sp>
      <p:sp>
        <p:nvSpPr>
          <p:cNvPr id="13317" name="13316 Rectángulo"/>
          <p:cNvSpPr>
            <a:spLocks/>
          </p:cNvSpPr>
          <p:nvPr/>
        </p:nvSpPr>
        <p:spPr>
          <a:xfrm>
            <a:off x="3405188" y="5567363"/>
            <a:ext cx="5791200" cy="53498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 Elemento Visual</a:t>
            </a:r>
          </a:p>
        </p:txBody>
      </p:sp>
      <p:sp>
        <p:nvSpPr>
          <p:cNvPr id="13318" name="13317 Conector recto"/>
          <p:cNvSpPr>
            <a:spLocks/>
          </p:cNvSpPr>
          <p:nvPr/>
        </p:nvSpPr>
        <p:spPr>
          <a:xfrm rot="10800000" flipV="1">
            <a:off x="2643188" y="2214563"/>
            <a:ext cx="1295400" cy="1143000"/>
          </a:xfrm>
          <a:prstGeom prst="line">
            <a:avLst/>
          </a:prstGeom>
          <a:noFill/>
          <a:ln>
            <a:solidFill>
              <a:srgbClr val="4A7EBB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3319" name="13318 Conector recto"/>
          <p:cNvSpPr>
            <a:spLocks/>
          </p:cNvSpPr>
          <p:nvPr/>
        </p:nvSpPr>
        <p:spPr>
          <a:xfrm rot="5400000">
            <a:off x="4471988" y="3814763"/>
            <a:ext cx="2667000" cy="76200"/>
          </a:xfrm>
          <a:prstGeom prst="line">
            <a:avLst/>
          </a:prstGeom>
          <a:noFill/>
          <a:ln>
            <a:solidFill>
              <a:srgbClr val="4A7EBB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3320" name="13319 Conector recto"/>
          <p:cNvSpPr>
            <a:spLocks/>
          </p:cNvSpPr>
          <p:nvPr/>
        </p:nvSpPr>
        <p:spPr>
          <a:xfrm>
            <a:off x="8053388" y="2138363"/>
            <a:ext cx="1295400" cy="1143000"/>
          </a:xfrm>
          <a:prstGeom prst="line">
            <a:avLst/>
          </a:prstGeom>
          <a:noFill/>
          <a:ln>
            <a:solidFill>
              <a:srgbClr val="4A7EBB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337 Marcador de contenido"/>
          <p:cNvSpPr>
            <a:spLocks noGrp="1"/>
          </p:cNvSpPr>
          <p:nvPr>
            <p:ph idx="4294967295"/>
          </p:nvPr>
        </p:nvSpPr>
        <p:spPr>
          <a:xfrm>
            <a:off x="433388" y="0"/>
            <a:ext cx="12168187" cy="7200900"/>
          </a:xfrm>
          <a:ln/>
        </p:spPr>
        <p:txBody>
          <a:bodyPr wrap="square" lIns="123424" tIns="61711" rIns="123424" bIns="61711" anchor="t" anchorCtr="0"/>
          <a:lstStyle/>
          <a:p>
            <a:pPr algn="just">
              <a:buNone/>
            </a:pPr>
            <a:r>
              <a:rPr lang="en-US" altLang="en-US" dirty="0"/>
              <a:t>    </a:t>
            </a:r>
          </a:p>
        </p:txBody>
      </p:sp>
      <p:sp>
        <p:nvSpPr>
          <p:cNvPr id="14339" name="14338 Rectángulo"/>
          <p:cNvSpPr>
            <a:spLocks/>
          </p:cNvSpPr>
          <p:nvPr/>
        </p:nvSpPr>
        <p:spPr>
          <a:xfrm>
            <a:off x="244475" y="355600"/>
            <a:ext cx="12077700" cy="84010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txBody>
          <a:bodyPr lIns="123424" tIns="61711" rIns="123424" bIns="61711"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340" name="14339 Elipse"/>
          <p:cNvSpPr>
            <a:spLocks/>
          </p:cNvSpPr>
          <p:nvPr/>
        </p:nvSpPr>
        <p:spPr>
          <a:xfrm>
            <a:off x="3481388" y="3814763"/>
            <a:ext cx="5873750" cy="2622550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>
            <a:solidFill>
              <a:srgbClr val="7D60A0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en-US" sz="3200" b="1" dirty="0"/>
              <a:t>TIPOS DE </a:t>
            </a:r>
          </a:p>
          <a:p>
            <a:pPr algn="ctr"/>
            <a:r>
              <a:rPr lang="en-US" altLang="en-US" sz="3200" b="1" dirty="0"/>
              <a:t>COMUNICACIÓN </a:t>
            </a:r>
          </a:p>
        </p:txBody>
      </p:sp>
      <p:sp>
        <p:nvSpPr>
          <p:cNvPr id="14341" name="14340 Rectángulo"/>
          <p:cNvSpPr>
            <a:spLocks/>
          </p:cNvSpPr>
          <p:nvPr/>
        </p:nvSpPr>
        <p:spPr>
          <a:xfrm>
            <a:off x="661988" y="1604963"/>
            <a:ext cx="4800600" cy="1614487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COMUNICACIÓN ORAL </a:t>
            </a:r>
          </a:p>
        </p:txBody>
      </p:sp>
      <p:sp>
        <p:nvSpPr>
          <p:cNvPr id="14342" name="14341 Rectángulo"/>
          <p:cNvSpPr>
            <a:spLocks/>
          </p:cNvSpPr>
          <p:nvPr/>
        </p:nvSpPr>
        <p:spPr>
          <a:xfrm>
            <a:off x="6986588" y="1681163"/>
            <a:ext cx="4916487" cy="1614487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solidFill>
              <a:srgbClr val="F69240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COMUNICACIÓN ESCRITA </a:t>
            </a:r>
          </a:p>
        </p:txBody>
      </p:sp>
      <p:sp>
        <p:nvSpPr>
          <p:cNvPr id="14343" name="14342 Rectángulo"/>
          <p:cNvSpPr>
            <a:spLocks/>
          </p:cNvSpPr>
          <p:nvPr/>
        </p:nvSpPr>
        <p:spPr>
          <a:xfrm>
            <a:off x="3100388" y="6938963"/>
            <a:ext cx="6858000" cy="130968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rgbClr val="3333CC"/>
                </a:solidFill>
              </a:rPr>
              <a:t>COMUNICACIÓN </a:t>
            </a:r>
          </a:p>
          <a:p>
            <a:pPr algn="ctr"/>
            <a:r>
              <a:rPr lang="en-US" altLang="en-US" sz="2800" b="1" dirty="0">
                <a:solidFill>
                  <a:srgbClr val="3333CC"/>
                </a:solidFill>
              </a:rPr>
              <a:t>NO VERBAL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5361 Marcador de contenido"/>
          <p:cNvSpPr>
            <a:spLocks noGrp="1"/>
          </p:cNvSpPr>
          <p:nvPr>
            <p:ph idx="4294967295"/>
          </p:nvPr>
        </p:nvSpPr>
        <p:spPr>
          <a:xfrm>
            <a:off x="585788" y="2214563"/>
            <a:ext cx="11430000" cy="4986337"/>
          </a:xfrm>
          <a:ln/>
        </p:spPr>
        <p:txBody>
          <a:bodyPr wrap="square" lIns="123424" tIns="61711" rIns="123424" bIns="61711" anchor="t" anchorCtr="0"/>
          <a:lstStyle/>
          <a:p>
            <a:pPr algn="just">
              <a:lnSpc>
                <a:spcPct val="80000"/>
              </a:lnSpc>
              <a:buNone/>
            </a:pPr>
            <a:r>
              <a:rPr lang="en-US" altLang="en-US" sz="4000" dirty="0"/>
              <a:t>    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4000" dirty="0"/>
          </a:p>
          <a:p>
            <a:pPr algn="just">
              <a:lnSpc>
                <a:spcPct val="80000"/>
              </a:lnSpc>
            </a:pPr>
            <a:r>
              <a:rPr lang="en-US" altLang="en-US" sz="3300" dirty="0">
                <a:latin typeface="Arial" charset="0"/>
                <a:ea typeface="Arial" charset="0"/>
              </a:rPr>
              <a:t>Transmisión de mensajes mediante la lengua oral</a:t>
            </a:r>
          </a:p>
          <a:p>
            <a:pPr algn="just">
              <a:lnSpc>
                <a:spcPct val="80000"/>
              </a:lnSpc>
            </a:pPr>
            <a:r>
              <a:rPr lang="en-US" altLang="en-US" sz="3300" dirty="0">
                <a:latin typeface="Arial" charset="0"/>
                <a:ea typeface="Arial" charset="0"/>
              </a:rPr>
              <a:t>Comunicación directa </a:t>
            </a:r>
          </a:p>
          <a:p>
            <a:pPr algn="just">
              <a:lnSpc>
                <a:spcPct val="80000"/>
              </a:lnSpc>
            </a:pPr>
            <a:r>
              <a:rPr lang="en-US" altLang="en-US" sz="3300" dirty="0">
                <a:latin typeface="Arial" charset="0"/>
                <a:ea typeface="Arial" charset="0"/>
              </a:rPr>
              <a:t>Mensajes de radio</a:t>
            </a:r>
          </a:p>
          <a:p>
            <a:pPr algn="just">
              <a:lnSpc>
                <a:spcPct val="80000"/>
              </a:lnSpc>
            </a:pPr>
            <a:r>
              <a:rPr lang="en-US" altLang="en-US" sz="3300" dirty="0">
                <a:latin typeface="Arial" charset="0"/>
                <a:ea typeface="Arial" charset="0"/>
              </a:rPr>
              <a:t>Sistemas de audio</a:t>
            </a:r>
          </a:p>
          <a:p>
            <a:pPr algn="just">
              <a:lnSpc>
                <a:spcPct val="80000"/>
              </a:lnSpc>
            </a:pPr>
            <a:r>
              <a:rPr lang="en-US" altLang="en-US" sz="3300" dirty="0">
                <a:latin typeface="Arial" charset="0"/>
                <a:ea typeface="Arial" charset="0"/>
              </a:rPr>
              <a:t>Intercambio de opiniones  en una asamblea</a:t>
            </a:r>
          </a:p>
          <a:p>
            <a:pPr algn="just">
              <a:lnSpc>
                <a:spcPct val="80000"/>
              </a:lnSpc>
            </a:pPr>
            <a:r>
              <a:rPr lang="en-US" altLang="en-US" sz="3300" dirty="0">
                <a:latin typeface="Arial" charset="0"/>
                <a:ea typeface="Arial" charset="0"/>
              </a:rPr>
              <a:t>Conversaciones por teléfono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3000" dirty="0">
                <a:latin typeface="Arial" charset="0"/>
                <a:ea typeface="Arial" charset="0"/>
              </a:rPr>
              <a:t> </a:t>
            </a:r>
          </a:p>
        </p:txBody>
      </p:sp>
      <p:sp>
        <p:nvSpPr>
          <p:cNvPr id="15363" name="15362 Rectángulo"/>
          <p:cNvSpPr>
            <a:spLocks/>
          </p:cNvSpPr>
          <p:nvPr/>
        </p:nvSpPr>
        <p:spPr>
          <a:xfrm>
            <a:off x="244475" y="355600"/>
            <a:ext cx="12077700" cy="84010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txBody>
          <a:bodyPr lIns="123424" tIns="61711" rIns="123424" bIns="61711"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364" name="15363 Rectángulo"/>
          <p:cNvSpPr>
            <a:spLocks/>
          </p:cNvSpPr>
          <p:nvPr/>
        </p:nvSpPr>
        <p:spPr>
          <a:xfrm>
            <a:off x="3252788" y="1300163"/>
            <a:ext cx="7332662" cy="523875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Comunicación oral y mediante sonidos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6385 Marcador de contenido"/>
          <p:cNvSpPr>
            <a:spLocks noGrp="1"/>
          </p:cNvSpPr>
          <p:nvPr>
            <p:ph idx="4294967295"/>
          </p:nvPr>
        </p:nvSpPr>
        <p:spPr>
          <a:xfrm>
            <a:off x="357188" y="2138363"/>
            <a:ext cx="11658600" cy="6281737"/>
          </a:xfrm>
          <a:ln/>
        </p:spPr>
        <p:txBody>
          <a:bodyPr wrap="square" lIns="123424" tIns="61711" rIns="123424" bIns="61711" anchor="t" anchorCtr="0"/>
          <a:lstStyle/>
          <a:p>
            <a:pPr algn="just">
              <a:buNone/>
            </a:pPr>
            <a:r>
              <a:rPr lang="en-US" altLang="en-US" dirty="0"/>
              <a:t>    </a:t>
            </a:r>
          </a:p>
          <a:p>
            <a:pPr algn="just"/>
            <a:r>
              <a:rPr lang="en-US" altLang="en-US" sz="3600" dirty="0">
                <a:latin typeface="Arial" charset="0"/>
                <a:ea typeface="Arial" charset="0"/>
              </a:rPr>
              <a:t>Todo lo que se comunica y recibe el receptor mediante la letra o el sentido de la vista</a:t>
            </a:r>
          </a:p>
          <a:p>
            <a:pPr algn="just"/>
            <a:r>
              <a:rPr lang="en-US" altLang="en-US" sz="3600" dirty="0">
                <a:latin typeface="Arial" charset="0"/>
                <a:ea typeface="Arial" charset="0"/>
              </a:rPr>
              <a:t>Se refiere a las cartas, correos electrónicos, informes escritos, libros, manuales</a:t>
            </a:r>
          </a:p>
          <a:p>
            <a:pPr algn="just"/>
            <a:r>
              <a:rPr lang="en-US" altLang="en-US" sz="3600" dirty="0">
                <a:latin typeface="Arial" charset="0"/>
                <a:ea typeface="Arial" charset="0"/>
              </a:rPr>
              <a:t>Vallas anunciadoras, señales del tránsito, televisión </a:t>
            </a:r>
          </a:p>
        </p:txBody>
      </p:sp>
      <p:sp>
        <p:nvSpPr>
          <p:cNvPr id="16387" name="16386 Rectángulo"/>
          <p:cNvSpPr>
            <a:spLocks/>
          </p:cNvSpPr>
          <p:nvPr/>
        </p:nvSpPr>
        <p:spPr>
          <a:xfrm>
            <a:off x="244475" y="355600"/>
            <a:ext cx="12077700" cy="84010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txBody>
          <a:bodyPr lIns="123424" tIns="61711" rIns="123424" bIns="61711"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88" name="16387 Rectángulo"/>
          <p:cNvSpPr>
            <a:spLocks/>
          </p:cNvSpPr>
          <p:nvPr/>
        </p:nvSpPr>
        <p:spPr>
          <a:xfrm>
            <a:off x="3252788" y="842963"/>
            <a:ext cx="6299200" cy="86201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None/>
            </a:pPr>
            <a:endParaRPr/>
          </a:p>
          <a:p>
            <a:pPr algn="ctr"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Comunicación  escrita  y 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7409 Marcador de contenido"/>
          <p:cNvSpPr>
            <a:spLocks noGrp="1"/>
          </p:cNvSpPr>
          <p:nvPr>
            <p:ph idx="4294967295"/>
          </p:nvPr>
        </p:nvSpPr>
        <p:spPr>
          <a:xfrm>
            <a:off x="357188" y="1985963"/>
            <a:ext cx="11582400" cy="6286500"/>
          </a:xfrm>
          <a:ln/>
        </p:spPr>
        <p:txBody>
          <a:bodyPr wrap="square" lIns="123424" tIns="61711" rIns="123424" bIns="61711" anchor="t" anchorCtr="0"/>
          <a:lstStyle/>
          <a:p>
            <a:pPr algn="just">
              <a:buNone/>
            </a:pPr>
            <a:r>
              <a:rPr lang="en-US" altLang="en-US" dirty="0"/>
              <a:t>    </a:t>
            </a:r>
          </a:p>
          <a:p>
            <a:pPr algn="ctr">
              <a:buNone/>
            </a:pPr>
            <a:endParaRPr lang="en-US" altLang="en-US" dirty="0"/>
          </a:p>
          <a:p>
            <a:pPr algn="just"/>
            <a:r>
              <a:rPr lang="en-US" altLang="en-US" sz="3600" dirty="0">
                <a:latin typeface="Arial" charset="0"/>
                <a:ea typeface="Arial" charset="0"/>
              </a:rPr>
              <a:t>Se emiten mensajes a través de los gestos, rostro, postura, el vestuario, tono de la voz,  local de trabajo, el orden en el puesto de trabajo</a:t>
            </a:r>
          </a:p>
          <a:p>
            <a:pPr algn="just">
              <a:buNone/>
            </a:pPr>
            <a:endParaRPr lang="en-US" altLang="en-US" sz="3600" dirty="0">
              <a:latin typeface="Arial" charset="0"/>
              <a:ea typeface="Arial" charset="0"/>
            </a:endParaRPr>
          </a:p>
          <a:p>
            <a:pPr algn="just"/>
            <a:r>
              <a:rPr lang="en-US" altLang="en-US" sz="3600" dirty="0">
                <a:latin typeface="Arial" charset="0"/>
                <a:ea typeface="Arial" charset="0"/>
              </a:rPr>
              <a:t>La imagen de las personas (visual, auditiva,…)</a:t>
            </a:r>
          </a:p>
        </p:txBody>
      </p:sp>
      <p:sp>
        <p:nvSpPr>
          <p:cNvPr id="17411" name="17410 Rectángulo"/>
          <p:cNvSpPr>
            <a:spLocks/>
          </p:cNvSpPr>
          <p:nvPr/>
        </p:nvSpPr>
        <p:spPr>
          <a:xfrm>
            <a:off x="244475" y="355600"/>
            <a:ext cx="12077700" cy="84010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txBody>
          <a:bodyPr lIns="123424" tIns="61711" rIns="123424" bIns="61711"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2" name="17411 Rectángulo"/>
          <p:cNvSpPr>
            <a:spLocks/>
          </p:cNvSpPr>
          <p:nvPr/>
        </p:nvSpPr>
        <p:spPr>
          <a:xfrm>
            <a:off x="3862388" y="919163"/>
            <a:ext cx="4941887" cy="5842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Comunicación no verbal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8433 Marcador de contenido"/>
          <p:cNvSpPr>
            <a:spLocks noGrp="1"/>
          </p:cNvSpPr>
          <p:nvPr>
            <p:ph idx="4294967295"/>
          </p:nvPr>
        </p:nvSpPr>
        <p:spPr>
          <a:xfrm>
            <a:off x="280988" y="2138363"/>
            <a:ext cx="11811000" cy="6172200"/>
          </a:xfrm>
          <a:ln/>
        </p:spPr>
        <p:txBody>
          <a:bodyPr wrap="square" lIns="123424" tIns="61711" rIns="123424" bIns="61711" anchor="t" anchorCtr="0"/>
          <a:lstStyle/>
          <a:p>
            <a:pPr algn="just">
              <a:lnSpc>
                <a:spcPct val="80000"/>
              </a:lnSpc>
              <a:buNone/>
            </a:pPr>
            <a:r>
              <a:rPr lang="en-US" altLang="en-US" sz="3700" dirty="0"/>
              <a:t>    </a:t>
            </a:r>
          </a:p>
          <a:p>
            <a:pPr algn="just"/>
            <a:r>
              <a:rPr lang="en-US" altLang="en-US" sz="2700" dirty="0">
                <a:latin typeface="Arial" charset="0"/>
                <a:ea typeface="Arial" charset="0"/>
              </a:rPr>
              <a:t>Comunica con todo el cuerpo; incluso con el silencio</a:t>
            </a:r>
          </a:p>
          <a:p>
            <a:pPr algn="just">
              <a:buNone/>
            </a:pPr>
            <a:endParaRPr lang="en-US" altLang="en-US" sz="2700" dirty="0">
              <a:latin typeface="Arial" charset="0"/>
              <a:ea typeface="Arial" charset="0"/>
            </a:endParaRPr>
          </a:p>
          <a:p>
            <a:pPr algn="just"/>
            <a:r>
              <a:rPr lang="en-US" altLang="en-US" sz="2700" dirty="0">
                <a:latin typeface="Arial" charset="0"/>
                <a:ea typeface="Arial" charset="0"/>
              </a:rPr>
              <a:t>Es  evaluado por los demás (relaciones humanas, comportamiento, entrevista, discurso, conversación, discusión)</a:t>
            </a:r>
          </a:p>
          <a:p>
            <a:pPr algn="just">
              <a:buFont typeface="Wingdings" charset="2"/>
              <a:buChar char="Ø"/>
            </a:pPr>
            <a:endParaRPr lang="en-US" altLang="en-US" sz="2700" dirty="0">
              <a:latin typeface="Arial" charset="0"/>
              <a:ea typeface="Arial" charset="0"/>
            </a:endParaRPr>
          </a:p>
          <a:p>
            <a:pPr algn="just"/>
            <a:r>
              <a:rPr lang="en-US" altLang="en-US" sz="2700" dirty="0">
                <a:latin typeface="Arial" charset="0"/>
                <a:ea typeface="Arial" charset="0"/>
              </a:rPr>
              <a:t>Se convierte en modelo, ejemplo y maestro de los demás. Sobre todo si su visión se adecua a estos nuevos tiempos. Ej </a:t>
            </a:r>
            <a:r>
              <a:rPr lang="en-US" altLang="en-US" sz="2700" b="1" dirty="0">
                <a:latin typeface="Arial" charset="0"/>
                <a:ea typeface="Arial" charset="0"/>
              </a:rPr>
              <a:t>Manejo de la diversidad</a:t>
            </a:r>
            <a:r>
              <a:rPr lang="en-US" altLang="en-US" sz="2700" dirty="0">
                <a:latin typeface="Arial" charset="0"/>
                <a:ea typeface="Arial" charset="0"/>
              </a:rPr>
              <a:t>: sexo, raza, orientación sexual, edad, religión, procedencia, discapacidad, exreclusos, enfermos de VIH-sida</a:t>
            </a:r>
          </a:p>
          <a:p>
            <a:pPr algn="just">
              <a:buFont typeface="Wingdings" charset="2"/>
              <a:buChar char="Ø"/>
            </a:pPr>
            <a:endParaRPr lang="en-US" altLang="en-US" sz="2700" dirty="0">
              <a:latin typeface="Arial" charset="0"/>
              <a:ea typeface="Arial" charset="0"/>
            </a:endParaRPr>
          </a:p>
          <a:p>
            <a:pPr algn="just"/>
            <a:r>
              <a:rPr lang="en-US" altLang="en-US" sz="2700" dirty="0">
                <a:latin typeface="Arial" charset="0"/>
                <a:ea typeface="Arial" charset="0"/>
              </a:rPr>
              <a:t>Una correcta, eficiente o adecuada  comunicación es la base de su éxito en la gestión pública </a:t>
            </a:r>
          </a:p>
          <a:p>
            <a:pPr algn="just">
              <a:lnSpc>
                <a:spcPct val="80000"/>
              </a:lnSpc>
              <a:buFont typeface="Wingdings" charset="2"/>
              <a:buChar char="Ø"/>
            </a:pPr>
            <a:endParaRPr lang="en-US" altLang="en-US" sz="2700" dirty="0">
              <a:latin typeface="Arial" charset="0"/>
              <a:ea typeface="Arial" charset="0"/>
            </a:endParaRPr>
          </a:p>
        </p:txBody>
      </p:sp>
      <p:sp>
        <p:nvSpPr>
          <p:cNvPr id="18435" name="18434 Rectángulo"/>
          <p:cNvSpPr>
            <a:spLocks/>
          </p:cNvSpPr>
          <p:nvPr/>
        </p:nvSpPr>
        <p:spPr>
          <a:xfrm>
            <a:off x="244475" y="355600"/>
            <a:ext cx="12077700" cy="84010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txBody>
          <a:bodyPr lIns="123424" tIns="61711" rIns="123424" bIns="61711"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436" name="18435 Rectángulo"/>
          <p:cNvSpPr>
            <a:spLocks/>
          </p:cNvSpPr>
          <p:nvPr/>
        </p:nvSpPr>
        <p:spPr>
          <a:xfrm>
            <a:off x="890588" y="690563"/>
            <a:ext cx="10363200" cy="1354137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None/>
            </a:pPr>
            <a:endParaRPr/>
          </a:p>
          <a:p>
            <a:pPr algn="ctr"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Importancia del conocimiento de  los tipos de comunicación (Sistematización)</a:t>
            </a:r>
            <a:r>
              <a:rPr lang="en-US" altLang="en-US" sz="3200" i="1" dirty="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9457 Rectángulo"/>
          <p:cNvSpPr>
            <a:spLocks/>
          </p:cNvSpPr>
          <p:nvPr/>
        </p:nvSpPr>
        <p:spPr>
          <a:xfrm>
            <a:off x="2947988" y="766763"/>
            <a:ext cx="6400800" cy="646112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>
            <a:solidFill>
              <a:srgbClr val="4A7EBB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0000"/>
                </a:solidFill>
              </a:rPr>
              <a:t>TEXTO  CIENTÍFICO</a:t>
            </a:r>
            <a:r>
              <a:rPr lang="en-US" altLang="en-US" i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9459" name="19458 Rectángulo"/>
          <p:cNvSpPr>
            <a:spLocks/>
          </p:cNvSpPr>
          <p:nvPr/>
        </p:nvSpPr>
        <p:spPr>
          <a:xfrm>
            <a:off x="280988" y="2366963"/>
            <a:ext cx="11963400" cy="47085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altLang="en-US" sz="4000" b="1" dirty="0">
                <a:solidFill>
                  <a:srgbClr val="000000"/>
                </a:solidFill>
              </a:rPr>
              <a:t>Es aquel cuyo contexto contiene de forma  confiable todo el proceso que se requiere en una investigación científica. Su objetivo es </a:t>
            </a:r>
            <a:r>
              <a:rPr lang="en-US" altLang="en-US" sz="3600" b="1" dirty="0">
                <a:solidFill>
                  <a:srgbClr val="000000"/>
                </a:solidFill>
              </a:rPr>
              <a:t>comunicar el conocimiento y corresponde a la función referencial de la lengua.</a:t>
            </a:r>
            <a:r>
              <a:rPr lang="en-US" altLang="en-US" sz="3600" i="1" dirty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altLang="en-US" sz="3600" i="1" dirty="0">
              <a:solidFill>
                <a:srgbClr val="000000"/>
              </a:solidFill>
            </a:endParaRPr>
          </a:p>
          <a:p>
            <a:pPr algn="just"/>
            <a:r>
              <a:rPr lang="en-US" altLang="en-US" sz="3600" i="1" dirty="0">
                <a:solidFill>
                  <a:srgbClr val="000000"/>
                </a:solidFill>
              </a:rPr>
              <a:t>El texto científico intenta reproducir la propia realidad mediante palabras…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0481 Rectángulo"/>
          <p:cNvSpPr>
            <a:spLocks/>
          </p:cNvSpPr>
          <p:nvPr/>
        </p:nvSpPr>
        <p:spPr>
          <a:xfrm>
            <a:off x="866775" y="538163"/>
            <a:ext cx="10996613" cy="58420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>
            <a:solidFill>
              <a:srgbClr val="7D60A0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0000"/>
                </a:solidFill>
              </a:rPr>
              <a:t>PROCESO  DE  INVESTIGAGACIÓN  CIENTÍFICA </a:t>
            </a:r>
          </a:p>
        </p:txBody>
      </p:sp>
      <p:sp>
        <p:nvSpPr>
          <p:cNvPr id="20483" name="20482 Rectángulo"/>
          <p:cNvSpPr>
            <a:spLocks/>
          </p:cNvSpPr>
          <p:nvPr/>
        </p:nvSpPr>
        <p:spPr>
          <a:xfrm>
            <a:off x="357188" y="1452563"/>
            <a:ext cx="11963400" cy="7048499"/>
          </a:xfrm>
          <a:prstGeom prst="rect">
            <a:avLst/>
          </a:prstGeom>
          <a:solidFill>
            <a:srgbClr val="FFFFFF"/>
          </a:solidFill>
          <a:ln w="25400">
            <a:solidFill>
              <a:srgbClr val="9BBB59"/>
            </a:solidFill>
          </a:ln>
        </p:spPr>
        <p:txBody>
          <a:bodyPr>
            <a:spAutoFit/>
          </a:bodyPr>
          <a:lstStyle/>
          <a:p>
            <a:r>
              <a:rPr lang="en-US" altLang="en-US" sz="3200" b="1" u="sng" dirty="0">
                <a:solidFill>
                  <a:srgbClr val="000000"/>
                </a:solidFill>
              </a:rPr>
              <a:t>ESTRUCTURA</a:t>
            </a:r>
            <a:r>
              <a:rPr lang="en-US" altLang="en-US" sz="2800" b="1" u="sng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algn="just"/>
            <a:endParaRPr lang="en-US" altLang="en-US" sz="2800" b="1" u="sng" dirty="0">
              <a:solidFill>
                <a:srgbClr val="000000"/>
              </a:solidFill>
              <a:latin typeface="Calibri" charset="0"/>
            </a:endParaRPr>
          </a:p>
          <a:p>
            <a:pPr algn="just"/>
            <a:endParaRPr lang="en-US" altLang="en-US" sz="2800" b="1" u="sng" dirty="0">
              <a:solidFill>
                <a:srgbClr val="000000"/>
              </a:solidFill>
              <a:latin typeface="Calibri" charset="0"/>
            </a:endParaRPr>
          </a:p>
          <a:p>
            <a:pPr algn="just"/>
            <a:r>
              <a:rPr lang="en-US" altLang="en-US" sz="3600" b="1" dirty="0">
                <a:solidFill>
                  <a:srgbClr val="000000"/>
                </a:solidFill>
              </a:rPr>
              <a:t>.</a:t>
            </a:r>
            <a:r>
              <a:rPr lang="en-US" altLang="en-US" sz="2400" b="1" dirty="0">
                <a:solidFill>
                  <a:srgbClr val="7030A0"/>
                </a:solidFill>
              </a:rPr>
              <a:t>Marco  teórico                       </a:t>
            </a:r>
            <a:r>
              <a:rPr lang="en-US" altLang="en-US" sz="3600" b="1" dirty="0">
                <a:solidFill>
                  <a:srgbClr val="604A7B"/>
                </a:solidFill>
              </a:rPr>
              <a:t>.</a:t>
            </a:r>
            <a:r>
              <a:rPr lang="en-US" altLang="en-US" sz="2400" b="1" dirty="0">
                <a:solidFill>
                  <a:srgbClr val="604A7B"/>
                </a:solidFill>
              </a:rPr>
              <a:t>Científico-teórico              </a:t>
            </a:r>
            <a:r>
              <a:rPr lang="en-US" altLang="en-US" sz="3600" b="1" dirty="0">
                <a:solidFill>
                  <a:srgbClr val="984807"/>
                </a:solidFill>
              </a:rPr>
              <a:t>.</a:t>
            </a:r>
            <a:r>
              <a:rPr lang="en-US" altLang="en-US" sz="2400" b="1" dirty="0">
                <a:solidFill>
                  <a:srgbClr val="984807"/>
                </a:solidFill>
              </a:rPr>
              <a:t>Concepción del</a:t>
            </a:r>
          </a:p>
          <a:p>
            <a:pPr algn="just"/>
            <a:r>
              <a:rPr lang="en-US" altLang="en-US" sz="2400" dirty="0">
                <a:solidFill>
                  <a:srgbClr val="000000"/>
                </a:solidFill>
              </a:rPr>
              <a:t>            </a:t>
            </a:r>
            <a:r>
              <a:rPr lang="en-US" altLang="en-US" sz="2400" b="1" dirty="0">
                <a:solidFill>
                  <a:srgbClr val="7030A0"/>
                </a:solidFill>
              </a:rPr>
              <a:t>.Referencial               </a:t>
            </a:r>
            <a:r>
              <a:rPr lang="en-US" altLang="en-US" sz="36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>
                <a:solidFill>
                  <a:srgbClr val="604A7B"/>
                </a:solidFill>
              </a:rPr>
              <a:t>.</a:t>
            </a:r>
            <a:r>
              <a:rPr lang="en-US" altLang="en-US" sz="2400" b="1" dirty="0">
                <a:solidFill>
                  <a:srgbClr val="604A7B"/>
                </a:solidFill>
              </a:rPr>
              <a:t>Metodológico                      </a:t>
            </a:r>
            <a:r>
              <a:rPr lang="en-US" altLang="en-US" sz="2400" b="1" dirty="0">
                <a:solidFill>
                  <a:srgbClr val="984807"/>
                </a:solidFill>
              </a:rPr>
              <a:t>diseño de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                                                                                                 </a:t>
            </a:r>
            <a:r>
              <a:rPr lang="en-US" altLang="en-US" sz="2400" b="1" dirty="0">
                <a:solidFill>
                  <a:srgbClr val="984807"/>
                </a:solidFill>
              </a:rPr>
              <a:t>Investigación</a:t>
            </a:r>
          </a:p>
          <a:p>
            <a:r>
              <a:rPr lang="en-US" altLang="en-US" sz="2400" b="1" dirty="0">
                <a:solidFill>
                  <a:srgbClr val="77933C"/>
                </a:solidFill>
              </a:rPr>
              <a:t>                                                                                                </a:t>
            </a:r>
            <a:r>
              <a:rPr lang="en-US" altLang="en-US" sz="3600" b="1" dirty="0">
                <a:solidFill>
                  <a:srgbClr val="77933C"/>
                </a:solidFill>
              </a:rPr>
              <a:t>.</a:t>
            </a:r>
            <a:r>
              <a:rPr lang="en-US" altLang="en-US" sz="2400" b="1" dirty="0">
                <a:solidFill>
                  <a:srgbClr val="77933C"/>
                </a:solidFill>
              </a:rPr>
              <a:t>Realización de la</a:t>
            </a:r>
          </a:p>
          <a:p>
            <a:r>
              <a:rPr lang="en-US" altLang="en-US" sz="2400" b="1" dirty="0">
                <a:solidFill>
                  <a:srgbClr val="77933C"/>
                </a:solidFill>
              </a:rPr>
              <a:t>                                                                                                   Investigación                                      </a:t>
            </a:r>
          </a:p>
          <a:p>
            <a:pPr algn="just"/>
            <a:r>
              <a:rPr lang="en-US" altLang="en-US" sz="2400" dirty="0">
                <a:solidFill>
                  <a:srgbClr val="000000"/>
                </a:solidFill>
              </a:rPr>
              <a:t>                                                                                               </a:t>
            </a:r>
            <a:r>
              <a:rPr lang="en-US" altLang="en-US" sz="3600" b="1" dirty="0">
                <a:solidFill>
                  <a:srgbClr val="E46C0A"/>
                </a:solidFill>
              </a:rPr>
              <a:t>.</a:t>
            </a:r>
            <a:r>
              <a:rPr lang="en-US" altLang="en-US" sz="2400" b="1" dirty="0">
                <a:solidFill>
                  <a:srgbClr val="E46C0A"/>
                </a:solidFill>
              </a:rPr>
              <a:t>Producción de</a:t>
            </a:r>
          </a:p>
          <a:p>
            <a:pPr algn="just"/>
            <a:r>
              <a:rPr lang="en-US" altLang="en-US" sz="3600" b="1" dirty="0">
                <a:solidFill>
                  <a:srgbClr val="000000"/>
                </a:solidFill>
              </a:rPr>
              <a:t>.</a:t>
            </a:r>
            <a:r>
              <a:rPr lang="en-US" altLang="en-US" sz="2400" b="1" dirty="0">
                <a:solidFill>
                  <a:srgbClr val="953735"/>
                </a:solidFill>
              </a:rPr>
              <a:t>Marco investigativo               .Informacional                      </a:t>
            </a:r>
            <a:r>
              <a:rPr lang="en-US" altLang="en-US" sz="2400" b="1" dirty="0">
                <a:solidFill>
                  <a:srgbClr val="E46C0A"/>
                </a:solidFill>
              </a:rPr>
              <a:t>los resultados</a:t>
            </a:r>
          </a:p>
          <a:p>
            <a:pPr algn="just"/>
            <a:r>
              <a:rPr lang="en-US" altLang="en-US" sz="2400" b="1" dirty="0">
                <a:solidFill>
                  <a:srgbClr val="953735"/>
                </a:solidFill>
              </a:rPr>
              <a:t>          .Metodológico              .Organizacional                     </a:t>
            </a:r>
            <a:r>
              <a:rPr lang="en-US" altLang="en-US" sz="2400" b="1" dirty="0">
                <a:solidFill>
                  <a:srgbClr val="E46C0A"/>
                </a:solidFill>
              </a:rPr>
              <a:t>científicos</a:t>
            </a:r>
          </a:p>
          <a:p>
            <a:pPr algn="just"/>
            <a:r>
              <a:rPr lang="en-US" altLang="en-US" sz="2800" b="1" dirty="0">
                <a:solidFill>
                  <a:srgbClr val="000000"/>
                </a:solidFill>
                <a:latin typeface="Calibri" charset="0"/>
              </a:rPr>
              <a:t>                                                                                                  </a:t>
            </a:r>
            <a:r>
              <a:rPr lang="en-US" altLang="en-US" sz="2800" b="1" dirty="0">
                <a:solidFill>
                  <a:srgbClr val="558ED5"/>
                </a:solidFill>
              </a:rPr>
              <a:t>.</a:t>
            </a:r>
            <a:r>
              <a:rPr lang="en-US" altLang="en-US" sz="2400" b="1" dirty="0">
                <a:solidFill>
                  <a:srgbClr val="558ED5"/>
                </a:solidFill>
              </a:rPr>
              <a:t>Presentación de</a:t>
            </a:r>
          </a:p>
          <a:p>
            <a:pPr algn="just"/>
            <a:r>
              <a:rPr lang="en-US" altLang="en-US" sz="2400" b="1" dirty="0">
                <a:solidFill>
                  <a:srgbClr val="558ED5"/>
                </a:solidFill>
              </a:rPr>
              <a:t>                                                                                              los resultados  científicos                                               </a:t>
            </a:r>
          </a:p>
          <a:p>
            <a:pPr algn="just"/>
            <a:r>
              <a:rPr lang="en-US" altLang="en-US" sz="2400" dirty="0">
                <a:solidFill>
                  <a:srgbClr val="000000"/>
                </a:solidFill>
              </a:rPr>
              <a:t>                                                                                               </a:t>
            </a:r>
            <a:r>
              <a:rPr lang="en-US" altLang="en-US" sz="3600" dirty="0">
                <a:solidFill>
                  <a:srgbClr val="000000"/>
                </a:solidFill>
              </a:rPr>
              <a:t>.</a:t>
            </a:r>
            <a:r>
              <a:rPr lang="en-US" altLang="en-US" sz="2400" b="1" dirty="0">
                <a:solidFill>
                  <a:srgbClr val="8064A2"/>
                </a:solidFill>
              </a:rPr>
              <a:t>Introducción de los</a:t>
            </a:r>
          </a:p>
          <a:p>
            <a:pPr algn="just"/>
            <a:r>
              <a:rPr lang="en-US" altLang="en-US" sz="2400" b="1" dirty="0">
                <a:solidFill>
                  <a:srgbClr val="8064A2"/>
                </a:solidFill>
              </a:rPr>
              <a:t>                                                                                                resultados científicos</a:t>
            </a:r>
          </a:p>
        </p:txBody>
      </p:sp>
      <p:sp>
        <p:nvSpPr>
          <p:cNvPr id="20484" name="20483 Rectángulo"/>
          <p:cNvSpPr>
            <a:spLocks/>
          </p:cNvSpPr>
          <p:nvPr/>
        </p:nvSpPr>
        <p:spPr>
          <a:xfrm>
            <a:off x="8586788" y="1528763"/>
            <a:ext cx="2833687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b="1" dirty="0"/>
              <a:t>             </a:t>
            </a:r>
            <a:r>
              <a:rPr lang="en-US" altLang="en-US" sz="3200" b="1" u="sng" dirty="0"/>
              <a:t>FASES </a:t>
            </a:r>
          </a:p>
        </p:txBody>
      </p:sp>
      <p:sp>
        <p:nvSpPr>
          <p:cNvPr id="20485" name="20484 Rectángulo"/>
          <p:cNvSpPr>
            <a:spLocks/>
          </p:cNvSpPr>
          <p:nvPr/>
        </p:nvSpPr>
        <p:spPr>
          <a:xfrm>
            <a:off x="4167188" y="1528763"/>
            <a:ext cx="3846512" cy="523875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en-US" sz="2800" b="1" u="sng" dirty="0">
                <a:solidFill>
                  <a:srgbClr val="000000"/>
                </a:solidFill>
              </a:rPr>
              <a:t> COMPONENTES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073 Imagen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28588" y="233363"/>
            <a:ext cx="10668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3074 CuadroTexto"/>
          <p:cNvSpPr txBox="1">
            <a:spLocks/>
          </p:cNvSpPr>
          <p:nvPr/>
        </p:nvSpPr>
        <p:spPr>
          <a:xfrm>
            <a:off x="1576388" y="385763"/>
            <a:ext cx="10668000" cy="2951162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lIns="103693" tIns="51846" rIns="103693" bIns="51846">
            <a:spAutoFit/>
          </a:bodyPr>
          <a:lstStyle/>
          <a:p>
            <a:pPr algn="ctr"/>
            <a:endParaRPr/>
          </a:p>
          <a:p>
            <a:pPr algn="ctr"/>
            <a:r>
              <a:rPr lang="en-US" altLang="en-US" sz="3600" b="1" dirty="0"/>
              <a:t>Curso VI. La Comunicación. Aportes socioculturales en los diferentes  escenarios. Las actuales tecnologías, su importancia. </a:t>
            </a:r>
          </a:p>
          <a:p>
            <a:pPr algn="ctr"/>
            <a:endParaRPr lang="en-US" altLang="en-US" sz="3600" b="1" dirty="0"/>
          </a:p>
        </p:txBody>
      </p:sp>
      <p:sp>
        <p:nvSpPr>
          <p:cNvPr id="3076" name="3075 Rectángulo"/>
          <p:cNvSpPr>
            <a:spLocks/>
          </p:cNvSpPr>
          <p:nvPr/>
        </p:nvSpPr>
        <p:spPr>
          <a:xfrm>
            <a:off x="128588" y="5033963"/>
            <a:ext cx="12344400" cy="209288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>
            <a:spAutoFit/>
          </a:bodyPr>
          <a:lstStyle/>
          <a:p>
            <a:endParaRPr dirty="0"/>
          </a:p>
          <a:p>
            <a:r>
              <a:rPr lang="en-US" altLang="en-US" sz="2800" b="1" u="sng" dirty="0">
                <a:solidFill>
                  <a:srgbClr val="403152"/>
                </a:solidFill>
              </a:rPr>
              <a:t>Autora;</a:t>
            </a:r>
          </a:p>
          <a:p>
            <a:r>
              <a:rPr lang="en-US" altLang="en-US" sz="2800" dirty="0">
                <a:solidFill>
                  <a:srgbClr val="000000"/>
                </a:solidFill>
              </a:rPr>
              <a:t> Dr. C. Ana Belkis García </a:t>
            </a:r>
            <a:r>
              <a:rPr lang="en-US" altLang="en-US" sz="2800" dirty="0" smtClean="0">
                <a:solidFill>
                  <a:srgbClr val="000000"/>
                </a:solidFill>
              </a:rPr>
              <a:t>Rodríguez. Profesora   Titular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</a:rPr>
              <a:t>Colaboradores: MSc</a:t>
            </a:r>
            <a:r>
              <a:rPr lang="en-US" altLang="en-US" sz="2800" dirty="0">
                <a:solidFill>
                  <a:srgbClr val="000000"/>
                </a:solidFill>
              </a:rPr>
              <a:t>. Olga Lidia Palacio Rogert, MSc. Yordanka Abreu Álvarez, Lic. Milenis Castro </a:t>
            </a:r>
            <a:r>
              <a:rPr lang="en-US" altLang="en-US" sz="2800" dirty="0" smtClean="0">
                <a:solidFill>
                  <a:srgbClr val="000000"/>
                </a:solidFill>
              </a:rPr>
              <a:t>García. Dr.C Liuván Nuñez Díaz</a:t>
            </a:r>
            <a:r>
              <a:rPr lang="en-US" altLang="en-US" sz="2800" dirty="0" smtClean="0">
                <a:solidFill>
                  <a:srgbClr val="000000"/>
                </a:solidFill>
              </a:rPr>
              <a:t>       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1505 Rectángulo"/>
          <p:cNvSpPr>
            <a:spLocks/>
          </p:cNvSpPr>
          <p:nvPr/>
        </p:nvSpPr>
        <p:spPr>
          <a:xfrm>
            <a:off x="357188" y="2062163"/>
            <a:ext cx="11811000" cy="6340475"/>
          </a:xfrm>
          <a:prstGeom prst="rect">
            <a:avLst/>
          </a:prstGeom>
          <a:solidFill>
            <a:srgbClr val="FFFFFF"/>
          </a:solidFill>
          <a:ln w="25400">
            <a:solidFill>
              <a:srgbClr val="8064A2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AutoNum type="arabicPlain"/>
            </a:pPr>
            <a:r>
              <a:rPr lang="en-US" altLang="en-US" sz="2800" b="1" dirty="0">
                <a:solidFill>
                  <a:srgbClr val="000000"/>
                </a:solidFill>
              </a:rPr>
              <a:t>DENOMINACIÓN DEL TEMA</a:t>
            </a:r>
          </a:p>
          <a:p>
            <a:pPr>
              <a:spcBef>
                <a:spcPct val="50000"/>
              </a:spcBef>
              <a:buAutoNum type="arabicPlain"/>
            </a:pPr>
            <a:r>
              <a:rPr lang="en-US" altLang="en-US" sz="2800" b="1" dirty="0">
                <a:solidFill>
                  <a:srgbClr val="000000"/>
                </a:solidFill>
              </a:rPr>
              <a:t>TUTOR</a:t>
            </a:r>
          </a:p>
          <a:p>
            <a:pPr>
              <a:spcBef>
                <a:spcPct val="50000"/>
              </a:spcBef>
              <a:buAutoNum type="arabicPlain"/>
            </a:pPr>
            <a:r>
              <a:rPr lang="en-US" altLang="en-US" sz="2800" b="1" dirty="0">
                <a:solidFill>
                  <a:srgbClr val="000000"/>
                </a:solidFill>
              </a:rPr>
              <a:t>OBJETIVOS ECONÓMICOS, SOCIALES O CIENTÍFICOS DEL TRABAJO</a:t>
            </a:r>
          </a:p>
          <a:p>
            <a:pPr>
              <a:spcBef>
                <a:spcPct val="50000"/>
              </a:spcBef>
              <a:buAutoNum type="arabicPlain"/>
            </a:pPr>
            <a:r>
              <a:rPr lang="en-US" altLang="en-US" sz="2800" b="1" dirty="0">
                <a:solidFill>
                  <a:srgbClr val="000000"/>
                </a:solidFill>
              </a:rPr>
              <a:t> RESULTADOS CONCRETOS QUE SE ESPERAN ALCANZAR</a:t>
            </a:r>
          </a:p>
          <a:p>
            <a:pPr>
              <a:spcBef>
                <a:spcPct val="50000"/>
              </a:spcBef>
              <a:buAutoNum type="arabicPlain"/>
            </a:pPr>
            <a:r>
              <a:rPr lang="en-US" altLang="en-US" sz="2800" b="1" dirty="0">
                <a:solidFill>
                  <a:srgbClr val="000000"/>
                </a:solidFill>
              </a:rPr>
              <a:t>INTERÉS QUE PRESENTA</a:t>
            </a:r>
          </a:p>
          <a:p>
            <a:pPr>
              <a:spcBef>
                <a:spcPct val="50000"/>
              </a:spcBef>
              <a:buAutoNum type="arabicPlain"/>
            </a:pPr>
            <a:r>
              <a:rPr lang="en-US" altLang="en-US" sz="2800" b="1" dirty="0">
                <a:solidFill>
                  <a:srgbClr val="000000"/>
                </a:solidFill>
              </a:rPr>
              <a:t>DE QUÉ PROYECTO FORMA PARTE  Y QUÉ RESULTADOS SE HAN   ALCANZADO  HASTA   EL  PRESENTE</a:t>
            </a:r>
          </a:p>
          <a:p>
            <a:pPr>
              <a:spcBef>
                <a:spcPct val="50000"/>
              </a:spcBef>
              <a:buAutoNum type="arabicPlain"/>
            </a:pPr>
            <a:r>
              <a:rPr lang="en-US" altLang="en-US" sz="2800" b="1" dirty="0">
                <a:solidFill>
                  <a:srgbClr val="000000"/>
                </a:solidFill>
              </a:rPr>
              <a:t>NOVEDAD CIENTÍFICA</a:t>
            </a:r>
          </a:p>
          <a:p>
            <a:pPr>
              <a:spcBef>
                <a:spcPct val="50000"/>
              </a:spcBef>
              <a:buAutoNum type="arabicPlain"/>
            </a:pPr>
            <a:r>
              <a:rPr lang="en-US" altLang="en-US" sz="2800" b="1" dirty="0">
                <a:solidFill>
                  <a:srgbClr val="000000"/>
                </a:solidFill>
              </a:rPr>
              <a:t>ASEGURAMIENTO  MATERIAL  PARA  LA  INVESTIGACIÓN  Y QUIÉN RESPONDE POR ELLO</a:t>
            </a:r>
          </a:p>
        </p:txBody>
      </p:sp>
      <p:sp>
        <p:nvSpPr>
          <p:cNvPr id="21507" name="21506 Rectángulo"/>
          <p:cNvSpPr>
            <a:spLocks/>
          </p:cNvSpPr>
          <p:nvPr/>
        </p:nvSpPr>
        <p:spPr>
          <a:xfrm>
            <a:off x="2871788" y="538163"/>
            <a:ext cx="6553200" cy="52387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>
            <a:solidFill>
              <a:srgbClr val="4A7EBB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CONTENIDO DEL INFORME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2529 Rectángulo"/>
          <p:cNvSpPr>
            <a:spLocks/>
          </p:cNvSpPr>
          <p:nvPr/>
        </p:nvSpPr>
        <p:spPr>
          <a:xfrm>
            <a:off x="280988" y="2976563"/>
            <a:ext cx="11734800" cy="5078412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Responder al desarrollo actualizado de la ciencia y la técnica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Asumir como base las necesidades del desarrollo económico, social, tecnológico, científico y cultural del país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Favorecer  la búsqueda de soluciones  de algún problema teórico o práctico; representar un aporte a la ciencia correspondiente</a:t>
            </a:r>
          </a:p>
        </p:txBody>
      </p:sp>
      <p:sp>
        <p:nvSpPr>
          <p:cNvPr id="22531" name="22530 Rectángulo"/>
          <p:cNvSpPr>
            <a:spLocks/>
          </p:cNvSpPr>
          <p:nvPr/>
        </p:nvSpPr>
        <p:spPr>
          <a:xfrm>
            <a:off x="1042988" y="538163"/>
            <a:ext cx="10514012" cy="64611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</a:rPr>
              <a:t>REQUISITOS QUE DEBEN POSEER LAS TESIS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23553 Grupo"/>
          <p:cNvGrpSpPr>
            <a:grpSpLocks/>
          </p:cNvGrpSpPr>
          <p:nvPr/>
        </p:nvGrpSpPr>
        <p:grpSpPr>
          <a:xfrm>
            <a:off x="661988" y="0"/>
            <a:ext cx="11442700" cy="8467725"/>
            <a:chOff x="840714" y="178421"/>
            <a:chExt cx="8303285" cy="6450980"/>
          </a:xfrm>
        </p:grpSpPr>
        <p:sp>
          <p:nvSpPr>
            <p:cNvPr id="23556" name="23555 Flecha abajo"/>
            <p:cNvSpPr>
              <a:spLocks/>
            </p:cNvSpPr>
            <p:nvPr/>
          </p:nvSpPr>
          <p:spPr>
            <a:xfrm rot="-7380000">
              <a:off x="2669987" y="4013643"/>
              <a:ext cx="486182" cy="686565"/>
            </a:xfrm>
            <a:prstGeom prst="downArrow">
              <a:avLst>
                <a:gd name="adj1" fmla="val 50000"/>
                <a:gd name="adj2" fmla="val 24990"/>
              </a:avLst>
            </a:prstGeom>
            <a:gradFill rotWithShape="1">
              <a:gsLst>
                <a:gs pos="0">
                  <a:srgbClr val="9B2D2A"/>
                </a:gs>
                <a:gs pos="80000">
                  <a:srgbClr val="CB3D3A"/>
                </a:gs>
                <a:gs pos="100000">
                  <a:srgbClr val="CE3B37"/>
                </a:gs>
              </a:gsLst>
              <a:lin ang="16200000"/>
            </a:gradFill>
            <a:ln>
              <a:solidFill>
                <a:srgbClr val="BE4B48"/>
              </a:solidFill>
            </a:ln>
            <a:effectLst>
              <a:outerShdw dist="23000" dir="5400000" algn="t" rotWithShape="0">
                <a:srgbClr val="00000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dirty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557" name="23556 Flecha abajo"/>
            <p:cNvSpPr>
              <a:spLocks/>
            </p:cNvSpPr>
            <p:nvPr/>
          </p:nvSpPr>
          <p:spPr>
            <a:xfrm rot="-1320000">
              <a:off x="4355326" y="2444851"/>
              <a:ext cx="502252" cy="620426"/>
            </a:xfrm>
            <a:prstGeom prst="downArrow">
              <a:avLst>
                <a:gd name="adj1" fmla="val 50000"/>
                <a:gd name="adj2" fmla="val 35291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>
              <a:solidFill>
                <a:srgbClr val="4A7EBB"/>
              </a:solidFill>
            </a:ln>
            <a:effectLst>
              <a:outerShdw dist="20000" dir="5400000" algn="t" rotWithShape="0">
                <a:srgbClr val="000000">
                  <a:alpha val="37998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23558" name="23557 Flecha curvada hacia la izquierda"/>
            <p:cNvSpPr>
              <a:spLocks/>
            </p:cNvSpPr>
            <p:nvPr/>
          </p:nvSpPr>
          <p:spPr>
            <a:xfrm rot="-2640000">
              <a:off x="6997908" y="178421"/>
              <a:ext cx="905436" cy="2669163"/>
            </a:xfrm>
            <a:prstGeom prst="curvedLeftArrow">
              <a:avLst>
                <a:gd name="adj1" fmla="val 57950"/>
                <a:gd name="adj2" fmla="val 115924"/>
                <a:gd name="adj3" fmla="val 33333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>
              <a:solidFill>
                <a:srgbClr val="46AAC5"/>
              </a:solidFill>
            </a:ln>
            <a:effectLst>
              <a:outerShdw dist="20000" dir="5400000" algn="t" rotWithShape="0">
                <a:srgbClr val="000000">
                  <a:alpha val="37998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dirty="0">
                <a:solidFill>
                  <a:srgbClr val="000000"/>
                </a:solidFill>
                <a:latin typeface="Calibri" charset="0"/>
              </a:endParaRPr>
            </a:p>
          </p:txBody>
        </p:sp>
        <p:grpSp>
          <p:nvGrpSpPr>
            <p:cNvPr id="23561" name="23560 Grupo"/>
            <p:cNvGrpSpPr>
              <a:grpSpLocks/>
            </p:cNvGrpSpPr>
            <p:nvPr/>
          </p:nvGrpSpPr>
          <p:grpSpPr>
            <a:xfrm>
              <a:off x="4332655" y="5570250"/>
              <a:ext cx="1751707" cy="1109946"/>
              <a:chOff x="5474208" y="7077456"/>
              <a:chExt cx="2414016" cy="1456944"/>
            </a:xfrm>
          </p:grpSpPr>
          <p:pic>
            <p:nvPicPr>
              <p:cNvPr id="23559" name="23558 Imagen"/>
              <p:cNvPicPr>
                <a:picLocks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5474208" y="7077456"/>
                <a:ext cx="2414016" cy="1456944"/>
              </a:xfrm>
              <a:prstGeom prst="rect">
                <a:avLst/>
              </a:prstGeom>
              <a:ln/>
            </p:spPr>
          </p:pic>
          <p:sp>
            <p:nvSpPr>
              <p:cNvPr id="23560" name="23559 CuadroTexto"/>
              <p:cNvSpPr txBox="1">
                <a:spLocks/>
              </p:cNvSpPr>
              <p:nvPr/>
            </p:nvSpPr>
            <p:spPr>
              <a:xfrm rot="6660000">
                <a:off x="6310461" y="6646834"/>
                <a:ext cx="661988" cy="2303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/>
              <a:p>
                <a:endParaRPr lang="en-US" altLang="en-US" dirty="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sp>
          <p:nvSpPr>
            <p:cNvPr id="23562" name="23561 Flecha curvada hacia la izquierda"/>
            <p:cNvSpPr>
              <a:spLocks/>
            </p:cNvSpPr>
            <p:nvPr/>
          </p:nvSpPr>
          <p:spPr>
            <a:xfrm rot="10800000">
              <a:off x="840714" y="1686553"/>
              <a:ext cx="939995" cy="2555478"/>
            </a:xfrm>
            <a:prstGeom prst="curvedLeftArrow">
              <a:avLst>
                <a:gd name="adj1" fmla="val 42012"/>
                <a:gd name="adj2" fmla="val 83999"/>
                <a:gd name="adj3" fmla="val 33333"/>
              </a:avLst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>
              <a:solidFill>
                <a:srgbClr val="BE4B48"/>
              </a:solidFill>
            </a:ln>
            <a:effectLst>
              <a:outerShdw dist="20000" dir="5400000" algn="t" rotWithShape="0">
                <a:srgbClr val="000000">
                  <a:alpha val="37998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3563" name="23562 Elipse"/>
            <p:cNvSpPr>
              <a:spLocks/>
            </p:cNvSpPr>
            <p:nvPr/>
          </p:nvSpPr>
          <p:spPr>
            <a:xfrm>
              <a:off x="2514503" y="571479"/>
              <a:ext cx="3523828" cy="1600046"/>
            </a:xfrm>
            <a:prstGeom prst="ellipse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>
              <a:solidFill>
                <a:srgbClr val="BE4B48"/>
              </a:solidFill>
            </a:ln>
            <a:effectLst>
              <a:outerShdw dist="20000" dir="5400000" algn="t" rotWithShape="0">
                <a:srgbClr val="000000">
                  <a:alpha val="37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en-US" sz="3600" b="1" dirty="0">
                  <a:solidFill>
                    <a:srgbClr val="000000"/>
                  </a:solidFill>
                </a:rPr>
                <a:t>NACIONAL</a:t>
              </a:r>
            </a:p>
          </p:txBody>
        </p:sp>
        <p:sp>
          <p:nvSpPr>
            <p:cNvPr id="23564" name="23563 Elipse"/>
            <p:cNvSpPr>
              <a:spLocks/>
            </p:cNvSpPr>
            <p:nvPr/>
          </p:nvSpPr>
          <p:spPr>
            <a:xfrm>
              <a:off x="1006595" y="4938649"/>
              <a:ext cx="3337211" cy="1690752"/>
            </a:xfrm>
            <a:prstGeom prst="ellipse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>
              <a:solidFill>
                <a:srgbClr val="98B954"/>
              </a:solidFill>
            </a:ln>
            <a:effectLst>
              <a:outerShdw dist="20000" dir="5400000" algn="t" rotWithShape="0">
                <a:srgbClr val="000000">
                  <a:alpha val="37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en-US" sz="3600" b="1" dirty="0"/>
                <a:t>INTERNACIONAL</a:t>
              </a:r>
            </a:p>
          </p:txBody>
        </p:sp>
        <p:sp>
          <p:nvSpPr>
            <p:cNvPr id="23565" name="23564 Elipse"/>
            <p:cNvSpPr>
              <a:spLocks/>
            </p:cNvSpPr>
            <p:nvPr/>
          </p:nvSpPr>
          <p:spPr>
            <a:xfrm>
              <a:off x="6019900" y="4343621"/>
              <a:ext cx="3124099" cy="2285780"/>
            </a:xfrm>
            <a:prstGeom prst="ellipse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>
              <a:solidFill>
                <a:srgbClr val="7D60A0"/>
              </a:solidFill>
            </a:ln>
            <a:effectLst>
              <a:outerShdw dist="20000" dir="5400000" algn="t" rotWithShape="0">
                <a:srgbClr val="000000">
                  <a:alpha val="37998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en-US" sz="3600" b="1" dirty="0"/>
                <a:t>INSTITUCIONAL</a:t>
              </a:r>
            </a:p>
          </p:txBody>
        </p:sp>
        <p:sp>
          <p:nvSpPr>
            <p:cNvPr id="23566" name="23565 Flecha abajo"/>
            <p:cNvSpPr>
              <a:spLocks/>
            </p:cNvSpPr>
            <p:nvPr/>
          </p:nvSpPr>
          <p:spPr>
            <a:xfrm rot="7200000">
              <a:off x="7479395" y="3539555"/>
              <a:ext cx="486182" cy="686565"/>
            </a:xfrm>
            <a:prstGeom prst="downArrow">
              <a:avLst>
                <a:gd name="adj1" fmla="val 50000"/>
                <a:gd name="adj2" fmla="val 24990"/>
              </a:avLst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>
              <a:solidFill>
                <a:srgbClr val="BE4B48"/>
              </a:solidFill>
            </a:ln>
            <a:effectLst>
              <a:outerShdw dist="20000" dir="5400000" algn="t" rotWithShape="0">
                <a:srgbClr val="000000">
                  <a:alpha val="37998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23555" name="23554 Rectángulo"/>
          <p:cNvSpPr>
            <a:spLocks/>
          </p:cNvSpPr>
          <p:nvPr/>
        </p:nvSpPr>
        <p:spPr>
          <a:xfrm>
            <a:off x="4548188" y="4424363"/>
            <a:ext cx="4367212" cy="708025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solidFill>
              <a:srgbClr val="F69240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en-US" sz="4000" dirty="0">
                <a:solidFill>
                  <a:srgbClr val="000000"/>
                </a:solidFill>
              </a:rPr>
              <a:t>CAMBIO</a:t>
            </a:r>
            <a:r>
              <a:rPr lang="en-US" altLang="en-US" sz="3600" dirty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4577 Rectángulo"/>
          <p:cNvSpPr>
            <a:spLocks/>
          </p:cNvSpPr>
          <p:nvPr/>
        </p:nvSpPr>
        <p:spPr>
          <a:xfrm>
            <a:off x="280988" y="1528763"/>
            <a:ext cx="11963400" cy="618648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altLang="en-US" sz="3600" b="1" dirty="0">
                <a:solidFill>
                  <a:srgbClr val="000000"/>
                </a:solidFill>
              </a:rPr>
              <a:t>Recuerde</a:t>
            </a:r>
          </a:p>
          <a:p>
            <a:pPr algn="just"/>
            <a:endParaRPr lang="en-US" altLang="en-US" sz="3600" b="1" dirty="0">
              <a:solidFill>
                <a:srgbClr val="000000"/>
              </a:solidFill>
            </a:endParaRPr>
          </a:p>
          <a:p>
            <a:pPr algn="just"/>
            <a:endParaRPr lang="en-US" altLang="en-US" sz="3600" b="1" dirty="0">
              <a:solidFill>
                <a:srgbClr val="000000"/>
              </a:solidFill>
            </a:endParaRPr>
          </a:p>
          <a:p>
            <a:pPr algn="just"/>
            <a:r>
              <a:rPr lang="en-US" altLang="en-US" sz="3600" b="1" dirty="0">
                <a:solidFill>
                  <a:srgbClr val="000000"/>
                </a:solidFill>
              </a:rPr>
              <a:t>…el tiempo no se detiene…te criticarán; unos te dirán continúa, otros que estás loco de atar; despierta cada día e infiltra  la  convicción  de  que lo que haces  es saludable   y   útil;  el  goce   de   ir  levantando el   alma   con   la   armonía   y   la grandeza   del conocimiento…camina erguido no te detengas, con elegancia y finura lograrás apreciar el brillo de las estrellas cuando se haya ocultado el sol…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25601 Imagen"/>
          <p:cNvPicPr>
            <a:picLocks noChangeAspect="1"/>
          </p:cNvPicPr>
          <p:nvPr/>
        </p:nvPicPr>
        <p:blipFill>
          <a:blip r:embed="rId2">
            <a:extLst/>
          </a:blip>
          <a:srcRect l="50000" t="26957"/>
          <a:stretch>
            <a:fillRect/>
          </a:stretch>
        </p:blipFill>
        <p:spPr>
          <a:xfrm>
            <a:off x="738188" y="842963"/>
            <a:ext cx="62484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03" name="25602 Título"/>
          <p:cNvSpPr>
            <a:spLocks noGrp="1"/>
          </p:cNvSpPr>
          <p:nvPr>
            <p:ph type="title" idx="4294967295"/>
          </p:nvPr>
        </p:nvSpPr>
        <p:spPr>
          <a:xfrm>
            <a:off x="433388" y="6329363"/>
            <a:ext cx="11874500" cy="1500187"/>
          </a:xfrm>
          <a:ln/>
        </p:spPr>
        <p:txBody>
          <a:bodyPr wrap="square" lIns="123437" tIns="61718" rIns="123437" bIns="61718" anchor="ctr"/>
          <a:lstStyle/>
          <a:p>
            <a:r>
              <a:rPr lang="en-US" altLang="en-US" sz="4000" dirty="0">
                <a:latin typeface="Arial" charset="0"/>
                <a:ea typeface="Arial" charset="0"/>
              </a:rPr>
              <a:t>¿Y  después de todo cómo logro una eficaz Comunicación?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4097 Rectángulo"/>
          <p:cNvSpPr>
            <a:spLocks/>
          </p:cNvSpPr>
          <p:nvPr/>
        </p:nvSpPr>
        <p:spPr>
          <a:xfrm>
            <a:off x="433388" y="3281363"/>
            <a:ext cx="4800600" cy="4400550"/>
          </a:xfrm>
          <a:prstGeom prst="rect">
            <a:avLst/>
          </a:prstGeom>
          <a:solidFill>
            <a:srgbClr val="FFFFFF"/>
          </a:solidFill>
          <a:ln w="25400">
            <a:solidFill>
              <a:srgbClr val="8064A2"/>
            </a:solidFill>
          </a:ln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</a:rPr>
              <a:t>Recogido en los </a:t>
            </a:r>
            <a:r>
              <a:rPr lang="en-US" altLang="en-US" sz="2800" b="1" dirty="0">
                <a:solidFill>
                  <a:srgbClr val="000000"/>
                </a:solidFill>
              </a:rPr>
              <a:t>Fines esenciales del Estado: Artículo 13. i.</a:t>
            </a:r>
            <a:r>
              <a:rPr lang="en-US" altLang="en-US" sz="2800" dirty="0">
                <a:solidFill>
                  <a:srgbClr val="000000"/>
                </a:solidFill>
              </a:rPr>
              <a:t> asegurar el desarrollo educacional, científico, técnico y cultural del país </a:t>
            </a:r>
          </a:p>
          <a:p>
            <a:r>
              <a:rPr lang="en-US" altLang="en-US" sz="2800" b="1" dirty="0">
                <a:solidFill>
                  <a:srgbClr val="000000"/>
                </a:solidFill>
              </a:rPr>
              <a:t>Artículo 73… </a:t>
            </a:r>
            <a:r>
              <a:rPr lang="en-US" altLang="en-US" sz="2800" dirty="0">
                <a:solidFill>
                  <a:srgbClr val="000000"/>
                </a:solidFill>
              </a:rPr>
              <a:t>la educación es un derecho de todas las personas y responsabilidad del Estado</a:t>
            </a:r>
          </a:p>
        </p:txBody>
      </p:sp>
      <p:sp>
        <p:nvSpPr>
          <p:cNvPr id="4099" name="4098 Rectángulo"/>
          <p:cNvSpPr>
            <a:spLocks/>
          </p:cNvSpPr>
          <p:nvPr/>
        </p:nvSpPr>
        <p:spPr>
          <a:xfrm>
            <a:off x="5538788" y="1757363"/>
            <a:ext cx="6629400" cy="6002337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altLang="en-US" sz="2400" dirty="0">
                <a:solidFill>
                  <a:srgbClr val="000000"/>
                </a:solidFill>
              </a:rPr>
              <a:t>Garantiza servicios de educación gratuita, asequible y de calidad para la formación integral, desde…hasta la enseñanza universitaria de posgrado.</a:t>
            </a:r>
          </a:p>
          <a:p>
            <a:pPr algn="just"/>
            <a:r>
              <a:rPr lang="en-US" altLang="en-US" sz="2400" dirty="0">
                <a:solidFill>
                  <a:srgbClr val="000000"/>
                </a:solidFill>
              </a:rPr>
              <a:t>Como garantía al Texto Constitucional se hace necesario incluir la Disposición Normativa específica la Resolución No. 140/2019, </a:t>
            </a:r>
            <a:r>
              <a:rPr lang="en-US" altLang="en-US" sz="2400" b="1" dirty="0">
                <a:solidFill>
                  <a:srgbClr val="000000"/>
                </a:solidFill>
              </a:rPr>
              <a:t>Reglamento de la Educación de Posgrado de la República de Cuba, </a:t>
            </a:r>
          </a:p>
          <a:p>
            <a:pPr algn="just"/>
            <a:r>
              <a:rPr lang="en-US" altLang="en-US" sz="2400" dirty="0">
                <a:solidFill>
                  <a:srgbClr val="000000"/>
                </a:solidFill>
              </a:rPr>
              <a:t>Artículo 19, que la superación profesional tiene como objetivo contribuir a la educación permanente y la actualización sistemática de los graduados universitarios, el perfeccionamiento del desempeño de sus actividades profesionales y académicas, así como el enriquecimiento de su acervo cultural.</a:t>
            </a:r>
          </a:p>
        </p:txBody>
      </p:sp>
      <p:sp>
        <p:nvSpPr>
          <p:cNvPr id="4100" name="4099 Rectángulo"/>
          <p:cNvSpPr>
            <a:spLocks/>
          </p:cNvSpPr>
          <p:nvPr/>
        </p:nvSpPr>
        <p:spPr>
          <a:xfrm>
            <a:off x="890588" y="842963"/>
            <a:ext cx="11430000" cy="461962"/>
          </a:xfrm>
          <a:prstGeom prst="rect">
            <a:avLst/>
          </a:prstGeom>
          <a:solidFill>
            <a:srgbClr val="FFFFFF"/>
          </a:solidFill>
          <a:ln w="25400">
            <a:solidFill>
              <a:srgbClr val="8064A2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000000"/>
                </a:solidFill>
              </a:rPr>
              <a:t>Sustento Legal refrendado en la Constitución de la República de Cuba (2019) </a:t>
            </a:r>
          </a:p>
        </p:txBody>
      </p:sp>
      <p:sp>
        <p:nvSpPr>
          <p:cNvPr id="4101" name="4100 Flecha curvada hacia la derecha"/>
          <p:cNvSpPr>
            <a:spLocks/>
          </p:cNvSpPr>
          <p:nvPr/>
        </p:nvSpPr>
        <p:spPr>
          <a:xfrm>
            <a:off x="204788" y="1300163"/>
            <a:ext cx="609600" cy="1524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F81BD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en-US" alt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121 CuadroTexto"/>
          <p:cNvSpPr txBox="1">
            <a:spLocks/>
          </p:cNvSpPr>
          <p:nvPr/>
        </p:nvSpPr>
        <p:spPr>
          <a:xfrm>
            <a:off x="1195388" y="614363"/>
            <a:ext cx="4343400" cy="1582737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lIns="103693" tIns="51846" rIns="103693" bIns="51846">
            <a:spAutoFit/>
          </a:bodyPr>
          <a:lstStyle/>
          <a:p>
            <a:pPr algn="ctr"/>
            <a:r>
              <a:rPr lang="en-US" altLang="en-US" sz="3200" b="1" dirty="0"/>
              <a:t>La comunicación.</a:t>
            </a:r>
          </a:p>
          <a:p>
            <a:pPr algn="ctr"/>
            <a:endParaRPr lang="en-US" altLang="en-US" sz="3200" b="1" dirty="0"/>
          </a:p>
          <a:p>
            <a:pPr algn="ctr"/>
            <a:r>
              <a:rPr lang="en-US" altLang="en-US" sz="3200" b="1" dirty="0"/>
              <a:t>Redacción y oratoria </a:t>
            </a:r>
          </a:p>
        </p:txBody>
      </p:sp>
      <p:sp>
        <p:nvSpPr>
          <p:cNvPr id="5123" name="5122 CuadroTexto"/>
          <p:cNvSpPr txBox="1">
            <a:spLocks/>
          </p:cNvSpPr>
          <p:nvPr/>
        </p:nvSpPr>
        <p:spPr>
          <a:xfrm>
            <a:off x="1500188" y="2411413"/>
            <a:ext cx="2738437" cy="59690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lIns="103693" tIns="51846" rIns="103693" bIns="51846">
            <a:spAutoFit/>
          </a:bodyPr>
          <a:lstStyle/>
          <a:p>
            <a:pPr algn="ctr"/>
            <a:r>
              <a:rPr lang="en-US" altLang="en-US" sz="3200" b="1" dirty="0"/>
              <a:t>Créditos 4</a:t>
            </a:r>
          </a:p>
        </p:txBody>
      </p:sp>
      <p:sp>
        <p:nvSpPr>
          <p:cNvPr id="5124" name="5123 CuadroTexto"/>
          <p:cNvSpPr txBox="1">
            <a:spLocks/>
          </p:cNvSpPr>
          <p:nvPr/>
        </p:nvSpPr>
        <p:spPr>
          <a:xfrm>
            <a:off x="5843588" y="384175"/>
            <a:ext cx="6096000" cy="2690813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lIns="103693" tIns="51846" rIns="103693" bIns="51846">
            <a:spAutoFit/>
          </a:bodyPr>
          <a:lstStyle/>
          <a:p>
            <a:pPr algn="ctr"/>
            <a:r>
              <a:rPr lang="en-US" altLang="en-US" sz="2800" b="1" dirty="0"/>
              <a:t>Total de encuentros: 4 (4 horas)</a:t>
            </a:r>
          </a:p>
          <a:p>
            <a:pPr algn="ctr"/>
            <a:r>
              <a:rPr lang="en-US" altLang="en-US" sz="2800" b="1" dirty="0"/>
              <a:t> Total de horas:1</a:t>
            </a:r>
          </a:p>
          <a:p>
            <a:pPr algn="ctr"/>
            <a:r>
              <a:rPr lang="en-US" altLang="en-US" sz="2800" b="1" dirty="0"/>
              <a:t> Presenciales: 16 horas</a:t>
            </a:r>
          </a:p>
          <a:p>
            <a:pPr algn="ctr"/>
            <a:r>
              <a:rPr lang="en-US" altLang="en-US" sz="2800" b="1" dirty="0"/>
              <a:t>Horas no presenciales: 14 horas (preparación independiente, quehaceres personalizados)</a:t>
            </a:r>
          </a:p>
        </p:txBody>
      </p:sp>
      <p:sp>
        <p:nvSpPr>
          <p:cNvPr id="5125" name="5124 Flecha curvada hacia la izquierda"/>
          <p:cNvSpPr>
            <a:spLocks/>
          </p:cNvSpPr>
          <p:nvPr/>
        </p:nvSpPr>
        <p:spPr>
          <a:xfrm flipH="1">
            <a:off x="0" y="461963"/>
            <a:ext cx="1119188" cy="1905000"/>
          </a:xfrm>
          <a:prstGeom prst="curvedLeftArrow">
            <a:avLst>
              <a:gd name="adj1" fmla="val 25004"/>
              <a:gd name="adj2" fmla="val 50000"/>
              <a:gd name="adj3" fmla="val 25000"/>
            </a:avLst>
          </a:prstGeom>
          <a:solidFill>
            <a:srgbClr val="BFBFBF"/>
          </a:solidFill>
          <a:ln w="25400">
            <a:solidFill>
              <a:srgbClr val="385D8A"/>
            </a:solidFill>
          </a:ln>
        </p:spPr>
        <p:txBody>
          <a:bodyPr lIns="103693" tIns="51846" rIns="103693" bIns="51846" anchor="ctr"/>
          <a:lstStyle/>
          <a:p>
            <a:pPr algn="ctr"/>
            <a:endParaRPr lang="en-US" altLang="en-US" dirty="0">
              <a:latin typeface="Calibri" charset="0"/>
            </a:endParaRPr>
          </a:p>
        </p:txBody>
      </p:sp>
      <p:sp>
        <p:nvSpPr>
          <p:cNvPr id="5126" name="5125 Rectángulo"/>
          <p:cNvSpPr>
            <a:spLocks/>
          </p:cNvSpPr>
          <p:nvPr/>
        </p:nvSpPr>
        <p:spPr>
          <a:xfrm>
            <a:off x="204788" y="3509963"/>
            <a:ext cx="12023724" cy="404495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</p:spPr>
        <p:txBody>
          <a:bodyPr lIns="103693" tIns="51846" rIns="103693" bIns="51846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0000"/>
                </a:solidFill>
              </a:rPr>
              <a:t>   </a:t>
            </a:r>
            <a:r>
              <a:rPr lang="en-US" altLang="en-US" sz="3200" b="1" u="sng" dirty="0">
                <a:solidFill>
                  <a:srgbClr val="000000"/>
                </a:solidFill>
              </a:rPr>
              <a:t>Objetivo general del diplomado</a:t>
            </a:r>
          </a:p>
          <a:p>
            <a:pPr algn="just"/>
            <a:endParaRPr lang="en-US" altLang="en-US" sz="3200" b="1" u="sng" dirty="0">
              <a:solidFill>
                <a:srgbClr val="000000"/>
              </a:solidFill>
            </a:endParaRPr>
          </a:p>
          <a:p>
            <a:pPr algn="just"/>
            <a:r>
              <a:rPr lang="en-US" altLang="en-US" sz="3200" dirty="0">
                <a:solidFill>
                  <a:srgbClr val="000000"/>
                </a:solidFill>
              </a:rPr>
              <a:t>   Fortalecer una cultura científica encaminada a la solución de problemas del territorio mediante la búsqueda de información en distintas fuentes (procesamiento, interpretación, estructuración, redacción y presentación de textos en estilo científico), a favor del desarrollo local y su importancia en los medios de difusión masiva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6145 Rectángulo"/>
          <p:cNvSpPr>
            <a:spLocks/>
          </p:cNvSpPr>
          <p:nvPr/>
        </p:nvSpPr>
        <p:spPr>
          <a:xfrm>
            <a:off x="738188" y="2138363"/>
            <a:ext cx="10972800" cy="5842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altLang="en-US" sz="3200" dirty="0">
                <a:solidFill>
                  <a:srgbClr val="000000"/>
                </a:solidFill>
              </a:rPr>
              <a:t>Importancia de la comunicación en la ciencia</a:t>
            </a:r>
          </a:p>
        </p:txBody>
      </p:sp>
      <p:sp>
        <p:nvSpPr>
          <p:cNvPr id="6147" name="6146 Rectángulo"/>
          <p:cNvSpPr>
            <a:spLocks/>
          </p:cNvSpPr>
          <p:nvPr/>
        </p:nvSpPr>
        <p:spPr>
          <a:xfrm>
            <a:off x="3328988" y="1071563"/>
            <a:ext cx="5957887" cy="584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00"/>
                </a:solidFill>
              </a:rPr>
              <a:t>Sistema de conocimientos</a:t>
            </a:r>
          </a:p>
        </p:txBody>
      </p:sp>
      <p:sp>
        <p:nvSpPr>
          <p:cNvPr id="6148" name="6147 Rectángulo"/>
          <p:cNvSpPr>
            <a:spLocks/>
          </p:cNvSpPr>
          <p:nvPr/>
        </p:nvSpPr>
        <p:spPr>
          <a:xfrm>
            <a:off x="738188" y="3357563"/>
            <a:ext cx="11049000" cy="120015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>
            <a:solidFill>
              <a:srgbClr val="7D60A0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altLang="en-US" sz="3600" dirty="0">
                <a:solidFill>
                  <a:srgbClr val="000000"/>
                </a:solidFill>
              </a:rPr>
              <a:t>La comunicación científica. Medios y formas de comunicación</a:t>
            </a:r>
          </a:p>
        </p:txBody>
      </p:sp>
      <p:sp>
        <p:nvSpPr>
          <p:cNvPr id="6149" name="6148 Rectángulo"/>
          <p:cNvSpPr>
            <a:spLocks/>
          </p:cNvSpPr>
          <p:nvPr/>
        </p:nvSpPr>
        <p:spPr>
          <a:xfrm>
            <a:off x="661988" y="6557963"/>
            <a:ext cx="11353800" cy="107791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BE4B48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altLang="en-US" sz="3200" dirty="0">
                <a:solidFill>
                  <a:srgbClr val="000000"/>
                </a:solidFill>
              </a:rPr>
              <a:t>La lógica del discurso: planificación, intención, disposición, ejecución, evaluación</a:t>
            </a:r>
          </a:p>
        </p:txBody>
      </p:sp>
      <p:sp>
        <p:nvSpPr>
          <p:cNvPr id="6150" name="6149 Rectángulo"/>
          <p:cNvSpPr>
            <a:spLocks/>
          </p:cNvSpPr>
          <p:nvPr/>
        </p:nvSpPr>
        <p:spPr>
          <a:xfrm>
            <a:off x="661988" y="5338763"/>
            <a:ext cx="11277600" cy="584200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</a:rPr>
              <a:t>Lenguaje verbal y no verbal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7169 Rectángulo"/>
          <p:cNvSpPr>
            <a:spLocks/>
          </p:cNvSpPr>
          <p:nvPr/>
        </p:nvSpPr>
        <p:spPr>
          <a:xfrm>
            <a:off x="433388" y="2290763"/>
            <a:ext cx="11734800" cy="4524375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</a:rPr>
              <a:t>Valoraciones de terminologías, definiciones que garanticen su aplicabilidad en el proceso de preparación doctoral </a:t>
            </a:r>
          </a:p>
          <a:p>
            <a:r>
              <a:rPr lang="en-US" altLang="en-US" sz="3600" dirty="0">
                <a:solidFill>
                  <a:srgbClr val="000000"/>
                </a:solidFill>
              </a:rPr>
              <a:t>Apreciación de la importancia de la comunicación en la ciencia; así como la comunicación científica</a:t>
            </a:r>
          </a:p>
          <a:p>
            <a:r>
              <a:rPr lang="en-US" altLang="en-US" sz="3600" dirty="0">
                <a:solidFill>
                  <a:srgbClr val="000000"/>
                </a:solidFill>
              </a:rPr>
              <a:t>Reconocimiento de la terminología científica. Su tratamiento en el texto</a:t>
            </a:r>
          </a:p>
        </p:txBody>
      </p:sp>
      <p:sp>
        <p:nvSpPr>
          <p:cNvPr id="7171" name="7170 Rectángulo"/>
          <p:cNvSpPr>
            <a:spLocks/>
          </p:cNvSpPr>
          <p:nvPr/>
        </p:nvSpPr>
        <p:spPr>
          <a:xfrm>
            <a:off x="585788" y="7243763"/>
            <a:ext cx="11734800" cy="646112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just"/>
            <a:r>
              <a:rPr lang="en-US" altLang="en-US" sz="3600" dirty="0">
                <a:solidFill>
                  <a:srgbClr val="000000"/>
                </a:solidFill>
              </a:rPr>
              <a:t>Evaluación final </a:t>
            </a:r>
            <a:r>
              <a:rPr lang="en-US" altLang="en-US" sz="3200" dirty="0">
                <a:solidFill>
                  <a:srgbClr val="000000"/>
                </a:solidFill>
              </a:rPr>
              <a:t>(Ponencias-Presentación en digital): </a:t>
            </a:r>
            <a:r>
              <a:rPr lang="en-US" altLang="en-US" sz="3600" dirty="0">
                <a:solidFill>
                  <a:srgbClr val="000000"/>
                </a:solidFill>
              </a:rPr>
              <a:t>4 horas</a:t>
            </a:r>
          </a:p>
        </p:txBody>
      </p:sp>
      <p:sp>
        <p:nvSpPr>
          <p:cNvPr id="7172" name="7171 Rectángulo"/>
          <p:cNvSpPr>
            <a:spLocks/>
          </p:cNvSpPr>
          <p:nvPr/>
        </p:nvSpPr>
        <p:spPr>
          <a:xfrm>
            <a:off x="3252788" y="385763"/>
            <a:ext cx="4483100" cy="5238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0000"/>
                </a:solidFill>
              </a:rPr>
              <a:t>Sistema de conocimientos </a:t>
            </a:r>
          </a:p>
        </p:txBody>
      </p:sp>
      <p:sp>
        <p:nvSpPr>
          <p:cNvPr id="7173" name="7172 Flecha curvada hacia la derecha"/>
          <p:cNvSpPr>
            <a:spLocks/>
          </p:cNvSpPr>
          <p:nvPr/>
        </p:nvSpPr>
        <p:spPr>
          <a:xfrm>
            <a:off x="661988" y="309563"/>
            <a:ext cx="1371600" cy="1676400"/>
          </a:xfrm>
          <a:prstGeom prst="curvedRightArrow">
            <a:avLst>
              <a:gd name="adj1" fmla="val 24998"/>
              <a:gd name="adj2" fmla="val 49997"/>
              <a:gd name="adj3" fmla="val 25000"/>
            </a:avLst>
          </a:prstGeom>
          <a:solidFill>
            <a:srgbClr val="FFFFFF"/>
          </a:solidFill>
          <a:ln w="25400">
            <a:solidFill>
              <a:srgbClr val="4F81BD"/>
            </a:solidFill>
          </a:ln>
        </p:spPr>
        <p:txBody>
          <a:bodyPr anchor="ctr"/>
          <a:lstStyle/>
          <a:p>
            <a:pPr algn="ctr"/>
            <a:endParaRPr lang="en-US" alt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8193 Rectángulo"/>
          <p:cNvSpPr>
            <a:spLocks/>
          </p:cNvSpPr>
          <p:nvPr/>
        </p:nvSpPr>
        <p:spPr>
          <a:xfrm>
            <a:off x="1042988" y="4729163"/>
            <a:ext cx="10807700" cy="534987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>
            <a:solidFill>
              <a:srgbClr val="7D60A0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</a:rPr>
              <a:t>¿Por   qué  es  importante  la  comunicación?</a:t>
            </a:r>
          </a:p>
        </p:txBody>
      </p:sp>
      <p:sp>
        <p:nvSpPr>
          <p:cNvPr id="8195" name="8194 Rectángulo"/>
          <p:cNvSpPr>
            <a:spLocks/>
          </p:cNvSpPr>
          <p:nvPr/>
        </p:nvSpPr>
        <p:spPr>
          <a:xfrm>
            <a:off x="2490788" y="538163"/>
            <a:ext cx="5867400" cy="646112"/>
          </a:xfrm>
          <a:prstGeom prst="rect">
            <a:avLst/>
          </a:prstGeom>
          <a:solidFill>
            <a:srgbClr val="FFFFFF"/>
          </a:solidFill>
          <a:ln w="25400">
            <a:solidFill>
              <a:srgbClr val="9BBB59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0000"/>
                </a:solidFill>
              </a:rPr>
              <a:t> LA COMUNICACIÓN</a:t>
            </a:r>
          </a:p>
        </p:txBody>
      </p:sp>
      <p:sp>
        <p:nvSpPr>
          <p:cNvPr id="8196" name="8195 Rectángulo"/>
          <p:cNvSpPr>
            <a:spLocks/>
          </p:cNvSpPr>
          <p:nvPr/>
        </p:nvSpPr>
        <p:spPr>
          <a:xfrm>
            <a:off x="1957388" y="2747963"/>
            <a:ext cx="7924800" cy="646112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¿En qué consiste ? </a:t>
            </a:r>
          </a:p>
        </p:txBody>
      </p:sp>
      <p:sp>
        <p:nvSpPr>
          <p:cNvPr id="8197" name="8196 Rectángulo"/>
          <p:cNvSpPr>
            <a:spLocks/>
          </p:cNvSpPr>
          <p:nvPr/>
        </p:nvSpPr>
        <p:spPr>
          <a:xfrm>
            <a:off x="280988" y="7243763"/>
            <a:ext cx="11811000" cy="53498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BE4B48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</a:rPr>
              <a:t>¿Para  qué  sirve la comunicación al elaborar una Tesis?</a:t>
            </a:r>
          </a:p>
        </p:txBody>
      </p:sp>
      <p:cxnSp>
        <p:nvCxnSpPr>
          <p:cNvPr id="8198" name="8197 Conector recto de flecha"/>
          <p:cNvCxnSpPr/>
          <p:nvPr/>
        </p:nvCxnSpPr>
        <p:spPr>
          <a:xfrm rot="5400000">
            <a:off x="5195888" y="4081463"/>
            <a:ext cx="685800" cy="0"/>
          </a:xfrm>
          <a:prstGeom prst="straightConnector1">
            <a:avLst/>
          </a:prstGeom>
          <a:noFill/>
          <a:ln>
            <a:solidFill>
              <a:srgbClr val="4A7EBB"/>
            </a:solidFill>
            <a:tailEnd type="arrow" w="med" len="med"/>
          </a:ln>
        </p:spPr>
      </p:cxnSp>
      <p:sp>
        <p:nvSpPr>
          <p:cNvPr id="8199" name="8198 Flecha curvada hacia la derecha"/>
          <p:cNvSpPr>
            <a:spLocks/>
          </p:cNvSpPr>
          <p:nvPr/>
        </p:nvSpPr>
        <p:spPr>
          <a:xfrm>
            <a:off x="1195388" y="1681163"/>
            <a:ext cx="655637" cy="1139825"/>
          </a:xfrm>
          <a:prstGeom prst="curvedRightArrow">
            <a:avLst>
              <a:gd name="adj1" fmla="val 24998"/>
              <a:gd name="adj2" fmla="val 49997"/>
              <a:gd name="adj3" fmla="val 25000"/>
            </a:avLst>
          </a:prstGeom>
          <a:solidFill>
            <a:srgbClr val="4F81BD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en-US" altLang="en-US" dirty="0">
              <a:latin typeface="Calibri" charset="0"/>
            </a:endParaRPr>
          </a:p>
        </p:txBody>
      </p:sp>
      <p:cxnSp>
        <p:nvCxnSpPr>
          <p:cNvPr id="8200" name="8199 Conector recto de flecha"/>
          <p:cNvCxnSpPr/>
          <p:nvPr/>
        </p:nvCxnSpPr>
        <p:spPr>
          <a:xfrm rot="5400000">
            <a:off x="4852194" y="6252369"/>
            <a:ext cx="1371600" cy="1588"/>
          </a:xfrm>
          <a:prstGeom prst="straightConnector1">
            <a:avLst/>
          </a:prstGeom>
          <a:noFill/>
          <a:ln>
            <a:solidFill>
              <a:srgbClr val="4A7EBB"/>
            </a:solidFill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9217 Marcador de contenido"/>
          <p:cNvSpPr>
            <a:spLocks noGrp="1"/>
          </p:cNvSpPr>
          <p:nvPr>
            <p:ph idx="4294967295"/>
          </p:nvPr>
        </p:nvSpPr>
        <p:spPr>
          <a:xfrm>
            <a:off x="357188" y="5567363"/>
            <a:ext cx="11811000" cy="2473325"/>
          </a:xfrm>
          <a:ln/>
        </p:spPr>
        <p:txBody>
          <a:bodyPr wrap="square" lIns="123424" tIns="61711" rIns="123424" bIns="61711" anchor="t" anchorCtr="0"/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sz="3600" dirty="0">
                <a:latin typeface="Arial" charset="0"/>
                <a:ea typeface="Arial" charset="0"/>
              </a:rPr>
              <a:t>Proceso de transmisión de mensajes de diferentes formas. Se establece a través de palabras, frases, ideas, definiciones, imágenes, gestos y señales no verbales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charset="2"/>
              <a:buChar char="ü"/>
            </a:pPr>
            <a:endParaRPr lang="en-US" altLang="en-US" sz="3600" dirty="0">
              <a:latin typeface="Arial" charset="0"/>
              <a:ea typeface="Arial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charset="2"/>
              <a:buChar char="ü"/>
            </a:pPr>
            <a:endParaRPr lang="en-US" altLang="en-US" sz="3600" dirty="0">
              <a:latin typeface="Arial" charset="0"/>
              <a:ea typeface="Arial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latin typeface="Arial" charset="0"/>
              <a:ea typeface="Arial" charset="0"/>
            </a:endParaRPr>
          </a:p>
          <a:p>
            <a:pPr>
              <a:spcBef>
                <a:spcPct val="50000"/>
              </a:spcBef>
              <a:buFont typeface="Wingdings" charset="2"/>
              <a:buChar char="Ø"/>
            </a:pPr>
            <a:endParaRPr lang="en-US" altLang="en-US" sz="3600" dirty="0">
              <a:latin typeface="Arial" charset="0"/>
              <a:ea typeface="Arial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3600" dirty="0">
              <a:latin typeface="Arial" charset="0"/>
              <a:ea typeface="Arial" charset="0"/>
            </a:endParaRPr>
          </a:p>
        </p:txBody>
      </p:sp>
      <p:sp>
        <p:nvSpPr>
          <p:cNvPr id="9219" name="9218 Rectángulo"/>
          <p:cNvSpPr>
            <a:spLocks/>
          </p:cNvSpPr>
          <p:nvPr/>
        </p:nvSpPr>
        <p:spPr>
          <a:xfrm>
            <a:off x="244475" y="355600"/>
            <a:ext cx="12077700" cy="84010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txBody>
          <a:bodyPr lIns="123424" tIns="61711" rIns="123424" bIns="61711"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0" name="9219 Rectángulo"/>
          <p:cNvSpPr>
            <a:spLocks/>
          </p:cNvSpPr>
          <p:nvPr/>
        </p:nvSpPr>
        <p:spPr>
          <a:xfrm>
            <a:off x="3328988" y="766763"/>
            <a:ext cx="4114800" cy="646112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La</a:t>
            </a:r>
            <a:r>
              <a:rPr lang="en-US" altLang="en-US" sz="3200" b="1" dirty="0">
                <a:solidFill>
                  <a:srgbClr val="000000"/>
                </a:solidFill>
              </a:rPr>
              <a:t> comunicación</a:t>
            </a:r>
          </a:p>
        </p:txBody>
      </p:sp>
      <p:sp>
        <p:nvSpPr>
          <p:cNvPr id="9221" name="9220 Rectángulo"/>
          <p:cNvSpPr>
            <a:spLocks/>
          </p:cNvSpPr>
          <p:nvPr/>
        </p:nvSpPr>
        <p:spPr>
          <a:xfrm>
            <a:off x="357188" y="2290763"/>
            <a:ext cx="11582400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altLang="en-US" sz="2800" dirty="0"/>
              <a:t> </a:t>
            </a:r>
            <a:r>
              <a:rPr lang="en-US" altLang="en-US" sz="3600" dirty="0"/>
              <a:t>La comunicación humana es el proceso de intercambio de información, mediante signos, que expresa las relaciones que establecen los hombres entre sí; a partir del cual se logra ejercer una influencia mutua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0241 Marcador de contenido"/>
          <p:cNvSpPr>
            <a:spLocks noGrp="1"/>
          </p:cNvSpPr>
          <p:nvPr>
            <p:ph idx="4294967295"/>
          </p:nvPr>
        </p:nvSpPr>
        <p:spPr>
          <a:xfrm>
            <a:off x="357187" y="1300162"/>
            <a:ext cx="11964987" cy="7691437"/>
          </a:xfrm>
          <a:ln/>
        </p:spPr>
        <p:txBody>
          <a:bodyPr wrap="square" lIns="123424" tIns="61711" rIns="123424" bIns="61711" anchor="t" anchorCtr="0"/>
          <a:lstStyle/>
          <a:p>
            <a:pPr algn="ctr">
              <a:lnSpc>
                <a:spcPct val="80000"/>
              </a:lnSpc>
              <a:buNone/>
            </a:pPr>
            <a:r>
              <a:rPr lang="en-US" altLang="en-US" sz="1000" b="1" dirty="0">
                <a:latin typeface="Arial" charset="0"/>
                <a:ea typeface="Arial" charset="0"/>
              </a:rPr>
              <a:t>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800" dirty="0">
                <a:latin typeface="Arial" charset="0"/>
                <a:ea typeface="Arial" charset="0"/>
              </a:rPr>
              <a:t>La comunicación es una interacción bilateral con una persona, grupo o grupos a partir de una función interactiva. Es un proceso complejo de carácter material y espiritual, social e interpersonal, que posibilita el intercambio de información, la interacción y la influencia mutua en el comportamiento humano, a partir de la capacidad simbólica del </a:t>
            </a:r>
            <a:r>
              <a:rPr lang="en-US" altLang="en-US" sz="2800" dirty="0" smtClean="0">
                <a:latin typeface="Arial" charset="0"/>
                <a:ea typeface="Arial" charset="0"/>
              </a:rPr>
              <a:t>hombre</a:t>
            </a:r>
            <a:endParaRPr lang="en-US" altLang="en-US" sz="2800" dirty="0">
              <a:latin typeface="Arial" charset="0"/>
              <a:ea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800" dirty="0">
                <a:latin typeface="Arial" charset="0"/>
                <a:ea typeface="Arial" charset="0"/>
              </a:rPr>
              <a:t>Es un conjunto de mensajes, de interrelaciones; influye en los procesos que se producen en cualquier entidad, a su vez es influida por ellos; su esencia apunta a la construcción de significados, símbolos que se van a integrar en una imagen global de la entidad e influir positivamente en su desarrollo y posicionamiento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en-US" altLang="en-US" sz="2800" dirty="0">
              <a:latin typeface="Arial" charset="0"/>
              <a:ea typeface="Arial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  <a:buFont typeface="Wingdings" charset="2"/>
              <a:buChar char="ü"/>
            </a:pPr>
            <a:endParaRPr lang="en-US" altLang="en-US" sz="2800" dirty="0">
              <a:latin typeface="Arial" charset="0"/>
              <a:ea typeface="Arial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900" dirty="0">
                <a:latin typeface="Arial" charset="0"/>
                <a:ea typeface="Arial" charset="0"/>
              </a:rPr>
              <a:t>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  <a:buNone/>
            </a:pPr>
            <a:endParaRPr lang="en-US" altLang="en-US" sz="900" dirty="0">
              <a:latin typeface="Arial" charset="0"/>
              <a:ea typeface="Arial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  <a:buFont typeface="Wingdings" charset="2"/>
              <a:buChar char="ü"/>
            </a:pPr>
            <a:endParaRPr lang="en-US" altLang="en-US" sz="900" dirty="0">
              <a:latin typeface="Arial" charset="0"/>
              <a:ea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900" dirty="0">
              <a:latin typeface="Arial" charset="0"/>
              <a:ea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endParaRPr lang="en-US" altLang="en-US" sz="900" dirty="0">
              <a:latin typeface="Arial" charset="0"/>
              <a:ea typeface="Arial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  <a:buNone/>
            </a:pPr>
            <a:endParaRPr lang="en-US" altLang="en-US" sz="900" dirty="0">
              <a:latin typeface="Arial" charset="0"/>
              <a:ea typeface="Arial" charset="0"/>
            </a:endParaRPr>
          </a:p>
        </p:txBody>
      </p:sp>
      <p:sp>
        <p:nvSpPr>
          <p:cNvPr id="10243" name="10242 Rectángulo"/>
          <p:cNvSpPr>
            <a:spLocks/>
          </p:cNvSpPr>
          <p:nvPr/>
        </p:nvSpPr>
        <p:spPr>
          <a:xfrm>
            <a:off x="244475" y="355600"/>
            <a:ext cx="12077700" cy="8401050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txBody>
          <a:bodyPr lIns="123424" tIns="61711" rIns="123424" bIns="61711" anchor="ctr"/>
          <a:lstStyle/>
          <a:p>
            <a:pPr algn="ctr"/>
            <a:endParaRPr lang="en-US" alt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244" name="10243 Rectángulo"/>
          <p:cNvSpPr>
            <a:spLocks/>
          </p:cNvSpPr>
          <p:nvPr/>
        </p:nvSpPr>
        <p:spPr>
          <a:xfrm>
            <a:off x="3100388" y="614363"/>
            <a:ext cx="5257800" cy="646112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</a:ln>
          <a:effectLst>
            <a:outerShdw dist="20000" dir="5400000" algn="t" rotWithShape="0">
              <a:srgbClr val="000000">
                <a:alpha val="37998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en-US" sz="3600" b="1" dirty="0"/>
              <a:t>Comunicación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1342</Words>
  <Application>Microsoft Office PowerPoint</Application>
  <PresentationFormat>Personalizado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Droid Sans Fallback</vt:lpstr>
      <vt:lpstr/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Tres funciones básicas de la Comunicación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¿Y  después de todo cómo logro una eficaz Comunicación?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Yunan</cp:lastModifiedBy>
  <cp:revision>1</cp:revision>
  <dcterms:modified xsi:type="dcterms:W3CDTF">2006-01-01T05:44:22Z</dcterms:modified>
</cp:coreProperties>
</file>