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18" r:id="rId3"/>
    <p:sldId id="492" r:id="rId4"/>
    <p:sldId id="493" r:id="rId5"/>
    <p:sldId id="497" r:id="rId6"/>
    <p:sldId id="494" r:id="rId7"/>
    <p:sldId id="495" r:id="rId8"/>
    <p:sldId id="496" r:id="rId9"/>
    <p:sldId id="498" r:id="rId10"/>
    <p:sldId id="499" r:id="rId11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0D83-6306-4E55-9978-6E711B2D4177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40DA-BB28-4E42-95BC-6B33A04865B0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36810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Arial" pitchFamily="34" charset="0"/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7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6521" indent="-287125" defTabSz="9347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8494" indent="-229699" defTabSz="9347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7893" indent="-229699" defTabSz="9347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7290" indent="-229699" defTabSz="9347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6690" indent="-229699" defTabSz="9347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6086" indent="-229699" defTabSz="9347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5484" indent="-229699" defTabSz="9347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4882" indent="-229699" defTabSz="9347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1FEA75-CC18-4307-BAA8-329E54902F22}" type="slidenum">
              <a:rPr lang="es-ES_tradnl" smtClean="0">
                <a:solidFill>
                  <a:srgbClr val="000000"/>
                </a:solidFill>
              </a:rPr>
              <a:pPr eaLnBrk="1" hangingPunct="1"/>
              <a:t>1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78C6F-BDBD-4B58-B93F-D277819AE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81819D-89DD-4EB2-BB87-720451AAB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9BCDC-12B2-4833-9D55-535354DF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CA669-24D2-4424-835E-9F49C7C0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022D7-E7E2-42A6-9E08-CD6B35E6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2060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8E57A-2509-4CA8-ABC9-4D367694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D35435-9101-44FC-BD42-75233B9F7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2C810-2558-4577-A248-2B3F186F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7D0A5-F435-46DD-9CE7-4FFC8EE6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8A389-E1A4-4FA0-BFF7-A17326B1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8370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F75243-9766-4FBC-8C66-4B0BB7704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7389AE-A2DF-4C15-9C06-165FB31ED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BE96C-916B-4BC5-B3BC-A59F176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F96A7-1174-4B46-8009-53C62E7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F89F7-DC78-469A-A9F6-EEFC4D1A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2842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0BB1-1ADD-4B8F-9ED1-B31C7801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C1418-F141-487C-93D1-7A6235D2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68DBB-CC3B-4322-95B7-249A45A7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00CF-9586-4DDA-9BB2-17A1AFA9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6DFFA-2844-4F67-9EE8-F9A51ED3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00631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604C7-AECF-413F-BCE8-4FBADA5C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443ED8-A7D2-490D-8B95-937F91FB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E1A3F8-F73D-4C9C-8EBD-D64AB1C3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D76E3D-43DA-4B53-AFD7-9B4EDED8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2B83E-465F-4DE0-9581-32AE0531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459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3A657-0E8E-41B3-8772-63E06380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855135-4043-4053-B8DA-C15C3F371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9C9C6F-B6D5-4426-A171-9619FACF1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8FF06-627D-446F-8910-62E8312B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6E602-0FF9-4596-A2F8-1A14766A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125AEA-CE4C-4CB2-B14F-8FC8BBF7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311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C8F02-47F7-49A5-BAB6-6CBF03DB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FADB84-721E-4C8C-9FB7-3949A24F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587AD9-8C5C-4470-B2C7-98FF84FAE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D80ED0-3763-42DD-A8CA-74DCBE363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E223EB-D64D-44AB-8F9A-EC223EA4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C1B04D-A31C-4772-A995-E2E961CA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C0822A-1DEF-4D42-B9FF-606880AD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81E7DA-1D83-4E02-AFF6-17E84015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8978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E4955-64A3-49A4-8A4F-0A667309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5B4F16-06F5-4C5F-9118-E9F2D865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BCA0AB-EEF9-4E8F-B475-54584A9F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C488F4-9A5D-4B14-B9A9-A70A4B60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034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D908F3-D17A-4876-A9BD-2141C09A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9B1B48-5DAD-45B8-8EBC-B255AEBF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1BFD53-FD95-4478-930F-57D540B4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56258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E17BA-A0ED-428A-B9D8-238948E6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466D65-C3C6-40A2-9FF8-E4293635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CB9CAD-89C1-4CBF-A7DA-639CB2E5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D4520E-D6E5-4029-8AC7-1A33BC69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11E2F6-C885-4EAD-8DD0-2737A6B4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C45282-7F7B-49AE-BF0C-8BD13068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0710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EDB15-0865-48E2-8B5D-92292EDB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FE9556-67E0-4C57-A765-D0B16641E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4ED3F9-6A71-48A6-94B9-88DBB3277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D3571-FF4F-492E-A8E9-364352DE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0C58F3-FEA7-4E86-A3BF-B80BB7E9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3C052A-0A62-4159-BD07-5C68291F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8042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DB6470-3414-4484-B3A3-6A85377E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B91FC7-B49D-4E47-AEDE-B3F64785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004281-7B28-442D-8B49-EA7FDFA43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4EB9-2274-4D80-BF15-12F40A18F7BB}" type="datetimeFigureOut">
              <a:rPr lang="es-CU" smtClean="0"/>
              <a:t>1/10/2023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48EA4-FC76-4694-A8EB-A46A7BA07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20406C-D78F-4123-9EF6-61D1CC7DC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E4DD-0757-4A5C-A33D-F0CFB62D3627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92158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Universidad de Artemisa\05 Tapices de escritorio\Wallpaper 2 (1152x86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89"/>
            <a:ext cx="10972800" cy="704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2 Grupo"/>
          <p:cNvGrpSpPr>
            <a:grpSpLocks/>
          </p:cNvGrpSpPr>
          <p:nvPr/>
        </p:nvGrpSpPr>
        <p:grpSpPr bwMode="auto">
          <a:xfrm>
            <a:off x="4047108" y="4465918"/>
            <a:ext cx="7259953" cy="2375626"/>
            <a:chOff x="2865180" y="4646935"/>
            <a:chExt cx="6048672" cy="2467353"/>
          </a:xfrm>
        </p:grpSpPr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6570467" y="5982690"/>
              <a:ext cx="2133142" cy="113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s-ES" sz="6480" b="1" i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             </a:t>
              </a:r>
              <a:endParaRPr lang="es-ES" sz="5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2865180" y="4646935"/>
              <a:ext cx="6048672" cy="2013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6000" b="1" i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UNIVERSIDAD DE ARTEMISA </a:t>
              </a:r>
            </a:p>
          </p:txBody>
        </p:sp>
      </p:grpSp>
      <p:pic>
        <p:nvPicPr>
          <p:cNvPr id="3077" name="Imagen 1" descr="Bandera Cubana Ondea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22" y="2565400"/>
            <a:ext cx="10382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ildatp\Desktop\fondo\fondo nuevo UNIVERSIDAD ARTEMI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690" y="-960120"/>
            <a:ext cx="15613380" cy="87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9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72" y="110704"/>
            <a:ext cx="1274411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29776" y="1602681"/>
            <a:ext cx="9808481" cy="4509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U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Ambos tipos de proyectos tienen sus propias características, procedimientos y objetivos. Mientras que los proyectos de colaboración se centran en la sinergia y el trabajo en equipo para lograr metas comunes, los proyectos de inversión extranjera están más orientados hacia la maximización del retorno financiero a través de la inversión en un mercado específico. La elección entre uno u otro dependerá de las metas estratégicas de las partes involucradas y del contexto en el que operen.</a:t>
            </a:r>
          </a:p>
        </p:txBody>
      </p:sp>
    </p:spTree>
    <p:extLst>
      <p:ext uri="{BB962C8B-B14F-4D97-AF65-F5344CB8AC3E}">
        <p14:creationId xmlns:p14="http://schemas.microsoft.com/office/powerpoint/2010/main" val="419408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2" name="Rectángulo 21"/>
          <p:cNvSpPr/>
          <p:nvPr/>
        </p:nvSpPr>
        <p:spPr>
          <a:xfrm>
            <a:off x="1938554" y="1406708"/>
            <a:ext cx="9344090" cy="280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sz="528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es un proyecto de colaboración extranjera ???????????</a:t>
            </a:r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45436"/>
            <a:ext cx="1055712" cy="114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j0233018">
            <a:extLst>
              <a:ext uri="{FF2B5EF4-FFF2-40B4-BE49-F238E27FC236}">
                <a16:creationId xmlns:a16="http://schemas.microsoft.com/office/drawing/2014/main" id="{CB237296-92CF-4162-9AB8-CF34AD7E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70" y="4594601"/>
            <a:ext cx="2299559" cy="17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72" y="110704"/>
            <a:ext cx="1274411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80245" y="1144457"/>
            <a:ext cx="9808481" cy="399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8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88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colaboración extranjera </a:t>
            </a:r>
            <a:r>
              <a:rPr lang="es-ES" sz="2880" dirty="0">
                <a:latin typeface="Arial" panose="020B0604020202020204" pitchFamily="34" charset="0"/>
                <a:cs typeface="Arial" panose="020B0604020202020204" pitchFamily="34" charset="0"/>
              </a:rPr>
              <a:t>es una iniciativa en la que dos o más entidades de diferentes países trabajan juntas para alcanzar objetivos comunes. Estos proyectos pueden abarcar diversas áreas, como investigación científica, desarrollo tecnológico, educación, cultura, medio ambiente, entre otros.</a:t>
            </a:r>
          </a:p>
        </p:txBody>
      </p:sp>
    </p:spTree>
    <p:extLst>
      <p:ext uri="{BB962C8B-B14F-4D97-AF65-F5344CB8AC3E}">
        <p14:creationId xmlns:p14="http://schemas.microsoft.com/office/powerpoint/2010/main" val="250853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2" name="Rectángulo 21"/>
          <p:cNvSpPr/>
          <p:nvPr/>
        </p:nvSpPr>
        <p:spPr>
          <a:xfrm>
            <a:off x="1839766" y="596001"/>
            <a:ext cx="9344090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sz="4000" b="1" dirty="0">
                <a:cs typeface="Arial" panose="020B0604020202020204" pitchFamily="34" charset="0"/>
              </a:rPr>
              <a:t>Características Principales</a:t>
            </a:r>
            <a:endParaRPr lang="es-ES" sz="4000" b="1" dirty="0">
              <a:solidFill>
                <a:srgbClr val="FF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661" y="144920"/>
            <a:ext cx="1228531" cy="129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457465" y="1740219"/>
            <a:ext cx="6671273" cy="406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Intercambio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Conocimiento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Diversidad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Cultural</a:t>
            </a: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Financiamiento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Compartido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Objetivos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Comunes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Regulaciones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Internacionales</a:t>
            </a:r>
            <a:endParaRPr lang="es-E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2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12" y="53485"/>
            <a:ext cx="921704" cy="101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59310" y="272155"/>
            <a:ext cx="9164164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4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Procedimientos para un Proyecto de Colaboración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s-E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6CBF-92F0-4E51-816A-C5BB61480BF0}"/>
              </a:ext>
            </a:extLst>
          </p:cNvPr>
          <p:cNvSpPr txBox="1"/>
          <p:nvPr/>
        </p:nvSpPr>
        <p:spPr>
          <a:xfrm>
            <a:off x="4313846" y="1905718"/>
            <a:ext cx="6098344" cy="4680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Identificación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Socios</a:t>
            </a:r>
            <a:endParaRPr lang="es-CU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Definición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Objetivos</a:t>
            </a:r>
            <a:endParaRPr lang="es-CU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Acuerdo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Colaboración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Planificación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del Proyecto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Ejecución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Monitoreo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Evaluación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Cierre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Reporte</a:t>
            </a:r>
            <a:endParaRPr lang="es-CU" sz="2400" dirty="0"/>
          </a:p>
        </p:txBody>
      </p:sp>
    </p:spTree>
    <p:extLst>
      <p:ext uri="{BB962C8B-B14F-4D97-AF65-F5344CB8AC3E}">
        <p14:creationId xmlns:p14="http://schemas.microsoft.com/office/powerpoint/2010/main" val="32068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2" name="Rectángulo 21"/>
          <p:cNvSpPr/>
          <p:nvPr/>
        </p:nvSpPr>
        <p:spPr>
          <a:xfrm>
            <a:off x="1773644" y="1483881"/>
            <a:ext cx="9344090" cy="280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sz="528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es un proyecto de inversión extranjera ?????????</a:t>
            </a:r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45436"/>
            <a:ext cx="1055712" cy="114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 descr="H:\Imagenes comunicación educativa\images11.jpg">
            <a:extLst>
              <a:ext uri="{FF2B5EF4-FFF2-40B4-BE49-F238E27FC236}">
                <a16:creationId xmlns:a16="http://schemas.microsoft.com/office/drawing/2014/main" id="{3565B488-668B-4AE9-9330-5285ADFB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6" y="4637804"/>
            <a:ext cx="2765107" cy="22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7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72" y="110704"/>
            <a:ext cx="1274411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80245" y="1144457"/>
            <a:ext cx="9808481" cy="532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8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88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inversión extranjera </a:t>
            </a:r>
            <a:r>
              <a:rPr lang="es-ES" sz="2880" dirty="0">
                <a:latin typeface="Arial" panose="020B0604020202020204" pitchFamily="34" charset="0"/>
                <a:cs typeface="Arial" panose="020B0604020202020204" pitchFamily="34" charset="0"/>
              </a:rPr>
              <a:t>se refiere a la asignación de capital por parte de individuos, empresas o gobiernos de un país en activos productivos o en empresas ubicadas en otro país. Este tipo de inversión busca obtener un retorno financiero y, a menudo, también puede incluir otros objetivos como la expansión de mercado, la diversificación de riesgos o el acceso a recursos y tecnologías.</a:t>
            </a:r>
          </a:p>
        </p:txBody>
      </p:sp>
    </p:spTree>
    <p:extLst>
      <p:ext uri="{BB962C8B-B14F-4D97-AF65-F5344CB8AC3E}">
        <p14:creationId xmlns:p14="http://schemas.microsoft.com/office/powerpoint/2010/main" val="140694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2" name="Rectángulo 21"/>
          <p:cNvSpPr/>
          <p:nvPr/>
        </p:nvSpPr>
        <p:spPr>
          <a:xfrm>
            <a:off x="1839766" y="596001"/>
            <a:ext cx="9344090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sz="4000" b="1" dirty="0">
                <a:cs typeface="Arial" panose="020B0604020202020204" pitchFamily="34" charset="0"/>
              </a:rPr>
              <a:t>Características Principales</a:t>
            </a:r>
            <a:endParaRPr lang="es-ES" sz="4000" b="1" dirty="0">
              <a:solidFill>
                <a:srgbClr val="FF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661" y="144920"/>
            <a:ext cx="1228531" cy="129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457465" y="1740219"/>
            <a:ext cx="6671273" cy="406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Capital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Externo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Proyectos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Productivos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Beneficios</a:t>
            </a:r>
            <a:r>
              <a:rPr lang="en-US" sz="384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Económicos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Regulaciones</a:t>
            </a:r>
            <a:endParaRPr lang="en-U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4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Riesgos</a:t>
            </a:r>
            <a:endParaRPr lang="es-ES" sz="384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4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49956"/>
          <a:stretch/>
        </p:blipFill>
        <p:spPr>
          <a:xfrm flipH="1">
            <a:off x="609600" y="0"/>
            <a:ext cx="951684" cy="6855840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1180066" y="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0" name="19 Rectángulo"/>
          <p:cNvSpPr/>
          <p:nvPr/>
        </p:nvSpPr>
        <p:spPr>
          <a:xfrm>
            <a:off x="800822" y="857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1" name="20 Rectángulo"/>
          <p:cNvSpPr/>
          <p:nvPr/>
        </p:nvSpPr>
        <p:spPr>
          <a:xfrm>
            <a:off x="1180066" y="8572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3" name="22 Rectángulo"/>
          <p:cNvSpPr/>
          <p:nvPr/>
        </p:nvSpPr>
        <p:spPr>
          <a:xfrm>
            <a:off x="800822" y="17145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4" name="23 Rectángulo"/>
          <p:cNvSpPr/>
          <p:nvPr/>
        </p:nvSpPr>
        <p:spPr>
          <a:xfrm>
            <a:off x="609600" y="1"/>
            <a:ext cx="189622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5" name="24 Rectángulo"/>
          <p:cNvSpPr/>
          <p:nvPr/>
        </p:nvSpPr>
        <p:spPr>
          <a:xfrm>
            <a:off x="611199" y="2571751"/>
            <a:ext cx="189622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6" name="25 Rectángulo"/>
          <p:cNvSpPr/>
          <p:nvPr/>
        </p:nvSpPr>
        <p:spPr>
          <a:xfrm>
            <a:off x="799221" y="3000375"/>
            <a:ext cx="189622" cy="428626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7" name="26 Rectángulo"/>
          <p:cNvSpPr/>
          <p:nvPr/>
        </p:nvSpPr>
        <p:spPr>
          <a:xfrm>
            <a:off x="988845" y="342900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8" name="27 Rectángulo"/>
          <p:cNvSpPr/>
          <p:nvPr/>
        </p:nvSpPr>
        <p:spPr>
          <a:xfrm>
            <a:off x="800822" y="4286251"/>
            <a:ext cx="379244" cy="857250"/>
          </a:xfrm>
          <a:prstGeom prst="rect">
            <a:avLst/>
          </a:prstGeom>
          <a:solidFill>
            <a:srgbClr val="D6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29" name="28 Rectángulo"/>
          <p:cNvSpPr/>
          <p:nvPr/>
        </p:nvSpPr>
        <p:spPr>
          <a:xfrm>
            <a:off x="1180066" y="5143501"/>
            <a:ext cx="379244" cy="85725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1" name="30 Rectángulo"/>
          <p:cNvSpPr/>
          <p:nvPr/>
        </p:nvSpPr>
        <p:spPr>
          <a:xfrm>
            <a:off x="1182040" y="6000751"/>
            <a:ext cx="379244" cy="857250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sp>
        <p:nvSpPr>
          <p:cNvPr id="32" name="31 Rectángulo"/>
          <p:cNvSpPr/>
          <p:nvPr/>
        </p:nvSpPr>
        <p:spPr>
          <a:xfrm>
            <a:off x="611199" y="5143500"/>
            <a:ext cx="189622" cy="428626"/>
          </a:xfrm>
          <a:prstGeom prst="rect">
            <a:avLst/>
          </a:prstGeom>
          <a:solidFill>
            <a:srgbClr val="D6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/>
          </a:p>
        </p:txBody>
      </p:sp>
      <p:pic>
        <p:nvPicPr>
          <p:cNvPr id="30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12" y="53485"/>
            <a:ext cx="921704" cy="101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59310" y="272155"/>
            <a:ext cx="9164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Procedimientos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para un Proyecto de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Inversión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Extranjera</a:t>
            </a:r>
            <a:endParaRPr lang="es-E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66CBF-92F0-4E51-816A-C5BB61480BF0}"/>
              </a:ext>
            </a:extLst>
          </p:cNvPr>
          <p:cNvSpPr txBox="1"/>
          <p:nvPr/>
        </p:nvSpPr>
        <p:spPr>
          <a:xfrm>
            <a:off x="4386331" y="1867748"/>
            <a:ext cx="9976781" cy="435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Estudio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Mercado</a:t>
            </a:r>
            <a:endParaRPr lang="es-CU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Evaluación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Legal y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Regulatoria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 de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Negocios</a:t>
            </a:r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Financiación</a:t>
            </a:r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Registro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Legal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Ejecución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del Proyecto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Monitoreo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Evaluación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8.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Cierre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 </a:t>
            </a:r>
            <a:r>
              <a:rPr lang="en-US" sz="2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Reporte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s-CU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3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329</Words>
  <Application>Microsoft Office PowerPoint</Application>
  <PresentationFormat>Panorámica</PresentationFormat>
  <Paragraphs>37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Marco</dc:creator>
  <cp:lastModifiedBy>Jean Marco</cp:lastModifiedBy>
  <cp:revision>4</cp:revision>
  <dcterms:created xsi:type="dcterms:W3CDTF">2023-10-01T09:48:47Z</dcterms:created>
  <dcterms:modified xsi:type="dcterms:W3CDTF">2023-10-01T10:13:02Z</dcterms:modified>
</cp:coreProperties>
</file>