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28" r:id="rId2"/>
    <p:sldId id="278" r:id="rId3"/>
    <p:sldId id="279" r:id="rId4"/>
    <p:sldId id="314" r:id="rId5"/>
    <p:sldId id="315" r:id="rId6"/>
    <p:sldId id="316" r:id="rId7"/>
    <p:sldId id="317" r:id="rId8"/>
    <p:sldId id="318" r:id="rId9"/>
    <p:sldId id="325" r:id="rId10"/>
    <p:sldId id="319" r:id="rId11"/>
    <p:sldId id="326" r:id="rId12"/>
    <p:sldId id="320" r:id="rId13"/>
    <p:sldId id="321" r:id="rId14"/>
    <p:sldId id="322" r:id="rId15"/>
    <p:sldId id="327" r:id="rId16"/>
    <p:sldId id="323" r:id="rId17"/>
    <p:sldId id="324" r:id="rId18"/>
    <p:sldId id="329"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1BAF2-17F7-4441-B47A-911EFB067CB9}" type="datetimeFigureOut">
              <a:rPr lang="es-ES" smtClean="0"/>
              <a:t>14/04/2023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67BB6-CA90-4309-B4D4-EB66F8D965BA}" type="slidenum">
              <a:rPr lang="es-ES" smtClean="0"/>
              <a:t>‹Nº›</a:t>
            </a:fld>
            <a:endParaRPr lang="es-ES"/>
          </a:p>
        </p:txBody>
      </p:sp>
    </p:spTree>
    <p:extLst>
      <p:ext uri="{BB962C8B-B14F-4D97-AF65-F5344CB8AC3E}">
        <p14:creationId xmlns:p14="http://schemas.microsoft.com/office/powerpoint/2010/main" val="242047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967BB6-CA90-4309-B4D4-EB66F8D965BA}" type="slidenum">
              <a:rPr lang="es-ES" smtClean="0"/>
              <a:t>1</a:t>
            </a:fld>
            <a:endParaRPr lang="es-ES"/>
          </a:p>
        </p:txBody>
      </p:sp>
    </p:spTree>
    <p:extLst>
      <p:ext uri="{BB962C8B-B14F-4D97-AF65-F5344CB8AC3E}">
        <p14:creationId xmlns:p14="http://schemas.microsoft.com/office/powerpoint/2010/main" val="363790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967BB6-CA90-4309-B4D4-EB66F8D965BA}" type="slidenum">
              <a:rPr lang="es-ES" smtClean="0"/>
              <a:t>18</a:t>
            </a:fld>
            <a:endParaRPr lang="es-ES"/>
          </a:p>
        </p:txBody>
      </p:sp>
    </p:spTree>
    <p:extLst>
      <p:ext uri="{BB962C8B-B14F-4D97-AF65-F5344CB8AC3E}">
        <p14:creationId xmlns:p14="http://schemas.microsoft.com/office/powerpoint/2010/main" val="363790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6C5A1C6-7771-433A-A806-16812E33BDE4}" type="datetimeFigureOut">
              <a:rPr lang="es-ES" smtClean="0"/>
              <a:t>14/04/2023</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1BD3A0E-3BB5-4048-B84F-9ADF3002757A}"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6C5A1C6-7771-433A-A806-16812E33BDE4}" type="datetimeFigureOut">
              <a:rPr lang="es-ES" smtClean="0"/>
              <a:t>14/04/2023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6C5A1C6-7771-433A-A806-16812E33BDE4}" type="datetimeFigureOut">
              <a:rPr lang="es-ES" smtClean="0"/>
              <a:t>14/04/2023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A1C6-7771-433A-A806-16812E33BDE4}" type="datetimeFigureOut">
              <a:rPr lang="es-ES" smtClean="0"/>
              <a:t>14/04/2023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C5A1C6-7771-433A-A806-16812E33BDE4}" type="datetimeFigureOut">
              <a:rPr lang="es-ES" smtClean="0"/>
              <a:t>14/04/2023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6C5A1C6-7771-433A-A806-16812E33BDE4}" type="datetimeFigureOut">
              <a:rPr lang="es-ES" smtClean="0"/>
              <a:t>14/04/2023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1BD3A0E-3BB5-4048-B84F-9ADF3002757A}"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6C5A1C6-7771-433A-A806-16812E33BDE4}" type="datetimeFigureOut">
              <a:rPr lang="es-ES" smtClean="0"/>
              <a:t>14/04/2023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6C5A1C6-7771-433A-A806-16812E33BDE4}" type="datetimeFigureOut">
              <a:rPr lang="es-ES" smtClean="0"/>
              <a:t>14/04/2023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5A1C6-7771-433A-A806-16812E33BDE4}" type="datetimeFigureOut">
              <a:rPr lang="es-ES" smtClean="0"/>
              <a:t>14/04/2023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6C5A1C6-7771-433A-A806-16812E33BDE4}" type="datetimeFigureOut">
              <a:rPr lang="es-ES" smtClean="0"/>
              <a:t>14/04/2023</a:t>
            </a:fld>
            <a:endParaRPr lang="es-ES"/>
          </a:p>
        </p:txBody>
      </p:sp>
      <p:sp>
        <p:nvSpPr>
          <p:cNvPr id="7" name="Slide Number Placeholder 6"/>
          <p:cNvSpPr>
            <a:spLocks noGrp="1"/>
          </p:cNvSpPr>
          <p:nvPr>
            <p:ph type="sldNum" sz="quarter" idx="12"/>
          </p:nvPr>
        </p:nvSpPr>
        <p:spPr/>
        <p:txBody>
          <a:bodyPr/>
          <a:lstStyle/>
          <a:p>
            <a:fld id="{31BD3A0E-3BB5-4048-B84F-9ADF3002757A}"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C5A1C6-7771-433A-A806-16812E33BDE4}" type="datetimeFigureOut">
              <a:rPr lang="es-ES" smtClean="0"/>
              <a:t>14/04/2023</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6C5A1C6-7771-433A-A806-16812E33BDE4}" type="datetimeFigureOut">
              <a:rPr lang="es-ES" smtClean="0"/>
              <a:t>14/04/2023</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1BD3A0E-3BB5-4048-B84F-9ADF3002757A}"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2996952"/>
            <a:ext cx="4137671" cy="1938992"/>
          </a:xfrm>
          <a:prstGeom prst="rect">
            <a:avLst/>
          </a:prstGeom>
        </p:spPr>
        <p:txBody>
          <a:bodyPr wrap="none">
            <a:spAutoFit/>
          </a:bodyPr>
          <a:lstStyle/>
          <a:p>
            <a:r>
              <a:rPr lang="es-ES" sz="6000" b="1" dirty="0" smtClean="0"/>
              <a:t>Zootecnia </a:t>
            </a:r>
          </a:p>
          <a:p>
            <a:pPr algn="ctr"/>
            <a:r>
              <a:rPr lang="es-ES" sz="6000" b="1" dirty="0" smtClean="0"/>
              <a:t>General </a:t>
            </a:r>
            <a:endParaRPr lang="es-ES" sz="6000" dirty="0"/>
          </a:p>
        </p:txBody>
      </p:sp>
      <p:grpSp>
        <p:nvGrpSpPr>
          <p:cNvPr id="10" name="9 Grupo"/>
          <p:cNvGrpSpPr/>
          <p:nvPr/>
        </p:nvGrpSpPr>
        <p:grpSpPr>
          <a:xfrm>
            <a:off x="5509624" y="2143069"/>
            <a:ext cx="3121416" cy="4194613"/>
            <a:chOff x="5004048" y="1972581"/>
            <a:chExt cx="3626992" cy="4403999"/>
          </a:xfrm>
        </p:grpSpPr>
        <p:pic>
          <p:nvPicPr>
            <p:cNvPr id="3" name="Picture 6" descr="PICT0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366" y="1972581"/>
              <a:ext cx="1994035" cy="163954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pic>
        <p:pic>
          <p:nvPicPr>
            <p:cNvPr id="4" name="Picture 7" descr="gall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12976"/>
              <a:ext cx="1676327" cy="16561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688" y="4602438"/>
              <a:ext cx="1344352" cy="168312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909" y="3429001"/>
              <a:ext cx="1742131" cy="1297462"/>
            </a:xfrm>
            <a:prstGeom prst="rect">
              <a:avLst/>
            </a:prstGeom>
          </p:spPr>
        </p:pic>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9624" y="4627431"/>
              <a:ext cx="1609483" cy="1749149"/>
            </a:xfrm>
            <a:prstGeom prst="rect">
              <a:avLst/>
            </a:prstGeom>
          </p:spPr>
        </p:pic>
      </p:grpSp>
      <p:sp>
        <p:nvSpPr>
          <p:cNvPr id="9" name="8 Rectángulo"/>
          <p:cNvSpPr/>
          <p:nvPr/>
        </p:nvSpPr>
        <p:spPr>
          <a:xfrm>
            <a:off x="686546" y="5132362"/>
            <a:ext cx="4435830" cy="369332"/>
          </a:xfrm>
          <a:prstGeom prst="rect">
            <a:avLst/>
          </a:prstGeom>
        </p:spPr>
        <p:txBody>
          <a:bodyPr wrap="none">
            <a:spAutoFit/>
          </a:bodyPr>
          <a:lstStyle/>
          <a:p>
            <a:r>
              <a:rPr lang="es-ES" dirty="0" smtClean="0"/>
              <a:t>Profesora: MSc. Deilyn Moreno Ramos.</a:t>
            </a:r>
            <a:endParaRPr lang="es-E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699591"/>
            <a:ext cx="45720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45" y="502940"/>
            <a:ext cx="14001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151308" y="2422629"/>
            <a:ext cx="2880320" cy="646331"/>
          </a:xfrm>
          <a:prstGeom prst="rect">
            <a:avLst/>
          </a:prstGeom>
          <a:noFill/>
        </p:spPr>
        <p:txBody>
          <a:bodyPr wrap="square" rtlCol="0">
            <a:spAutoFit/>
          </a:bodyPr>
          <a:lstStyle/>
          <a:p>
            <a:pPr algn="ctr"/>
            <a:r>
              <a:rPr lang="es-ES" dirty="0" smtClean="0"/>
              <a:t>CUM ALQUIZAR</a:t>
            </a:r>
          </a:p>
          <a:p>
            <a:pPr algn="ctr"/>
            <a:r>
              <a:rPr lang="es-ES" dirty="0" smtClean="0"/>
              <a:t>Curso por encuentro </a:t>
            </a:r>
            <a:endParaRPr lang="es-ES" dirty="0"/>
          </a:p>
        </p:txBody>
      </p:sp>
      <p:sp>
        <p:nvSpPr>
          <p:cNvPr id="11" name="10 Rectángulo"/>
          <p:cNvSpPr/>
          <p:nvPr/>
        </p:nvSpPr>
        <p:spPr>
          <a:xfrm>
            <a:off x="1932932" y="5733256"/>
            <a:ext cx="1846980" cy="646331"/>
          </a:xfrm>
          <a:prstGeom prst="rect">
            <a:avLst/>
          </a:prstGeom>
        </p:spPr>
        <p:txBody>
          <a:bodyPr wrap="none">
            <a:spAutoFit/>
          </a:bodyPr>
          <a:lstStyle/>
          <a:p>
            <a:r>
              <a:rPr lang="es-ES" sz="3600" b="1" dirty="0" smtClean="0"/>
              <a:t>Clase </a:t>
            </a:r>
            <a:r>
              <a:rPr lang="es-ES" sz="3600" b="1" dirty="0" smtClean="0"/>
              <a:t>6</a:t>
            </a:r>
            <a:endParaRPr lang="es-ES" sz="3600" dirty="0"/>
          </a:p>
        </p:txBody>
      </p:sp>
    </p:spTree>
    <p:extLst>
      <p:ext uri="{BB962C8B-B14F-4D97-AF65-F5344CB8AC3E}">
        <p14:creationId xmlns:p14="http://schemas.microsoft.com/office/powerpoint/2010/main" val="3767729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476672"/>
            <a:ext cx="3145413" cy="584775"/>
          </a:xfrm>
          <a:prstGeom prst="rect">
            <a:avLst/>
          </a:prstGeom>
        </p:spPr>
        <p:txBody>
          <a:bodyPr wrap="none">
            <a:spAutoFit/>
          </a:bodyPr>
          <a:lstStyle/>
          <a:p>
            <a:pPr lvl="0"/>
            <a:r>
              <a:rPr lang="es-ES" sz="3200" kern="1600" dirty="0" smtClean="0">
                <a:solidFill>
                  <a:schemeClr val="bg2">
                    <a:lumMod val="50000"/>
                  </a:schemeClr>
                </a:solidFill>
                <a:latin typeface="Arial" panose="020B0604020202020204" pitchFamily="34" charset="0"/>
                <a:ea typeface="Times New Roman" panose="02020603050405020304" pitchFamily="18" charset="0"/>
              </a:rPr>
              <a:t>Consanguinidad</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4" name="Rectángulo 3"/>
          <p:cNvSpPr/>
          <p:nvPr/>
        </p:nvSpPr>
        <p:spPr>
          <a:xfrm>
            <a:off x="1115616" y="3789040"/>
            <a:ext cx="7344638" cy="1754326"/>
          </a:xfrm>
          <a:prstGeom prst="rect">
            <a:avLst/>
          </a:prstGeom>
        </p:spPr>
        <p:txBody>
          <a:bodyPr wrap="square">
            <a:spAutoFit/>
          </a:bodyPr>
          <a:lstStyle/>
          <a:p>
            <a:pPr algn="ctr"/>
            <a:r>
              <a:rPr lang="es-ES" dirty="0"/>
              <a:t>La </a:t>
            </a:r>
            <a:r>
              <a:rPr lang="es-ES" b="1" dirty="0"/>
              <a:t>consanguinidad</a:t>
            </a:r>
            <a:r>
              <a:rPr lang="es-ES" dirty="0"/>
              <a:t> (</a:t>
            </a:r>
            <a:r>
              <a:rPr lang="es-ES" dirty="0" err="1"/>
              <a:t>inbreeding</a:t>
            </a:r>
            <a:r>
              <a:rPr lang="es-ES" dirty="0"/>
              <a:t>) es el apareamiento entre </a:t>
            </a:r>
            <a:r>
              <a:rPr lang="es-ES" b="1" dirty="0"/>
              <a:t>animales</a:t>
            </a:r>
            <a:r>
              <a:rPr lang="es-ES" dirty="0"/>
              <a:t> que tienen uno o más antepasados en común. Cuanto más cercano sea el parentesco, mayor será la </a:t>
            </a:r>
            <a:r>
              <a:rPr lang="es-ES" b="1" dirty="0"/>
              <a:t>consanguinidad</a:t>
            </a:r>
            <a:r>
              <a:rPr lang="es-ES" dirty="0"/>
              <a:t> en la progenie resultante</a:t>
            </a:r>
            <a:r>
              <a:rPr lang="es-ES" dirty="0" smtClean="0"/>
              <a:t>. Los </a:t>
            </a:r>
            <a:r>
              <a:rPr lang="es-ES" b="1" dirty="0"/>
              <a:t>animales</a:t>
            </a:r>
            <a:r>
              <a:rPr lang="es-ES" dirty="0"/>
              <a:t> emparentados tienen más genes en común que los desvinculados genealógicamente.</a:t>
            </a:r>
          </a:p>
        </p:txBody>
      </p:sp>
      <p:sp>
        <p:nvSpPr>
          <p:cNvPr id="5" name="Rectángulo 4"/>
          <p:cNvSpPr/>
          <p:nvPr/>
        </p:nvSpPr>
        <p:spPr>
          <a:xfrm>
            <a:off x="827584" y="1061447"/>
            <a:ext cx="4572000" cy="258532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S" b="1" dirty="0" smtClean="0"/>
              <a:t>Consanguinidad</a:t>
            </a:r>
            <a:r>
              <a:rPr lang="es-ES" dirty="0" smtClean="0"/>
              <a:t> </a:t>
            </a:r>
            <a:r>
              <a:rPr lang="es-ES" dirty="0"/>
              <a:t>es la relación de sangre entre dos personas: los parientes consanguíneos son aquellos que comparten sangre por tener algún pariente común; los parientes no consanguíneos son aquellos que no presentan un vínculo de sangre, pero que son parientes por un vínculo legal (matrimonio o adopción).</a:t>
            </a:r>
          </a:p>
        </p:txBody>
      </p:sp>
    </p:spTree>
    <p:extLst>
      <p:ext uri="{BB962C8B-B14F-4D97-AF65-F5344CB8AC3E}">
        <p14:creationId xmlns:p14="http://schemas.microsoft.com/office/powerpoint/2010/main" val="3614014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908720"/>
            <a:ext cx="7056784" cy="1477328"/>
          </a:xfrm>
          <a:prstGeom prst="rect">
            <a:avLst/>
          </a:prstGeom>
        </p:spPr>
        <p:txBody>
          <a:bodyPr wrap="square">
            <a:spAutoFit/>
          </a:bodyPr>
          <a:lstStyle/>
          <a:p>
            <a:pPr algn="just"/>
            <a:r>
              <a:rPr lang="es-ES" dirty="0"/>
              <a:t>Los </a:t>
            </a:r>
            <a:r>
              <a:rPr lang="es-ES" b="1" dirty="0"/>
              <a:t>grados de consanguinidad</a:t>
            </a:r>
            <a:r>
              <a:rPr lang="es-ES" dirty="0"/>
              <a:t> se refieren a las diferentes generaciones de una familia y la distancia que existe de un familiar directo a otro. </a:t>
            </a:r>
            <a:r>
              <a:rPr lang="es-ES" dirty="0" smtClean="0"/>
              <a:t>Los </a:t>
            </a:r>
            <a:r>
              <a:rPr lang="es-ES" b="1" dirty="0"/>
              <a:t>grados de consanguinidad</a:t>
            </a:r>
            <a:r>
              <a:rPr lang="es-ES" dirty="0"/>
              <a:t> constituyen un vínculo de parentesco de sangre que determina las diferentes generaciones de una familia.</a:t>
            </a:r>
          </a:p>
        </p:txBody>
      </p:sp>
      <p:sp>
        <p:nvSpPr>
          <p:cNvPr id="3" name="Rectángulo 2"/>
          <p:cNvSpPr/>
          <p:nvPr/>
        </p:nvSpPr>
        <p:spPr>
          <a:xfrm>
            <a:off x="1135832" y="2564904"/>
            <a:ext cx="7036568" cy="1754326"/>
          </a:xfrm>
          <a:prstGeom prst="rect">
            <a:avLst/>
          </a:prstGeom>
        </p:spPr>
        <p:txBody>
          <a:bodyPr wrap="square">
            <a:spAutoFit/>
          </a:bodyPr>
          <a:lstStyle/>
          <a:p>
            <a:r>
              <a:rPr lang="es-ES" dirty="0"/>
              <a:t>Pariente de </a:t>
            </a:r>
            <a:r>
              <a:rPr lang="es-ES" b="1" dirty="0"/>
              <a:t>primer grado</a:t>
            </a:r>
            <a:r>
              <a:rPr lang="es-ES" dirty="0"/>
              <a:t/>
            </a:r>
            <a:br>
              <a:rPr lang="es-ES" dirty="0"/>
            </a:br>
            <a:r>
              <a:rPr lang="es-ES" dirty="0"/>
              <a:t/>
            </a:r>
            <a:br>
              <a:rPr lang="es-ES" dirty="0"/>
            </a:br>
            <a:r>
              <a:rPr lang="es-ES" dirty="0"/>
              <a:t>Un familiar de </a:t>
            </a:r>
            <a:r>
              <a:rPr lang="es-ES" b="1" dirty="0"/>
              <a:t>primer grado</a:t>
            </a:r>
            <a:r>
              <a:rPr lang="es-ES" dirty="0"/>
              <a:t> es un miembro de la familia que comparte el 50 por ciento de sus genes con una persona concreta de su familia. Los familiares de </a:t>
            </a:r>
            <a:r>
              <a:rPr lang="es-ES" b="1" dirty="0"/>
              <a:t>primer grado</a:t>
            </a:r>
            <a:r>
              <a:rPr lang="es-ES" dirty="0"/>
              <a:t> son los padres, hijos y hermanos.</a:t>
            </a:r>
          </a:p>
        </p:txBody>
      </p:sp>
      <p:sp>
        <p:nvSpPr>
          <p:cNvPr id="4" name="Rectángulo 3"/>
          <p:cNvSpPr/>
          <p:nvPr/>
        </p:nvSpPr>
        <p:spPr>
          <a:xfrm>
            <a:off x="1113058" y="4529631"/>
            <a:ext cx="7059341" cy="923330"/>
          </a:xfrm>
          <a:prstGeom prst="rect">
            <a:avLst/>
          </a:prstGeom>
        </p:spPr>
        <p:txBody>
          <a:bodyPr wrap="square">
            <a:spAutoFit/>
          </a:bodyPr>
          <a:lstStyle/>
          <a:p>
            <a:r>
              <a:rPr lang="es-ES" dirty="0"/>
              <a:t>El coeficiente de </a:t>
            </a:r>
            <a:r>
              <a:rPr lang="es-ES" i="1" dirty="0"/>
              <a:t>consanguinidad</a:t>
            </a:r>
            <a:r>
              <a:rPr lang="es-ES" dirty="0"/>
              <a:t> ( </a:t>
            </a:r>
            <a:r>
              <a:rPr lang="es-ES" dirty="0" err="1"/>
              <a:t>Cc</a:t>
            </a:r>
            <a:r>
              <a:rPr lang="es-ES" dirty="0"/>
              <a:t> o F ) es la probabilidad de que los dos alelos de un gen en un individuo sean idénticos por </a:t>
            </a:r>
            <a:r>
              <a:rPr lang="es-ES" dirty="0" smtClean="0"/>
              <a:t>descendencia.</a:t>
            </a:r>
            <a:endParaRPr lang="es-ES" dirty="0"/>
          </a:p>
        </p:txBody>
      </p:sp>
    </p:spTree>
    <p:extLst>
      <p:ext uri="{BB962C8B-B14F-4D97-AF65-F5344CB8AC3E}">
        <p14:creationId xmlns:p14="http://schemas.microsoft.com/office/powerpoint/2010/main" val="129438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548680"/>
            <a:ext cx="2507418" cy="584775"/>
          </a:xfrm>
          <a:prstGeom prst="rect">
            <a:avLst/>
          </a:prstGeom>
        </p:spPr>
        <p:txBody>
          <a:bodyPr wrap="none">
            <a:spAutoFit/>
          </a:bodyPr>
          <a:lstStyle/>
          <a:p>
            <a:pPr lvl="0"/>
            <a:r>
              <a:rPr lang="es-ES" sz="3200" kern="1600" dirty="0" smtClean="0">
                <a:solidFill>
                  <a:schemeClr val="bg2">
                    <a:lumMod val="50000"/>
                  </a:schemeClr>
                </a:solidFill>
                <a:latin typeface="Arial" panose="020B0604020202020204" pitchFamily="34" charset="0"/>
                <a:ea typeface="Times New Roman" panose="02020603050405020304" pitchFamily="18" charset="0"/>
              </a:rPr>
              <a:t>Cruzamiento</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3" name="Rectángulo 2"/>
          <p:cNvSpPr/>
          <p:nvPr/>
        </p:nvSpPr>
        <p:spPr>
          <a:xfrm>
            <a:off x="825740" y="1133455"/>
            <a:ext cx="6122524"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t>El </a:t>
            </a:r>
            <a:r>
              <a:rPr lang="es-ES" b="1" dirty="0"/>
              <a:t>cruzamiento</a:t>
            </a:r>
            <a:r>
              <a:rPr lang="es-ES" dirty="0"/>
              <a:t> se define como el apareamiento entre un ejemplar masculino y uno femenino para engendrar una cría con las características deseadas sus progenitores. Los principales métodos son endogamia y exogamia, que a su vez se dividen en 8 tipos distintos.</a:t>
            </a:r>
          </a:p>
        </p:txBody>
      </p:sp>
      <p:pic>
        <p:nvPicPr>
          <p:cNvPr id="4" name="Imagen 3"/>
          <p:cNvPicPr>
            <a:picLocks noChangeAspect="1"/>
          </p:cNvPicPr>
          <p:nvPr/>
        </p:nvPicPr>
        <p:blipFill>
          <a:blip r:embed="rId2"/>
          <a:stretch>
            <a:fillRect/>
          </a:stretch>
        </p:blipFill>
        <p:spPr>
          <a:xfrm>
            <a:off x="5868144" y="3284984"/>
            <a:ext cx="2519536" cy="2857667"/>
          </a:xfrm>
          <a:prstGeom prst="rect">
            <a:avLst/>
          </a:prstGeom>
        </p:spPr>
      </p:pic>
      <p:sp>
        <p:nvSpPr>
          <p:cNvPr id="5" name="Rectángulo 4"/>
          <p:cNvSpPr/>
          <p:nvPr/>
        </p:nvSpPr>
        <p:spPr>
          <a:xfrm>
            <a:off x="848157" y="3284984"/>
            <a:ext cx="4572000" cy="258532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S" b="1" dirty="0"/>
              <a:t>Cruzamiento</a:t>
            </a:r>
            <a:r>
              <a:rPr lang="es-ES" dirty="0"/>
              <a:t> significa cruzar entre diferentes razas. Esta es la práctica de introducir material genético no relacionado en una línea de reproducción. Aumenta la diversidad genética, lo que reduce la probabilidad de que un individuo esté sujeto a enfermedades o anomalías genéticas.</a:t>
            </a:r>
          </a:p>
        </p:txBody>
      </p:sp>
    </p:spTree>
    <p:extLst>
      <p:ext uri="{BB962C8B-B14F-4D97-AF65-F5344CB8AC3E}">
        <p14:creationId xmlns:p14="http://schemas.microsoft.com/office/powerpoint/2010/main" val="382470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692696"/>
            <a:ext cx="4572000" cy="584775"/>
          </a:xfrm>
          <a:prstGeom prst="rect">
            <a:avLst/>
          </a:prstGeom>
        </p:spPr>
        <p:txBody>
          <a:bodyPr>
            <a:spAutoFit/>
          </a:bodyPr>
          <a:lstStyle/>
          <a:p>
            <a:pPr lvl="0"/>
            <a:r>
              <a:rPr lang="es-ES" sz="3200" kern="1600" dirty="0">
                <a:solidFill>
                  <a:schemeClr val="bg2">
                    <a:lumMod val="50000"/>
                  </a:schemeClr>
                </a:solidFill>
                <a:latin typeface="Arial" panose="020B0604020202020204" pitchFamily="34" charset="0"/>
                <a:ea typeface="Times New Roman" panose="02020603050405020304" pitchFamily="18" charset="0"/>
              </a:rPr>
              <a:t>Sistemas de categorías </a:t>
            </a:r>
          </a:p>
        </p:txBody>
      </p:sp>
      <p:sp>
        <p:nvSpPr>
          <p:cNvPr id="3" name="Rectángulo 2"/>
          <p:cNvSpPr/>
          <p:nvPr/>
        </p:nvSpPr>
        <p:spPr>
          <a:xfrm>
            <a:off x="727689" y="1443660"/>
            <a:ext cx="7556857" cy="1200329"/>
          </a:xfrm>
          <a:prstGeom prst="rect">
            <a:avLst/>
          </a:prstGeom>
        </p:spPr>
        <p:txBody>
          <a:bodyPr wrap="square">
            <a:spAutoFit/>
          </a:bodyPr>
          <a:lstStyle/>
          <a:p>
            <a:pPr algn="just"/>
            <a:r>
              <a:rPr lang="es-ES" dirty="0"/>
              <a:t>Es el conjunto de plantas y </a:t>
            </a:r>
            <a:r>
              <a:rPr lang="es-ES" b="1" dirty="0"/>
              <a:t>animales</a:t>
            </a:r>
            <a:r>
              <a:rPr lang="es-ES" dirty="0"/>
              <a:t> que en condiciones ambientales determinadas son manejados por el hombre con técnicas y herramientas específicas que le permiten obtener un producto útil a la sociedad.</a:t>
            </a:r>
          </a:p>
        </p:txBody>
      </p:sp>
      <p:sp>
        <p:nvSpPr>
          <p:cNvPr id="4" name="Rectángulo 3"/>
          <p:cNvSpPr/>
          <p:nvPr/>
        </p:nvSpPr>
        <p:spPr>
          <a:xfrm>
            <a:off x="607159" y="2939099"/>
            <a:ext cx="5260985" cy="923330"/>
          </a:xfrm>
          <a:prstGeom prst="rect">
            <a:avLst/>
          </a:prstGeom>
        </p:spPr>
        <p:txBody>
          <a:bodyPr wrap="square">
            <a:spAutoFit/>
          </a:bodyPr>
          <a:lstStyle/>
          <a:p>
            <a:r>
              <a:rPr lang="es-ES" b="1" dirty="0" smtClean="0"/>
              <a:t>Sistemas </a:t>
            </a:r>
            <a:r>
              <a:rPr lang="es-ES" b="1" dirty="0"/>
              <a:t>principales de producción pecuaria: </a:t>
            </a:r>
            <a:endParaRPr lang="es-ES" b="1" dirty="0" smtClean="0"/>
          </a:p>
          <a:p>
            <a:pPr marL="285750" indent="-285750" algn="ctr">
              <a:buFont typeface="Arial" panose="020B0604020202020204" pitchFamily="34" charset="0"/>
              <a:buChar char="•"/>
            </a:pPr>
            <a:r>
              <a:rPr lang="es-ES" b="1" dirty="0" smtClean="0"/>
              <a:t>sistemas </a:t>
            </a:r>
            <a:r>
              <a:rPr lang="es-ES" b="1" dirty="0"/>
              <a:t>industriales, mixtos y de pastoreo.</a:t>
            </a:r>
            <a:endParaRPr lang="es-ES" dirty="0"/>
          </a:p>
        </p:txBody>
      </p:sp>
      <p:sp>
        <p:nvSpPr>
          <p:cNvPr id="5" name="Rectángulo 4"/>
          <p:cNvSpPr/>
          <p:nvPr/>
        </p:nvSpPr>
        <p:spPr>
          <a:xfrm>
            <a:off x="778171" y="4149080"/>
            <a:ext cx="6624736" cy="1477328"/>
          </a:xfrm>
          <a:prstGeom prst="rect">
            <a:avLst/>
          </a:prstGeom>
        </p:spPr>
        <p:txBody>
          <a:bodyPr wrap="square">
            <a:spAutoFit/>
          </a:bodyPr>
          <a:lstStyle/>
          <a:p>
            <a:r>
              <a:rPr lang="es-ES" b="1" dirty="0"/>
              <a:t>Los 4 tipos de sistemas de producción</a:t>
            </a:r>
            <a:endParaRPr lang="es-ES" dirty="0"/>
          </a:p>
          <a:p>
            <a:pPr>
              <a:buFont typeface="Arial" panose="020B0604020202020204" pitchFamily="34" charset="0"/>
              <a:buChar char="•"/>
            </a:pPr>
            <a:r>
              <a:rPr lang="es-ES" b="1" dirty="0"/>
              <a:t>Producción</a:t>
            </a:r>
            <a:r>
              <a:rPr lang="es-ES" dirty="0"/>
              <a:t> por proyecto o bajo pedido.</a:t>
            </a:r>
          </a:p>
          <a:p>
            <a:pPr>
              <a:buFont typeface="Arial" panose="020B0604020202020204" pitchFamily="34" charset="0"/>
              <a:buChar char="•"/>
            </a:pPr>
            <a:r>
              <a:rPr lang="es-ES" b="1" dirty="0"/>
              <a:t>Producción</a:t>
            </a:r>
            <a:r>
              <a:rPr lang="es-ES" dirty="0"/>
              <a:t> intermitente o por lotes.</a:t>
            </a:r>
          </a:p>
          <a:p>
            <a:pPr>
              <a:buFont typeface="Arial" panose="020B0604020202020204" pitchFamily="34" charset="0"/>
              <a:buChar char="•"/>
            </a:pPr>
            <a:r>
              <a:rPr lang="es-ES" b="1" dirty="0"/>
              <a:t>Producción</a:t>
            </a:r>
            <a:r>
              <a:rPr lang="es-ES" dirty="0"/>
              <a:t> en masa.</a:t>
            </a:r>
          </a:p>
          <a:p>
            <a:pPr>
              <a:buFont typeface="Arial" panose="020B0604020202020204" pitchFamily="34" charset="0"/>
              <a:buChar char="•"/>
            </a:pPr>
            <a:r>
              <a:rPr lang="es-ES" b="1" dirty="0"/>
              <a:t>Producción</a:t>
            </a:r>
            <a:r>
              <a:rPr lang="es-ES" dirty="0"/>
              <a:t> lineal o de flujo continuo.</a:t>
            </a:r>
          </a:p>
        </p:txBody>
      </p:sp>
      <p:pic>
        <p:nvPicPr>
          <p:cNvPr id="6" name="Imagen 5"/>
          <p:cNvPicPr>
            <a:picLocks noChangeAspect="1"/>
          </p:cNvPicPr>
          <p:nvPr/>
        </p:nvPicPr>
        <p:blipFill rotWithShape="1">
          <a:blip r:embed="rId2"/>
          <a:srcRect b="7010"/>
          <a:stretch/>
        </p:blipFill>
        <p:spPr>
          <a:xfrm>
            <a:off x="5796136" y="2492896"/>
            <a:ext cx="2808312" cy="3816424"/>
          </a:xfrm>
          <a:prstGeom prst="rect">
            <a:avLst/>
          </a:prstGeom>
        </p:spPr>
      </p:pic>
    </p:spTree>
    <p:extLst>
      <p:ext uri="{BB962C8B-B14F-4D97-AF65-F5344CB8AC3E}">
        <p14:creationId xmlns:p14="http://schemas.microsoft.com/office/powerpoint/2010/main" val="2309657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476672"/>
            <a:ext cx="4328429" cy="584775"/>
          </a:xfrm>
          <a:prstGeom prst="rect">
            <a:avLst/>
          </a:prstGeom>
        </p:spPr>
        <p:txBody>
          <a:bodyPr wrap="none">
            <a:spAutoFit/>
          </a:bodyPr>
          <a:lstStyle/>
          <a:p>
            <a:pPr lvl="0"/>
            <a:r>
              <a:rPr lang="es-ES" sz="3200" kern="1600" dirty="0">
                <a:solidFill>
                  <a:schemeClr val="bg2">
                    <a:lumMod val="50000"/>
                  </a:schemeClr>
                </a:solidFill>
                <a:latin typeface="Arial" panose="020B0604020202020204" pitchFamily="34" charset="0"/>
                <a:ea typeface="Times New Roman" panose="02020603050405020304" pitchFamily="18" charset="0"/>
              </a:rPr>
              <a:t>Conducta de pastoreo </a:t>
            </a:r>
          </a:p>
        </p:txBody>
      </p:sp>
      <p:pic>
        <p:nvPicPr>
          <p:cNvPr id="3" name="Imagen 2"/>
          <p:cNvPicPr>
            <a:picLocks noChangeAspect="1"/>
          </p:cNvPicPr>
          <p:nvPr/>
        </p:nvPicPr>
        <p:blipFill>
          <a:blip r:embed="rId2"/>
          <a:stretch>
            <a:fillRect/>
          </a:stretch>
        </p:blipFill>
        <p:spPr>
          <a:xfrm>
            <a:off x="6084168" y="4437112"/>
            <a:ext cx="2466975" cy="1847850"/>
          </a:xfrm>
          <a:prstGeom prst="rect">
            <a:avLst/>
          </a:prstGeom>
        </p:spPr>
      </p:pic>
      <p:sp>
        <p:nvSpPr>
          <p:cNvPr id="4" name="Rectángulo 3"/>
          <p:cNvSpPr/>
          <p:nvPr/>
        </p:nvSpPr>
        <p:spPr>
          <a:xfrm>
            <a:off x="755575" y="1268760"/>
            <a:ext cx="7795567" cy="1477328"/>
          </a:xfrm>
          <a:prstGeom prst="rect">
            <a:avLst/>
          </a:prstGeom>
        </p:spPr>
        <p:txBody>
          <a:bodyPr wrap="square">
            <a:spAutoFit/>
          </a:bodyPr>
          <a:lstStyle/>
          <a:p>
            <a:pPr algn="just"/>
            <a:r>
              <a:rPr lang="es-ES" dirty="0"/>
              <a:t>El </a:t>
            </a:r>
            <a:r>
              <a:rPr lang="es-ES" b="1" dirty="0"/>
              <a:t>comportamiento de pastoreo</a:t>
            </a:r>
            <a:r>
              <a:rPr lang="es-ES" dirty="0"/>
              <a:t> es un tipo de estrategia de alimentación dentro de la ecología de una </a:t>
            </a:r>
            <a:r>
              <a:rPr lang="es-ES" dirty="0" smtClean="0"/>
              <a:t>especie. Los </a:t>
            </a:r>
            <a:r>
              <a:rPr lang="es-ES" dirty="0"/>
              <a:t>efectos ecológicos del </a:t>
            </a:r>
            <a:r>
              <a:rPr lang="es-ES" b="1" dirty="0"/>
              <a:t>pastoreo</a:t>
            </a:r>
            <a:r>
              <a:rPr lang="es-ES" dirty="0"/>
              <a:t> pueden incluir la redistribución de nutrientes, mantener los pastizales abiertos o favorecer una especie en particular sobre otra.</a:t>
            </a:r>
          </a:p>
        </p:txBody>
      </p:sp>
      <p:sp>
        <p:nvSpPr>
          <p:cNvPr id="5" name="Rectángulo 4"/>
          <p:cNvSpPr/>
          <p:nvPr/>
        </p:nvSpPr>
        <p:spPr>
          <a:xfrm>
            <a:off x="659663" y="3134731"/>
            <a:ext cx="5400600" cy="3139321"/>
          </a:xfrm>
          <a:prstGeom prst="rect">
            <a:avLst/>
          </a:prstGeom>
        </p:spPr>
        <p:txBody>
          <a:bodyPr wrap="square">
            <a:spAutoFit/>
          </a:bodyPr>
          <a:lstStyle/>
          <a:p>
            <a:r>
              <a:rPr lang="es-ES" b="1" dirty="0" smtClean="0"/>
              <a:t>Tipos </a:t>
            </a:r>
            <a:r>
              <a:rPr lang="es-ES" b="1" dirty="0"/>
              <a:t>de pastoreo a tener en cuenta</a:t>
            </a:r>
            <a:endParaRPr lang="es-ES" dirty="0"/>
          </a:p>
          <a:p>
            <a:pPr>
              <a:buFont typeface="Arial" panose="020B0604020202020204" pitchFamily="34" charset="0"/>
              <a:buChar char="•"/>
            </a:pPr>
            <a:r>
              <a:rPr lang="es-ES" b="1" dirty="0"/>
              <a:t>Pastoreo</a:t>
            </a:r>
            <a:r>
              <a:rPr lang="es-ES" dirty="0"/>
              <a:t> continuo. No lo inventó nadie, fue el </a:t>
            </a:r>
            <a:r>
              <a:rPr lang="es-ES" b="1" dirty="0"/>
              <a:t>pastoreo</a:t>
            </a:r>
            <a:r>
              <a:rPr lang="es-ES" dirty="0"/>
              <a:t> primitivo. </a:t>
            </a:r>
          </a:p>
          <a:p>
            <a:pPr>
              <a:buFont typeface="Arial" panose="020B0604020202020204" pitchFamily="34" charset="0"/>
              <a:buChar char="•"/>
            </a:pPr>
            <a:r>
              <a:rPr lang="es-ES" b="1" dirty="0"/>
              <a:t>Pastoreo</a:t>
            </a:r>
            <a:r>
              <a:rPr lang="es-ES" dirty="0"/>
              <a:t> alterno. </a:t>
            </a:r>
          </a:p>
          <a:p>
            <a:pPr>
              <a:buFont typeface="Arial" panose="020B0604020202020204" pitchFamily="34" charset="0"/>
              <a:buChar char="•"/>
            </a:pPr>
            <a:r>
              <a:rPr lang="es-ES" b="1" dirty="0"/>
              <a:t>Pastoreo</a:t>
            </a:r>
            <a:r>
              <a:rPr lang="es-ES" dirty="0"/>
              <a:t> rotacional. </a:t>
            </a:r>
            <a:r>
              <a:rPr lang="es-ES" dirty="0" smtClean="0"/>
              <a:t> </a:t>
            </a:r>
            <a:endParaRPr lang="es-ES" dirty="0"/>
          </a:p>
          <a:p>
            <a:pPr>
              <a:buFont typeface="Arial" panose="020B0604020202020204" pitchFamily="34" charset="0"/>
              <a:buChar char="•"/>
            </a:pPr>
            <a:r>
              <a:rPr lang="es-ES" b="1" dirty="0"/>
              <a:t>Pastoreo</a:t>
            </a:r>
            <a:r>
              <a:rPr lang="es-ES" dirty="0"/>
              <a:t> racional. </a:t>
            </a:r>
          </a:p>
          <a:p>
            <a:pPr>
              <a:buFont typeface="Arial" panose="020B0604020202020204" pitchFamily="34" charset="0"/>
              <a:buChar char="•"/>
            </a:pPr>
            <a:r>
              <a:rPr lang="es-ES" b="1" dirty="0"/>
              <a:t>Pastoreo</a:t>
            </a:r>
            <a:r>
              <a:rPr lang="es-ES" dirty="0"/>
              <a:t> Racional </a:t>
            </a:r>
            <a:r>
              <a:rPr lang="es-ES" dirty="0" err="1"/>
              <a:t>Voisin</a:t>
            </a:r>
            <a:r>
              <a:rPr lang="es-ES" dirty="0"/>
              <a:t> (PRV) </a:t>
            </a:r>
          </a:p>
          <a:p>
            <a:pPr>
              <a:buFont typeface="Arial" panose="020B0604020202020204" pitchFamily="34" charset="0"/>
              <a:buChar char="•"/>
            </a:pPr>
            <a:r>
              <a:rPr lang="es-ES" b="1" dirty="0"/>
              <a:t>Pastoreo</a:t>
            </a:r>
            <a:r>
              <a:rPr lang="es-ES" dirty="0"/>
              <a:t> </a:t>
            </a:r>
            <a:r>
              <a:rPr lang="es-ES" dirty="0" err="1"/>
              <a:t>Voisin</a:t>
            </a:r>
            <a:r>
              <a:rPr lang="es-ES" dirty="0"/>
              <a:t> (PV) </a:t>
            </a:r>
          </a:p>
          <a:p>
            <a:pPr>
              <a:buFont typeface="Arial" panose="020B0604020202020204" pitchFamily="34" charset="0"/>
              <a:buChar char="•"/>
            </a:pPr>
            <a:r>
              <a:rPr lang="es-ES" dirty="0"/>
              <a:t>Gestión Holística del </a:t>
            </a:r>
            <a:r>
              <a:rPr lang="es-ES" b="1" dirty="0"/>
              <a:t>Pastoreo</a:t>
            </a:r>
            <a:r>
              <a:rPr lang="es-ES" dirty="0"/>
              <a:t> (o </a:t>
            </a:r>
            <a:r>
              <a:rPr lang="es-ES" b="1" dirty="0"/>
              <a:t>pastoreo</a:t>
            </a:r>
            <a:r>
              <a:rPr lang="es-ES" dirty="0"/>
              <a:t> holístico) </a:t>
            </a:r>
          </a:p>
          <a:p>
            <a:pPr>
              <a:buFont typeface="Arial" panose="020B0604020202020204" pitchFamily="34" charset="0"/>
              <a:buChar char="•"/>
            </a:pPr>
            <a:r>
              <a:rPr lang="es-ES" b="1" dirty="0"/>
              <a:t>Pastoreo</a:t>
            </a:r>
            <a:r>
              <a:rPr lang="es-ES" dirty="0"/>
              <a:t> de Ultra Alta Densidad (PUAD</a:t>
            </a:r>
          </a:p>
        </p:txBody>
      </p:sp>
    </p:spTree>
    <p:extLst>
      <p:ext uri="{BB962C8B-B14F-4D97-AF65-F5344CB8AC3E}">
        <p14:creationId xmlns:p14="http://schemas.microsoft.com/office/powerpoint/2010/main" val="273235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908720"/>
            <a:ext cx="7560840" cy="1938992"/>
          </a:xfrm>
          <a:prstGeom prst="rect">
            <a:avLst/>
          </a:prstGeom>
        </p:spPr>
        <p:txBody>
          <a:bodyPr wrap="square">
            <a:spAutoFit/>
          </a:bodyPr>
          <a:lstStyle/>
          <a:p>
            <a:r>
              <a:rPr lang="es-ES" sz="2000" dirty="0"/>
              <a:t>Existen cuatro </a:t>
            </a:r>
            <a:r>
              <a:rPr lang="es-ES" sz="2000" b="1" dirty="0"/>
              <a:t>tipos</a:t>
            </a:r>
            <a:r>
              <a:rPr lang="es-ES" sz="2000" dirty="0"/>
              <a:t> de </a:t>
            </a:r>
            <a:r>
              <a:rPr lang="es-ES" sz="2000" b="1" dirty="0"/>
              <a:t>sistemas de pastoreo</a:t>
            </a:r>
            <a:r>
              <a:rPr lang="es-ES" sz="2000" dirty="0"/>
              <a:t>, entre los que están: </a:t>
            </a:r>
            <a:endParaRPr lang="es-ES" sz="2000" dirty="0" smtClean="0"/>
          </a:p>
          <a:p>
            <a:pPr marL="285750" indent="-285750">
              <a:buFont typeface="Arial" panose="020B0604020202020204" pitchFamily="34" charset="0"/>
              <a:buChar char="•"/>
            </a:pPr>
            <a:r>
              <a:rPr lang="es-ES" sz="2000" dirty="0"/>
              <a:t>C</a:t>
            </a:r>
            <a:r>
              <a:rPr lang="es-ES" sz="2000" dirty="0" smtClean="0"/>
              <a:t>ontinuo</a:t>
            </a:r>
          </a:p>
          <a:p>
            <a:pPr marL="285750" indent="-285750">
              <a:buFont typeface="Arial" panose="020B0604020202020204" pitchFamily="34" charset="0"/>
              <a:buChar char="•"/>
            </a:pPr>
            <a:r>
              <a:rPr lang="es-ES" sz="2000" dirty="0" smtClean="0"/>
              <a:t>Rotacional</a:t>
            </a:r>
          </a:p>
          <a:p>
            <a:pPr marL="285750" indent="-285750">
              <a:buFont typeface="Arial" panose="020B0604020202020204" pitchFamily="34" charset="0"/>
              <a:buChar char="•"/>
            </a:pPr>
            <a:r>
              <a:rPr lang="es-ES" sz="2000" dirty="0"/>
              <a:t>A</a:t>
            </a:r>
            <a:r>
              <a:rPr lang="es-ES" sz="2000" dirty="0" smtClean="0"/>
              <a:t>lterno </a:t>
            </a:r>
            <a:endParaRPr lang="es-ES" sz="2000" dirty="0"/>
          </a:p>
          <a:p>
            <a:pPr marL="285750" indent="-285750">
              <a:buFont typeface="Arial" panose="020B0604020202020204" pitchFamily="34" charset="0"/>
              <a:buChar char="•"/>
            </a:pPr>
            <a:r>
              <a:rPr lang="es-ES" sz="2000" dirty="0"/>
              <a:t>M</a:t>
            </a:r>
            <a:r>
              <a:rPr lang="es-ES" sz="2000" dirty="0" smtClean="0"/>
              <a:t>ecánico.</a:t>
            </a:r>
            <a:endParaRPr lang="es-ES" sz="2000" dirty="0"/>
          </a:p>
        </p:txBody>
      </p:sp>
      <p:sp>
        <p:nvSpPr>
          <p:cNvPr id="3" name="Rectángulo 2"/>
          <p:cNvSpPr/>
          <p:nvPr/>
        </p:nvSpPr>
        <p:spPr>
          <a:xfrm>
            <a:off x="891386" y="4149080"/>
            <a:ext cx="7560840" cy="1938992"/>
          </a:xfrm>
          <a:prstGeom prst="rect">
            <a:avLst/>
          </a:prstGeom>
        </p:spPr>
        <p:txBody>
          <a:bodyPr wrap="square">
            <a:spAutoFit/>
          </a:bodyPr>
          <a:lstStyle/>
          <a:p>
            <a:pPr algn="ctr"/>
            <a:r>
              <a:rPr lang="es-ES" sz="2000" dirty="0"/>
              <a:t>Cuando hablamos de una “</a:t>
            </a:r>
            <a:r>
              <a:rPr lang="es-ES" sz="2000" b="1" dirty="0"/>
              <a:t>Ganadería</a:t>
            </a:r>
            <a:r>
              <a:rPr lang="es-ES" sz="2000" dirty="0"/>
              <a:t> y </a:t>
            </a:r>
            <a:r>
              <a:rPr lang="es-ES" sz="2000" b="1" dirty="0"/>
              <a:t>Pastoreo</a:t>
            </a:r>
            <a:r>
              <a:rPr lang="es-ES" sz="2000" dirty="0"/>
              <a:t> de Precisión</a:t>
            </a:r>
            <a:r>
              <a:rPr lang="es-ES" sz="2000" dirty="0" smtClean="0"/>
              <a:t>” significa </a:t>
            </a:r>
            <a:r>
              <a:rPr lang="es-ES" sz="2000" dirty="0"/>
              <a:t>que basamos los conocimientos del </a:t>
            </a:r>
            <a:r>
              <a:rPr lang="es-ES" sz="2000" b="1" dirty="0"/>
              <a:t>pastoreo</a:t>
            </a:r>
            <a:r>
              <a:rPr lang="es-ES" sz="2000" dirty="0"/>
              <a:t> correcto, holístico y natural para condensar un lote de ganado en pequeñas parcelas por períodos muy cortos de tiempo y sólo volverá a repetirse esa acción, hasta que el pasto recupere su </a:t>
            </a:r>
            <a:r>
              <a:rPr lang="es-ES" sz="2000" dirty="0" smtClean="0"/>
              <a:t>follaje.</a:t>
            </a:r>
            <a:endParaRPr lang="es-ES" sz="2000" dirty="0"/>
          </a:p>
        </p:txBody>
      </p:sp>
      <p:pic>
        <p:nvPicPr>
          <p:cNvPr id="4" name="Imagen 3"/>
          <p:cNvPicPr>
            <a:picLocks noChangeAspect="1"/>
          </p:cNvPicPr>
          <p:nvPr/>
        </p:nvPicPr>
        <p:blipFill>
          <a:blip r:embed="rId2"/>
          <a:stretch>
            <a:fillRect/>
          </a:stretch>
        </p:blipFill>
        <p:spPr>
          <a:xfrm>
            <a:off x="4572000" y="1556792"/>
            <a:ext cx="3707753" cy="2427378"/>
          </a:xfrm>
          <a:prstGeom prst="rect">
            <a:avLst/>
          </a:prstGeom>
        </p:spPr>
      </p:pic>
    </p:spTree>
    <p:extLst>
      <p:ext uri="{BB962C8B-B14F-4D97-AF65-F5344CB8AC3E}">
        <p14:creationId xmlns:p14="http://schemas.microsoft.com/office/powerpoint/2010/main" val="69805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692696"/>
            <a:ext cx="2917786" cy="584775"/>
          </a:xfrm>
          <a:prstGeom prst="rect">
            <a:avLst/>
          </a:prstGeom>
        </p:spPr>
        <p:txBody>
          <a:bodyPr wrap="none">
            <a:spAutoFit/>
          </a:bodyPr>
          <a:lstStyle/>
          <a:p>
            <a:pPr lvl="0"/>
            <a:r>
              <a:rPr lang="es-ES" sz="3200" kern="1600" dirty="0">
                <a:solidFill>
                  <a:schemeClr val="bg2">
                    <a:lumMod val="50000"/>
                  </a:schemeClr>
                </a:solidFill>
                <a:latin typeface="Arial" panose="020B0604020202020204" pitchFamily="34" charset="0"/>
                <a:ea typeface="Times New Roman" panose="02020603050405020304" pitchFamily="18" charset="0"/>
              </a:rPr>
              <a:t>Control técnico</a:t>
            </a:r>
          </a:p>
        </p:txBody>
      </p:sp>
      <p:sp>
        <p:nvSpPr>
          <p:cNvPr id="3" name="Rectángulo 2"/>
          <p:cNvSpPr/>
          <p:nvPr/>
        </p:nvSpPr>
        <p:spPr>
          <a:xfrm>
            <a:off x="971600" y="1556792"/>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dirty="0"/>
              <a:t>Estimación de la demanda animal. Diagnóstico del manejo actual. Asignación del tipo de animal por potrero.</a:t>
            </a:r>
          </a:p>
        </p:txBody>
      </p:sp>
      <p:sp>
        <p:nvSpPr>
          <p:cNvPr id="4" name="Rectángulo 3"/>
          <p:cNvSpPr/>
          <p:nvPr/>
        </p:nvSpPr>
        <p:spPr>
          <a:xfrm>
            <a:off x="683568" y="3036442"/>
            <a:ext cx="781236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El manejo del </a:t>
            </a:r>
            <a:r>
              <a:rPr lang="es-ES" b="1" dirty="0"/>
              <a:t>pastoreo</a:t>
            </a:r>
            <a:r>
              <a:rPr lang="es-ES" dirty="0"/>
              <a:t> comprende la planeación, instrumentación y monitoreo de las actividades de apacentamiento con el propósito de alcanzar —aun bajo diversas condiciones </a:t>
            </a:r>
            <a:r>
              <a:rPr lang="es-ES" dirty="0" err="1"/>
              <a:t>ambien'boutes</a:t>
            </a:r>
            <a:r>
              <a:rPr lang="es-ES" dirty="0"/>
              <a:t>— resultados sostenidos en términos </a:t>
            </a:r>
            <a:r>
              <a:rPr lang="es-ES" dirty="0" err="1"/>
              <a:t>ambien'boutes</a:t>
            </a:r>
            <a:r>
              <a:rPr lang="es-ES" dirty="0"/>
              <a:t> (flora, fauna y suelo incluidos) y económicos.</a:t>
            </a:r>
          </a:p>
        </p:txBody>
      </p:sp>
      <p:sp>
        <p:nvSpPr>
          <p:cNvPr id="5" name="Rectángulo 4"/>
          <p:cNvSpPr/>
          <p:nvPr/>
        </p:nvSpPr>
        <p:spPr>
          <a:xfrm>
            <a:off x="899797" y="4795413"/>
            <a:ext cx="759684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smtClean="0"/>
              <a:t>Para calcular la </a:t>
            </a:r>
            <a:r>
              <a:rPr lang="es-ES" dirty="0"/>
              <a:t>carga animal instantánea, es mediante la </a:t>
            </a:r>
            <a:r>
              <a:rPr lang="es-ES" b="1" dirty="0"/>
              <a:t>presión de pastoreo</a:t>
            </a:r>
            <a:r>
              <a:rPr lang="es-ES" dirty="0"/>
              <a:t>, que corresponde a la cantidad de forraje (kg MS) disponible por animal al inicio de un </a:t>
            </a:r>
            <a:r>
              <a:rPr lang="es-ES" b="1" dirty="0"/>
              <a:t>pastoreo</a:t>
            </a:r>
            <a:r>
              <a:rPr lang="es-ES" dirty="0"/>
              <a:t>. La </a:t>
            </a:r>
            <a:r>
              <a:rPr lang="es-ES" b="1" dirty="0"/>
              <a:t>presión de pastoreo</a:t>
            </a:r>
            <a:r>
              <a:rPr lang="es-ES" dirty="0"/>
              <a:t> puede ser calculada como la </a:t>
            </a:r>
            <a:r>
              <a:rPr lang="es-ES" dirty="0" err="1"/>
              <a:t>fitomasa</a:t>
            </a:r>
            <a:r>
              <a:rPr lang="es-ES" dirty="0"/>
              <a:t> de pre </a:t>
            </a:r>
            <a:r>
              <a:rPr lang="es-ES" b="1" dirty="0"/>
              <a:t>pastoreo</a:t>
            </a:r>
            <a:r>
              <a:rPr lang="es-ES" dirty="0"/>
              <a:t> (</a:t>
            </a:r>
            <a:r>
              <a:rPr lang="es-ES" dirty="0" err="1"/>
              <a:t>FpP</a:t>
            </a:r>
            <a:r>
              <a:rPr lang="es-ES" dirty="0"/>
              <a:t>) dividida por la densidad de </a:t>
            </a:r>
            <a:r>
              <a:rPr lang="es-ES" b="1" dirty="0"/>
              <a:t>pastoreo</a:t>
            </a:r>
            <a:r>
              <a:rPr lang="es-ES" dirty="0"/>
              <a:t>.</a:t>
            </a:r>
          </a:p>
        </p:txBody>
      </p:sp>
    </p:spTree>
    <p:extLst>
      <p:ext uri="{BB962C8B-B14F-4D97-AF65-F5344CB8AC3E}">
        <p14:creationId xmlns:p14="http://schemas.microsoft.com/office/powerpoint/2010/main" val="320839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1902" y="692696"/>
            <a:ext cx="3770584" cy="461665"/>
          </a:xfrm>
          <a:prstGeom prst="rect">
            <a:avLst/>
          </a:prstGeom>
        </p:spPr>
        <p:txBody>
          <a:bodyPr wrap="none">
            <a:spAutoFit/>
          </a:bodyPr>
          <a:lstStyle/>
          <a:p>
            <a:pPr lvl="0"/>
            <a:r>
              <a:rPr lang="es-ES" sz="2400" b="1" dirty="0">
                <a:solidFill>
                  <a:srgbClr val="FF0000"/>
                </a:solidFill>
              </a:rPr>
              <a:t>Estudio </a:t>
            </a:r>
            <a:r>
              <a:rPr lang="es-ES" sz="2400" b="1" dirty="0" smtClean="0">
                <a:solidFill>
                  <a:srgbClr val="FF0000"/>
                </a:solidFill>
              </a:rPr>
              <a:t>independiente 5</a:t>
            </a:r>
            <a:endParaRPr lang="es-ES" sz="2400"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00192" y="3438553"/>
            <a:ext cx="1994002" cy="289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681902" y="1502187"/>
            <a:ext cx="7334828" cy="1938992"/>
          </a:xfrm>
          <a:prstGeom prst="rect">
            <a:avLst/>
          </a:prstGeom>
        </p:spPr>
        <p:txBody>
          <a:bodyPr wrap="square">
            <a:spAutoFit/>
          </a:bodyPr>
          <a:lstStyle/>
          <a:p>
            <a:pPr lvl="0"/>
            <a:r>
              <a:rPr lang="es-ES" sz="2400" kern="1600" dirty="0" smtClean="0">
                <a:solidFill>
                  <a:srgbClr val="FF0000"/>
                </a:solidFill>
                <a:latin typeface="Arial" panose="020B0604020202020204" pitchFamily="34" charset="0"/>
                <a:ea typeface="Times New Roman" panose="02020603050405020304" pitchFamily="18" charset="0"/>
              </a:rPr>
              <a:t>Instalaciones </a:t>
            </a:r>
            <a:r>
              <a:rPr lang="es-ES" sz="2400" kern="1600" dirty="0">
                <a:solidFill>
                  <a:srgbClr val="FF0000"/>
                </a:solidFill>
                <a:latin typeface="Arial" panose="020B0604020202020204" pitchFamily="34" charset="0"/>
                <a:ea typeface="Times New Roman" panose="02020603050405020304" pitchFamily="18" charset="0"/>
              </a:rPr>
              <a:t>Tropicales para animales de granja (condiciones de alojamiento</a:t>
            </a:r>
            <a:r>
              <a:rPr lang="es-ES" sz="2400" kern="1600" dirty="0" smtClean="0">
                <a:solidFill>
                  <a:srgbClr val="FF0000"/>
                </a:solidFill>
                <a:latin typeface="Arial" panose="020B0604020202020204" pitchFamily="34" charset="0"/>
                <a:ea typeface="Times New Roman" panose="02020603050405020304" pitchFamily="18" charset="0"/>
              </a:rPr>
              <a:t>).</a:t>
            </a:r>
          </a:p>
          <a:p>
            <a:pPr lvl="0"/>
            <a:r>
              <a:rPr lang="es-ES" sz="2400" kern="1600" dirty="0" smtClean="0">
                <a:solidFill>
                  <a:srgbClr val="FF0000"/>
                </a:solidFill>
                <a:latin typeface="Arial" panose="020B0604020202020204" pitchFamily="34" charset="0"/>
                <a:ea typeface="Times New Roman" panose="02020603050405020304" pitchFamily="18" charset="0"/>
              </a:rPr>
              <a:t> </a:t>
            </a:r>
            <a:r>
              <a:rPr lang="es-ES" sz="2400" kern="1600" dirty="0">
                <a:solidFill>
                  <a:srgbClr val="FF0000"/>
                </a:solidFill>
                <a:latin typeface="Arial" panose="020B0604020202020204" pitchFamily="34" charset="0"/>
                <a:ea typeface="Times New Roman" panose="02020603050405020304" pitchFamily="18" charset="0"/>
              </a:rPr>
              <a:t>Indicadores productivos y reproductivos</a:t>
            </a:r>
            <a:r>
              <a:rPr lang="es-ES" sz="2400" kern="1600" dirty="0" smtClean="0">
                <a:solidFill>
                  <a:srgbClr val="FF0000"/>
                </a:solidFill>
                <a:latin typeface="Arial" panose="020B0604020202020204" pitchFamily="34" charset="0"/>
                <a:ea typeface="Times New Roman" panose="02020603050405020304" pitchFamily="18" charset="0"/>
              </a:rPr>
              <a:t>.</a:t>
            </a:r>
          </a:p>
          <a:p>
            <a:pPr lvl="0"/>
            <a:r>
              <a:rPr lang="es-ES" sz="2400" kern="1600" dirty="0" smtClean="0">
                <a:solidFill>
                  <a:srgbClr val="FF0000"/>
                </a:solidFill>
                <a:latin typeface="Arial" panose="020B0604020202020204" pitchFamily="34" charset="0"/>
                <a:ea typeface="Times New Roman" panose="02020603050405020304" pitchFamily="18" charset="0"/>
              </a:rPr>
              <a:t> </a:t>
            </a:r>
            <a:r>
              <a:rPr lang="es-ES" sz="2400" kern="1600" dirty="0">
                <a:solidFill>
                  <a:srgbClr val="FF0000"/>
                </a:solidFill>
                <a:latin typeface="Arial" panose="020B0604020202020204" pitchFamily="34" charset="0"/>
                <a:ea typeface="Times New Roman" panose="02020603050405020304" pitchFamily="18" charset="0"/>
              </a:rPr>
              <a:t>Acciones de producción de animales para sacrificio, remplazo, producción. de carne, leche, lactantes. </a:t>
            </a:r>
          </a:p>
        </p:txBody>
      </p:sp>
    </p:spTree>
    <p:extLst>
      <p:ext uri="{BB962C8B-B14F-4D97-AF65-F5344CB8AC3E}">
        <p14:creationId xmlns:p14="http://schemas.microsoft.com/office/powerpoint/2010/main" val="1852469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2996952"/>
            <a:ext cx="4137671" cy="1938992"/>
          </a:xfrm>
          <a:prstGeom prst="rect">
            <a:avLst/>
          </a:prstGeom>
        </p:spPr>
        <p:txBody>
          <a:bodyPr wrap="none">
            <a:spAutoFit/>
          </a:bodyPr>
          <a:lstStyle/>
          <a:p>
            <a:r>
              <a:rPr lang="es-ES" sz="6000" b="1" dirty="0" smtClean="0"/>
              <a:t>Zootecnia </a:t>
            </a:r>
          </a:p>
          <a:p>
            <a:pPr algn="ctr"/>
            <a:r>
              <a:rPr lang="es-ES" sz="6000" b="1" dirty="0" smtClean="0"/>
              <a:t>General </a:t>
            </a:r>
            <a:endParaRPr lang="es-ES" sz="6000" dirty="0"/>
          </a:p>
        </p:txBody>
      </p:sp>
      <p:grpSp>
        <p:nvGrpSpPr>
          <p:cNvPr id="10" name="9 Grupo"/>
          <p:cNvGrpSpPr/>
          <p:nvPr/>
        </p:nvGrpSpPr>
        <p:grpSpPr>
          <a:xfrm>
            <a:off x="5509624" y="2143069"/>
            <a:ext cx="3121416" cy="4194613"/>
            <a:chOff x="5004048" y="1972581"/>
            <a:chExt cx="3626992" cy="4403999"/>
          </a:xfrm>
        </p:grpSpPr>
        <p:pic>
          <p:nvPicPr>
            <p:cNvPr id="3" name="Picture 6" descr="PICT0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366" y="1972581"/>
              <a:ext cx="1994035" cy="163954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pic>
        <p:pic>
          <p:nvPicPr>
            <p:cNvPr id="4" name="Picture 7" descr="gall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12976"/>
              <a:ext cx="1676327" cy="16561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688" y="4602438"/>
              <a:ext cx="1344352" cy="168312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909" y="3429001"/>
              <a:ext cx="1742131" cy="1297462"/>
            </a:xfrm>
            <a:prstGeom prst="rect">
              <a:avLst/>
            </a:prstGeom>
          </p:spPr>
        </p:pic>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9624" y="4627431"/>
              <a:ext cx="1609483" cy="1749149"/>
            </a:xfrm>
            <a:prstGeom prst="rect">
              <a:avLst/>
            </a:prstGeom>
          </p:spPr>
        </p:pic>
      </p:grpSp>
      <p:sp>
        <p:nvSpPr>
          <p:cNvPr id="9" name="8 Rectángulo"/>
          <p:cNvSpPr/>
          <p:nvPr/>
        </p:nvSpPr>
        <p:spPr>
          <a:xfrm>
            <a:off x="686546" y="5132362"/>
            <a:ext cx="4435830" cy="369332"/>
          </a:xfrm>
          <a:prstGeom prst="rect">
            <a:avLst/>
          </a:prstGeom>
        </p:spPr>
        <p:txBody>
          <a:bodyPr wrap="none">
            <a:spAutoFit/>
          </a:bodyPr>
          <a:lstStyle/>
          <a:p>
            <a:r>
              <a:rPr lang="es-ES" dirty="0" smtClean="0"/>
              <a:t>Profesora: MSc. Deilyn Moreno Ramos.</a:t>
            </a:r>
            <a:endParaRPr lang="es-E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699591"/>
            <a:ext cx="45720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45" y="502940"/>
            <a:ext cx="14001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151308" y="2422629"/>
            <a:ext cx="2880320" cy="646331"/>
          </a:xfrm>
          <a:prstGeom prst="rect">
            <a:avLst/>
          </a:prstGeom>
          <a:noFill/>
        </p:spPr>
        <p:txBody>
          <a:bodyPr wrap="square" rtlCol="0">
            <a:spAutoFit/>
          </a:bodyPr>
          <a:lstStyle/>
          <a:p>
            <a:pPr algn="ctr"/>
            <a:r>
              <a:rPr lang="es-ES" dirty="0" smtClean="0"/>
              <a:t>CUM ALQUIZAR</a:t>
            </a:r>
          </a:p>
          <a:p>
            <a:pPr algn="ctr"/>
            <a:r>
              <a:rPr lang="es-ES" dirty="0" smtClean="0"/>
              <a:t>Curso por encuentro </a:t>
            </a:r>
            <a:endParaRPr lang="es-ES" dirty="0"/>
          </a:p>
        </p:txBody>
      </p:sp>
    </p:spTree>
    <p:extLst>
      <p:ext uri="{BB962C8B-B14F-4D97-AF65-F5344CB8AC3E}">
        <p14:creationId xmlns:p14="http://schemas.microsoft.com/office/powerpoint/2010/main" val="3767729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92696"/>
            <a:ext cx="7542584" cy="3816429"/>
          </a:xfrm>
          <a:prstGeom prst="rect">
            <a:avLst/>
          </a:prstGeom>
        </p:spPr>
        <p:txBody>
          <a:bodyPr wrap="square">
            <a:spAutoFit/>
          </a:bodyPr>
          <a:lstStyle/>
          <a:p>
            <a:r>
              <a:rPr lang="es-ES" sz="5400" b="1" u="sng" dirty="0"/>
              <a:t>Tema </a:t>
            </a:r>
            <a:r>
              <a:rPr lang="es-ES" sz="5400" b="1" u="sng" dirty="0" smtClean="0"/>
              <a:t>4: Regularidades </a:t>
            </a:r>
            <a:r>
              <a:rPr lang="es-ES" sz="5400" b="1" u="sng" dirty="0"/>
              <a:t>en las acciones zootécnicas </a:t>
            </a:r>
          </a:p>
          <a:p>
            <a:pPr algn="ctr"/>
            <a:endParaRPr lang="es-ES" sz="4000" b="1" u="sng" dirty="0"/>
          </a:p>
          <a:p>
            <a:r>
              <a:rPr lang="es-ES" sz="4000" b="1" u="sng" dirty="0" smtClean="0"/>
              <a:t>Clase </a:t>
            </a:r>
            <a:r>
              <a:rPr lang="es-ES" sz="4000" b="1" u="sng" dirty="0"/>
              <a:t>6</a:t>
            </a:r>
            <a:endParaRPr lang="es-E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446904"/>
            <a:ext cx="4442793" cy="303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25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5081" y="764704"/>
            <a:ext cx="2364751" cy="646331"/>
          </a:xfrm>
          <a:prstGeom prst="rect">
            <a:avLst/>
          </a:prstGeom>
        </p:spPr>
        <p:txBody>
          <a:bodyPr wrap="none">
            <a:spAutoFit/>
          </a:bodyPr>
          <a:lstStyle/>
          <a:p>
            <a:pPr algn="ctr"/>
            <a:r>
              <a:rPr lang="es-ES" sz="3600" b="1" dirty="0">
                <a:solidFill>
                  <a:srgbClr val="FF3300"/>
                </a:solidFill>
                <a:latin typeface="Arial" charset="0"/>
              </a:rPr>
              <a:t>SUMARIO</a:t>
            </a:r>
            <a:endParaRPr lang="en-US" sz="3600" b="1" dirty="0">
              <a:solidFill>
                <a:srgbClr val="FF3300"/>
              </a:solidFill>
              <a:latin typeface="Arial" charset="0"/>
            </a:endParaRPr>
          </a:p>
        </p:txBody>
      </p:sp>
      <p:sp>
        <p:nvSpPr>
          <p:cNvPr id="3" name="Rectángulo 2"/>
          <p:cNvSpPr/>
          <p:nvPr/>
        </p:nvSpPr>
        <p:spPr>
          <a:xfrm>
            <a:off x="729330" y="1916832"/>
            <a:ext cx="7909367" cy="3416320"/>
          </a:xfrm>
          <a:prstGeom prst="rect">
            <a:avLst/>
          </a:prstGeom>
        </p:spPr>
        <p:txBody>
          <a:bodyPr wrap="square">
            <a:spAutoFit/>
          </a:bodyPr>
          <a:lstStyle/>
          <a:p>
            <a:pPr lvl="0"/>
            <a:r>
              <a:rPr lang="es-ES" sz="2400" kern="1600" dirty="0">
                <a:latin typeface="Arial" panose="020B0604020202020204" pitchFamily="34" charset="0"/>
                <a:ea typeface="Times New Roman" panose="02020603050405020304" pitchFamily="18" charset="0"/>
              </a:rPr>
              <a:t>Mejora genética. </a:t>
            </a:r>
            <a:r>
              <a:rPr lang="es-ES" sz="2400" kern="1600" dirty="0" err="1">
                <a:latin typeface="Arial" panose="020B0604020202020204" pitchFamily="34" charset="0"/>
                <a:ea typeface="Times New Roman" panose="02020603050405020304" pitchFamily="18" charset="0"/>
              </a:rPr>
              <a:t>Heredabilidad</a:t>
            </a:r>
            <a:r>
              <a:rPr lang="es-ES" sz="2400" kern="1600" dirty="0">
                <a:latin typeface="Arial" panose="020B0604020202020204" pitchFamily="34" charset="0"/>
                <a:ea typeface="Times New Roman" panose="02020603050405020304" pitchFamily="18" charset="0"/>
              </a:rPr>
              <a:t>, repetitividad, correlación de razas, selección, consanguinidad, cruzamiento.</a:t>
            </a:r>
          </a:p>
          <a:p>
            <a:pPr lvl="0"/>
            <a:r>
              <a:rPr lang="es-ES" sz="2400" kern="1600" dirty="0">
                <a:solidFill>
                  <a:srgbClr val="FF0000"/>
                </a:solidFill>
                <a:latin typeface="Arial" panose="020B0604020202020204" pitchFamily="34" charset="0"/>
                <a:ea typeface="Times New Roman" panose="02020603050405020304" pitchFamily="18" charset="0"/>
              </a:rPr>
              <a:t>E.I Instalaciones Tropicales para animales de granja (condiciones de alojamiento) Indicadores productivos y reproductivos. Acciones de producción de animales para sacrificio, remplazo, producción. de carne, leche, lactantes. </a:t>
            </a:r>
          </a:p>
          <a:p>
            <a:pPr lvl="0"/>
            <a:r>
              <a:rPr lang="es-ES" sz="2400" kern="1600" dirty="0">
                <a:latin typeface="Arial" panose="020B0604020202020204" pitchFamily="34" charset="0"/>
                <a:ea typeface="Times New Roman" panose="02020603050405020304" pitchFamily="18" charset="0"/>
              </a:rPr>
              <a:t>Sistemas de categorías, conducta de </a:t>
            </a:r>
            <a:r>
              <a:rPr lang="es-ES" sz="2400" kern="1600" dirty="0" smtClean="0">
                <a:latin typeface="Arial" panose="020B0604020202020204" pitchFamily="34" charset="0"/>
                <a:ea typeface="Times New Roman" panose="02020603050405020304" pitchFamily="18" charset="0"/>
              </a:rPr>
              <a:t>pastoreo, control técnico.</a:t>
            </a:r>
            <a:endParaRPr lang="es-ES" sz="2400" kern="16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6143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8617" y="565681"/>
            <a:ext cx="4572000" cy="584775"/>
          </a:xfrm>
          <a:prstGeom prst="rect">
            <a:avLst/>
          </a:prstGeom>
        </p:spPr>
        <p:txBody>
          <a:bodyPr>
            <a:spAutoFit/>
          </a:bodyPr>
          <a:lstStyle/>
          <a:p>
            <a:pPr lvl="0"/>
            <a:r>
              <a:rPr lang="es-ES" sz="3200" kern="1600" dirty="0">
                <a:solidFill>
                  <a:schemeClr val="bg2">
                    <a:lumMod val="50000"/>
                  </a:schemeClr>
                </a:solidFill>
                <a:latin typeface="Arial" panose="020B0604020202020204" pitchFamily="34" charset="0"/>
                <a:ea typeface="Times New Roman" panose="02020603050405020304" pitchFamily="18" charset="0"/>
              </a:rPr>
              <a:t>Mejora </a:t>
            </a:r>
            <a:r>
              <a:rPr lang="es-ES" sz="3200" kern="1600" dirty="0" smtClean="0">
                <a:solidFill>
                  <a:schemeClr val="bg2">
                    <a:lumMod val="50000"/>
                  </a:schemeClr>
                </a:solidFill>
                <a:latin typeface="Arial" panose="020B0604020202020204" pitchFamily="34" charset="0"/>
                <a:ea typeface="Times New Roman" panose="02020603050405020304" pitchFamily="18" charset="0"/>
              </a:rPr>
              <a:t>genética </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3" name="Rectángulo 2"/>
          <p:cNvSpPr/>
          <p:nvPr/>
        </p:nvSpPr>
        <p:spPr>
          <a:xfrm>
            <a:off x="755576" y="1340768"/>
            <a:ext cx="7704856" cy="1477328"/>
          </a:xfrm>
          <a:prstGeom prst="rect">
            <a:avLst/>
          </a:prstGeom>
        </p:spPr>
        <p:txBody>
          <a:bodyPr wrap="square">
            <a:spAutoFit/>
          </a:bodyPr>
          <a:lstStyle/>
          <a:p>
            <a:pPr algn="ctr"/>
            <a:r>
              <a:rPr lang="es-ES" dirty="0"/>
              <a:t>E</a:t>
            </a:r>
            <a:r>
              <a:rPr lang="es-ES" dirty="0" smtClean="0"/>
              <a:t>l </a:t>
            </a:r>
            <a:r>
              <a:rPr lang="es-ES" b="1" dirty="0"/>
              <a:t>Mejoramiento Animal</a:t>
            </a:r>
            <a:r>
              <a:rPr lang="es-ES" dirty="0"/>
              <a:t> es una rama de la Producción </a:t>
            </a:r>
            <a:r>
              <a:rPr lang="es-ES" b="1" dirty="0"/>
              <a:t>Animal</a:t>
            </a:r>
            <a:r>
              <a:rPr lang="es-ES" dirty="0"/>
              <a:t> que estudia la herencia de los caracteres de importancia económica de las distintas especies domésticas</a:t>
            </a:r>
            <a:r>
              <a:rPr lang="es-ES" dirty="0" smtClean="0"/>
              <a:t>. COMPRENDE </a:t>
            </a:r>
            <a:r>
              <a:rPr lang="es-ES" dirty="0"/>
              <a:t>LA IMPORTANCIA DEL </a:t>
            </a:r>
            <a:r>
              <a:rPr lang="es-ES" b="1" dirty="0"/>
              <a:t>MEJORAMIENTO ANIMAL</a:t>
            </a:r>
            <a:r>
              <a:rPr lang="es-ES" dirty="0"/>
              <a:t> COMO ELEMENTO INTEGRANTE DE LOS SISTEMAS PRODUCTIVOS PECUARIOS.</a:t>
            </a:r>
          </a:p>
        </p:txBody>
      </p:sp>
      <p:sp>
        <p:nvSpPr>
          <p:cNvPr id="4" name="Rectángulo 3"/>
          <p:cNvSpPr/>
          <p:nvPr/>
        </p:nvSpPr>
        <p:spPr>
          <a:xfrm>
            <a:off x="1115616" y="2984768"/>
            <a:ext cx="7128792" cy="1477328"/>
          </a:xfrm>
          <a:prstGeom prst="rect">
            <a:avLst/>
          </a:prstGeom>
        </p:spPr>
        <p:txBody>
          <a:bodyPr wrap="square">
            <a:spAutoFit/>
          </a:bodyPr>
          <a:lstStyle/>
          <a:p>
            <a:pPr algn="ctr"/>
            <a:r>
              <a:rPr lang="es-ES" dirty="0" smtClean="0"/>
              <a:t>El </a:t>
            </a:r>
            <a:r>
              <a:rPr lang="es-ES" b="1" dirty="0" smtClean="0"/>
              <a:t>objetivo</a:t>
            </a:r>
            <a:r>
              <a:rPr lang="es-ES" dirty="0" smtClean="0"/>
              <a:t> </a:t>
            </a:r>
            <a:r>
              <a:rPr lang="es-ES" dirty="0"/>
              <a:t>general del </a:t>
            </a:r>
            <a:r>
              <a:rPr lang="es-ES" b="1" dirty="0"/>
              <a:t>mejoramiento genético</a:t>
            </a:r>
            <a:r>
              <a:rPr lang="es-ES" dirty="0"/>
              <a:t> es lograr una población de animales con características genéticas deseables, determinadas fundamentalmente por el mercado donde se comercializarán los productos y el tipo de explotación.</a:t>
            </a:r>
          </a:p>
        </p:txBody>
      </p:sp>
      <p:pic>
        <p:nvPicPr>
          <p:cNvPr id="5" name="Imagen 4"/>
          <p:cNvPicPr>
            <a:picLocks noChangeAspect="1"/>
          </p:cNvPicPr>
          <p:nvPr/>
        </p:nvPicPr>
        <p:blipFill>
          <a:blip r:embed="rId2"/>
          <a:stretch>
            <a:fillRect/>
          </a:stretch>
        </p:blipFill>
        <p:spPr>
          <a:xfrm>
            <a:off x="755576" y="4645745"/>
            <a:ext cx="3038576" cy="1567983"/>
          </a:xfrm>
          <a:prstGeom prst="rect">
            <a:avLst/>
          </a:prstGeom>
        </p:spPr>
      </p:pic>
    </p:spTree>
    <p:extLst>
      <p:ext uri="{BB962C8B-B14F-4D97-AF65-F5344CB8AC3E}">
        <p14:creationId xmlns:p14="http://schemas.microsoft.com/office/powerpoint/2010/main" val="2514944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0039" y="611977"/>
            <a:ext cx="2826415" cy="584775"/>
          </a:xfrm>
          <a:prstGeom prst="rect">
            <a:avLst/>
          </a:prstGeom>
        </p:spPr>
        <p:txBody>
          <a:bodyPr wrap="none">
            <a:spAutoFit/>
          </a:bodyPr>
          <a:lstStyle/>
          <a:p>
            <a:r>
              <a:rPr lang="es-ES" sz="3200" kern="1600" dirty="0" err="1" smtClean="0">
                <a:solidFill>
                  <a:schemeClr val="bg2">
                    <a:lumMod val="50000"/>
                  </a:schemeClr>
                </a:solidFill>
                <a:latin typeface="Arial" panose="020B0604020202020204" pitchFamily="34" charset="0"/>
                <a:ea typeface="Times New Roman" panose="02020603050405020304" pitchFamily="18" charset="0"/>
              </a:rPr>
              <a:t>Heredabilidad</a:t>
            </a:r>
            <a:r>
              <a:rPr lang="es-ES" sz="3200" kern="1600" dirty="0">
                <a:solidFill>
                  <a:schemeClr val="bg2">
                    <a:lumMod val="50000"/>
                  </a:schemeClr>
                </a:solidFill>
                <a:latin typeface="Arial" panose="020B0604020202020204" pitchFamily="34" charset="0"/>
                <a:ea typeface="Times New Roman" panose="02020603050405020304" pitchFamily="18" charset="0"/>
              </a:rPr>
              <a:t> </a:t>
            </a:r>
          </a:p>
        </p:txBody>
      </p:sp>
      <p:sp>
        <p:nvSpPr>
          <p:cNvPr id="3" name="Rectángulo 2"/>
          <p:cNvSpPr/>
          <p:nvPr/>
        </p:nvSpPr>
        <p:spPr>
          <a:xfrm>
            <a:off x="862546" y="1280190"/>
            <a:ext cx="7632848" cy="1200329"/>
          </a:xfrm>
          <a:prstGeom prst="rect">
            <a:avLst/>
          </a:prstGeom>
        </p:spPr>
        <p:txBody>
          <a:bodyPr wrap="square">
            <a:spAutoFit/>
          </a:bodyPr>
          <a:lstStyle/>
          <a:p>
            <a:r>
              <a:rPr lang="es-ES" dirty="0" smtClean="0"/>
              <a:t>Es </a:t>
            </a:r>
            <a:r>
              <a:rPr lang="es-ES" dirty="0"/>
              <a:t>la proporción de la variación de caracteres biológicos en una población​ atribuible a la variación genotípica entre individuos. La variación entre individuos se puede deber a factores genéticos y/o ambientales.</a:t>
            </a:r>
          </a:p>
        </p:txBody>
      </p:sp>
      <p:sp>
        <p:nvSpPr>
          <p:cNvPr id="4" name="Rectángulo 3"/>
          <p:cNvSpPr/>
          <p:nvPr/>
        </p:nvSpPr>
        <p:spPr>
          <a:xfrm>
            <a:off x="862546" y="2480519"/>
            <a:ext cx="7416824" cy="923330"/>
          </a:xfrm>
          <a:prstGeom prst="rect">
            <a:avLst/>
          </a:prstGeom>
        </p:spPr>
        <p:txBody>
          <a:bodyPr wrap="square">
            <a:spAutoFit/>
          </a:bodyPr>
          <a:lstStyle/>
          <a:p>
            <a:r>
              <a:rPr lang="es-ES" dirty="0"/>
              <a:t>La utilidad de la </a:t>
            </a:r>
            <a:r>
              <a:rPr lang="es-ES" b="1" dirty="0" err="1"/>
              <a:t>heredabilidad</a:t>
            </a:r>
            <a:r>
              <a:rPr lang="es-ES" dirty="0"/>
              <a:t> en el mejoramiento animal, es que nos permite saber qué animal tendrá la descendencia más apropiada a los objetivos de la explotación.</a:t>
            </a:r>
          </a:p>
        </p:txBody>
      </p:sp>
      <p:pic>
        <p:nvPicPr>
          <p:cNvPr id="5" name="Imagen 4"/>
          <p:cNvPicPr>
            <a:picLocks noChangeAspect="1"/>
          </p:cNvPicPr>
          <p:nvPr/>
        </p:nvPicPr>
        <p:blipFill>
          <a:blip r:embed="rId2"/>
          <a:stretch>
            <a:fillRect/>
          </a:stretch>
        </p:blipFill>
        <p:spPr>
          <a:xfrm>
            <a:off x="5508104" y="3501008"/>
            <a:ext cx="2771266" cy="2705747"/>
          </a:xfrm>
          <a:prstGeom prst="rect">
            <a:avLst/>
          </a:prstGeom>
        </p:spPr>
      </p:pic>
      <p:sp>
        <p:nvSpPr>
          <p:cNvPr id="6" name="Rectángulo 5"/>
          <p:cNvSpPr/>
          <p:nvPr/>
        </p:nvSpPr>
        <p:spPr>
          <a:xfrm>
            <a:off x="748324" y="3336793"/>
            <a:ext cx="4572000" cy="2862322"/>
          </a:xfrm>
          <a:prstGeom prst="rect">
            <a:avLst/>
          </a:prstGeom>
        </p:spPr>
        <p:txBody>
          <a:bodyPr>
            <a:spAutoFit/>
          </a:bodyPr>
          <a:lstStyle/>
          <a:p>
            <a:pPr algn="just"/>
            <a:endParaRPr lang="es-ES" dirty="0"/>
          </a:p>
          <a:p>
            <a:pPr algn="just"/>
            <a:r>
              <a:rPr lang="es-ES" dirty="0"/>
              <a:t>Algunos </a:t>
            </a:r>
            <a:r>
              <a:rPr lang="es-ES" b="1" dirty="0"/>
              <a:t>ejemplos</a:t>
            </a:r>
            <a:r>
              <a:rPr lang="es-ES" dirty="0"/>
              <a:t> son la </a:t>
            </a:r>
            <a:r>
              <a:rPr lang="es-ES" dirty="0" err="1"/>
              <a:t>heredabilidad</a:t>
            </a:r>
            <a:r>
              <a:rPr lang="es-ES" dirty="0"/>
              <a:t> de la velocidad en caballos pura sangre, la </a:t>
            </a:r>
            <a:r>
              <a:rPr lang="es-ES" dirty="0" err="1"/>
              <a:t>heredabilidad</a:t>
            </a:r>
            <a:r>
              <a:rPr lang="es-ES" dirty="0"/>
              <a:t> de producción de huevos en ponedoras y la </a:t>
            </a:r>
            <a:r>
              <a:rPr lang="es-ES" dirty="0" err="1"/>
              <a:t>heredabilidad</a:t>
            </a:r>
            <a:r>
              <a:rPr lang="es-ES" dirty="0"/>
              <a:t> del tamaño de la camada en cerdos. La </a:t>
            </a:r>
            <a:r>
              <a:rPr lang="es-ES" dirty="0" err="1"/>
              <a:t>heredabilidad</a:t>
            </a:r>
            <a:r>
              <a:rPr lang="es-ES" dirty="0"/>
              <a:t> entonces es una medida de población, no un valor a ser asociado con un </a:t>
            </a:r>
            <a:r>
              <a:rPr lang="es-ES" b="1" dirty="0"/>
              <a:t>animal</a:t>
            </a:r>
            <a:r>
              <a:rPr lang="es-ES" dirty="0"/>
              <a:t> </a:t>
            </a:r>
            <a:r>
              <a:rPr lang="es-ES" dirty="0" smtClean="0"/>
              <a:t>individual.</a:t>
            </a:r>
            <a:endParaRPr lang="es-ES" dirty="0">
              <a:effectLst/>
            </a:endParaRPr>
          </a:p>
        </p:txBody>
      </p:sp>
    </p:spTree>
    <p:extLst>
      <p:ext uri="{BB962C8B-B14F-4D97-AF65-F5344CB8AC3E}">
        <p14:creationId xmlns:p14="http://schemas.microsoft.com/office/powerpoint/2010/main" val="378684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941" y="379518"/>
            <a:ext cx="2553904" cy="584775"/>
          </a:xfrm>
          <a:prstGeom prst="rect">
            <a:avLst/>
          </a:prstGeom>
        </p:spPr>
        <p:txBody>
          <a:bodyPr wrap="none">
            <a:spAutoFit/>
          </a:bodyPr>
          <a:lstStyle/>
          <a:p>
            <a:r>
              <a:rPr lang="es-ES" sz="3200" kern="1600" dirty="0">
                <a:solidFill>
                  <a:schemeClr val="bg2">
                    <a:lumMod val="50000"/>
                  </a:schemeClr>
                </a:solidFill>
                <a:latin typeface="Arial" panose="020B0604020202020204" pitchFamily="34" charset="0"/>
                <a:ea typeface="Times New Roman" panose="02020603050405020304" pitchFamily="18" charset="0"/>
              </a:rPr>
              <a:t>Repetitividad</a:t>
            </a:r>
          </a:p>
        </p:txBody>
      </p:sp>
      <p:sp>
        <p:nvSpPr>
          <p:cNvPr id="3" name="Rectángulo 2"/>
          <p:cNvSpPr/>
          <p:nvPr/>
        </p:nvSpPr>
        <p:spPr>
          <a:xfrm>
            <a:off x="725247" y="2922188"/>
            <a:ext cx="7920880" cy="1477328"/>
          </a:xfrm>
          <a:prstGeom prst="rect">
            <a:avLst/>
          </a:prstGeom>
        </p:spPr>
        <p:txBody>
          <a:bodyPr wrap="square">
            <a:spAutoFit/>
          </a:bodyPr>
          <a:lstStyle/>
          <a:p>
            <a:pPr algn="just"/>
            <a:r>
              <a:rPr lang="es-ES" dirty="0"/>
              <a:t>La </a:t>
            </a:r>
            <a:r>
              <a:rPr lang="es-ES" b="1" dirty="0" err="1"/>
              <a:t>repetibilidad</a:t>
            </a:r>
            <a:r>
              <a:rPr lang="es-ES" dirty="0"/>
              <a:t> es la fracción de la variación total del carácter (</a:t>
            </a:r>
            <a:r>
              <a:rPr lang="es-ES" dirty="0" err="1"/>
              <a:t>Vp</a:t>
            </a:r>
            <a:r>
              <a:rPr lang="es-ES" dirty="0"/>
              <a:t>) que es debida al genotipo y al ambiente permanente. La </a:t>
            </a:r>
            <a:r>
              <a:rPr lang="es-ES" b="1" dirty="0" err="1"/>
              <a:t>repetibilidad</a:t>
            </a:r>
            <a:r>
              <a:rPr lang="es-ES" dirty="0"/>
              <a:t> alcanza valores entre 0 y 1. El Objetivo del MGA es: Obtener poblaciones con una media genética superior a la población base.</a:t>
            </a:r>
          </a:p>
        </p:txBody>
      </p:sp>
      <p:sp>
        <p:nvSpPr>
          <p:cNvPr id="4" name="Rectángulo 3"/>
          <p:cNvSpPr/>
          <p:nvPr/>
        </p:nvSpPr>
        <p:spPr>
          <a:xfrm>
            <a:off x="734941" y="1167862"/>
            <a:ext cx="7632848" cy="1754326"/>
          </a:xfrm>
          <a:prstGeom prst="rect">
            <a:avLst/>
          </a:prstGeom>
        </p:spPr>
        <p:txBody>
          <a:bodyPr wrap="square">
            <a:spAutoFit/>
          </a:bodyPr>
          <a:lstStyle/>
          <a:p>
            <a:pPr algn="just"/>
            <a:r>
              <a:rPr lang="es-ES" dirty="0"/>
              <a:t>La </a:t>
            </a:r>
            <a:r>
              <a:rPr lang="es-ES" dirty="0" err="1"/>
              <a:t>repetibilidad</a:t>
            </a:r>
            <a:r>
              <a:rPr lang="es-ES" dirty="0"/>
              <a:t> es la variación causada por el dispositivo de </a:t>
            </a:r>
            <a:r>
              <a:rPr lang="es-ES" dirty="0" err="1"/>
              <a:t>mediciónLa</a:t>
            </a:r>
            <a:r>
              <a:rPr lang="es-ES" dirty="0"/>
              <a:t> reproducibilidad es la variación causada por el sistema de medición. Es la variación que se observa cuando diferentes operadores miden la misma parte muchas veces, usando el mismo sistema de medición, bajo las mismas condiciones.</a:t>
            </a:r>
          </a:p>
        </p:txBody>
      </p:sp>
      <p:pic>
        <p:nvPicPr>
          <p:cNvPr id="5" name="Imagen 4"/>
          <p:cNvPicPr>
            <a:picLocks noChangeAspect="1"/>
          </p:cNvPicPr>
          <p:nvPr/>
        </p:nvPicPr>
        <p:blipFill>
          <a:blip r:embed="rId2"/>
          <a:stretch>
            <a:fillRect/>
          </a:stretch>
        </p:blipFill>
        <p:spPr>
          <a:xfrm>
            <a:off x="3563888" y="4077072"/>
            <a:ext cx="5089289" cy="2418676"/>
          </a:xfrm>
          <a:prstGeom prst="rect">
            <a:avLst/>
          </a:prstGeom>
        </p:spPr>
      </p:pic>
    </p:spTree>
    <p:extLst>
      <p:ext uri="{BB962C8B-B14F-4D97-AF65-F5344CB8AC3E}">
        <p14:creationId xmlns:p14="http://schemas.microsoft.com/office/powerpoint/2010/main" val="843550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4192173" cy="584775"/>
          </a:xfrm>
          <a:prstGeom prst="rect">
            <a:avLst/>
          </a:prstGeom>
        </p:spPr>
        <p:txBody>
          <a:bodyPr wrap="none">
            <a:spAutoFit/>
          </a:bodyPr>
          <a:lstStyle/>
          <a:p>
            <a:r>
              <a:rPr lang="es-ES" sz="3200" kern="1600" dirty="0">
                <a:solidFill>
                  <a:schemeClr val="bg2">
                    <a:lumMod val="50000"/>
                  </a:schemeClr>
                </a:solidFill>
                <a:latin typeface="Arial" panose="020B0604020202020204" pitchFamily="34" charset="0"/>
                <a:ea typeface="Times New Roman" panose="02020603050405020304" pitchFamily="18" charset="0"/>
              </a:rPr>
              <a:t>C</a:t>
            </a:r>
            <a:r>
              <a:rPr lang="es-ES" sz="3200" kern="1600" dirty="0" smtClean="0">
                <a:solidFill>
                  <a:schemeClr val="bg2">
                    <a:lumMod val="50000"/>
                  </a:schemeClr>
                </a:solidFill>
                <a:latin typeface="Arial" panose="020B0604020202020204" pitchFamily="34" charset="0"/>
                <a:ea typeface="Times New Roman" panose="02020603050405020304" pitchFamily="18" charset="0"/>
              </a:rPr>
              <a:t>orrelación </a:t>
            </a:r>
            <a:r>
              <a:rPr lang="es-ES" sz="3200" kern="1600" dirty="0">
                <a:solidFill>
                  <a:schemeClr val="bg2">
                    <a:lumMod val="50000"/>
                  </a:schemeClr>
                </a:solidFill>
                <a:latin typeface="Arial" panose="020B0604020202020204" pitchFamily="34" charset="0"/>
                <a:ea typeface="Times New Roman" panose="02020603050405020304" pitchFamily="18" charset="0"/>
              </a:rPr>
              <a:t>de </a:t>
            </a:r>
            <a:r>
              <a:rPr lang="es-ES" sz="3200" kern="1600" dirty="0" smtClean="0">
                <a:solidFill>
                  <a:schemeClr val="bg2">
                    <a:lumMod val="50000"/>
                  </a:schemeClr>
                </a:solidFill>
                <a:latin typeface="Arial" panose="020B0604020202020204" pitchFamily="34" charset="0"/>
                <a:ea typeface="Times New Roman" panose="02020603050405020304" pitchFamily="18" charset="0"/>
              </a:rPr>
              <a:t>razas </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3" name="Rectángulo 2"/>
          <p:cNvSpPr/>
          <p:nvPr/>
        </p:nvSpPr>
        <p:spPr>
          <a:xfrm>
            <a:off x="3995936" y="3789040"/>
            <a:ext cx="4572000" cy="23083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S" dirty="0"/>
              <a:t>La </a:t>
            </a:r>
            <a:r>
              <a:rPr lang="es-ES" b="1" dirty="0"/>
              <a:t>correlación genética</a:t>
            </a:r>
            <a:r>
              <a:rPr lang="es-ES" dirty="0"/>
              <a:t> puede ser negativa o positiva, con una magnitud de -1 a 1. La </a:t>
            </a:r>
            <a:r>
              <a:rPr lang="es-ES" b="1" dirty="0"/>
              <a:t>correlación genética</a:t>
            </a:r>
            <a:r>
              <a:rPr lang="es-ES" dirty="0"/>
              <a:t> tiene el símbolo r</a:t>
            </a:r>
            <a:r>
              <a:rPr lang="es-ES" baseline="-25000" dirty="0"/>
              <a:t>A1,A2</a:t>
            </a:r>
            <a:r>
              <a:rPr lang="es-ES" dirty="0"/>
              <a:t>, A1 y A2, siendo el valor de cría de los dos rasgos, 1 y 2. Un </a:t>
            </a:r>
            <a:r>
              <a:rPr lang="es-ES" b="1" dirty="0"/>
              <a:t>ejemplo</a:t>
            </a:r>
            <a:r>
              <a:rPr lang="es-ES" dirty="0"/>
              <a:t> de la cría de ganado vacuno. Selección de crecimiento rápido es un objetivo común de la selección.</a:t>
            </a:r>
          </a:p>
        </p:txBody>
      </p:sp>
      <p:sp>
        <p:nvSpPr>
          <p:cNvPr id="4" name="Rectángulo 3"/>
          <p:cNvSpPr/>
          <p:nvPr/>
        </p:nvSpPr>
        <p:spPr>
          <a:xfrm>
            <a:off x="637603" y="1341454"/>
            <a:ext cx="4572000" cy="23083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S" dirty="0"/>
              <a:t>La </a:t>
            </a:r>
            <a:r>
              <a:rPr lang="es-ES" b="1" dirty="0"/>
              <a:t>correlación fenotípica</a:t>
            </a:r>
            <a:r>
              <a:rPr lang="es-ES" dirty="0"/>
              <a:t> es estimada directamente de los valores medios </a:t>
            </a:r>
            <a:r>
              <a:rPr lang="es-ES" b="1" dirty="0"/>
              <a:t>fenotípicos</a:t>
            </a:r>
            <a:r>
              <a:rPr lang="es-ES" dirty="0"/>
              <a:t> de campo, siendo resultante, por tanto, de causas genéticas y ambientales. La </a:t>
            </a:r>
            <a:r>
              <a:rPr lang="es-ES" b="1" dirty="0"/>
              <a:t>correlación</a:t>
            </a:r>
            <a:r>
              <a:rPr lang="es-ES" dirty="0"/>
              <a:t> genotípica, en cambio, </a:t>
            </a:r>
            <a:r>
              <a:rPr lang="es-ES" dirty="0" smtClean="0"/>
              <a:t>corresponde</a:t>
            </a:r>
            <a:r>
              <a:rPr lang="es-ES" dirty="0"/>
              <a:t>, a la porción genética de la </a:t>
            </a:r>
            <a:r>
              <a:rPr lang="es-ES" b="1" dirty="0"/>
              <a:t>correlación fenotípica</a:t>
            </a:r>
            <a:r>
              <a:rPr lang="es-ES" dirty="0"/>
              <a:t>.</a:t>
            </a:r>
          </a:p>
        </p:txBody>
      </p:sp>
    </p:spTree>
    <p:extLst>
      <p:ext uri="{BB962C8B-B14F-4D97-AF65-F5344CB8AC3E}">
        <p14:creationId xmlns:p14="http://schemas.microsoft.com/office/powerpoint/2010/main" val="1755541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0716" y="476672"/>
            <a:ext cx="2076209" cy="584775"/>
          </a:xfrm>
          <a:prstGeom prst="rect">
            <a:avLst/>
          </a:prstGeom>
        </p:spPr>
        <p:txBody>
          <a:bodyPr wrap="none">
            <a:spAutoFit/>
          </a:bodyPr>
          <a:lstStyle/>
          <a:p>
            <a:pPr lvl="0"/>
            <a:r>
              <a:rPr lang="es-ES" sz="3200" kern="1600" dirty="0" smtClean="0">
                <a:solidFill>
                  <a:schemeClr val="bg2">
                    <a:lumMod val="50000"/>
                  </a:schemeClr>
                </a:solidFill>
                <a:latin typeface="Arial" panose="020B0604020202020204" pitchFamily="34" charset="0"/>
                <a:ea typeface="Times New Roman" panose="02020603050405020304" pitchFamily="18" charset="0"/>
              </a:rPr>
              <a:t>Selección </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3" name="Rectángulo 2"/>
          <p:cNvSpPr/>
          <p:nvPr/>
        </p:nvSpPr>
        <p:spPr>
          <a:xfrm>
            <a:off x="590925" y="1061447"/>
            <a:ext cx="4572000" cy="286232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S" b="1" dirty="0"/>
              <a:t>Selección</a:t>
            </a:r>
            <a:r>
              <a:rPr lang="es-ES" dirty="0"/>
              <a:t> es el proceso que permite que ciertos </a:t>
            </a:r>
            <a:r>
              <a:rPr lang="es-ES" b="1" dirty="0"/>
              <a:t>animales</a:t>
            </a:r>
            <a:r>
              <a:rPr lang="es-ES" dirty="0"/>
              <a:t> se reproduzcan más que otros. Como resultado, </a:t>
            </a:r>
            <a:r>
              <a:rPr lang="es-ES" b="1" dirty="0"/>
              <a:t>animales</a:t>
            </a:r>
            <a:r>
              <a:rPr lang="es-ES" dirty="0"/>
              <a:t> con un genotipo deseado dejarán la mayor </a:t>
            </a:r>
            <a:r>
              <a:rPr lang="es-ES" dirty="0" err="1"/>
              <a:t>descendencia.Primero</a:t>
            </a:r>
            <a:r>
              <a:rPr lang="es-ES" dirty="0"/>
              <a:t>, los </a:t>
            </a:r>
            <a:r>
              <a:rPr lang="es-ES" b="1" dirty="0"/>
              <a:t>animales</a:t>
            </a:r>
            <a:r>
              <a:rPr lang="es-ES" dirty="0"/>
              <a:t> con un genotipo superior deben ser identificados y, segundo, estos </a:t>
            </a:r>
            <a:r>
              <a:rPr lang="es-ES" b="1" dirty="0"/>
              <a:t>animales</a:t>
            </a:r>
            <a:r>
              <a:rPr lang="es-ES" dirty="0"/>
              <a:t> deben servir como padres para la nueva generación</a:t>
            </a:r>
            <a:r>
              <a:rPr lang="es-ES" dirty="0" smtClean="0"/>
              <a:t>.</a:t>
            </a:r>
            <a:endParaRPr lang="es-ES" dirty="0"/>
          </a:p>
        </p:txBody>
      </p:sp>
      <p:sp>
        <p:nvSpPr>
          <p:cNvPr id="4" name="Rectángulo 3"/>
          <p:cNvSpPr/>
          <p:nvPr/>
        </p:nvSpPr>
        <p:spPr>
          <a:xfrm>
            <a:off x="3851920" y="3789040"/>
            <a:ext cx="4572000" cy="258532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S" dirty="0"/>
              <a:t>La </a:t>
            </a:r>
            <a:r>
              <a:rPr lang="es-ES" b="1" dirty="0"/>
              <a:t>selección</a:t>
            </a:r>
            <a:r>
              <a:rPr lang="es-ES" dirty="0"/>
              <a:t> se define como un proceso de reproducción diferencial entre los individuos de una población, basada en la capacidad relativa para donar genes a las generaciones siguientes. La aptitud de un genotipo es la capacidad para producir mayor número de descendientes que otro en el mismo medio</a:t>
            </a:r>
          </a:p>
        </p:txBody>
      </p:sp>
    </p:spTree>
    <p:extLst>
      <p:ext uri="{BB962C8B-B14F-4D97-AF65-F5344CB8AC3E}">
        <p14:creationId xmlns:p14="http://schemas.microsoft.com/office/powerpoint/2010/main" val="75201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908720"/>
            <a:ext cx="7128792" cy="369332"/>
          </a:xfrm>
          <a:prstGeom prst="rect">
            <a:avLst/>
          </a:prstGeom>
        </p:spPr>
        <p:txBody>
          <a:bodyPr wrap="square">
            <a:spAutoFit/>
          </a:bodyPr>
          <a:lstStyle/>
          <a:p>
            <a:r>
              <a:rPr lang="es-ES" dirty="0"/>
              <a:t>¿Que tomamos en cuenta para la selección de un animal?</a:t>
            </a:r>
          </a:p>
        </p:txBody>
      </p:sp>
      <p:sp>
        <p:nvSpPr>
          <p:cNvPr id="3" name="Rectángulo 2"/>
          <p:cNvSpPr/>
          <p:nvPr/>
        </p:nvSpPr>
        <p:spPr>
          <a:xfrm>
            <a:off x="880622" y="1484784"/>
            <a:ext cx="7507801" cy="2585323"/>
          </a:xfrm>
          <a:prstGeom prst="rect">
            <a:avLst/>
          </a:prstGeom>
        </p:spPr>
        <p:txBody>
          <a:bodyPr wrap="square">
            <a:spAutoFit/>
          </a:bodyPr>
          <a:lstStyle/>
          <a:p>
            <a:r>
              <a:rPr lang="es-ES" b="1" dirty="0" smtClean="0"/>
              <a:t>Aspectos para </a:t>
            </a:r>
            <a:r>
              <a:rPr lang="es-ES" b="1" dirty="0"/>
              <a:t>clasificar y seleccionar un bovino</a:t>
            </a:r>
            <a:endParaRPr lang="es-ES" dirty="0"/>
          </a:p>
          <a:p>
            <a:pPr>
              <a:buFont typeface="Arial" panose="020B0604020202020204" pitchFamily="34" charset="0"/>
              <a:buChar char="•"/>
            </a:pPr>
            <a:r>
              <a:rPr lang="es-ES" dirty="0"/>
              <a:t>Pelaje y pigmento, que indica la adaptación del </a:t>
            </a:r>
            <a:r>
              <a:rPr lang="es-ES" b="1" dirty="0"/>
              <a:t>animal</a:t>
            </a:r>
            <a:r>
              <a:rPr lang="es-ES" dirty="0"/>
              <a:t> a medios como el trópico húmedo</a:t>
            </a:r>
            <a:r>
              <a:rPr lang="es-ES" dirty="0" smtClean="0"/>
              <a:t>.</a:t>
            </a:r>
          </a:p>
          <a:p>
            <a:pPr>
              <a:buFont typeface="Arial" panose="020B0604020202020204" pitchFamily="34" charset="0"/>
              <a:buChar char="•"/>
            </a:pPr>
            <a:endParaRPr lang="es-ES" dirty="0"/>
          </a:p>
          <a:p>
            <a:pPr>
              <a:buFont typeface="Arial" panose="020B0604020202020204" pitchFamily="34" charset="0"/>
              <a:buChar char="•"/>
            </a:pPr>
            <a:r>
              <a:rPr lang="es-ES" dirty="0"/>
              <a:t>Estructura y dimorfismo sexual, esto es, que los machos y las hembras tengan características físicas distintas. </a:t>
            </a:r>
          </a:p>
          <a:p>
            <a:endParaRPr lang="es-ES" dirty="0"/>
          </a:p>
          <a:p>
            <a:pPr>
              <a:buFont typeface="Arial" panose="020B0604020202020204" pitchFamily="34" charset="0"/>
              <a:buChar char="•"/>
            </a:pPr>
            <a:r>
              <a:rPr lang="es-ES" dirty="0"/>
              <a:t>Condición corporal, que permite “formar un biotipo que sea consciente en el consumo de forraje en cada medio”.</a:t>
            </a:r>
          </a:p>
        </p:txBody>
      </p:sp>
      <p:pic>
        <p:nvPicPr>
          <p:cNvPr id="5" name="Imagen 4"/>
          <p:cNvPicPr>
            <a:picLocks noChangeAspect="1"/>
          </p:cNvPicPr>
          <p:nvPr/>
        </p:nvPicPr>
        <p:blipFill>
          <a:blip r:embed="rId2"/>
          <a:stretch>
            <a:fillRect/>
          </a:stretch>
        </p:blipFill>
        <p:spPr>
          <a:xfrm>
            <a:off x="4788024" y="4276839"/>
            <a:ext cx="3846562" cy="2181440"/>
          </a:xfrm>
          <a:prstGeom prst="rect">
            <a:avLst/>
          </a:prstGeom>
        </p:spPr>
      </p:pic>
    </p:spTree>
    <p:extLst>
      <p:ext uri="{BB962C8B-B14F-4D97-AF65-F5344CB8AC3E}">
        <p14:creationId xmlns:p14="http://schemas.microsoft.com/office/powerpoint/2010/main" val="3531716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251</TotalTime>
  <Words>1379</Words>
  <Application>Microsoft Office PowerPoint</Application>
  <PresentationFormat>Presentación en pantalla (4:3)</PresentationFormat>
  <Paragraphs>87</Paragraphs>
  <Slides>18</Slides>
  <Notes>2</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Austin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Deilyn</dc:creator>
  <cp:lastModifiedBy>Deilyn</cp:lastModifiedBy>
  <cp:revision>113</cp:revision>
  <dcterms:created xsi:type="dcterms:W3CDTF">2021-03-15T06:02:48Z</dcterms:created>
  <dcterms:modified xsi:type="dcterms:W3CDTF">2023-04-15T04:31:15Z</dcterms:modified>
</cp:coreProperties>
</file>