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6" r:id="rId3"/>
    <p:sldId id="281" r:id="rId4"/>
    <p:sldId id="282" r:id="rId5"/>
    <p:sldId id="284" r:id="rId6"/>
    <p:sldId id="285" r:id="rId7"/>
    <p:sldId id="283" r:id="rId8"/>
    <p:sldId id="258" r:id="rId9"/>
    <p:sldId id="263" r:id="rId10"/>
    <p:sldId id="270" r:id="rId11"/>
    <p:sldId id="265" r:id="rId12"/>
    <p:sldId id="260" r:id="rId13"/>
    <p:sldId id="271" r:id="rId14"/>
    <p:sldId id="272" r:id="rId15"/>
    <p:sldId id="274" r:id="rId16"/>
    <p:sldId id="273" r:id="rId17"/>
    <p:sldId id="262" r:id="rId18"/>
    <p:sldId id="279" r:id="rId19"/>
    <p:sldId id="280" r:id="rId20"/>
    <p:sldId id="266" r:id="rId21"/>
    <p:sldId id="268" r:id="rId22"/>
    <p:sldId id="269" r:id="rId23"/>
    <p:sldId id="275" r:id="rId24"/>
    <p:sldId id="276" r:id="rId25"/>
    <p:sldId id="277" r:id="rId26"/>
    <p:sldId id="278"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73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slide" Target="../slides/slide20.xml"/><Relationship Id="rId1"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DCEBE-5E9E-456E-8AF7-A618B6699739}" type="doc">
      <dgm:prSet loTypeId="urn:microsoft.com/office/officeart/2005/8/layout/orgChart1" loCatId="hierarchy" qsTypeId="urn:microsoft.com/office/officeart/2005/8/quickstyle/simple5" qsCatId="simple" csTypeId="urn:microsoft.com/office/officeart/2005/8/colors/accent0_1" csCatId="mainScheme" phldr="1"/>
      <dgm:spPr/>
      <dgm:t>
        <a:bodyPr/>
        <a:lstStyle/>
        <a:p>
          <a:endParaRPr lang="es-MX"/>
        </a:p>
      </dgm:t>
    </dgm:pt>
    <dgm:pt modelId="{A6746CC8-F8CD-4859-B0B3-BC661656BEBE}">
      <dgm:prSet custT="1"/>
      <dgm:spPr/>
      <dgm:t>
        <a:bodyPr/>
        <a:lstStyle/>
        <a:p>
          <a:pPr rtl="0"/>
          <a:r>
            <a:rPr lang="es-MX" sz="2000" dirty="0" smtClean="0">
              <a:latin typeface="Arial" pitchFamily="34" charset="0"/>
              <a:cs typeface="Arial" pitchFamily="34" charset="0"/>
            </a:rPr>
            <a:t>En el clima de Eurasia se manifiestan con claridad las peculiaridades relacionadas con:</a:t>
          </a:r>
          <a:endParaRPr lang="es-MX" sz="2000" dirty="0">
            <a:latin typeface="Arial" pitchFamily="34" charset="0"/>
            <a:cs typeface="Arial" pitchFamily="34" charset="0"/>
          </a:endParaRPr>
        </a:p>
      </dgm:t>
    </dgm:pt>
    <dgm:pt modelId="{1D316C0D-3616-4774-A756-71BCDC46F2C9}" type="parTrans" cxnId="{C4A561CF-7881-4A15-9AFD-3BD10CF59ABF}">
      <dgm:prSet/>
      <dgm:spPr/>
      <dgm:t>
        <a:bodyPr/>
        <a:lstStyle/>
        <a:p>
          <a:endParaRPr lang="es-MX" sz="4400">
            <a:latin typeface="Arial" pitchFamily="34" charset="0"/>
            <a:cs typeface="Arial" pitchFamily="34" charset="0"/>
          </a:endParaRPr>
        </a:p>
      </dgm:t>
    </dgm:pt>
    <dgm:pt modelId="{1B870673-D3AF-4095-9263-35D333212A26}" type="sibTrans" cxnId="{C4A561CF-7881-4A15-9AFD-3BD10CF59ABF}">
      <dgm:prSet/>
      <dgm:spPr/>
      <dgm:t>
        <a:bodyPr/>
        <a:lstStyle/>
        <a:p>
          <a:endParaRPr lang="es-MX" sz="4400">
            <a:latin typeface="Arial" pitchFamily="34" charset="0"/>
            <a:cs typeface="Arial" pitchFamily="34" charset="0"/>
          </a:endParaRPr>
        </a:p>
      </dgm:t>
    </dgm:pt>
    <dgm:pt modelId="{123D3873-23D2-4696-8343-F06FA6300E9C}">
      <dgm:prSet custT="1"/>
      <dgm:spPr/>
      <dgm:t>
        <a:bodyPr/>
        <a:lstStyle/>
        <a:p>
          <a:pPr rtl="0"/>
          <a:r>
            <a:rPr lang="es-MX" sz="2000" dirty="0" smtClean="0">
              <a:latin typeface="Arial" pitchFamily="34" charset="0"/>
              <a:cs typeface="Arial" pitchFamily="34" charset="0"/>
            </a:rPr>
            <a:t>La  enorme dimensión de su territorio.</a:t>
          </a:r>
          <a:endParaRPr lang="es-MX" sz="2000"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ECD26AE7-D347-4919-989B-C04AE3FE1A29}" type="parTrans" cxnId="{68CB8B82-FBA8-431D-AF4C-1795D1B728B2}">
      <dgm:prSet/>
      <dgm:spPr/>
      <dgm:t>
        <a:bodyPr/>
        <a:lstStyle/>
        <a:p>
          <a:endParaRPr lang="es-MX" sz="4400">
            <a:latin typeface="Arial" pitchFamily="34" charset="0"/>
            <a:cs typeface="Arial" pitchFamily="34" charset="0"/>
          </a:endParaRPr>
        </a:p>
      </dgm:t>
    </dgm:pt>
    <dgm:pt modelId="{46DC2AD8-01F4-428C-911E-0981559558F3}" type="sibTrans" cxnId="{68CB8B82-FBA8-431D-AF4C-1795D1B728B2}">
      <dgm:prSet/>
      <dgm:spPr/>
      <dgm:t>
        <a:bodyPr/>
        <a:lstStyle/>
        <a:p>
          <a:endParaRPr lang="es-MX" sz="4400">
            <a:latin typeface="Arial" pitchFamily="34" charset="0"/>
            <a:cs typeface="Arial" pitchFamily="34" charset="0"/>
          </a:endParaRPr>
        </a:p>
      </dgm:t>
    </dgm:pt>
    <dgm:pt modelId="{8103845E-EFCA-477D-93A2-9E80EE6AFF13}">
      <dgm:prSet custT="1"/>
      <dgm:spPr/>
      <dgm:t>
        <a:bodyPr/>
        <a:lstStyle/>
        <a:p>
          <a:pPr rtl="0"/>
          <a:r>
            <a:rPr lang="es-MX" sz="2000" dirty="0" smtClean="0">
              <a:latin typeface="Arial" pitchFamily="34" charset="0"/>
              <a:cs typeface="Arial" pitchFamily="34" charset="0"/>
            </a:rPr>
            <a:t>La situación de la parte principal del continente entre el Ecuador y el círculo Polar Ártico</a:t>
          </a:r>
          <a:endParaRPr lang="es-MX" sz="2000"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1DE13C49-8181-4587-AA3D-B0B33F6DBF8B}" type="parTrans" cxnId="{A79A8ADB-5DFA-410B-A0F1-5B18509C4C67}">
      <dgm:prSet/>
      <dgm:spPr/>
      <dgm:t>
        <a:bodyPr/>
        <a:lstStyle/>
        <a:p>
          <a:endParaRPr lang="es-MX" sz="4400">
            <a:latin typeface="Arial" pitchFamily="34" charset="0"/>
            <a:cs typeface="Arial" pitchFamily="34" charset="0"/>
          </a:endParaRPr>
        </a:p>
      </dgm:t>
    </dgm:pt>
    <dgm:pt modelId="{793DC8AA-BFAB-4433-8A5D-EA4668C56F8D}" type="sibTrans" cxnId="{A79A8ADB-5DFA-410B-A0F1-5B18509C4C67}">
      <dgm:prSet/>
      <dgm:spPr/>
      <dgm:t>
        <a:bodyPr/>
        <a:lstStyle/>
        <a:p>
          <a:endParaRPr lang="es-MX" sz="4400">
            <a:latin typeface="Arial" pitchFamily="34" charset="0"/>
            <a:cs typeface="Arial" pitchFamily="34" charset="0"/>
          </a:endParaRPr>
        </a:p>
      </dgm:t>
    </dgm:pt>
    <dgm:pt modelId="{13A7B043-E767-4CB7-B086-39CA9E1A1BD5}">
      <dgm:prSet custT="1"/>
      <dgm:spPr/>
      <dgm:t>
        <a:bodyPr/>
        <a:lstStyle/>
        <a:p>
          <a:pPr rtl="0"/>
          <a:r>
            <a:rPr lang="es-MX" sz="2000" dirty="0" smtClean="0">
              <a:latin typeface="Arial" pitchFamily="34" charset="0"/>
              <a:cs typeface="Arial" pitchFamily="34" charset="0"/>
            </a:rPr>
            <a:t>La continentalidad del oriente y centro</a:t>
          </a:r>
          <a:endParaRPr lang="es-MX" sz="2000" dirty="0">
            <a:latin typeface="Arial" pitchFamily="34" charset="0"/>
            <a:cs typeface="Arial" pitchFamily="34" charset="0"/>
          </a:endParaRP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D8AECC92-B500-48A8-9C0D-2E3D10253270}" type="parTrans" cxnId="{33C62985-C9B8-48F8-915A-11C5A430FD28}">
      <dgm:prSet/>
      <dgm:spPr/>
      <dgm:t>
        <a:bodyPr/>
        <a:lstStyle/>
        <a:p>
          <a:endParaRPr lang="es-MX" sz="4400">
            <a:latin typeface="Arial" pitchFamily="34" charset="0"/>
            <a:cs typeface="Arial" pitchFamily="34" charset="0"/>
          </a:endParaRPr>
        </a:p>
      </dgm:t>
    </dgm:pt>
    <dgm:pt modelId="{ADF81418-C810-4B8E-8F6A-0BF8BA9968F1}" type="sibTrans" cxnId="{33C62985-C9B8-48F8-915A-11C5A430FD28}">
      <dgm:prSet/>
      <dgm:spPr/>
      <dgm:t>
        <a:bodyPr/>
        <a:lstStyle/>
        <a:p>
          <a:endParaRPr lang="es-MX" sz="4400">
            <a:latin typeface="Arial" pitchFamily="34" charset="0"/>
            <a:cs typeface="Arial" pitchFamily="34" charset="0"/>
          </a:endParaRPr>
        </a:p>
      </dgm:t>
    </dgm:pt>
    <dgm:pt modelId="{C4719C19-4145-4C7B-9980-110E9AE87E45}" type="pres">
      <dgm:prSet presAssocID="{475DCEBE-5E9E-456E-8AF7-A618B6699739}" presName="hierChild1" presStyleCnt="0">
        <dgm:presLayoutVars>
          <dgm:orgChart val="1"/>
          <dgm:chPref val="1"/>
          <dgm:dir/>
          <dgm:animOne val="branch"/>
          <dgm:animLvl val="lvl"/>
          <dgm:resizeHandles/>
        </dgm:presLayoutVars>
      </dgm:prSet>
      <dgm:spPr/>
      <dgm:t>
        <a:bodyPr/>
        <a:lstStyle/>
        <a:p>
          <a:endParaRPr lang="es-MX"/>
        </a:p>
      </dgm:t>
    </dgm:pt>
    <dgm:pt modelId="{6E34CABA-AA94-4FA7-B299-0EFA61FE5660}" type="pres">
      <dgm:prSet presAssocID="{A6746CC8-F8CD-4859-B0B3-BC661656BEBE}" presName="hierRoot1" presStyleCnt="0">
        <dgm:presLayoutVars>
          <dgm:hierBranch val="init"/>
        </dgm:presLayoutVars>
      </dgm:prSet>
      <dgm:spPr/>
    </dgm:pt>
    <dgm:pt modelId="{F4B9FEDB-8A5B-42C5-BDED-60882D0A9498}" type="pres">
      <dgm:prSet presAssocID="{A6746CC8-F8CD-4859-B0B3-BC661656BEBE}" presName="rootComposite1" presStyleCnt="0"/>
      <dgm:spPr/>
    </dgm:pt>
    <dgm:pt modelId="{D197A1D6-5694-4798-B705-6E09B9D7BF7F}" type="pres">
      <dgm:prSet presAssocID="{A6746CC8-F8CD-4859-B0B3-BC661656BEBE}" presName="rootText1" presStyleLbl="node0" presStyleIdx="0" presStyleCnt="1" custScaleX="272218" custScaleY="223211">
        <dgm:presLayoutVars>
          <dgm:chPref val="3"/>
        </dgm:presLayoutVars>
      </dgm:prSet>
      <dgm:spPr/>
      <dgm:t>
        <a:bodyPr/>
        <a:lstStyle/>
        <a:p>
          <a:endParaRPr lang="es-MX"/>
        </a:p>
      </dgm:t>
    </dgm:pt>
    <dgm:pt modelId="{DFD5C462-7148-4392-ACC4-37FB5773B577}" type="pres">
      <dgm:prSet presAssocID="{A6746CC8-F8CD-4859-B0B3-BC661656BEBE}" presName="rootConnector1" presStyleLbl="node1" presStyleIdx="0" presStyleCnt="0"/>
      <dgm:spPr/>
      <dgm:t>
        <a:bodyPr/>
        <a:lstStyle/>
        <a:p>
          <a:endParaRPr lang="es-MX"/>
        </a:p>
      </dgm:t>
    </dgm:pt>
    <dgm:pt modelId="{B6E64797-25AA-4818-83EF-CDB06CAE72D0}" type="pres">
      <dgm:prSet presAssocID="{A6746CC8-F8CD-4859-B0B3-BC661656BEBE}" presName="hierChild2" presStyleCnt="0"/>
      <dgm:spPr/>
    </dgm:pt>
    <dgm:pt modelId="{DDAC8C24-C3AC-4BC1-AF12-E2021BB66A1D}" type="pres">
      <dgm:prSet presAssocID="{ECD26AE7-D347-4919-989B-C04AE3FE1A29}" presName="Name37" presStyleLbl="parChTrans1D2" presStyleIdx="0" presStyleCnt="3"/>
      <dgm:spPr/>
      <dgm:t>
        <a:bodyPr/>
        <a:lstStyle/>
        <a:p>
          <a:endParaRPr lang="es-MX"/>
        </a:p>
      </dgm:t>
    </dgm:pt>
    <dgm:pt modelId="{406AF98C-4060-4492-A20E-35C7065E85C8}" type="pres">
      <dgm:prSet presAssocID="{123D3873-23D2-4696-8343-F06FA6300E9C}" presName="hierRoot2" presStyleCnt="0">
        <dgm:presLayoutVars>
          <dgm:hierBranch val="init"/>
        </dgm:presLayoutVars>
      </dgm:prSet>
      <dgm:spPr/>
    </dgm:pt>
    <dgm:pt modelId="{A8823E2D-A4FD-4A84-A784-9E64FA07FD31}" type="pres">
      <dgm:prSet presAssocID="{123D3873-23D2-4696-8343-F06FA6300E9C}" presName="rootComposite" presStyleCnt="0"/>
      <dgm:spPr/>
    </dgm:pt>
    <dgm:pt modelId="{5FC02AEE-ECC9-4120-9AEE-EBBF65C13A64}" type="pres">
      <dgm:prSet presAssocID="{123D3873-23D2-4696-8343-F06FA6300E9C}" presName="rootText" presStyleLbl="node2" presStyleIdx="0" presStyleCnt="3" custScaleX="211209" custScaleY="244148" custLinFactNeighborX="-176" custLinFactNeighborY="18116">
        <dgm:presLayoutVars>
          <dgm:chPref val="3"/>
        </dgm:presLayoutVars>
      </dgm:prSet>
      <dgm:spPr/>
      <dgm:t>
        <a:bodyPr/>
        <a:lstStyle/>
        <a:p>
          <a:endParaRPr lang="es-MX"/>
        </a:p>
      </dgm:t>
    </dgm:pt>
    <dgm:pt modelId="{79BC8D65-5DDE-4CF8-90E3-96BF9B9D17D5}" type="pres">
      <dgm:prSet presAssocID="{123D3873-23D2-4696-8343-F06FA6300E9C}" presName="rootConnector" presStyleLbl="node2" presStyleIdx="0" presStyleCnt="3"/>
      <dgm:spPr/>
      <dgm:t>
        <a:bodyPr/>
        <a:lstStyle/>
        <a:p>
          <a:endParaRPr lang="es-MX"/>
        </a:p>
      </dgm:t>
    </dgm:pt>
    <dgm:pt modelId="{03BB07ED-03B1-4918-A00B-553D3AA8C60C}" type="pres">
      <dgm:prSet presAssocID="{123D3873-23D2-4696-8343-F06FA6300E9C}" presName="hierChild4" presStyleCnt="0"/>
      <dgm:spPr/>
    </dgm:pt>
    <dgm:pt modelId="{06E28AAD-EE76-4DEB-B7D7-8D554FA97924}" type="pres">
      <dgm:prSet presAssocID="{123D3873-23D2-4696-8343-F06FA6300E9C}" presName="hierChild5" presStyleCnt="0"/>
      <dgm:spPr/>
    </dgm:pt>
    <dgm:pt modelId="{6043A1A8-BA80-4769-A055-6B5757246E76}" type="pres">
      <dgm:prSet presAssocID="{1DE13C49-8181-4587-AA3D-B0B33F6DBF8B}" presName="Name37" presStyleLbl="parChTrans1D2" presStyleIdx="1" presStyleCnt="3"/>
      <dgm:spPr/>
      <dgm:t>
        <a:bodyPr/>
        <a:lstStyle/>
        <a:p>
          <a:endParaRPr lang="es-MX"/>
        </a:p>
      </dgm:t>
    </dgm:pt>
    <dgm:pt modelId="{F78B1F5D-60AD-4219-A81F-47F45C5974B1}" type="pres">
      <dgm:prSet presAssocID="{8103845E-EFCA-477D-93A2-9E80EE6AFF13}" presName="hierRoot2" presStyleCnt="0">
        <dgm:presLayoutVars>
          <dgm:hierBranch val="init"/>
        </dgm:presLayoutVars>
      </dgm:prSet>
      <dgm:spPr/>
    </dgm:pt>
    <dgm:pt modelId="{0B0840BC-15E7-40AC-B769-0467BD8EE47F}" type="pres">
      <dgm:prSet presAssocID="{8103845E-EFCA-477D-93A2-9E80EE6AFF13}" presName="rootComposite" presStyleCnt="0"/>
      <dgm:spPr/>
    </dgm:pt>
    <dgm:pt modelId="{717351FA-9D1B-4BF7-AED1-66489DDCF418}" type="pres">
      <dgm:prSet presAssocID="{8103845E-EFCA-477D-93A2-9E80EE6AFF13}" presName="rootText" presStyleLbl="node2" presStyleIdx="1" presStyleCnt="3" custScaleX="240912" custScaleY="261123" custLinFactNeighborX="-5095" custLinFactNeighborY="62465">
        <dgm:presLayoutVars>
          <dgm:chPref val="3"/>
        </dgm:presLayoutVars>
      </dgm:prSet>
      <dgm:spPr/>
      <dgm:t>
        <a:bodyPr/>
        <a:lstStyle/>
        <a:p>
          <a:endParaRPr lang="es-MX"/>
        </a:p>
      </dgm:t>
    </dgm:pt>
    <dgm:pt modelId="{57A125C0-E814-4704-8F72-7DDD3940C87A}" type="pres">
      <dgm:prSet presAssocID="{8103845E-EFCA-477D-93A2-9E80EE6AFF13}" presName="rootConnector" presStyleLbl="node2" presStyleIdx="1" presStyleCnt="3"/>
      <dgm:spPr/>
      <dgm:t>
        <a:bodyPr/>
        <a:lstStyle/>
        <a:p>
          <a:endParaRPr lang="es-MX"/>
        </a:p>
      </dgm:t>
    </dgm:pt>
    <dgm:pt modelId="{EFF884C7-DB31-46AA-83A0-D8C67CC116C7}" type="pres">
      <dgm:prSet presAssocID="{8103845E-EFCA-477D-93A2-9E80EE6AFF13}" presName="hierChild4" presStyleCnt="0"/>
      <dgm:spPr/>
    </dgm:pt>
    <dgm:pt modelId="{A61D142B-C4F6-47CD-A8D4-A6E98888E6A7}" type="pres">
      <dgm:prSet presAssocID="{8103845E-EFCA-477D-93A2-9E80EE6AFF13}" presName="hierChild5" presStyleCnt="0"/>
      <dgm:spPr/>
    </dgm:pt>
    <dgm:pt modelId="{904A9E2A-F4F9-4542-8CEC-44BEC30A7AA0}" type="pres">
      <dgm:prSet presAssocID="{D8AECC92-B500-48A8-9C0D-2E3D10253270}" presName="Name37" presStyleLbl="parChTrans1D2" presStyleIdx="2" presStyleCnt="3"/>
      <dgm:spPr/>
      <dgm:t>
        <a:bodyPr/>
        <a:lstStyle/>
        <a:p>
          <a:endParaRPr lang="es-MX"/>
        </a:p>
      </dgm:t>
    </dgm:pt>
    <dgm:pt modelId="{991C9928-263D-4A61-B245-C3F210804196}" type="pres">
      <dgm:prSet presAssocID="{13A7B043-E767-4CB7-B086-39CA9E1A1BD5}" presName="hierRoot2" presStyleCnt="0">
        <dgm:presLayoutVars>
          <dgm:hierBranch val="init"/>
        </dgm:presLayoutVars>
      </dgm:prSet>
      <dgm:spPr/>
    </dgm:pt>
    <dgm:pt modelId="{DC143907-136E-4A92-A60B-23F51C5F33AF}" type="pres">
      <dgm:prSet presAssocID="{13A7B043-E767-4CB7-B086-39CA9E1A1BD5}" presName="rootComposite" presStyleCnt="0"/>
      <dgm:spPr/>
    </dgm:pt>
    <dgm:pt modelId="{BC663A60-1BF5-4EE1-83B2-4D0FB5571BB5}" type="pres">
      <dgm:prSet presAssocID="{13A7B043-E767-4CB7-B086-39CA9E1A1BD5}" presName="rootText" presStyleLbl="node2" presStyleIdx="2" presStyleCnt="3" custScaleX="181854" custScaleY="266323">
        <dgm:presLayoutVars>
          <dgm:chPref val="3"/>
        </dgm:presLayoutVars>
      </dgm:prSet>
      <dgm:spPr/>
      <dgm:t>
        <a:bodyPr/>
        <a:lstStyle/>
        <a:p>
          <a:endParaRPr lang="es-MX"/>
        </a:p>
      </dgm:t>
    </dgm:pt>
    <dgm:pt modelId="{F302E736-0A12-492F-B403-F2E9C1727965}" type="pres">
      <dgm:prSet presAssocID="{13A7B043-E767-4CB7-B086-39CA9E1A1BD5}" presName="rootConnector" presStyleLbl="node2" presStyleIdx="2" presStyleCnt="3"/>
      <dgm:spPr/>
      <dgm:t>
        <a:bodyPr/>
        <a:lstStyle/>
        <a:p>
          <a:endParaRPr lang="es-MX"/>
        </a:p>
      </dgm:t>
    </dgm:pt>
    <dgm:pt modelId="{0156B5AA-CBF9-4F4C-8328-419414D17AC5}" type="pres">
      <dgm:prSet presAssocID="{13A7B043-E767-4CB7-B086-39CA9E1A1BD5}" presName="hierChild4" presStyleCnt="0"/>
      <dgm:spPr/>
    </dgm:pt>
    <dgm:pt modelId="{3A8021E6-B3D9-4161-9E49-78C497DA3263}" type="pres">
      <dgm:prSet presAssocID="{13A7B043-E767-4CB7-B086-39CA9E1A1BD5}" presName="hierChild5" presStyleCnt="0"/>
      <dgm:spPr/>
    </dgm:pt>
    <dgm:pt modelId="{1429FF5C-BA55-429D-9ACE-27AD1A79D707}" type="pres">
      <dgm:prSet presAssocID="{A6746CC8-F8CD-4859-B0B3-BC661656BEBE}" presName="hierChild3" presStyleCnt="0"/>
      <dgm:spPr/>
    </dgm:pt>
  </dgm:ptLst>
  <dgm:cxnLst>
    <dgm:cxn modelId="{A79A8ADB-5DFA-410B-A0F1-5B18509C4C67}" srcId="{A6746CC8-F8CD-4859-B0B3-BC661656BEBE}" destId="{8103845E-EFCA-477D-93A2-9E80EE6AFF13}" srcOrd="1" destOrd="0" parTransId="{1DE13C49-8181-4587-AA3D-B0B33F6DBF8B}" sibTransId="{793DC8AA-BFAB-4433-8A5D-EA4668C56F8D}"/>
    <dgm:cxn modelId="{C4A561CF-7881-4A15-9AFD-3BD10CF59ABF}" srcId="{475DCEBE-5E9E-456E-8AF7-A618B6699739}" destId="{A6746CC8-F8CD-4859-B0B3-BC661656BEBE}" srcOrd="0" destOrd="0" parTransId="{1D316C0D-3616-4774-A756-71BCDC46F2C9}" sibTransId="{1B870673-D3AF-4095-9263-35D333212A26}"/>
    <dgm:cxn modelId="{12AC63D4-A0CE-48EF-A439-E889E4B20D17}" type="presOf" srcId="{1DE13C49-8181-4587-AA3D-B0B33F6DBF8B}" destId="{6043A1A8-BA80-4769-A055-6B5757246E76}" srcOrd="0" destOrd="0" presId="urn:microsoft.com/office/officeart/2005/8/layout/orgChart1"/>
    <dgm:cxn modelId="{68CB8B82-FBA8-431D-AF4C-1795D1B728B2}" srcId="{A6746CC8-F8CD-4859-B0B3-BC661656BEBE}" destId="{123D3873-23D2-4696-8343-F06FA6300E9C}" srcOrd="0" destOrd="0" parTransId="{ECD26AE7-D347-4919-989B-C04AE3FE1A29}" sibTransId="{46DC2AD8-01F4-428C-911E-0981559558F3}"/>
    <dgm:cxn modelId="{33C62985-C9B8-48F8-915A-11C5A430FD28}" srcId="{A6746CC8-F8CD-4859-B0B3-BC661656BEBE}" destId="{13A7B043-E767-4CB7-B086-39CA9E1A1BD5}" srcOrd="2" destOrd="0" parTransId="{D8AECC92-B500-48A8-9C0D-2E3D10253270}" sibTransId="{ADF81418-C810-4B8E-8F6A-0BF8BA9968F1}"/>
    <dgm:cxn modelId="{F9C3308F-82DB-422D-BA33-35DAA3594D17}" type="presOf" srcId="{475DCEBE-5E9E-456E-8AF7-A618B6699739}" destId="{C4719C19-4145-4C7B-9980-110E9AE87E45}" srcOrd="0" destOrd="0" presId="urn:microsoft.com/office/officeart/2005/8/layout/orgChart1"/>
    <dgm:cxn modelId="{DF951D00-6B22-4E82-B38B-19CE1BB1B067}" type="presOf" srcId="{123D3873-23D2-4696-8343-F06FA6300E9C}" destId="{5FC02AEE-ECC9-4120-9AEE-EBBF65C13A64}" srcOrd="0" destOrd="0" presId="urn:microsoft.com/office/officeart/2005/8/layout/orgChart1"/>
    <dgm:cxn modelId="{59FB0902-A106-4DB2-A2CE-103C5C625EB9}" type="presOf" srcId="{D8AECC92-B500-48A8-9C0D-2E3D10253270}" destId="{904A9E2A-F4F9-4542-8CEC-44BEC30A7AA0}" srcOrd="0" destOrd="0" presId="urn:microsoft.com/office/officeart/2005/8/layout/orgChart1"/>
    <dgm:cxn modelId="{E985FA96-B0B0-446A-9BB9-BBC7E7DC6EAB}" type="presOf" srcId="{123D3873-23D2-4696-8343-F06FA6300E9C}" destId="{79BC8D65-5DDE-4CF8-90E3-96BF9B9D17D5}" srcOrd="1" destOrd="0" presId="urn:microsoft.com/office/officeart/2005/8/layout/orgChart1"/>
    <dgm:cxn modelId="{C7A23718-D080-4619-BDA8-D13697587091}" type="presOf" srcId="{13A7B043-E767-4CB7-B086-39CA9E1A1BD5}" destId="{F302E736-0A12-492F-B403-F2E9C1727965}" srcOrd="1" destOrd="0" presId="urn:microsoft.com/office/officeart/2005/8/layout/orgChart1"/>
    <dgm:cxn modelId="{B54DAEE9-DD53-4AF3-BF7A-72B5812C12E4}" type="presOf" srcId="{ECD26AE7-D347-4919-989B-C04AE3FE1A29}" destId="{DDAC8C24-C3AC-4BC1-AF12-E2021BB66A1D}" srcOrd="0" destOrd="0" presId="urn:microsoft.com/office/officeart/2005/8/layout/orgChart1"/>
    <dgm:cxn modelId="{742D7616-DC93-42C6-AB5A-5F738BD26E53}" type="presOf" srcId="{13A7B043-E767-4CB7-B086-39CA9E1A1BD5}" destId="{BC663A60-1BF5-4EE1-83B2-4D0FB5571BB5}" srcOrd="0" destOrd="0" presId="urn:microsoft.com/office/officeart/2005/8/layout/orgChart1"/>
    <dgm:cxn modelId="{4FB79448-C67B-4D50-95DC-957742A3CE01}" type="presOf" srcId="{8103845E-EFCA-477D-93A2-9E80EE6AFF13}" destId="{57A125C0-E814-4704-8F72-7DDD3940C87A}" srcOrd="1" destOrd="0" presId="urn:microsoft.com/office/officeart/2005/8/layout/orgChart1"/>
    <dgm:cxn modelId="{9D922A6B-1B0C-4790-AD3E-8C28E5B4B37C}" type="presOf" srcId="{A6746CC8-F8CD-4859-B0B3-BC661656BEBE}" destId="{D197A1D6-5694-4798-B705-6E09B9D7BF7F}" srcOrd="0" destOrd="0" presId="urn:microsoft.com/office/officeart/2005/8/layout/orgChart1"/>
    <dgm:cxn modelId="{9872B51B-9B0F-4B51-AAD1-4C780172FEAD}" type="presOf" srcId="{A6746CC8-F8CD-4859-B0B3-BC661656BEBE}" destId="{DFD5C462-7148-4392-ACC4-37FB5773B577}" srcOrd="1" destOrd="0" presId="urn:microsoft.com/office/officeart/2005/8/layout/orgChart1"/>
    <dgm:cxn modelId="{B254739B-0C40-4557-94B3-C27731D40F98}" type="presOf" srcId="{8103845E-EFCA-477D-93A2-9E80EE6AFF13}" destId="{717351FA-9D1B-4BF7-AED1-66489DDCF418}" srcOrd="0" destOrd="0" presId="urn:microsoft.com/office/officeart/2005/8/layout/orgChart1"/>
    <dgm:cxn modelId="{844F4711-A8F0-4E7E-8755-511FB3802803}" type="presParOf" srcId="{C4719C19-4145-4C7B-9980-110E9AE87E45}" destId="{6E34CABA-AA94-4FA7-B299-0EFA61FE5660}" srcOrd="0" destOrd="0" presId="urn:microsoft.com/office/officeart/2005/8/layout/orgChart1"/>
    <dgm:cxn modelId="{B0772A57-F5D9-43D8-BE43-EB6A597A42B1}" type="presParOf" srcId="{6E34CABA-AA94-4FA7-B299-0EFA61FE5660}" destId="{F4B9FEDB-8A5B-42C5-BDED-60882D0A9498}" srcOrd="0" destOrd="0" presId="urn:microsoft.com/office/officeart/2005/8/layout/orgChart1"/>
    <dgm:cxn modelId="{1E3B8F0C-CF9D-40FD-83A8-E3E6B185ED3E}" type="presParOf" srcId="{F4B9FEDB-8A5B-42C5-BDED-60882D0A9498}" destId="{D197A1D6-5694-4798-B705-6E09B9D7BF7F}" srcOrd="0" destOrd="0" presId="urn:microsoft.com/office/officeart/2005/8/layout/orgChart1"/>
    <dgm:cxn modelId="{388EAC87-CD17-4EF9-89B2-E267B6A19C47}" type="presParOf" srcId="{F4B9FEDB-8A5B-42C5-BDED-60882D0A9498}" destId="{DFD5C462-7148-4392-ACC4-37FB5773B577}" srcOrd="1" destOrd="0" presId="urn:microsoft.com/office/officeart/2005/8/layout/orgChart1"/>
    <dgm:cxn modelId="{CAA5A2AD-2228-4793-BF2D-5F24434714EE}" type="presParOf" srcId="{6E34CABA-AA94-4FA7-B299-0EFA61FE5660}" destId="{B6E64797-25AA-4818-83EF-CDB06CAE72D0}" srcOrd="1" destOrd="0" presId="urn:microsoft.com/office/officeart/2005/8/layout/orgChart1"/>
    <dgm:cxn modelId="{226A0D99-526B-416A-BE6F-FB0BD4385BA9}" type="presParOf" srcId="{B6E64797-25AA-4818-83EF-CDB06CAE72D0}" destId="{DDAC8C24-C3AC-4BC1-AF12-E2021BB66A1D}" srcOrd="0" destOrd="0" presId="urn:microsoft.com/office/officeart/2005/8/layout/orgChart1"/>
    <dgm:cxn modelId="{B53F45A1-517D-408D-94D8-2A62C16E89BF}" type="presParOf" srcId="{B6E64797-25AA-4818-83EF-CDB06CAE72D0}" destId="{406AF98C-4060-4492-A20E-35C7065E85C8}" srcOrd="1" destOrd="0" presId="urn:microsoft.com/office/officeart/2005/8/layout/orgChart1"/>
    <dgm:cxn modelId="{FACD982C-B168-43A7-A09A-B91EFB565DFF}" type="presParOf" srcId="{406AF98C-4060-4492-A20E-35C7065E85C8}" destId="{A8823E2D-A4FD-4A84-A784-9E64FA07FD31}" srcOrd="0" destOrd="0" presId="urn:microsoft.com/office/officeart/2005/8/layout/orgChart1"/>
    <dgm:cxn modelId="{8E173AFD-51B9-42AF-8488-90EA9DD44F2A}" type="presParOf" srcId="{A8823E2D-A4FD-4A84-A784-9E64FA07FD31}" destId="{5FC02AEE-ECC9-4120-9AEE-EBBF65C13A64}" srcOrd="0" destOrd="0" presId="urn:microsoft.com/office/officeart/2005/8/layout/orgChart1"/>
    <dgm:cxn modelId="{20CE9C43-39C4-49E9-BD85-6D77C9CD68E0}" type="presParOf" srcId="{A8823E2D-A4FD-4A84-A784-9E64FA07FD31}" destId="{79BC8D65-5DDE-4CF8-90E3-96BF9B9D17D5}" srcOrd="1" destOrd="0" presId="urn:microsoft.com/office/officeart/2005/8/layout/orgChart1"/>
    <dgm:cxn modelId="{BF2151EE-33A8-4C04-947B-ADD17500163A}" type="presParOf" srcId="{406AF98C-4060-4492-A20E-35C7065E85C8}" destId="{03BB07ED-03B1-4918-A00B-553D3AA8C60C}" srcOrd="1" destOrd="0" presId="urn:microsoft.com/office/officeart/2005/8/layout/orgChart1"/>
    <dgm:cxn modelId="{8FC5399E-8D90-4D93-8E31-F730A923ABDC}" type="presParOf" srcId="{406AF98C-4060-4492-A20E-35C7065E85C8}" destId="{06E28AAD-EE76-4DEB-B7D7-8D554FA97924}" srcOrd="2" destOrd="0" presId="urn:microsoft.com/office/officeart/2005/8/layout/orgChart1"/>
    <dgm:cxn modelId="{E1AEFA44-0A83-4F5D-BB5B-6659A0A30E8A}" type="presParOf" srcId="{B6E64797-25AA-4818-83EF-CDB06CAE72D0}" destId="{6043A1A8-BA80-4769-A055-6B5757246E76}" srcOrd="2" destOrd="0" presId="urn:microsoft.com/office/officeart/2005/8/layout/orgChart1"/>
    <dgm:cxn modelId="{43A5B76E-0DD3-48C5-9389-B494E3B506F4}" type="presParOf" srcId="{B6E64797-25AA-4818-83EF-CDB06CAE72D0}" destId="{F78B1F5D-60AD-4219-A81F-47F45C5974B1}" srcOrd="3" destOrd="0" presId="urn:microsoft.com/office/officeart/2005/8/layout/orgChart1"/>
    <dgm:cxn modelId="{31E586B3-971D-49DB-8401-01AD539306E7}" type="presParOf" srcId="{F78B1F5D-60AD-4219-A81F-47F45C5974B1}" destId="{0B0840BC-15E7-40AC-B769-0467BD8EE47F}" srcOrd="0" destOrd="0" presId="urn:microsoft.com/office/officeart/2005/8/layout/orgChart1"/>
    <dgm:cxn modelId="{D8AF86E3-E518-4BE8-BCDB-1EDF1F8D5E9F}" type="presParOf" srcId="{0B0840BC-15E7-40AC-B769-0467BD8EE47F}" destId="{717351FA-9D1B-4BF7-AED1-66489DDCF418}" srcOrd="0" destOrd="0" presId="urn:microsoft.com/office/officeart/2005/8/layout/orgChart1"/>
    <dgm:cxn modelId="{7CF41842-B6F9-413C-944E-FE17F48C6B3C}" type="presParOf" srcId="{0B0840BC-15E7-40AC-B769-0467BD8EE47F}" destId="{57A125C0-E814-4704-8F72-7DDD3940C87A}" srcOrd="1" destOrd="0" presId="urn:microsoft.com/office/officeart/2005/8/layout/orgChart1"/>
    <dgm:cxn modelId="{6E3F9641-B835-4C1D-AD0E-0CB89B1F7431}" type="presParOf" srcId="{F78B1F5D-60AD-4219-A81F-47F45C5974B1}" destId="{EFF884C7-DB31-46AA-83A0-D8C67CC116C7}" srcOrd="1" destOrd="0" presId="urn:microsoft.com/office/officeart/2005/8/layout/orgChart1"/>
    <dgm:cxn modelId="{642B2C9E-80AD-4DD5-A921-C41D4199353C}" type="presParOf" srcId="{F78B1F5D-60AD-4219-A81F-47F45C5974B1}" destId="{A61D142B-C4F6-47CD-A8D4-A6E98888E6A7}" srcOrd="2" destOrd="0" presId="urn:microsoft.com/office/officeart/2005/8/layout/orgChart1"/>
    <dgm:cxn modelId="{23951794-928D-493A-8F92-54969EE15333}" type="presParOf" srcId="{B6E64797-25AA-4818-83EF-CDB06CAE72D0}" destId="{904A9E2A-F4F9-4542-8CEC-44BEC30A7AA0}" srcOrd="4" destOrd="0" presId="urn:microsoft.com/office/officeart/2005/8/layout/orgChart1"/>
    <dgm:cxn modelId="{EBD5833B-2343-498F-AB67-1CEC9D3F7F93}" type="presParOf" srcId="{B6E64797-25AA-4818-83EF-CDB06CAE72D0}" destId="{991C9928-263D-4A61-B245-C3F210804196}" srcOrd="5" destOrd="0" presId="urn:microsoft.com/office/officeart/2005/8/layout/orgChart1"/>
    <dgm:cxn modelId="{4E59725A-557D-41CE-B72D-FC3440E59F06}" type="presParOf" srcId="{991C9928-263D-4A61-B245-C3F210804196}" destId="{DC143907-136E-4A92-A60B-23F51C5F33AF}" srcOrd="0" destOrd="0" presId="urn:microsoft.com/office/officeart/2005/8/layout/orgChart1"/>
    <dgm:cxn modelId="{D6C3DA83-8A18-4C8F-96BC-2B07D87983ED}" type="presParOf" srcId="{DC143907-136E-4A92-A60B-23F51C5F33AF}" destId="{BC663A60-1BF5-4EE1-83B2-4D0FB5571BB5}" srcOrd="0" destOrd="0" presId="urn:microsoft.com/office/officeart/2005/8/layout/orgChart1"/>
    <dgm:cxn modelId="{A7B733DD-5D8C-49A6-98E7-B82D77EE566C}" type="presParOf" srcId="{DC143907-136E-4A92-A60B-23F51C5F33AF}" destId="{F302E736-0A12-492F-B403-F2E9C1727965}" srcOrd="1" destOrd="0" presId="urn:microsoft.com/office/officeart/2005/8/layout/orgChart1"/>
    <dgm:cxn modelId="{2937FA6F-935B-4C8D-B7ED-7440960844A6}" type="presParOf" srcId="{991C9928-263D-4A61-B245-C3F210804196}" destId="{0156B5AA-CBF9-4F4C-8328-419414D17AC5}" srcOrd="1" destOrd="0" presId="urn:microsoft.com/office/officeart/2005/8/layout/orgChart1"/>
    <dgm:cxn modelId="{E0D7C126-512D-4848-AF64-EA2A58ECFFE0}" type="presParOf" srcId="{991C9928-263D-4A61-B245-C3F210804196}" destId="{3A8021E6-B3D9-4161-9E49-78C497DA3263}" srcOrd="2" destOrd="0" presId="urn:microsoft.com/office/officeart/2005/8/layout/orgChart1"/>
    <dgm:cxn modelId="{A0906FB4-B409-4391-9279-869A98466F03}" type="presParOf" srcId="{6E34CABA-AA94-4FA7-B299-0EFA61FE5660}" destId="{1429FF5C-BA55-429D-9ACE-27AD1A79D70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A9E2A-F4F9-4542-8CEC-44BEC30A7AA0}">
      <dsp:nvSpPr>
        <dsp:cNvPr id="0" name=""/>
        <dsp:cNvSpPr/>
      </dsp:nvSpPr>
      <dsp:spPr>
        <a:xfrm>
          <a:off x="4392488" y="1986596"/>
          <a:ext cx="3209133" cy="272774"/>
        </a:xfrm>
        <a:custGeom>
          <a:avLst/>
          <a:gdLst/>
          <a:ahLst/>
          <a:cxnLst/>
          <a:rect l="0" t="0" r="0" b="0"/>
          <a:pathLst>
            <a:path>
              <a:moveTo>
                <a:pt x="0" y="0"/>
              </a:moveTo>
              <a:lnTo>
                <a:pt x="0" y="136387"/>
              </a:lnTo>
              <a:lnTo>
                <a:pt x="3209133" y="136387"/>
              </a:lnTo>
              <a:lnTo>
                <a:pt x="3209133" y="27277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3A1A8-BA80-4769-A055-6B5757246E76}">
      <dsp:nvSpPr>
        <dsp:cNvPr id="0" name=""/>
        <dsp:cNvSpPr/>
      </dsp:nvSpPr>
      <dsp:spPr>
        <a:xfrm>
          <a:off x="4392488" y="1986596"/>
          <a:ext cx="124469" cy="678461"/>
        </a:xfrm>
        <a:custGeom>
          <a:avLst/>
          <a:gdLst/>
          <a:ahLst/>
          <a:cxnLst/>
          <a:rect l="0" t="0" r="0" b="0"/>
          <a:pathLst>
            <a:path>
              <a:moveTo>
                <a:pt x="0" y="0"/>
              </a:moveTo>
              <a:lnTo>
                <a:pt x="0" y="542074"/>
              </a:lnTo>
              <a:lnTo>
                <a:pt x="124469" y="542074"/>
              </a:lnTo>
              <a:lnTo>
                <a:pt x="124469" y="67846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AC8C24-C3AC-4BC1-AF12-E2021BB66A1D}">
      <dsp:nvSpPr>
        <dsp:cNvPr id="0" name=""/>
        <dsp:cNvSpPr/>
      </dsp:nvSpPr>
      <dsp:spPr>
        <a:xfrm>
          <a:off x="1371724" y="1986596"/>
          <a:ext cx="3020763" cy="390431"/>
        </a:xfrm>
        <a:custGeom>
          <a:avLst/>
          <a:gdLst/>
          <a:ahLst/>
          <a:cxnLst/>
          <a:rect l="0" t="0" r="0" b="0"/>
          <a:pathLst>
            <a:path>
              <a:moveTo>
                <a:pt x="3020763" y="0"/>
              </a:moveTo>
              <a:lnTo>
                <a:pt x="3020763" y="254043"/>
              </a:lnTo>
              <a:lnTo>
                <a:pt x="0" y="254043"/>
              </a:lnTo>
              <a:lnTo>
                <a:pt x="0" y="39043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97A1D6-5694-4798-B705-6E09B9D7BF7F}">
      <dsp:nvSpPr>
        <dsp:cNvPr id="0" name=""/>
        <dsp:cNvSpPr/>
      </dsp:nvSpPr>
      <dsp:spPr>
        <a:xfrm>
          <a:off x="2624532" y="536923"/>
          <a:ext cx="3535910" cy="1449672"/>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MX" sz="2000" kern="1200" dirty="0" smtClean="0">
              <a:latin typeface="Arial" pitchFamily="34" charset="0"/>
              <a:cs typeface="Arial" pitchFamily="34" charset="0"/>
            </a:rPr>
            <a:t>En el clima de Eurasia se manifiestan con claridad las peculiaridades relacionadas con:</a:t>
          </a:r>
          <a:endParaRPr lang="es-MX" sz="2000" kern="1200" dirty="0">
            <a:latin typeface="Arial" pitchFamily="34" charset="0"/>
            <a:cs typeface="Arial" pitchFamily="34" charset="0"/>
          </a:endParaRPr>
        </a:p>
      </dsp:txBody>
      <dsp:txXfrm>
        <a:off x="2624532" y="536923"/>
        <a:ext cx="3535910" cy="1449672"/>
      </dsp:txXfrm>
    </dsp:sp>
    <dsp:sp modelId="{5FC02AEE-ECC9-4120-9AEE-EBBF65C13A64}">
      <dsp:nvSpPr>
        <dsp:cNvPr id="0" name=""/>
        <dsp:cNvSpPr/>
      </dsp:nvSpPr>
      <dsp:spPr>
        <a:xfrm>
          <a:off x="0" y="2377027"/>
          <a:ext cx="2743448" cy="1585650"/>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MX" sz="2000" kern="1200" dirty="0" smtClean="0">
              <a:latin typeface="Arial" pitchFamily="34" charset="0"/>
              <a:cs typeface="Arial" pitchFamily="34" charset="0"/>
            </a:rPr>
            <a:t>La  enorme dimensión de su territorio.</a:t>
          </a:r>
          <a:endParaRPr lang="es-MX" sz="2000" kern="1200" dirty="0">
            <a:latin typeface="Arial" pitchFamily="34" charset="0"/>
            <a:cs typeface="Arial" pitchFamily="34" charset="0"/>
          </a:endParaRPr>
        </a:p>
      </dsp:txBody>
      <dsp:txXfrm>
        <a:off x="0" y="2377027"/>
        <a:ext cx="2743448" cy="1585650"/>
      </dsp:txXfrm>
    </dsp:sp>
    <dsp:sp modelId="{717351FA-9D1B-4BF7-AED1-66489DDCF418}">
      <dsp:nvSpPr>
        <dsp:cNvPr id="0" name=""/>
        <dsp:cNvSpPr/>
      </dsp:nvSpPr>
      <dsp:spPr>
        <a:xfrm>
          <a:off x="2952323" y="2665057"/>
          <a:ext cx="3129268" cy="169589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MX" sz="2000" kern="1200" dirty="0" smtClean="0">
              <a:latin typeface="Arial" pitchFamily="34" charset="0"/>
              <a:cs typeface="Arial" pitchFamily="34" charset="0"/>
            </a:rPr>
            <a:t>La situación de la parte principal del continente entre el Ecuador y el círculo Polar Ártico</a:t>
          </a:r>
          <a:endParaRPr lang="es-MX" sz="2000" kern="1200" dirty="0">
            <a:latin typeface="Arial" pitchFamily="34" charset="0"/>
            <a:cs typeface="Arial" pitchFamily="34" charset="0"/>
          </a:endParaRPr>
        </a:p>
      </dsp:txBody>
      <dsp:txXfrm>
        <a:off x="2952323" y="2665057"/>
        <a:ext cx="3129268" cy="1695897"/>
      </dsp:txXfrm>
    </dsp:sp>
    <dsp:sp modelId="{BC663A60-1BF5-4EE1-83B2-4D0FB5571BB5}">
      <dsp:nvSpPr>
        <dsp:cNvPr id="0" name=""/>
        <dsp:cNvSpPr/>
      </dsp:nvSpPr>
      <dsp:spPr>
        <a:xfrm>
          <a:off x="6420546" y="2259370"/>
          <a:ext cx="2362148" cy="172966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s-MX" sz="2000" kern="1200" dirty="0" smtClean="0">
              <a:latin typeface="Arial" pitchFamily="34" charset="0"/>
              <a:cs typeface="Arial" pitchFamily="34" charset="0"/>
            </a:rPr>
            <a:t>La continentalidad del oriente y centro</a:t>
          </a:r>
          <a:endParaRPr lang="es-MX" sz="2000" kern="1200" dirty="0">
            <a:latin typeface="Arial" pitchFamily="34" charset="0"/>
            <a:cs typeface="Arial" pitchFamily="34" charset="0"/>
          </a:endParaRPr>
        </a:p>
      </dsp:txBody>
      <dsp:txXfrm>
        <a:off x="6420546" y="2259370"/>
        <a:ext cx="2362148" cy="17296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EAB94-F5F4-4044-A56B-1B18A8A394BA}" type="datetimeFigureOut">
              <a:rPr lang="es-ES" smtClean="0"/>
              <a:t>10/07/2024</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E0C60E-FF39-4451-9969-1B361C289EA4}" type="slidenum">
              <a:rPr lang="es-ES" smtClean="0"/>
              <a:t>‹Nº›</a:t>
            </a:fld>
            <a:endParaRPr lang="es-ES"/>
          </a:p>
        </p:txBody>
      </p:sp>
    </p:spTree>
    <p:extLst>
      <p:ext uri="{BB962C8B-B14F-4D97-AF65-F5344CB8AC3E}">
        <p14:creationId xmlns:p14="http://schemas.microsoft.com/office/powerpoint/2010/main" val="3461925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31E0C60E-FF39-4451-9969-1B361C289EA4}" type="slidenum">
              <a:rPr lang="es-ES" smtClean="0"/>
              <a:t>10</a:t>
            </a:fld>
            <a:endParaRPr lang="es-ES"/>
          </a:p>
        </p:txBody>
      </p:sp>
    </p:spTree>
    <p:extLst>
      <p:ext uri="{BB962C8B-B14F-4D97-AF65-F5344CB8AC3E}">
        <p14:creationId xmlns:p14="http://schemas.microsoft.com/office/powerpoint/2010/main" val="4234567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10/07/2024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10/07/2024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slide" Target="slide2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22.xml"/><Relationship Id="rId5" Type="http://schemas.microsoft.com/office/2007/relationships/hdphoto" Target="../media/hdphoto3.wdp"/><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slide" Target="slide22.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688411"/>
            <a:ext cx="6858000" cy="2387600"/>
          </a:xfrm>
          <a:solidFill>
            <a:srgbClr val="002060"/>
          </a:solidFill>
        </p:spPr>
        <p:txBody>
          <a:bodyPr anchor="ctr"/>
          <a:lstStyle/>
          <a:p>
            <a:r>
              <a:rPr lang="es-ES" dirty="0" smtClean="0">
                <a:solidFill>
                  <a:schemeClr val="bg1"/>
                </a:solidFill>
                <a:latin typeface="Arial Black" pitchFamily="34" charset="0"/>
              </a:rPr>
              <a:t>Geografía Regional II </a:t>
            </a:r>
            <a:endParaRPr lang="es-ES" dirty="0">
              <a:solidFill>
                <a:schemeClr val="bg1"/>
              </a:solidFill>
              <a:latin typeface="Arial Black" pitchFamily="34" charset="0"/>
            </a:endParaRPr>
          </a:p>
        </p:txBody>
      </p:sp>
      <p:sp>
        <p:nvSpPr>
          <p:cNvPr id="3" name="Subtítulo 2"/>
          <p:cNvSpPr>
            <a:spLocks noGrp="1"/>
          </p:cNvSpPr>
          <p:nvPr>
            <p:ph type="subTitle" idx="1"/>
          </p:nvPr>
        </p:nvSpPr>
        <p:spPr>
          <a:xfrm>
            <a:off x="1143000" y="4175475"/>
            <a:ext cx="6858000" cy="1655762"/>
          </a:xfrm>
        </p:spPr>
        <p:txBody>
          <a:bodyPr anchor="ctr">
            <a:normAutofit/>
          </a:bodyPr>
          <a:lstStyle/>
          <a:p>
            <a:r>
              <a:rPr lang="es-ES" sz="3200" b="1" dirty="0" smtClean="0">
                <a:solidFill>
                  <a:schemeClr val="tx1"/>
                </a:solidFill>
                <a:latin typeface="Arial" pitchFamily="34" charset="0"/>
                <a:cs typeface="Arial" pitchFamily="34" charset="0"/>
              </a:rPr>
              <a:t>Prof. M.Sc. Mayté Valdés Díaz </a:t>
            </a:r>
            <a:endParaRPr lang="es-ES" sz="3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858193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924"/>
          <a:stretch/>
        </p:blipFill>
        <p:spPr bwMode="auto">
          <a:xfrm>
            <a:off x="3779912" y="3429000"/>
            <a:ext cx="53640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6644" y="0"/>
            <a:ext cx="536735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abajo"/>
          <p:cNvSpPr/>
          <p:nvPr/>
        </p:nvSpPr>
        <p:spPr>
          <a:xfrm rot="10629719">
            <a:off x="6218005" y="2193076"/>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Flecha abajo"/>
          <p:cNvSpPr/>
          <p:nvPr/>
        </p:nvSpPr>
        <p:spPr>
          <a:xfrm rot="6590265">
            <a:off x="7640872" y="1902130"/>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Flecha abajo"/>
          <p:cNvSpPr/>
          <p:nvPr/>
        </p:nvSpPr>
        <p:spPr>
          <a:xfrm rot="11120037">
            <a:off x="5082777" y="1942438"/>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Flecha abajo"/>
          <p:cNvSpPr/>
          <p:nvPr/>
        </p:nvSpPr>
        <p:spPr>
          <a:xfrm rot="11237691">
            <a:off x="4266440" y="2195071"/>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Rectángulo"/>
          <p:cNvSpPr/>
          <p:nvPr/>
        </p:nvSpPr>
        <p:spPr>
          <a:xfrm>
            <a:off x="-23133" y="170621"/>
            <a:ext cx="3803045" cy="6494085"/>
          </a:xfrm>
          <a:prstGeom prst="rect">
            <a:avLst/>
          </a:prstGeom>
        </p:spPr>
        <p:txBody>
          <a:bodyPr wrap="square">
            <a:spAutoFit/>
          </a:bodyPr>
          <a:lstStyle/>
          <a:p>
            <a:pPr lvl="0" algn="just"/>
            <a:r>
              <a:rPr lang="es-MX" sz="3200" dirty="0">
                <a:solidFill>
                  <a:prstClr val="black"/>
                </a:solidFill>
                <a:latin typeface="Arial" pitchFamily="34" charset="0"/>
                <a:cs typeface="Arial" pitchFamily="34" charset="0"/>
              </a:rPr>
              <a:t>El interior de Eurasia, separado por elevaciones, no recibe la influencia del Pacífico y el Índico, la cual solo se manifiesta en la periferia. La parte más amplia del interior de Eurasia se caracteriza por un clima continental típico</a:t>
            </a:r>
          </a:p>
        </p:txBody>
      </p:sp>
    </p:spTree>
    <p:extLst>
      <p:ext uri="{BB962C8B-B14F-4D97-AF65-F5344CB8AC3E}">
        <p14:creationId xmlns:p14="http://schemas.microsoft.com/office/powerpoint/2010/main" val="1633269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8879"/>
            <a:ext cx="9144000" cy="850106"/>
          </a:xfrm>
          <a:solidFill>
            <a:srgbClr val="FF0000"/>
          </a:solidFill>
        </p:spPr>
        <p:txBody>
          <a:bodyPr>
            <a:noAutofit/>
          </a:bodyPr>
          <a:lstStyle/>
          <a:p>
            <a:r>
              <a:rPr lang="es-MX" sz="2400" b="1" dirty="0" smtClean="0">
                <a:solidFill>
                  <a:schemeClr val="bg1"/>
                </a:solidFill>
                <a:latin typeface="Arial" pitchFamily="34" charset="0"/>
                <a:cs typeface="Arial" pitchFamily="34" charset="0"/>
              </a:rPr>
              <a:t>¿RECUERDAN EL FENÓMENO DE LA CONTINENTALIDAD?</a:t>
            </a:r>
            <a:endParaRPr lang="es-MX" sz="2400" b="1" dirty="0">
              <a:solidFill>
                <a:schemeClr val="bg1"/>
              </a:solidFill>
              <a:latin typeface="Arial" pitchFamily="34" charset="0"/>
              <a:cs typeface="Arial" pitchFamily="34" charset="0"/>
            </a:endParaRPr>
          </a:p>
        </p:txBody>
      </p:sp>
      <p:sp>
        <p:nvSpPr>
          <p:cNvPr id="3" name="2 Marcador de contenido"/>
          <p:cNvSpPr>
            <a:spLocks noGrp="1"/>
          </p:cNvSpPr>
          <p:nvPr>
            <p:ph idx="1"/>
          </p:nvPr>
        </p:nvSpPr>
        <p:spPr>
          <a:xfrm>
            <a:off x="0" y="4885979"/>
            <a:ext cx="9144000" cy="2174268"/>
          </a:xfrm>
        </p:spPr>
        <p:txBody>
          <a:bodyPr>
            <a:normAutofit/>
          </a:bodyPr>
          <a:lstStyle/>
          <a:p>
            <a:pPr marL="0" indent="0" algn="just">
              <a:buNone/>
            </a:pPr>
            <a:r>
              <a:rPr lang="es-MX" dirty="0" smtClean="0">
                <a:latin typeface="Arial" pitchFamily="34" charset="0"/>
                <a:cs typeface="Arial" pitchFamily="34" charset="0"/>
              </a:rPr>
              <a:t>La </a:t>
            </a:r>
            <a:r>
              <a:rPr lang="es-MX" dirty="0">
                <a:latin typeface="Arial" pitchFamily="34" charset="0"/>
                <a:cs typeface="Arial" pitchFamily="34" charset="0"/>
              </a:rPr>
              <a:t>sequía y el calor se manifiestan sobre todo en el interior del continente (Asia central y media), separado de las corrientes de aire húmedo provenientes de los océanos por las montañas. </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4049266"/>
          </a:xfrm>
          <a:prstGeom prst="rect">
            <a:avLst/>
          </a:prstGeom>
        </p:spPr>
      </p:pic>
    </p:spTree>
    <p:extLst>
      <p:ext uri="{BB962C8B-B14F-4D97-AF65-F5344CB8AC3E}">
        <p14:creationId xmlns:p14="http://schemas.microsoft.com/office/powerpoint/2010/main" val="3184127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80728"/>
          </a:xfrm>
          <a:solidFill>
            <a:srgbClr val="002060"/>
          </a:solidFill>
        </p:spPr>
        <p:txBody>
          <a:bodyPr anchor="t">
            <a:noAutofit/>
          </a:bodyPr>
          <a:lstStyle/>
          <a:p>
            <a:pPr algn="just"/>
            <a:r>
              <a:rPr lang="es-MX" sz="2400" dirty="0" smtClean="0">
                <a:solidFill>
                  <a:schemeClr val="bg1"/>
                </a:solidFill>
                <a:latin typeface="Arial" pitchFamily="34" charset="0"/>
                <a:cs typeface="Arial" pitchFamily="34" charset="0"/>
              </a:rPr>
              <a:t>En el, </a:t>
            </a:r>
            <a:r>
              <a:rPr lang="es-MX" sz="2400" dirty="0">
                <a:solidFill>
                  <a:schemeClr val="bg1"/>
                </a:solidFill>
                <a:latin typeface="Arial" pitchFamily="34" charset="0"/>
                <a:cs typeface="Arial" pitchFamily="34" charset="0"/>
              </a:rPr>
              <a:t>centro del continente y sobre todo en el este, esta disposición es sustituida por la longitudinal</a:t>
            </a:r>
          </a:p>
        </p:txBody>
      </p:sp>
      <p:sp>
        <p:nvSpPr>
          <p:cNvPr id="3" name="2 Marcador de contenido"/>
          <p:cNvSpPr>
            <a:spLocks noGrp="1"/>
          </p:cNvSpPr>
          <p:nvPr>
            <p:ph idx="1"/>
          </p:nvPr>
        </p:nvSpPr>
        <p:spPr/>
        <p:txBody>
          <a:bodyPr/>
          <a:lstStyle/>
          <a:p>
            <a:endParaRPr lang="es-MX"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457"/>
            <a:ext cx="9144000"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rot="1830907">
            <a:off x="3563888" y="1412776"/>
            <a:ext cx="914400" cy="1800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a:off x="7341978" y="1124744"/>
            <a:ext cx="1478493" cy="34563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Elipse"/>
          <p:cNvSpPr/>
          <p:nvPr/>
        </p:nvSpPr>
        <p:spPr>
          <a:xfrm rot="21082509">
            <a:off x="5090802" y="5039610"/>
            <a:ext cx="2003001" cy="12029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029283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88640"/>
            <a:ext cx="9144000" cy="1080120"/>
          </a:xfrm>
          <a:solidFill>
            <a:srgbClr val="002060"/>
          </a:solidFill>
        </p:spPr>
        <p:txBody>
          <a:bodyPr anchor="t">
            <a:noAutofit/>
          </a:bodyPr>
          <a:lstStyle/>
          <a:p>
            <a:r>
              <a:rPr lang="es-MX" sz="2800" dirty="0" smtClean="0">
                <a:solidFill>
                  <a:schemeClr val="bg1"/>
                </a:solidFill>
                <a:latin typeface="Arial" pitchFamily="34" charset="0"/>
                <a:cs typeface="Arial" pitchFamily="34" charset="0"/>
              </a:rPr>
              <a:t>Si observamos la figura nuevamente pudiésemos ver algo diferente a lo que ocurre en Las Américas</a:t>
            </a:r>
            <a:br>
              <a:rPr lang="es-MX" sz="2800" dirty="0" smtClean="0">
                <a:solidFill>
                  <a:schemeClr val="bg1"/>
                </a:solidFill>
                <a:latin typeface="Arial" pitchFamily="34" charset="0"/>
                <a:cs typeface="Arial" pitchFamily="34" charset="0"/>
              </a:rPr>
            </a:br>
            <a:endParaRPr lang="es-MX" sz="2800" dirty="0">
              <a:solidFill>
                <a:schemeClr val="bg1"/>
              </a:solidFill>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0" y="5102586"/>
            <a:ext cx="9144000" cy="1815882"/>
          </a:xfrm>
          <a:prstGeom prst="rect">
            <a:avLst/>
          </a:prstGeom>
          <a:solidFill>
            <a:srgbClr val="002060"/>
          </a:solidFill>
        </p:spPr>
        <p:txBody>
          <a:bodyPr wrap="square" rtlCol="0">
            <a:spAutoFit/>
          </a:bodyPr>
          <a:lstStyle/>
          <a:p>
            <a:pPr algn="ctr"/>
            <a:r>
              <a:rPr lang="es-MX" sz="2800" dirty="0" smtClean="0">
                <a:solidFill>
                  <a:schemeClr val="bg1"/>
                </a:solidFill>
                <a:latin typeface="Arial" pitchFamily="34" charset="0"/>
                <a:cs typeface="Arial" pitchFamily="34" charset="0"/>
              </a:rPr>
              <a:t>Las montañas más elevadas (Himalaya) se encuentran hacia el interior y no en el borde de la placa euroasiática.</a:t>
            </a:r>
          </a:p>
          <a:p>
            <a:pPr algn="ctr"/>
            <a:r>
              <a:rPr lang="es-MX" sz="2800" dirty="0" smtClean="0">
                <a:solidFill>
                  <a:schemeClr val="bg1"/>
                </a:solidFill>
                <a:latin typeface="Arial" pitchFamily="34" charset="0"/>
                <a:cs typeface="Arial" pitchFamily="34" charset="0"/>
              </a:rPr>
              <a:t>¿A qué se debe esto?</a:t>
            </a:r>
            <a:endParaRPr lang="es-MX"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341428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91264" cy="1143000"/>
          </a:xfrm>
          <a:solidFill>
            <a:schemeClr val="accent5">
              <a:lumMod val="50000"/>
            </a:schemeClr>
          </a:solidFill>
          <a:ln>
            <a:solidFill>
              <a:schemeClr val="accent1"/>
            </a:solidFill>
          </a:ln>
        </p:spPr>
        <p:txBody>
          <a:bodyPr>
            <a:normAutofit/>
          </a:bodyPr>
          <a:lstStyle/>
          <a:p>
            <a:r>
              <a:rPr lang="es-MX" sz="4800" dirty="0" smtClean="0">
                <a:solidFill>
                  <a:schemeClr val="bg1"/>
                </a:solidFill>
                <a:latin typeface="Arial" pitchFamily="34" charset="0"/>
                <a:cs typeface="Arial" pitchFamily="34" charset="0"/>
              </a:rPr>
              <a:t>Deriva continental </a:t>
            </a:r>
            <a:endParaRPr lang="es-MX" sz="4800" dirty="0">
              <a:solidFill>
                <a:schemeClr val="bg1"/>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280920" cy="298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67544" y="4509120"/>
            <a:ext cx="8280920" cy="2308324"/>
          </a:xfrm>
          <a:prstGeom prst="rect">
            <a:avLst/>
          </a:prstGeom>
        </p:spPr>
        <p:txBody>
          <a:bodyPr wrap="square">
            <a:spAutoFit/>
          </a:bodyPr>
          <a:lstStyle/>
          <a:p>
            <a:pPr algn="just"/>
            <a:r>
              <a:rPr lang="es-MX" sz="2400" dirty="0">
                <a:latin typeface="Arial" pitchFamily="34" charset="0"/>
                <a:cs typeface="Arial" pitchFamily="34" charset="0"/>
              </a:rPr>
              <a:t>La deriva continental es el paulatino pero constante desplazamiento de las distintas masas continentales del planeta Tierra respecto a las otras, alejándose o aproximándose en un ciclo de millones de años</a:t>
            </a:r>
            <a:r>
              <a:rPr lang="es-MX" sz="2400" dirty="0" smtClean="0">
                <a:latin typeface="Arial" pitchFamily="34" charset="0"/>
                <a:cs typeface="Arial" pitchFamily="34" charset="0"/>
              </a:rPr>
              <a:t>. Está estrechamente relacionado con la tectónica de placas</a:t>
            </a:r>
            <a:endParaRPr lang="es-MX" sz="2400" dirty="0">
              <a:latin typeface="Arial" pitchFamily="34" charset="0"/>
              <a:cs typeface="Arial" pitchFamily="34" charset="0"/>
            </a:endParaRPr>
          </a:p>
          <a:p>
            <a:pPr algn="just"/>
            <a:endParaRPr lang="es-MX" sz="2400" dirty="0">
              <a:latin typeface="Arial" pitchFamily="34" charset="0"/>
              <a:cs typeface="Arial" pitchFamily="34" charset="0"/>
            </a:endParaRPr>
          </a:p>
        </p:txBody>
      </p:sp>
      <p:sp>
        <p:nvSpPr>
          <p:cNvPr id="5" name="4 CuadroTexto"/>
          <p:cNvSpPr txBox="1"/>
          <p:nvPr/>
        </p:nvSpPr>
        <p:spPr>
          <a:xfrm>
            <a:off x="1385589" y="1779255"/>
            <a:ext cx="1007071" cy="369332"/>
          </a:xfrm>
          <a:prstGeom prst="rect">
            <a:avLst/>
          </a:prstGeom>
          <a:noFill/>
        </p:spPr>
        <p:txBody>
          <a:bodyPr wrap="none" rtlCol="0">
            <a:spAutoFit/>
          </a:bodyPr>
          <a:lstStyle/>
          <a:p>
            <a:r>
              <a:rPr lang="es-MX" dirty="0" err="1" smtClean="0"/>
              <a:t>Laurasia</a:t>
            </a:r>
            <a:r>
              <a:rPr lang="es-MX" dirty="0" smtClean="0"/>
              <a:t> </a:t>
            </a:r>
            <a:endParaRPr lang="es-MX" dirty="0"/>
          </a:p>
        </p:txBody>
      </p:sp>
      <p:sp>
        <p:nvSpPr>
          <p:cNvPr id="6" name="5 CuadroTexto"/>
          <p:cNvSpPr txBox="1"/>
          <p:nvPr/>
        </p:nvSpPr>
        <p:spPr>
          <a:xfrm>
            <a:off x="1235419" y="2241456"/>
            <a:ext cx="1307409" cy="369332"/>
          </a:xfrm>
          <a:prstGeom prst="rect">
            <a:avLst/>
          </a:prstGeom>
          <a:noFill/>
        </p:spPr>
        <p:txBody>
          <a:bodyPr wrap="none" rtlCol="0">
            <a:spAutoFit/>
          </a:bodyPr>
          <a:lstStyle/>
          <a:p>
            <a:r>
              <a:rPr lang="es-MX" dirty="0" err="1" smtClean="0"/>
              <a:t>Gondwana</a:t>
            </a:r>
            <a:r>
              <a:rPr lang="es-MX" dirty="0" smtClean="0"/>
              <a:t>  </a:t>
            </a:r>
            <a:endParaRPr lang="es-MX" dirty="0"/>
          </a:p>
        </p:txBody>
      </p:sp>
    </p:spTree>
    <p:extLst>
      <p:ext uri="{BB962C8B-B14F-4D97-AF65-F5344CB8AC3E}">
        <p14:creationId xmlns:p14="http://schemas.microsoft.com/office/powerpoint/2010/main" val="1941379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about_blank_26~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548680"/>
            <a:ext cx="8208912" cy="6192688"/>
          </a:xfrm>
        </p:spPr>
      </p:pic>
      <p:sp>
        <p:nvSpPr>
          <p:cNvPr id="2" name="1 Título"/>
          <p:cNvSpPr>
            <a:spLocks noGrp="1"/>
          </p:cNvSpPr>
          <p:nvPr>
            <p:ph type="title"/>
          </p:nvPr>
        </p:nvSpPr>
        <p:spPr>
          <a:xfrm>
            <a:off x="251520" y="20704"/>
            <a:ext cx="8686800" cy="960024"/>
          </a:xfrm>
          <a:solidFill>
            <a:schemeClr val="accent5">
              <a:lumMod val="50000"/>
            </a:schemeClr>
          </a:solidFill>
        </p:spPr>
        <p:txBody>
          <a:bodyPr>
            <a:normAutofit fontScale="90000"/>
          </a:bodyPr>
          <a:lstStyle/>
          <a:p>
            <a:r>
              <a:rPr lang="es-MX" dirty="0" smtClean="0">
                <a:solidFill>
                  <a:schemeClr val="bg1"/>
                </a:solidFill>
              </a:rPr>
              <a:t>¿Cómo se formó entonces el Himalaya?</a:t>
            </a:r>
            <a:endParaRPr lang="es-MX" dirty="0">
              <a:solidFill>
                <a:schemeClr val="bg1"/>
              </a:solidFill>
            </a:endParaRPr>
          </a:p>
        </p:txBody>
      </p:sp>
    </p:spTree>
    <p:extLst>
      <p:ext uri="{BB962C8B-B14F-4D97-AF65-F5344CB8AC3E}">
        <p14:creationId xmlns:p14="http://schemas.microsoft.com/office/powerpoint/2010/main" val="415880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363272" cy="778098"/>
          </a:xfrm>
          <a:solidFill>
            <a:schemeClr val="accent5">
              <a:lumMod val="50000"/>
            </a:schemeClr>
          </a:solidFill>
        </p:spPr>
        <p:txBody>
          <a:bodyPr anchor="t">
            <a:normAutofit fontScale="90000"/>
          </a:bodyPr>
          <a:lstStyle/>
          <a:p>
            <a:r>
              <a:rPr lang="es-MX" dirty="0">
                <a:solidFill>
                  <a:schemeClr val="bg1"/>
                </a:solidFill>
              </a:rPr>
              <a:t>Evidencias de la deriva continental</a:t>
            </a:r>
            <a:br>
              <a:rPr lang="es-MX" dirty="0">
                <a:solidFill>
                  <a:schemeClr val="bg1"/>
                </a:solidFill>
              </a:rPr>
            </a:br>
            <a:endParaRPr lang="es-MX" dirty="0">
              <a:solidFill>
                <a:schemeClr val="bg1"/>
              </a:solidFill>
            </a:endParaRPr>
          </a:p>
        </p:txBody>
      </p:sp>
      <p:sp>
        <p:nvSpPr>
          <p:cNvPr id="3" name="2 Marcador de contenido"/>
          <p:cNvSpPr>
            <a:spLocks noGrp="1"/>
          </p:cNvSpPr>
          <p:nvPr>
            <p:ph idx="1"/>
          </p:nvPr>
        </p:nvSpPr>
        <p:spPr>
          <a:xfrm>
            <a:off x="179512" y="1052736"/>
            <a:ext cx="8784976" cy="5073427"/>
          </a:xfrm>
        </p:spPr>
        <p:txBody>
          <a:bodyPr>
            <a:noAutofit/>
          </a:bodyPr>
          <a:lstStyle/>
          <a:p>
            <a:pPr marL="514350" indent="-514350" algn="just">
              <a:buFont typeface="+mj-lt"/>
              <a:buAutoNum type="arabicPeriod"/>
            </a:pPr>
            <a:r>
              <a:rPr lang="es-MX" sz="2400" dirty="0" smtClean="0">
                <a:latin typeface="Arial" pitchFamily="34" charset="0"/>
                <a:cs typeface="Arial" pitchFamily="34" charset="0"/>
              </a:rPr>
              <a:t>La </a:t>
            </a:r>
            <a:r>
              <a:rPr lang="es-MX" sz="2400" dirty="0">
                <a:latin typeface="Arial" pitchFamily="34" charset="0"/>
                <a:cs typeface="Arial" pitchFamily="34" charset="0"/>
              </a:rPr>
              <a:t>coincidencia de las formas de los distintos continentes, observable en un mapamundi, y que es aún mayor si se observan los límites de las plataformas continentales.</a:t>
            </a:r>
          </a:p>
          <a:p>
            <a:pPr marL="514350" indent="-514350" algn="just">
              <a:buFont typeface="+mj-lt"/>
              <a:buAutoNum type="arabicPeriod"/>
            </a:pPr>
            <a:r>
              <a:rPr lang="es-MX" sz="2400" dirty="0">
                <a:latin typeface="Arial" pitchFamily="34" charset="0"/>
                <a:cs typeface="Arial" pitchFamily="34" charset="0"/>
              </a:rPr>
              <a:t>Hay evidencia geológica de la cercanía de los continentes, ya que muchas formaciones rocosas o montañosas poseen la misma edad y el mismo tipo de piedras (evidencia del mismo tipo de procesos metamórficos) en continentes hoy en día alejados y diferentes.</a:t>
            </a:r>
          </a:p>
          <a:p>
            <a:pPr marL="514350" indent="-514350" algn="just">
              <a:buFont typeface="+mj-lt"/>
              <a:buAutoNum type="arabicPeriod"/>
            </a:pPr>
            <a:r>
              <a:rPr lang="es-MX" sz="2400" dirty="0">
                <a:latin typeface="Arial" pitchFamily="34" charset="0"/>
                <a:cs typeface="Arial" pitchFamily="34" charset="0"/>
              </a:rPr>
              <a:t>La presencia de fósiles de plantas y animales en las costas de continentes hoy separados, se explica perfectamente si los continentes antes tenían más cercanía.</a:t>
            </a:r>
          </a:p>
          <a:p>
            <a:pPr marL="514350" indent="-514350" algn="just">
              <a:buFont typeface="+mj-lt"/>
              <a:buAutoNum type="arabicPeriod"/>
            </a:pPr>
            <a:r>
              <a:rPr lang="es-MX" sz="2400" dirty="0">
                <a:latin typeface="Arial" pitchFamily="34" charset="0"/>
                <a:cs typeface="Arial" pitchFamily="34" charset="0"/>
              </a:rPr>
              <a:t>Los análisis </a:t>
            </a:r>
            <a:r>
              <a:rPr lang="es-MX" sz="2400" dirty="0" err="1">
                <a:latin typeface="Arial" pitchFamily="34" charset="0"/>
                <a:cs typeface="Arial" pitchFamily="34" charset="0"/>
              </a:rPr>
              <a:t>paleoclimáticos</a:t>
            </a:r>
            <a:r>
              <a:rPr lang="es-MX" sz="2400" dirty="0">
                <a:latin typeface="Arial" pitchFamily="34" charset="0"/>
                <a:cs typeface="Arial" pitchFamily="34" charset="0"/>
              </a:rPr>
              <a:t> que emplean rocas del subsuelo para determinar el clima antiguo de algunas regiones de la superficie terrestre, carecen de sentido en una distribución continental como la actual. </a:t>
            </a:r>
          </a:p>
          <a:p>
            <a:pPr marL="514350" indent="-514350" algn="just">
              <a:buFont typeface="+mj-lt"/>
              <a:buAutoNum type="arabicPeriod"/>
            </a:pPr>
            <a:endParaRPr lang="es-MX" sz="2400" dirty="0">
              <a:latin typeface="Arial" pitchFamily="34" charset="0"/>
              <a:cs typeface="Arial" pitchFamily="34" charset="0"/>
            </a:endParaRPr>
          </a:p>
        </p:txBody>
      </p:sp>
    </p:spTree>
    <p:extLst>
      <p:ext uri="{BB962C8B-B14F-4D97-AF65-F5344CB8AC3E}">
        <p14:creationId xmlns:p14="http://schemas.microsoft.com/office/powerpoint/2010/main" val="2763029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MX" dirty="0" smtClean="0">
                <a:solidFill>
                  <a:schemeClr val="bg1"/>
                </a:solidFill>
              </a:rPr>
              <a:t>Clima de Eurasia</a:t>
            </a:r>
            <a:endParaRPr lang="es-MX" dirty="0">
              <a:solidFill>
                <a:schemeClr val="bg1"/>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25589015"/>
              </p:ext>
            </p:extLst>
          </p:nvPr>
        </p:nvGraphicFramePr>
        <p:xfrm>
          <a:off x="179512" y="1600200"/>
          <a:ext cx="878497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53759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64" y="-240632"/>
            <a:ext cx="9655342" cy="757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537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937" y="4149080"/>
            <a:ext cx="4565832" cy="276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solidFill>
            <a:srgbClr val="002060"/>
          </a:solidFill>
        </p:spPr>
        <p:txBody>
          <a:bodyPr>
            <a:normAutofit fontScale="90000"/>
          </a:bodyPr>
          <a:lstStyle/>
          <a:p>
            <a:r>
              <a:rPr lang="es-MX" dirty="0" smtClean="0">
                <a:solidFill>
                  <a:schemeClr val="bg1"/>
                </a:solidFill>
              </a:rPr>
              <a:t>DEBIDO A LA EXTENSIÓN LATITUDINAL DEL CONTINENTE: </a:t>
            </a:r>
            <a:endParaRPr lang="es-MX" dirty="0">
              <a:solidFill>
                <a:schemeClr val="bg1"/>
              </a:solidFill>
            </a:endParaRPr>
          </a:p>
        </p:txBody>
      </p:sp>
      <p:sp>
        <p:nvSpPr>
          <p:cNvPr id="3" name="2 Marcador de contenido"/>
          <p:cNvSpPr>
            <a:spLocks noGrp="1"/>
          </p:cNvSpPr>
          <p:nvPr>
            <p:ph sz="half" idx="1"/>
          </p:nvPr>
        </p:nvSpPr>
        <p:spPr>
          <a:xfrm>
            <a:off x="-1" y="1412776"/>
            <a:ext cx="4607937" cy="5328592"/>
          </a:xfrm>
        </p:spPr>
        <p:txBody>
          <a:bodyPr>
            <a:normAutofit fontScale="92500"/>
          </a:bodyPr>
          <a:lstStyle/>
          <a:p>
            <a:pPr algn="just"/>
            <a:r>
              <a:rPr lang="es-MX" dirty="0" smtClean="0">
                <a:latin typeface="Arial" pitchFamily="34" charset="0"/>
                <a:cs typeface="Arial" pitchFamily="34" charset="0"/>
              </a:rPr>
              <a:t>Existen territorios dentro de la zona climática cálida, por lo que en </a:t>
            </a:r>
            <a:r>
              <a:rPr lang="es-MX" dirty="0">
                <a:latin typeface="Arial" pitchFamily="34" charset="0"/>
                <a:cs typeface="Arial" pitchFamily="34" charset="0"/>
              </a:rPr>
              <a:t>los océanos Pacífico e Indico entre los meses de junio y  octubre, se originan los ciclones tropicales o tifones, aunque también pueden presentarse en otoño, y que ocasionan </a:t>
            </a:r>
            <a:r>
              <a:rPr lang="es-MX" dirty="0" smtClean="0">
                <a:latin typeface="Arial" pitchFamily="34" charset="0"/>
                <a:cs typeface="Arial" pitchFamily="34" charset="0"/>
              </a:rPr>
              <a:t>grandes </a:t>
            </a:r>
            <a:r>
              <a:rPr lang="es-MX" dirty="0">
                <a:latin typeface="Arial" pitchFamily="34" charset="0"/>
                <a:cs typeface="Arial" pitchFamily="34" charset="0"/>
              </a:rPr>
              <a:t>estragos a la población de los países del Asia oriental y meridional.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265" y="1412776"/>
            <a:ext cx="45365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Flecha derecha">
            <a:hlinkClick r:id="rId4" action="ppaction://hlinksldjump"/>
          </p:cNvPr>
          <p:cNvSpPr/>
          <p:nvPr/>
        </p:nvSpPr>
        <p:spPr>
          <a:xfrm>
            <a:off x="7812360" y="6373368"/>
            <a:ext cx="733806" cy="48463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78634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0" y="0"/>
            <a:ext cx="9144000" cy="1143000"/>
          </a:xfrm>
          <a:solidFill>
            <a:srgbClr val="002060"/>
          </a:solidFill>
        </p:spPr>
        <p:txBody>
          <a:bodyPr>
            <a:noAutofit/>
          </a:bodyPr>
          <a:lstStyle/>
          <a:p>
            <a:r>
              <a:rPr lang="es-MX" sz="3600" dirty="0" smtClean="0">
                <a:solidFill>
                  <a:schemeClr val="bg1"/>
                </a:solidFill>
                <a:latin typeface="Arial" pitchFamily="34" charset="0"/>
                <a:cs typeface="Arial" pitchFamily="34" charset="0"/>
              </a:rPr>
              <a:t>Clase 2: Características  </a:t>
            </a:r>
            <a:r>
              <a:rPr lang="es-MX" sz="3600" dirty="0">
                <a:solidFill>
                  <a:schemeClr val="bg1"/>
                </a:solidFill>
                <a:latin typeface="Arial" pitchFamily="34" charset="0"/>
                <a:cs typeface="Arial" pitchFamily="34" charset="0"/>
              </a:rPr>
              <a:t>físico- geográficas del continente. R</a:t>
            </a:r>
            <a:r>
              <a:rPr lang="es-MX" sz="3600" dirty="0" smtClean="0">
                <a:solidFill>
                  <a:schemeClr val="bg1"/>
                </a:solidFill>
                <a:latin typeface="Arial" pitchFamily="34" charset="0"/>
                <a:cs typeface="Arial" pitchFamily="34" charset="0"/>
              </a:rPr>
              <a:t>elieve y Clima</a:t>
            </a:r>
            <a:endParaRPr lang="es-MX" sz="3600" dirty="0">
              <a:solidFill>
                <a:schemeClr val="bg1"/>
              </a:solidFill>
              <a:latin typeface="Arial" pitchFamily="34" charset="0"/>
              <a:cs typeface="Arial" pitchFamily="34" charset="0"/>
            </a:endParaRPr>
          </a:p>
        </p:txBody>
      </p:sp>
      <p:sp>
        <p:nvSpPr>
          <p:cNvPr id="6" name="5 Marcador de contenido"/>
          <p:cNvSpPr>
            <a:spLocks noGrp="1"/>
          </p:cNvSpPr>
          <p:nvPr>
            <p:ph idx="1"/>
          </p:nvPr>
        </p:nvSpPr>
        <p:spPr/>
        <p:txBody>
          <a:bodyPr>
            <a:normAutofit fontScale="92500"/>
          </a:bodyPr>
          <a:lstStyle/>
          <a:p>
            <a:pPr marL="0" indent="0" algn="just">
              <a:buNone/>
            </a:pPr>
            <a:r>
              <a:rPr lang="es-MX" b="1" dirty="0" smtClean="0"/>
              <a:t>Objetivo de la disciplina:</a:t>
            </a:r>
          </a:p>
          <a:p>
            <a:pPr algn="just"/>
            <a:r>
              <a:rPr lang="es-MX" dirty="0" smtClean="0"/>
              <a:t>Valorar </a:t>
            </a:r>
            <a:r>
              <a:rPr lang="es-MX" dirty="0"/>
              <a:t>y  argumentar las interacciones entre los componentes físico- geográficos y las influencias antrópicas en el estudio de los continentes, regiones, paisajes, países </a:t>
            </a:r>
            <a:r>
              <a:rPr lang="es-MX" dirty="0" smtClean="0"/>
              <a:t>y de Cuba</a:t>
            </a:r>
          </a:p>
          <a:p>
            <a:pPr marL="0" indent="0" algn="just">
              <a:buNone/>
            </a:pPr>
            <a:r>
              <a:rPr lang="es-MX" b="1" dirty="0" smtClean="0"/>
              <a:t>Objetivo de la clase:</a:t>
            </a:r>
          </a:p>
          <a:p>
            <a:pPr algn="just"/>
            <a:r>
              <a:rPr lang="es-MX" dirty="0" smtClean="0"/>
              <a:t>Valorar y  </a:t>
            </a:r>
            <a:r>
              <a:rPr lang="es-MX" dirty="0"/>
              <a:t>argumentar las interacciones entre los componentes físico- geográficos </a:t>
            </a:r>
            <a:r>
              <a:rPr lang="es-MX" dirty="0" smtClean="0"/>
              <a:t>del continente </a:t>
            </a:r>
            <a:r>
              <a:rPr lang="es-MX" dirty="0" smtClean="0"/>
              <a:t>euroasiático</a:t>
            </a:r>
            <a:endParaRPr lang="es-MX" dirty="0"/>
          </a:p>
        </p:txBody>
      </p:sp>
    </p:spTree>
    <p:extLst>
      <p:ext uri="{BB962C8B-B14F-4D97-AF65-F5344CB8AC3E}">
        <p14:creationId xmlns:p14="http://schemas.microsoft.com/office/powerpoint/2010/main" val="3991838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MX" dirty="0" smtClean="0">
                <a:solidFill>
                  <a:schemeClr val="bg1"/>
                </a:solidFill>
              </a:rPr>
              <a:t>Esto conlleva a que</a:t>
            </a:r>
            <a:endParaRPr lang="es-MX" dirty="0">
              <a:solidFill>
                <a:schemeClr val="bg1"/>
              </a:solidFill>
            </a:endParaRPr>
          </a:p>
        </p:txBody>
      </p:sp>
      <p:sp>
        <p:nvSpPr>
          <p:cNvPr id="3" name="2 Marcador de contenido"/>
          <p:cNvSpPr>
            <a:spLocks noGrp="1"/>
          </p:cNvSpPr>
          <p:nvPr>
            <p:ph idx="1"/>
          </p:nvPr>
        </p:nvSpPr>
        <p:spPr>
          <a:xfrm>
            <a:off x="137717" y="1487542"/>
            <a:ext cx="8754763" cy="1108720"/>
          </a:xfrm>
        </p:spPr>
        <p:txBody>
          <a:bodyPr>
            <a:normAutofit/>
          </a:bodyPr>
          <a:lstStyle/>
          <a:p>
            <a:pPr marL="0" indent="0" algn="just">
              <a:buNone/>
            </a:pPr>
            <a:r>
              <a:rPr lang="es-MX" dirty="0"/>
              <a:t>En Eurasia se encuentran </a:t>
            </a:r>
            <a:r>
              <a:rPr lang="es-MX" dirty="0" smtClean="0"/>
              <a:t>desde desiertos árticos hasta bosques </a:t>
            </a:r>
            <a:r>
              <a:rPr lang="es-MX" dirty="0"/>
              <a:t>ecuatoriales </a:t>
            </a:r>
            <a:r>
              <a:rPr lang="es-MX" dirty="0" smtClean="0"/>
              <a:t>húmedos</a:t>
            </a:r>
          </a:p>
          <a:p>
            <a:pPr marL="0" indent="0" algn="just">
              <a:buNone/>
            </a:pPr>
            <a:endParaRPr lang="es-MX" dirty="0"/>
          </a:p>
        </p:txBody>
      </p:sp>
      <p:sp>
        <p:nvSpPr>
          <p:cNvPr id="4" name="3 CuadroTexto"/>
          <p:cNvSpPr txBox="1"/>
          <p:nvPr/>
        </p:nvSpPr>
        <p:spPr>
          <a:xfrm>
            <a:off x="1043608" y="2596262"/>
            <a:ext cx="2715359" cy="369332"/>
          </a:xfrm>
          <a:prstGeom prst="rect">
            <a:avLst/>
          </a:prstGeom>
          <a:noFill/>
        </p:spPr>
        <p:txBody>
          <a:bodyPr wrap="none" rtlCol="0">
            <a:spAutoFit/>
          </a:bodyPr>
          <a:lstStyle/>
          <a:p>
            <a:r>
              <a:rPr lang="es-MX" dirty="0" smtClean="0"/>
              <a:t>Desierto ártico de Noruega</a:t>
            </a:r>
            <a:endParaRPr lang="es-MX" dirty="0"/>
          </a:p>
        </p:txBody>
      </p:sp>
      <p:pic>
        <p:nvPicPr>
          <p:cNvPr id="410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44" y="2996952"/>
            <a:ext cx="459216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2996952"/>
            <a:ext cx="4105398" cy="328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4706065" y="2596262"/>
            <a:ext cx="4073551" cy="369332"/>
          </a:xfrm>
          <a:prstGeom prst="rect">
            <a:avLst/>
          </a:prstGeom>
          <a:noFill/>
        </p:spPr>
        <p:txBody>
          <a:bodyPr wrap="none" rtlCol="0">
            <a:spAutoFit/>
          </a:bodyPr>
          <a:lstStyle/>
          <a:p>
            <a:r>
              <a:rPr lang="es-MX" dirty="0" smtClean="0"/>
              <a:t>Bosque ecuatorial en Sumatra, Indonesia </a:t>
            </a:r>
            <a:endParaRPr lang="es-MX" dirty="0"/>
          </a:p>
        </p:txBody>
      </p:sp>
      <p:sp>
        <p:nvSpPr>
          <p:cNvPr id="5" name="4 Flecha derecha">
            <a:hlinkClick r:id="rId4" action="ppaction://hlinksldjump"/>
          </p:cNvPr>
          <p:cNvSpPr/>
          <p:nvPr/>
        </p:nvSpPr>
        <p:spPr>
          <a:xfrm>
            <a:off x="7956376" y="637336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427998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435280" cy="1143000"/>
          </a:xfrm>
          <a:solidFill>
            <a:srgbClr val="FF0000"/>
          </a:solidFill>
        </p:spPr>
        <p:txBody>
          <a:bodyPr>
            <a:normAutofit fontScale="90000"/>
          </a:bodyPr>
          <a:lstStyle/>
          <a:p>
            <a:r>
              <a:rPr lang="es-MX" dirty="0" smtClean="0">
                <a:solidFill>
                  <a:srgbClr val="FFFF00"/>
                </a:solidFill>
              </a:rPr>
              <a:t>PRESENCIA DE DESIERTOS HACIA EL CENTRO Y ORIENTE DE ASIA</a:t>
            </a:r>
            <a:endParaRPr lang="es-MX" dirty="0">
              <a:solidFill>
                <a:srgbClr val="FFFF00"/>
              </a:solidFill>
            </a:endParaRPr>
          </a:p>
        </p:txBody>
      </p:sp>
      <p:pic>
        <p:nvPicPr>
          <p:cNvPr id="4098" name="Picture 2" descr="https://th.bing.com/th?id=OIP.YU_bmpx4Rm80-b6G_J83mQHaE8&amp;w=200&amp;h=133&amp;rs=1&amp;qlt=80&amp;o=6&amp;dpr=1.3&amp;pid=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8229"/>
            <a:ext cx="2771800" cy="1828883"/>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11578" y="1916832"/>
            <a:ext cx="1924951" cy="369332"/>
          </a:xfrm>
          <a:prstGeom prst="rect">
            <a:avLst/>
          </a:prstGeom>
          <a:noFill/>
        </p:spPr>
        <p:txBody>
          <a:bodyPr wrap="none" rtlCol="0">
            <a:spAutoFit/>
          </a:bodyPr>
          <a:lstStyle/>
          <a:p>
            <a:r>
              <a:rPr lang="es-MX" dirty="0" smtClean="0"/>
              <a:t>Desierto de Arabia</a:t>
            </a:r>
            <a:endParaRPr lang="es-MX" dirty="0"/>
          </a:p>
        </p:txBody>
      </p:sp>
      <p:pic>
        <p:nvPicPr>
          <p:cNvPr id="4100" name="Picture 4" descr="https://th.bing.com/th?id=OIP._e1Z0QwKKMqZ49qmAMYbFgHaDi&amp;w=298&amp;h=204&amp;c=12&amp;rs=1&amp;qlt=99&amp;pcl=faf9f7&amp;bgcl=fffffe&amp;r=0&amp;o=6&amp;dpr=1.3&amp;pid=MultiSMRSV2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98" y="2608229"/>
            <a:ext cx="2955491" cy="1860241"/>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947669" y="1961898"/>
            <a:ext cx="2198679" cy="646331"/>
          </a:xfrm>
          <a:prstGeom prst="rect">
            <a:avLst/>
          </a:prstGeom>
          <a:noFill/>
        </p:spPr>
        <p:txBody>
          <a:bodyPr wrap="none" rtlCol="0">
            <a:spAutoFit/>
          </a:bodyPr>
          <a:lstStyle/>
          <a:p>
            <a:pPr algn="ctr"/>
            <a:r>
              <a:rPr lang="es-MX" dirty="0" smtClean="0"/>
              <a:t>Desierto de </a:t>
            </a:r>
            <a:r>
              <a:rPr lang="es-MX" dirty="0" err="1" smtClean="0"/>
              <a:t>Karakum</a:t>
            </a:r>
            <a:r>
              <a:rPr lang="es-MX" dirty="0" smtClean="0"/>
              <a:t>,</a:t>
            </a:r>
          </a:p>
          <a:p>
            <a:pPr algn="ctr"/>
            <a:r>
              <a:rPr lang="es-MX" dirty="0" smtClean="0"/>
              <a:t> Turkmenistán</a:t>
            </a:r>
            <a:endParaRPr lang="es-MX" dirty="0"/>
          </a:p>
        </p:txBody>
      </p:sp>
      <p:sp>
        <p:nvSpPr>
          <p:cNvPr id="5" name="4 CuadroTexto"/>
          <p:cNvSpPr txBox="1"/>
          <p:nvPr/>
        </p:nvSpPr>
        <p:spPr>
          <a:xfrm>
            <a:off x="5929858" y="1961898"/>
            <a:ext cx="2760051" cy="369332"/>
          </a:xfrm>
          <a:prstGeom prst="rect">
            <a:avLst/>
          </a:prstGeom>
          <a:noFill/>
        </p:spPr>
        <p:txBody>
          <a:bodyPr wrap="none" rtlCol="0">
            <a:spAutoFit/>
          </a:bodyPr>
          <a:lstStyle/>
          <a:p>
            <a:r>
              <a:rPr lang="es-MX" dirty="0" smtClean="0"/>
              <a:t>Desierto de Gobi, Mongolia</a:t>
            </a:r>
            <a:endParaRPr lang="es-MX" dirty="0"/>
          </a:p>
        </p:txBody>
      </p:sp>
      <p:pic>
        <p:nvPicPr>
          <p:cNvPr id="4102" name="Picture 6"/>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27289" y="4478794"/>
            <a:ext cx="3165191" cy="234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7289" y="2608230"/>
            <a:ext cx="3165192" cy="18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478794"/>
            <a:ext cx="2955489" cy="237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3290884" y="4644198"/>
            <a:ext cx="1917320" cy="369332"/>
          </a:xfrm>
          <a:prstGeom prst="rect">
            <a:avLst/>
          </a:prstGeom>
          <a:solidFill>
            <a:srgbClr val="002060"/>
          </a:solidFill>
        </p:spPr>
        <p:txBody>
          <a:bodyPr wrap="none" rtlCol="0">
            <a:spAutoFit/>
          </a:bodyPr>
          <a:lstStyle/>
          <a:p>
            <a:r>
              <a:rPr lang="es-MX" dirty="0" smtClean="0">
                <a:solidFill>
                  <a:schemeClr val="bg1"/>
                </a:solidFill>
              </a:rPr>
              <a:t>Entrada al infierno</a:t>
            </a:r>
            <a:endParaRPr lang="es-MX" dirty="0">
              <a:solidFill>
                <a:schemeClr val="bg1"/>
              </a:solidFill>
            </a:endParaRPr>
          </a:p>
        </p:txBody>
      </p:sp>
      <p:pic>
        <p:nvPicPr>
          <p:cNvPr id="4105" name="Picture 9"/>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437112"/>
            <a:ext cx="2771799" cy="24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947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rgbClr val="002060"/>
          </a:solidFill>
        </p:spPr>
        <p:txBody>
          <a:bodyPr/>
          <a:lstStyle/>
          <a:p>
            <a:r>
              <a:rPr lang="es-MX" dirty="0" smtClean="0">
                <a:solidFill>
                  <a:schemeClr val="bg1"/>
                </a:solidFill>
              </a:rPr>
              <a:t>En Eurasia también existen</a:t>
            </a:r>
            <a:endParaRPr lang="es-MX" dirty="0">
              <a:solidFill>
                <a:schemeClr val="bg1"/>
              </a:solidFill>
            </a:endParaRPr>
          </a:p>
        </p:txBody>
      </p:sp>
      <p:sp>
        <p:nvSpPr>
          <p:cNvPr id="3" name="2 Marcador de contenido"/>
          <p:cNvSpPr>
            <a:spLocks noGrp="1"/>
          </p:cNvSpPr>
          <p:nvPr>
            <p:ph idx="1"/>
          </p:nvPr>
        </p:nvSpPr>
        <p:spPr/>
        <p:txBody>
          <a:bodyPr>
            <a:normAutofit/>
          </a:bodyPr>
          <a:lstStyle/>
          <a:p>
            <a:pPr marL="514350" indent="-514350" algn="just">
              <a:buFont typeface="+mj-lt"/>
              <a:buAutoNum type="arabicPeriod"/>
            </a:pPr>
            <a:r>
              <a:rPr lang="es-MX" dirty="0" smtClean="0">
                <a:hlinkClick r:id="rId2" action="ppaction://hlinksldjump"/>
              </a:rPr>
              <a:t>Grandes extensiones ocupadas </a:t>
            </a:r>
            <a:r>
              <a:rPr lang="es-MX" dirty="0">
                <a:hlinkClick r:id="rId2" action="ppaction://hlinksldjump"/>
              </a:rPr>
              <a:t>por territorios sin desagüe donde casi no caen precipitaciones, y en otras la población sufre exceso de humedad</a:t>
            </a:r>
            <a:r>
              <a:rPr lang="es-MX" dirty="0" smtClean="0">
                <a:hlinkClick r:id="rId2" action="ppaction://hlinksldjump"/>
              </a:rPr>
              <a:t>.</a:t>
            </a:r>
            <a:endParaRPr lang="es-MX" dirty="0" smtClean="0"/>
          </a:p>
          <a:p>
            <a:pPr marL="514350" indent="-514350" algn="just">
              <a:buFont typeface="+mj-lt"/>
              <a:buAutoNum type="arabicPeriod"/>
            </a:pPr>
            <a:r>
              <a:rPr lang="es-MX" dirty="0" smtClean="0">
                <a:hlinkClick r:id="rId3" action="ppaction://hlinksldjump"/>
              </a:rPr>
              <a:t>Los </a:t>
            </a:r>
            <a:r>
              <a:rPr lang="es-MX" dirty="0">
                <a:hlinkClick r:id="rId3" action="ppaction://hlinksldjump"/>
              </a:rPr>
              <a:t>mayores contrastes de temperaturas y altitudes son propios de este continente. </a:t>
            </a:r>
            <a:endParaRPr lang="es-MX" dirty="0" smtClean="0"/>
          </a:p>
          <a:p>
            <a:pPr marL="514350" indent="-514350" algn="just">
              <a:buFont typeface="+mj-lt"/>
              <a:buAutoNum type="arabicPeriod"/>
            </a:pPr>
            <a:r>
              <a:rPr lang="es-MX" dirty="0" smtClean="0">
                <a:hlinkClick r:id="rId4" action="ppaction://hlinksldjump"/>
              </a:rPr>
              <a:t>Dentro </a:t>
            </a:r>
            <a:r>
              <a:rPr lang="es-MX" dirty="0">
                <a:hlinkClick r:id="rId4" action="ppaction://hlinksldjump"/>
              </a:rPr>
              <a:t>de sus límites se localizan la cima más alta y la depresión más profunda del planeta. </a:t>
            </a:r>
            <a:endParaRPr lang="es-MX" dirty="0" smtClean="0"/>
          </a:p>
        </p:txBody>
      </p:sp>
    </p:spTree>
    <p:extLst>
      <p:ext uri="{BB962C8B-B14F-4D97-AF65-F5344CB8AC3E}">
        <p14:creationId xmlns:p14="http://schemas.microsoft.com/office/powerpoint/2010/main" val="2719803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843" y="260648"/>
            <a:ext cx="5987008" cy="6480720"/>
          </a:xfrm>
        </p:spPr>
        <p:txBody>
          <a:bodyPr>
            <a:normAutofit/>
          </a:bodyPr>
          <a:lstStyle/>
          <a:p>
            <a:pPr algn="just"/>
            <a:r>
              <a:rPr lang="es-MX" dirty="0" err="1">
                <a:latin typeface="Arial" pitchFamily="34" charset="0"/>
                <a:cs typeface="Arial" pitchFamily="34" charset="0"/>
              </a:rPr>
              <a:t>Mawsynram</a:t>
            </a:r>
            <a:r>
              <a:rPr lang="es-MX" dirty="0">
                <a:latin typeface="Arial" pitchFamily="34" charset="0"/>
                <a:cs typeface="Arial" pitchFamily="34" charset="0"/>
              </a:rPr>
              <a:t>, ubicada en el estado de </a:t>
            </a:r>
            <a:r>
              <a:rPr lang="es-MX" dirty="0" err="1">
                <a:latin typeface="Arial" pitchFamily="34" charset="0"/>
                <a:cs typeface="Arial" pitchFamily="34" charset="0"/>
              </a:rPr>
              <a:t>Meghalaya</a:t>
            </a:r>
            <a:r>
              <a:rPr lang="es-MX" dirty="0">
                <a:latin typeface="Arial" pitchFamily="34" charset="0"/>
                <a:cs typeface="Arial" pitchFamily="34" charset="0"/>
              </a:rPr>
              <a:t> en India, es el lugar más húmedo del mundo, con una precipitación anual de 11,871 milímetros. El gran volumen de lluvia es causado por la cordillera del Himalaya, que bloquea las fugas de nubes pesadas hacia el norte. La precipitación de la región se </a:t>
            </a:r>
            <a:r>
              <a:rPr lang="es-MX" dirty="0" smtClean="0">
                <a:latin typeface="Arial" pitchFamily="34" charset="0"/>
                <a:cs typeface="Arial" pitchFamily="34" charset="0"/>
              </a:rPr>
              <a:t>elevó a 26 000 mm en 1985, siendo record Guinness</a:t>
            </a:r>
            <a:endParaRPr lang="es-MX" dirty="0">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930" y="2658777"/>
            <a:ext cx="295232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672" y="4386969"/>
            <a:ext cx="2952328"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9803" t="35644" r="4813" b="14738"/>
          <a:stretch/>
        </p:blipFill>
        <p:spPr bwMode="auto">
          <a:xfrm>
            <a:off x="6165930" y="7058"/>
            <a:ext cx="2952328" cy="265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derecha">
            <a:hlinkClick r:id="rId6" action="ppaction://hlinksldjump"/>
          </p:cNvPr>
          <p:cNvSpPr/>
          <p:nvPr/>
        </p:nvSpPr>
        <p:spPr>
          <a:xfrm>
            <a:off x="7641442" y="64100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935611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solidFill>
            <a:schemeClr val="accent5">
              <a:lumMod val="50000"/>
            </a:schemeClr>
          </a:solidFill>
        </p:spPr>
        <p:txBody>
          <a:bodyPr>
            <a:normAutofit fontScale="90000"/>
          </a:bodyPr>
          <a:lstStyle/>
          <a:p>
            <a:r>
              <a:rPr lang="es-MX" dirty="0" smtClean="0">
                <a:solidFill>
                  <a:schemeClr val="bg1"/>
                </a:solidFill>
              </a:rPr>
              <a:t>Lugar más cálido de Eurasia </a:t>
            </a:r>
            <a:br>
              <a:rPr lang="es-MX" dirty="0" smtClean="0">
                <a:solidFill>
                  <a:schemeClr val="bg1"/>
                </a:solidFill>
              </a:rPr>
            </a:br>
            <a:r>
              <a:rPr lang="es-MX" dirty="0" smtClean="0">
                <a:solidFill>
                  <a:schemeClr val="bg1"/>
                </a:solidFill>
              </a:rPr>
              <a:t> </a:t>
            </a:r>
            <a:r>
              <a:rPr lang="es-MX" dirty="0">
                <a:solidFill>
                  <a:schemeClr val="bg1"/>
                </a:solidFill>
              </a:rPr>
              <a:t>Desierto de </a:t>
            </a:r>
            <a:r>
              <a:rPr lang="es-MX" dirty="0" err="1">
                <a:solidFill>
                  <a:schemeClr val="bg1"/>
                </a:solidFill>
              </a:rPr>
              <a:t>Lut</a:t>
            </a:r>
            <a:r>
              <a:rPr lang="es-MX" dirty="0">
                <a:solidFill>
                  <a:schemeClr val="bg1"/>
                </a:solidFill>
              </a:rPr>
              <a:t>, Irán</a:t>
            </a:r>
          </a:p>
        </p:txBody>
      </p:sp>
      <p:sp>
        <p:nvSpPr>
          <p:cNvPr id="3" name="2 Marcador de contenido"/>
          <p:cNvSpPr>
            <a:spLocks noGrp="1"/>
          </p:cNvSpPr>
          <p:nvPr>
            <p:ph idx="1"/>
          </p:nvPr>
        </p:nvSpPr>
        <p:spPr>
          <a:xfrm>
            <a:off x="457200" y="1600200"/>
            <a:ext cx="5482952" cy="4525963"/>
          </a:xfrm>
        </p:spPr>
        <p:txBody>
          <a:bodyPr>
            <a:noAutofit/>
          </a:bodyPr>
          <a:lstStyle/>
          <a:p>
            <a:pPr marL="0" indent="0" algn="just">
              <a:buNone/>
            </a:pPr>
            <a:r>
              <a:rPr lang="es-MX" sz="2400" dirty="0" smtClean="0">
                <a:latin typeface="Arial" pitchFamily="34" charset="0"/>
                <a:cs typeface="Arial" pitchFamily="34" charset="0"/>
              </a:rPr>
              <a:t>Esta </a:t>
            </a:r>
            <a:r>
              <a:rPr lang="es-MX" sz="2400" dirty="0">
                <a:latin typeface="Arial" pitchFamily="34" charset="0"/>
                <a:cs typeface="Arial" pitchFamily="34" charset="0"/>
              </a:rPr>
              <a:t>zona desértica </a:t>
            </a:r>
            <a:r>
              <a:rPr lang="es-MX" sz="2400" dirty="0" smtClean="0">
                <a:latin typeface="Arial" pitchFamily="34" charset="0"/>
                <a:cs typeface="Arial" pitchFamily="34" charset="0"/>
              </a:rPr>
              <a:t>salada, está </a:t>
            </a:r>
            <a:r>
              <a:rPr lang="es-MX" sz="2400" dirty="0">
                <a:latin typeface="Arial" pitchFamily="34" charset="0"/>
                <a:cs typeface="Arial" pitchFamily="34" charset="0"/>
              </a:rPr>
              <a:t>ubicada al sureste del país del Golfo Pérsico y es una de las regiones más calurosas de la Tierra. El desierto de </a:t>
            </a:r>
            <a:r>
              <a:rPr lang="es-MX" sz="2400" dirty="0" err="1">
                <a:latin typeface="Arial" pitchFamily="34" charset="0"/>
                <a:cs typeface="Arial" pitchFamily="34" charset="0"/>
              </a:rPr>
              <a:t>Lut</a:t>
            </a:r>
            <a:r>
              <a:rPr lang="es-MX" sz="2400" dirty="0">
                <a:latin typeface="Arial" pitchFamily="34" charset="0"/>
                <a:cs typeface="Arial" pitchFamily="34" charset="0"/>
              </a:rPr>
              <a:t> ya ha registrado una temperatura oficial de </a:t>
            </a:r>
            <a:r>
              <a:rPr lang="es-MX" sz="2400" dirty="0" smtClean="0">
                <a:latin typeface="Arial" pitchFamily="34" charset="0"/>
                <a:cs typeface="Arial" pitchFamily="34" charset="0"/>
              </a:rPr>
              <a:t>70,7 </a:t>
            </a:r>
            <a:r>
              <a:rPr lang="es-MX" sz="2400" dirty="0">
                <a:latin typeface="Arial" pitchFamily="34" charset="0"/>
                <a:cs typeface="Arial" pitchFamily="34" charset="0"/>
              </a:rPr>
              <a:t>°C, según informa un artículo de la revista </a:t>
            </a:r>
            <a:r>
              <a:rPr lang="es-MX" sz="2400" dirty="0" err="1">
                <a:latin typeface="Arial" pitchFamily="34" charset="0"/>
                <a:cs typeface="Arial" pitchFamily="34" charset="0"/>
              </a:rPr>
              <a:t>Science</a:t>
            </a:r>
            <a:r>
              <a:rPr lang="es-MX" sz="2400" dirty="0">
                <a:latin typeface="Arial" pitchFamily="34" charset="0"/>
                <a:cs typeface="Arial" pitchFamily="34" charset="0"/>
              </a:rPr>
              <a:t> titulado "</a:t>
            </a:r>
            <a:r>
              <a:rPr lang="es-MX" sz="2400" dirty="0" err="1">
                <a:latin typeface="Arial" pitchFamily="34" charset="0"/>
                <a:cs typeface="Arial" pitchFamily="34" charset="0"/>
              </a:rPr>
              <a:t>Move</a:t>
            </a:r>
            <a:r>
              <a:rPr lang="es-MX" sz="2400" dirty="0">
                <a:latin typeface="Arial" pitchFamily="34" charset="0"/>
                <a:cs typeface="Arial" pitchFamily="34" charset="0"/>
              </a:rPr>
              <a:t> </a:t>
            </a:r>
            <a:r>
              <a:rPr lang="es-MX" sz="2400" dirty="0" err="1">
                <a:latin typeface="Arial" pitchFamily="34" charset="0"/>
                <a:cs typeface="Arial" pitchFamily="34" charset="0"/>
              </a:rPr>
              <a:t>over</a:t>
            </a:r>
            <a:r>
              <a:rPr lang="es-MX" sz="2400" dirty="0">
                <a:latin typeface="Arial" pitchFamily="34" charset="0"/>
                <a:cs typeface="Arial" pitchFamily="34" charset="0"/>
              </a:rPr>
              <a:t>, </a:t>
            </a:r>
            <a:r>
              <a:rPr lang="es-MX" sz="2400" dirty="0" err="1">
                <a:latin typeface="Arial" pitchFamily="34" charset="0"/>
                <a:cs typeface="Arial" pitchFamily="34" charset="0"/>
              </a:rPr>
              <a:t>Death</a:t>
            </a:r>
            <a:r>
              <a:rPr lang="es-MX" sz="2400" dirty="0">
                <a:latin typeface="Arial" pitchFamily="34" charset="0"/>
                <a:cs typeface="Arial" pitchFamily="34" charset="0"/>
              </a:rPr>
              <a:t> Valley: </a:t>
            </a:r>
            <a:r>
              <a:rPr lang="es-MX" sz="2400" dirty="0" err="1">
                <a:latin typeface="Arial" pitchFamily="34" charset="0"/>
                <a:cs typeface="Arial" pitchFamily="34" charset="0"/>
              </a:rPr>
              <a:t>These</a:t>
            </a:r>
            <a:r>
              <a:rPr lang="es-MX" sz="2400" dirty="0">
                <a:latin typeface="Arial" pitchFamily="34" charset="0"/>
                <a:cs typeface="Arial" pitchFamily="34" charset="0"/>
              </a:rPr>
              <a:t> are </a:t>
            </a:r>
            <a:r>
              <a:rPr lang="es-MX" sz="2400" dirty="0" err="1">
                <a:latin typeface="Arial" pitchFamily="34" charset="0"/>
                <a:cs typeface="Arial" pitchFamily="34" charset="0"/>
              </a:rPr>
              <a:t>the</a:t>
            </a:r>
            <a:r>
              <a:rPr lang="es-MX" sz="2400" dirty="0">
                <a:latin typeface="Arial" pitchFamily="34" charset="0"/>
                <a:cs typeface="Arial" pitchFamily="34" charset="0"/>
              </a:rPr>
              <a:t> </a:t>
            </a:r>
            <a:r>
              <a:rPr lang="es-MX" sz="2400" dirty="0" err="1">
                <a:latin typeface="Arial" pitchFamily="34" charset="0"/>
                <a:cs typeface="Arial" pitchFamily="34" charset="0"/>
              </a:rPr>
              <a:t>two</a:t>
            </a:r>
            <a:r>
              <a:rPr lang="es-MX" sz="2400" dirty="0">
                <a:latin typeface="Arial" pitchFamily="34" charset="0"/>
                <a:cs typeface="Arial" pitchFamily="34" charset="0"/>
              </a:rPr>
              <a:t> </a:t>
            </a:r>
            <a:r>
              <a:rPr lang="es-MX" sz="2400" dirty="0" err="1">
                <a:latin typeface="Arial" pitchFamily="34" charset="0"/>
                <a:cs typeface="Arial" pitchFamily="34" charset="0"/>
              </a:rPr>
              <a:t>hottest</a:t>
            </a:r>
            <a:r>
              <a:rPr lang="es-MX" sz="2400" dirty="0">
                <a:latin typeface="Arial" pitchFamily="34" charset="0"/>
                <a:cs typeface="Arial" pitchFamily="34" charset="0"/>
              </a:rPr>
              <a:t> spots </a:t>
            </a:r>
            <a:r>
              <a:rPr lang="es-MX" sz="2400" dirty="0" err="1">
                <a:latin typeface="Arial" pitchFamily="34" charset="0"/>
                <a:cs typeface="Arial" pitchFamily="34" charset="0"/>
              </a:rPr>
              <a:t>on</a:t>
            </a:r>
            <a:r>
              <a:rPr lang="es-MX" sz="2400" dirty="0">
                <a:latin typeface="Arial" pitchFamily="34" charset="0"/>
                <a:cs typeface="Arial" pitchFamily="34" charset="0"/>
              </a:rPr>
              <a:t> </a:t>
            </a:r>
            <a:r>
              <a:rPr lang="es-MX" sz="2400" dirty="0" err="1">
                <a:latin typeface="Arial" pitchFamily="34" charset="0"/>
                <a:cs typeface="Arial" pitchFamily="34" charset="0"/>
              </a:rPr>
              <a:t>Earth</a:t>
            </a:r>
            <a:r>
              <a:rPr lang="es-MX" sz="2400" dirty="0">
                <a:latin typeface="Arial" pitchFamily="34" charset="0"/>
                <a:cs typeface="Arial" pitchFamily="34" charset="0"/>
              </a:rPr>
              <a:t>", (en español: Hazte a un lado, Valle de la Muerte: estos son los dos lugares más calientes de la Tierra) publicado en mayo de 2021.</a:t>
            </a:r>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9229" t="19937" r="4757" b="23841"/>
          <a:stretch/>
        </p:blipFill>
        <p:spPr bwMode="auto">
          <a:xfrm>
            <a:off x="6012160" y="1556792"/>
            <a:ext cx="313184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225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blipFill>
            <a:blip r:embed="rId2"/>
            <a:tile tx="0" ty="0" sx="100000" sy="100000" flip="none" algn="tl"/>
          </a:blipFill>
        </p:spPr>
        <p:txBody>
          <a:bodyPr>
            <a:normAutofit fontScale="90000"/>
          </a:bodyPr>
          <a:lstStyle/>
          <a:p>
            <a:r>
              <a:rPr lang="es-MX" b="1" dirty="0" smtClean="0">
                <a:latin typeface="Arial" pitchFamily="34" charset="0"/>
                <a:cs typeface="Arial" pitchFamily="34" charset="0"/>
              </a:rPr>
              <a:t>Lugar más frío de </a:t>
            </a:r>
            <a:r>
              <a:rPr lang="es-MX" b="1" dirty="0">
                <a:latin typeface="Arial" pitchFamily="34" charset="0"/>
                <a:cs typeface="Arial" pitchFamily="34" charset="0"/>
              </a:rPr>
              <a:t>E</a:t>
            </a:r>
            <a:r>
              <a:rPr lang="es-MX" b="1" dirty="0" smtClean="0">
                <a:latin typeface="Arial" pitchFamily="34" charset="0"/>
                <a:cs typeface="Arial" pitchFamily="34" charset="0"/>
              </a:rPr>
              <a:t>urasia: Verjoyanks</a:t>
            </a:r>
            <a:endParaRPr lang="es-MX" b="1" dirty="0">
              <a:latin typeface="Arial" pitchFamily="34" charset="0"/>
              <a:cs typeface="Arial" pitchFamily="34" charset="0"/>
            </a:endParaRPr>
          </a:p>
        </p:txBody>
      </p:sp>
      <p:sp>
        <p:nvSpPr>
          <p:cNvPr id="5" name="4 Marcador de contenido"/>
          <p:cNvSpPr>
            <a:spLocks noGrp="1"/>
          </p:cNvSpPr>
          <p:nvPr>
            <p:ph sz="half" idx="1"/>
          </p:nvPr>
        </p:nvSpPr>
        <p:spPr>
          <a:xfrm>
            <a:off x="0" y="1490054"/>
            <a:ext cx="4788024" cy="5251314"/>
          </a:xfrm>
        </p:spPr>
        <p:txBody>
          <a:bodyPr>
            <a:normAutofit lnSpcReduction="10000"/>
          </a:bodyPr>
          <a:lstStyle/>
          <a:p>
            <a:pPr algn="just"/>
            <a:r>
              <a:rPr lang="es-MX" dirty="0" err="1">
                <a:latin typeface="Arial" pitchFamily="34" charset="0"/>
                <a:cs typeface="Arial" pitchFamily="34" charset="0"/>
              </a:rPr>
              <a:t>Verjoyansk</a:t>
            </a:r>
            <a:r>
              <a:rPr lang="es-MX" dirty="0">
                <a:latin typeface="Arial" pitchFamily="34" charset="0"/>
                <a:cs typeface="Arial" pitchFamily="34" charset="0"/>
              </a:rPr>
              <a:t> posee un clima continental fuerte y es conocida por sus bajas temperaturas invernales. La media de enero es </a:t>
            </a:r>
            <a:r>
              <a:rPr lang="es-MX" dirty="0" smtClean="0">
                <a:latin typeface="Arial" pitchFamily="34" charset="0"/>
                <a:cs typeface="Arial" pitchFamily="34" charset="0"/>
              </a:rPr>
              <a:t>de   </a:t>
            </a:r>
            <a:r>
              <a:rPr lang="es-MX" dirty="0">
                <a:latin typeface="Arial" pitchFamily="34" charset="0"/>
                <a:cs typeface="Arial" pitchFamily="34" charset="0"/>
              </a:rPr>
              <a:t>-46,2 °C y la oscilación térmica anual es muy alta, ya que en julio se alcanzan los 15,2 °C. El récord de temperatura más bajo data del 7 de febrero de 1892, con -70 °</a:t>
            </a:r>
            <a:r>
              <a:rPr lang="es-MX" dirty="0" smtClean="0">
                <a:latin typeface="Arial" pitchFamily="34" charset="0"/>
                <a:cs typeface="Arial" pitchFamily="34" charset="0"/>
              </a:rPr>
              <a:t>C</a:t>
            </a:r>
            <a:endParaRPr lang="es-MX" dirty="0">
              <a:latin typeface="Arial" pitchFamily="34" charset="0"/>
              <a:cs typeface="Arial" pitchFamily="34"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8369" t="12197" r="6143" b="58699"/>
          <a:stretch/>
        </p:blipFill>
        <p:spPr bwMode="auto">
          <a:xfrm>
            <a:off x="5687078" y="2060848"/>
            <a:ext cx="3168352"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Flecha derecha">
            <a:hlinkClick r:id="rId5" action="ppaction://hlinksldjump"/>
          </p:cNvPr>
          <p:cNvSpPr/>
          <p:nvPr/>
        </p:nvSpPr>
        <p:spPr>
          <a:xfrm>
            <a:off x="7199077" y="589087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36345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26897" y="1052736"/>
            <a:ext cx="4318379" cy="4525963"/>
          </a:xfrm>
        </p:spPr>
        <p:txBody>
          <a:bodyPr>
            <a:normAutofit/>
          </a:bodyPr>
          <a:lstStyle/>
          <a:p>
            <a:pPr algn="just"/>
            <a:r>
              <a:rPr lang="es-MX" sz="2400" dirty="0">
                <a:latin typeface="Arial" pitchFamily="34" charset="0"/>
                <a:cs typeface="Arial" pitchFamily="34" charset="0"/>
              </a:rPr>
              <a:t>El Mar Muerto constituye parte de la depresión más profunda del mundo con </a:t>
            </a:r>
            <a:r>
              <a:rPr lang="es-MX" sz="2400" dirty="0" smtClean="0">
                <a:latin typeface="Arial" pitchFamily="34" charset="0"/>
                <a:cs typeface="Arial" pitchFamily="34" charset="0"/>
              </a:rPr>
              <a:t>416,5m </a:t>
            </a:r>
            <a:r>
              <a:rPr lang="es-MX" sz="2400" dirty="0">
                <a:latin typeface="Arial" pitchFamily="34" charset="0"/>
                <a:cs typeface="Arial" pitchFamily="34" charset="0"/>
              </a:rPr>
              <a:t>debajo del nivel del mar. </a:t>
            </a:r>
          </a:p>
        </p:txBody>
      </p:sp>
      <p:sp>
        <p:nvSpPr>
          <p:cNvPr id="4" name="3 Marcador de contenido"/>
          <p:cNvSpPr>
            <a:spLocks noGrp="1"/>
          </p:cNvSpPr>
          <p:nvPr>
            <p:ph sz="half" idx="2"/>
          </p:nvPr>
        </p:nvSpPr>
        <p:spPr>
          <a:xfrm>
            <a:off x="4644008" y="1052736"/>
            <a:ext cx="4038600" cy="4525963"/>
          </a:xfrm>
        </p:spPr>
        <p:txBody>
          <a:bodyPr>
            <a:normAutofit/>
          </a:bodyPr>
          <a:lstStyle/>
          <a:p>
            <a:pPr algn="just"/>
            <a:r>
              <a:rPr lang="es-MX" sz="2400" dirty="0">
                <a:latin typeface="Arial" pitchFamily="34" charset="0"/>
                <a:cs typeface="Arial" pitchFamily="34" charset="0"/>
              </a:rPr>
              <a:t>El monte Everest o Éverest ​ es la montaña más alta de la superficie del planeta Tierra, ​ con una altitud de 8848,86 metros </a:t>
            </a:r>
            <a:r>
              <a:rPr lang="es-MX" sz="2400" dirty="0" smtClean="0">
                <a:latin typeface="Arial" pitchFamily="34" charset="0"/>
                <a:cs typeface="Arial" pitchFamily="34" charset="0"/>
              </a:rPr>
              <a:t>sobre </a:t>
            </a:r>
            <a:r>
              <a:rPr lang="es-MX" sz="2400" dirty="0">
                <a:latin typeface="Arial" pitchFamily="34" charset="0"/>
                <a:cs typeface="Arial" pitchFamily="34" charset="0"/>
              </a:rPr>
              <a:t>el nivel del mar.</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89040"/>
            <a:ext cx="41044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789040"/>
            <a:ext cx="410445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7787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4800" dirty="0" smtClean="0">
                <a:latin typeface="Arial" pitchFamily="34" charset="0"/>
                <a:cs typeface="Arial" pitchFamily="34" charset="0"/>
              </a:rPr>
              <a:t>¿Cómo se formó el relieve de Eurasia?</a:t>
            </a:r>
            <a:endParaRPr lang="es-MX" sz="4800" dirty="0">
              <a:latin typeface="Arial" pitchFamily="34" charset="0"/>
              <a:cs typeface="Arial" pitchFamily="34" charset="0"/>
            </a:endParaRPr>
          </a:p>
        </p:txBody>
      </p:sp>
      <p:sp>
        <p:nvSpPr>
          <p:cNvPr id="3" name="2 Marcador de contenido"/>
          <p:cNvSpPr>
            <a:spLocks noGrp="1"/>
          </p:cNvSpPr>
          <p:nvPr>
            <p:ph idx="1"/>
          </p:nvPr>
        </p:nvSpPr>
        <p:spPr>
          <a:xfrm>
            <a:off x="251520" y="2204864"/>
            <a:ext cx="8568952" cy="4781128"/>
          </a:xfrm>
        </p:spPr>
        <p:txBody>
          <a:bodyPr>
            <a:normAutofit/>
          </a:bodyPr>
          <a:lstStyle/>
          <a:p>
            <a:pPr marL="0" indent="0">
              <a:buNone/>
            </a:pPr>
            <a:r>
              <a:rPr lang="es-MX" sz="4000" dirty="0" smtClean="0">
                <a:latin typeface="Arial" pitchFamily="34" charset="0"/>
                <a:cs typeface="Arial" pitchFamily="34" charset="0"/>
              </a:rPr>
              <a:t>Teorías  que se emplean para su explicación: </a:t>
            </a:r>
          </a:p>
          <a:p>
            <a:r>
              <a:rPr lang="es-MX" sz="4000" dirty="0" smtClean="0">
                <a:latin typeface="Arial" pitchFamily="34" charset="0"/>
                <a:cs typeface="Arial" pitchFamily="34" charset="0"/>
              </a:rPr>
              <a:t>Tectónica de placas</a:t>
            </a:r>
          </a:p>
          <a:p>
            <a:r>
              <a:rPr lang="es-MX" sz="4000" dirty="0" smtClean="0">
                <a:latin typeface="Arial" pitchFamily="34" charset="0"/>
                <a:cs typeface="Arial" pitchFamily="34" charset="0"/>
              </a:rPr>
              <a:t>Neotéctónica de placas </a:t>
            </a:r>
            <a:endParaRPr lang="es-MX" sz="4000" dirty="0">
              <a:latin typeface="Arial" pitchFamily="34" charset="0"/>
              <a:cs typeface="Arial" pitchFamily="34" charset="0"/>
            </a:endParaRPr>
          </a:p>
        </p:txBody>
      </p:sp>
    </p:spTree>
    <p:extLst>
      <p:ext uri="{BB962C8B-B14F-4D97-AF65-F5344CB8AC3E}">
        <p14:creationId xmlns:p14="http://schemas.microsoft.com/office/powerpoint/2010/main" val="2865281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1196" y="-21886"/>
            <a:ext cx="8229600" cy="1143000"/>
          </a:xfrm>
        </p:spPr>
        <p:txBody>
          <a:bodyPr>
            <a:normAutofit fontScale="90000"/>
          </a:bodyPr>
          <a:lstStyle/>
          <a:p>
            <a:r>
              <a:rPr lang="es-MX" dirty="0" smtClean="0"/>
              <a:t>Formación de los principales sistemas montañosos </a:t>
            </a:r>
            <a:endParaRPr lang="es-MX" dirty="0"/>
          </a:p>
        </p:txBody>
      </p:sp>
      <p:sp>
        <p:nvSpPr>
          <p:cNvPr id="3" name="2 Marcador de contenido"/>
          <p:cNvSpPr>
            <a:spLocks noGrp="1"/>
          </p:cNvSpPr>
          <p:nvPr>
            <p:ph sz="half" idx="1"/>
          </p:nvPr>
        </p:nvSpPr>
        <p:spPr>
          <a:xfrm>
            <a:off x="0" y="1124744"/>
            <a:ext cx="9144000" cy="2088232"/>
          </a:xfrm>
        </p:spPr>
        <p:txBody>
          <a:bodyPr>
            <a:normAutofit/>
          </a:bodyPr>
          <a:lstStyle/>
          <a:p>
            <a:pPr marL="514350" indent="-514350" algn="just">
              <a:buFont typeface="+mj-lt"/>
              <a:buAutoNum type="arabicPeriod"/>
            </a:pPr>
            <a:r>
              <a:rPr lang="es-MX" dirty="0" smtClean="0">
                <a:latin typeface="Arial" pitchFamily="34" charset="0"/>
                <a:cs typeface="Arial" pitchFamily="34" charset="0"/>
              </a:rPr>
              <a:t>Cordillera de los Alpes: choque de las placas tectónicas euroasiática-africana, dio origen a un lugar inestable e irregular  que se prestaba para la orogenia</a:t>
            </a:r>
          </a:p>
          <a:p>
            <a:pPr marL="514350" indent="-514350" algn="just">
              <a:buFont typeface="+mj-lt"/>
              <a:buAutoNum type="arabicPeriod"/>
            </a:pPr>
            <a:endParaRPr lang="es-MX" dirty="0">
              <a:latin typeface="Arial" pitchFamily="34" charset="0"/>
              <a:cs typeface="Arial"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924944"/>
            <a:ext cx="7056784"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Forma libre"/>
          <p:cNvSpPr/>
          <p:nvPr/>
        </p:nvSpPr>
        <p:spPr>
          <a:xfrm>
            <a:off x="7524328" y="3961336"/>
            <a:ext cx="287694" cy="100286"/>
          </a:xfrm>
          <a:custGeom>
            <a:avLst/>
            <a:gdLst>
              <a:gd name="connsiteX0" fmla="*/ 0 w 412358"/>
              <a:gd name="connsiteY0" fmla="*/ 95367 h 95467"/>
              <a:gd name="connsiteX1" fmla="*/ 0 w 412358"/>
              <a:gd name="connsiteY1" fmla="*/ 95367 h 95467"/>
              <a:gd name="connsiteX2" fmla="*/ 2805 w 412358"/>
              <a:gd name="connsiteY2" fmla="*/ 64513 h 95467"/>
              <a:gd name="connsiteX3" fmla="*/ 8415 w 412358"/>
              <a:gd name="connsiteY3" fmla="*/ 56098 h 95467"/>
              <a:gd name="connsiteX4" fmla="*/ 25244 w 412358"/>
              <a:gd name="connsiteY4" fmla="*/ 42073 h 95467"/>
              <a:gd name="connsiteX5" fmla="*/ 30854 w 412358"/>
              <a:gd name="connsiteY5" fmla="*/ 33659 h 95467"/>
              <a:gd name="connsiteX6" fmla="*/ 56098 w 412358"/>
              <a:gd name="connsiteY6" fmla="*/ 19634 h 95467"/>
              <a:gd name="connsiteX7" fmla="*/ 64513 w 412358"/>
              <a:gd name="connsiteY7" fmla="*/ 11219 h 95467"/>
              <a:gd name="connsiteX8" fmla="*/ 72928 w 412358"/>
              <a:gd name="connsiteY8" fmla="*/ 8415 h 95467"/>
              <a:gd name="connsiteX9" fmla="*/ 98172 w 412358"/>
              <a:gd name="connsiteY9" fmla="*/ 2805 h 95467"/>
              <a:gd name="connsiteX10" fmla="*/ 106586 w 412358"/>
              <a:gd name="connsiteY10" fmla="*/ 0 h 95467"/>
              <a:gd name="connsiteX11" fmla="*/ 258052 w 412358"/>
              <a:gd name="connsiteY11" fmla="*/ 5610 h 95467"/>
              <a:gd name="connsiteX12" fmla="*/ 294515 w 412358"/>
              <a:gd name="connsiteY12" fmla="*/ 11219 h 95467"/>
              <a:gd name="connsiteX13" fmla="*/ 328174 w 412358"/>
              <a:gd name="connsiteY13" fmla="*/ 19634 h 95467"/>
              <a:gd name="connsiteX14" fmla="*/ 336589 w 412358"/>
              <a:gd name="connsiteY14" fmla="*/ 22439 h 95467"/>
              <a:gd name="connsiteX15" fmla="*/ 359028 w 412358"/>
              <a:gd name="connsiteY15" fmla="*/ 28049 h 95467"/>
              <a:gd name="connsiteX16" fmla="*/ 375858 w 412358"/>
              <a:gd name="connsiteY16" fmla="*/ 30854 h 95467"/>
              <a:gd name="connsiteX17" fmla="*/ 406712 w 412358"/>
              <a:gd name="connsiteY17" fmla="*/ 36464 h 95467"/>
              <a:gd name="connsiteX18" fmla="*/ 412321 w 412358"/>
              <a:gd name="connsiteY18" fmla="*/ 44878 h 95467"/>
              <a:gd name="connsiteX19" fmla="*/ 387077 w 412358"/>
              <a:gd name="connsiteY19" fmla="*/ 58903 h 95467"/>
              <a:gd name="connsiteX20" fmla="*/ 364638 w 412358"/>
              <a:gd name="connsiteY20" fmla="*/ 64513 h 95467"/>
              <a:gd name="connsiteX21" fmla="*/ 345004 w 412358"/>
              <a:gd name="connsiteY21" fmla="*/ 70122 h 95467"/>
              <a:gd name="connsiteX22" fmla="*/ 300125 w 412358"/>
              <a:gd name="connsiteY22" fmla="*/ 67318 h 95467"/>
              <a:gd name="connsiteX23" fmla="*/ 288906 w 412358"/>
              <a:gd name="connsiteY23" fmla="*/ 64513 h 95467"/>
              <a:gd name="connsiteX24" fmla="*/ 283296 w 412358"/>
              <a:gd name="connsiteY24" fmla="*/ 56098 h 95467"/>
              <a:gd name="connsiteX25" fmla="*/ 266466 w 412358"/>
              <a:gd name="connsiteY25" fmla="*/ 50488 h 95467"/>
              <a:gd name="connsiteX26" fmla="*/ 258052 w 412358"/>
              <a:gd name="connsiteY26" fmla="*/ 47683 h 95467"/>
              <a:gd name="connsiteX27" fmla="*/ 249637 w 412358"/>
              <a:gd name="connsiteY27" fmla="*/ 44878 h 95467"/>
              <a:gd name="connsiteX28" fmla="*/ 215978 w 412358"/>
              <a:gd name="connsiteY28" fmla="*/ 47683 h 95467"/>
              <a:gd name="connsiteX29" fmla="*/ 199148 w 412358"/>
              <a:gd name="connsiteY29" fmla="*/ 53293 h 95467"/>
              <a:gd name="connsiteX30" fmla="*/ 190734 w 412358"/>
              <a:gd name="connsiteY30" fmla="*/ 61708 h 95467"/>
              <a:gd name="connsiteX31" fmla="*/ 171099 w 412358"/>
              <a:gd name="connsiteY31" fmla="*/ 67318 h 95467"/>
              <a:gd name="connsiteX32" fmla="*/ 64513 w 412358"/>
              <a:gd name="connsiteY32" fmla="*/ 67318 h 95467"/>
              <a:gd name="connsiteX33" fmla="*/ 47683 w 412358"/>
              <a:gd name="connsiteY33" fmla="*/ 78537 h 95467"/>
              <a:gd name="connsiteX34" fmla="*/ 30854 w 412358"/>
              <a:gd name="connsiteY34" fmla="*/ 84147 h 95467"/>
              <a:gd name="connsiteX35" fmla="*/ 14025 w 412358"/>
              <a:gd name="connsiteY35" fmla="*/ 95367 h 95467"/>
              <a:gd name="connsiteX36" fmla="*/ 0 w 412358"/>
              <a:gd name="connsiteY36" fmla="*/ 95367 h 95467"/>
              <a:gd name="connsiteX0" fmla="*/ 0 w 406754"/>
              <a:gd name="connsiteY0" fmla="*/ 95367 h 95467"/>
              <a:gd name="connsiteX1" fmla="*/ 0 w 406754"/>
              <a:gd name="connsiteY1" fmla="*/ 95367 h 95467"/>
              <a:gd name="connsiteX2" fmla="*/ 2805 w 406754"/>
              <a:gd name="connsiteY2" fmla="*/ 64513 h 95467"/>
              <a:gd name="connsiteX3" fmla="*/ 8415 w 406754"/>
              <a:gd name="connsiteY3" fmla="*/ 56098 h 95467"/>
              <a:gd name="connsiteX4" fmla="*/ 25244 w 406754"/>
              <a:gd name="connsiteY4" fmla="*/ 42073 h 95467"/>
              <a:gd name="connsiteX5" fmla="*/ 30854 w 406754"/>
              <a:gd name="connsiteY5" fmla="*/ 33659 h 95467"/>
              <a:gd name="connsiteX6" fmla="*/ 56098 w 406754"/>
              <a:gd name="connsiteY6" fmla="*/ 19634 h 95467"/>
              <a:gd name="connsiteX7" fmla="*/ 64513 w 406754"/>
              <a:gd name="connsiteY7" fmla="*/ 11219 h 95467"/>
              <a:gd name="connsiteX8" fmla="*/ 72928 w 406754"/>
              <a:gd name="connsiteY8" fmla="*/ 8415 h 95467"/>
              <a:gd name="connsiteX9" fmla="*/ 98172 w 406754"/>
              <a:gd name="connsiteY9" fmla="*/ 2805 h 95467"/>
              <a:gd name="connsiteX10" fmla="*/ 106586 w 406754"/>
              <a:gd name="connsiteY10" fmla="*/ 0 h 95467"/>
              <a:gd name="connsiteX11" fmla="*/ 258052 w 406754"/>
              <a:gd name="connsiteY11" fmla="*/ 5610 h 95467"/>
              <a:gd name="connsiteX12" fmla="*/ 294515 w 406754"/>
              <a:gd name="connsiteY12" fmla="*/ 11219 h 95467"/>
              <a:gd name="connsiteX13" fmla="*/ 328174 w 406754"/>
              <a:gd name="connsiteY13" fmla="*/ 19634 h 95467"/>
              <a:gd name="connsiteX14" fmla="*/ 336589 w 406754"/>
              <a:gd name="connsiteY14" fmla="*/ 22439 h 95467"/>
              <a:gd name="connsiteX15" fmla="*/ 359028 w 406754"/>
              <a:gd name="connsiteY15" fmla="*/ 28049 h 95467"/>
              <a:gd name="connsiteX16" fmla="*/ 375858 w 406754"/>
              <a:gd name="connsiteY16" fmla="*/ 30854 h 95467"/>
              <a:gd name="connsiteX17" fmla="*/ 406712 w 406754"/>
              <a:gd name="connsiteY17" fmla="*/ 36464 h 95467"/>
              <a:gd name="connsiteX18" fmla="*/ 347808 w 406754"/>
              <a:gd name="connsiteY18" fmla="*/ 30854 h 95467"/>
              <a:gd name="connsiteX19" fmla="*/ 387077 w 406754"/>
              <a:gd name="connsiteY19" fmla="*/ 58903 h 95467"/>
              <a:gd name="connsiteX20" fmla="*/ 364638 w 406754"/>
              <a:gd name="connsiteY20" fmla="*/ 64513 h 95467"/>
              <a:gd name="connsiteX21" fmla="*/ 345004 w 406754"/>
              <a:gd name="connsiteY21" fmla="*/ 70122 h 95467"/>
              <a:gd name="connsiteX22" fmla="*/ 300125 w 406754"/>
              <a:gd name="connsiteY22" fmla="*/ 67318 h 95467"/>
              <a:gd name="connsiteX23" fmla="*/ 288906 w 406754"/>
              <a:gd name="connsiteY23" fmla="*/ 64513 h 95467"/>
              <a:gd name="connsiteX24" fmla="*/ 283296 w 406754"/>
              <a:gd name="connsiteY24" fmla="*/ 56098 h 95467"/>
              <a:gd name="connsiteX25" fmla="*/ 266466 w 406754"/>
              <a:gd name="connsiteY25" fmla="*/ 50488 h 95467"/>
              <a:gd name="connsiteX26" fmla="*/ 258052 w 406754"/>
              <a:gd name="connsiteY26" fmla="*/ 47683 h 95467"/>
              <a:gd name="connsiteX27" fmla="*/ 249637 w 406754"/>
              <a:gd name="connsiteY27" fmla="*/ 44878 h 95467"/>
              <a:gd name="connsiteX28" fmla="*/ 215978 w 406754"/>
              <a:gd name="connsiteY28" fmla="*/ 47683 h 95467"/>
              <a:gd name="connsiteX29" fmla="*/ 199148 w 406754"/>
              <a:gd name="connsiteY29" fmla="*/ 53293 h 95467"/>
              <a:gd name="connsiteX30" fmla="*/ 190734 w 406754"/>
              <a:gd name="connsiteY30" fmla="*/ 61708 h 95467"/>
              <a:gd name="connsiteX31" fmla="*/ 171099 w 406754"/>
              <a:gd name="connsiteY31" fmla="*/ 67318 h 95467"/>
              <a:gd name="connsiteX32" fmla="*/ 64513 w 406754"/>
              <a:gd name="connsiteY32" fmla="*/ 67318 h 95467"/>
              <a:gd name="connsiteX33" fmla="*/ 47683 w 406754"/>
              <a:gd name="connsiteY33" fmla="*/ 78537 h 95467"/>
              <a:gd name="connsiteX34" fmla="*/ 30854 w 406754"/>
              <a:gd name="connsiteY34" fmla="*/ 84147 h 95467"/>
              <a:gd name="connsiteX35" fmla="*/ 14025 w 406754"/>
              <a:gd name="connsiteY35" fmla="*/ 95367 h 95467"/>
              <a:gd name="connsiteX36" fmla="*/ 0 w 406754"/>
              <a:gd name="connsiteY36" fmla="*/ 95367 h 95467"/>
              <a:gd name="connsiteX0" fmla="*/ 0 w 387374"/>
              <a:gd name="connsiteY0" fmla="*/ 95367 h 95467"/>
              <a:gd name="connsiteX1" fmla="*/ 0 w 387374"/>
              <a:gd name="connsiteY1" fmla="*/ 95367 h 95467"/>
              <a:gd name="connsiteX2" fmla="*/ 2805 w 387374"/>
              <a:gd name="connsiteY2" fmla="*/ 64513 h 95467"/>
              <a:gd name="connsiteX3" fmla="*/ 8415 w 387374"/>
              <a:gd name="connsiteY3" fmla="*/ 56098 h 95467"/>
              <a:gd name="connsiteX4" fmla="*/ 25244 w 387374"/>
              <a:gd name="connsiteY4" fmla="*/ 42073 h 95467"/>
              <a:gd name="connsiteX5" fmla="*/ 30854 w 387374"/>
              <a:gd name="connsiteY5" fmla="*/ 33659 h 95467"/>
              <a:gd name="connsiteX6" fmla="*/ 56098 w 387374"/>
              <a:gd name="connsiteY6" fmla="*/ 19634 h 95467"/>
              <a:gd name="connsiteX7" fmla="*/ 64513 w 387374"/>
              <a:gd name="connsiteY7" fmla="*/ 11219 h 95467"/>
              <a:gd name="connsiteX8" fmla="*/ 72928 w 387374"/>
              <a:gd name="connsiteY8" fmla="*/ 8415 h 95467"/>
              <a:gd name="connsiteX9" fmla="*/ 98172 w 387374"/>
              <a:gd name="connsiteY9" fmla="*/ 2805 h 95467"/>
              <a:gd name="connsiteX10" fmla="*/ 106586 w 387374"/>
              <a:gd name="connsiteY10" fmla="*/ 0 h 95467"/>
              <a:gd name="connsiteX11" fmla="*/ 258052 w 387374"/>
              <a:gd name="connsiteY11" fmla="*/ 5610 h 95467"/>
              <a:gd name="connsiteX12" fmla="*/ 294515 w 387374"/>
              <a:gd name="connsiteY12" fmla="*/ 11219 h 95467"/>
              <a:gd name="connsiteX13" fmla="*/ 328174 w 387374"/>
              <a:gd name="connsiteY13" fmla="*/ 19634 h 95467"/>
              <a:gd name="connsiteX14" fmla="*/ 336589 w 387374"/>
              <a:gd name="connsiteY14" fmla="*/ 22439 h 95467"/>
              <a:gd name="connsiteX15" fmla="*/ 359028 w 387374"/>
              <a:gd name="connsiteY15" fmla="*/ 28049 h 95467"/>
              <a:gd name="connsiteX16" fmla="*/ 375858 w 387374"/>
              <a:gd name="connsiteY16" fmla="*/ 30854 h 95467"/>
              <a:gd name="connsiteX17" fmla="*/ 347809 w 387374"/>
              <a:gd name="connsiteY17" fmla="*/ 36464 h 95467"/>
              <a:gd name="connsiteX18" fmla="*/ 347808 w 387374"/>
              <a:gd name="connsiteY18" fmla="*/ 30854 h 95467"/>
              <a:gd name="connsiteX19" fmla="*/ 387077 w 387374"/>
              <a:gd name="connsiteY19" fmla="*/ 58903 h 95467"/>
              <a:gd name="connsiteX20" fmla="*/ 364638 w 387374"/>
              <a:gd name="connsiteY20" fmla="*/ 64513 h 95467"/>
              <a:gd name="connsiteX21" fmla="*/ 345004 w 387374"/>
              <a:gd name="connsiteY21" fmla="*/ 70122 h 95467"/>
              <a:gd name="connsiteX22" fmla="*/ 300125 w 387374"/>
              <a:gd name="connsiteY22" fmla="*/ 67318 h 95467"/>
              <a:gd name="connsiteX23" fmla="*/ 288906 w 387374"/>
              <a:gd name="connsiteY23" fmla="*/ 64513 h 95467"/>
              <a:gd name="connsiteX24" fmla="*/ 283296 w 387374"/>
              <a:gd name="connsiteY24" fmla="*/ 56098 h 95467"/>
              <a:gd name="connsiteX25" fmla="*/ 266466 w 387374"/>
              <a:gd name="connsiteY25" fmla="*/ 50488 h 95467"/>
              <a:gd name="connsiteX26" fmla="*/ 258052 w 387374"/>
              <a:gd name="connsiteY26" fmla="*/ 47683 h 95467"/>
              <a:gd name="connsiteX27" fmla="*/ 249637 w 387374"/>
              <a:gd name="connsiteY27" fmla="*/ 44878 h 95467"/>
              <a:gd name="connsiteX28" fmla="*/ 215978 w 387374"/>
              <a:gd name="connsiteY28" fmla="*/ 47683 h 95467"/>
              <a:gd name="connsiteX29" fmla="*/ 199148 w 387374"/>
              <a:gd name="connsiteY29" fmla="*/ 53293 h 95467"/>
              <a:gd name="connsiteX30" fmla="*/ 190734 w 387374"/>
              <a:gd name="connsiteY30" fmla="*/ 61708 h 95467"/>
              <a:gd name="connsiteX31" fmla="*/ 171099 w 387374"/>
              <a:gd name="connsiteY31" fmla="*/ 67318 h 95467"/>
              <a:gd name="connsiteX32" fmla="*/ 64513 w 387374"/>
              <a:gd name="connsiteY32" fmla="*/ 67318 h 95467"/>
              <a:gd name="connsiteX33" fmla="*/ 47683 w 387374"/>
              <a:gd name="connsiteY33" fmla="*/ 78537 h 95467"/>
              <a:gd name="connsiteX34" fmla="*/ 30854 w 387374"/>
              <a:gd name="connsiteY34" fmla="*/ 84147 h 95467"/>
              <a:gd name="connsiteX35" fmla="*/ 14025 w 387374"/>
              <a:gd name="connsiteY35" fmla="*/ 95367 h 95467"/>
              <a:gd name="connsiteX36" fmla="*/ 0 w 387374"/>
              <a:gd name="connsiteY36" fmla="*/ 95367 h 95467"/>
              <a:gd name="connsiteX0" fmla="*/ 0 w 387374"/>
              <a:gd name="connsiteY0" fmla="*/ 95367 h 95467"/>
              <a:gd name="connsiteX1" fmla="*/ 0 w 387374"/>
              <a:gd name="connsiteY1" fmla="*/ 95367 h 95467"/>
              <a:gd name="connsiteX2" fmla="*/ 2805 w 387374"/>
              <a:gd name="connsiteY2" fmla="*/ 64513 h 95467"/>
              <a:gd name="connsiteX3" fmla="*/ 8415 w 387374"/>
              <a:gd name="connsiteY3" fmla="*/ 56098 h 95467"/>
              <a:gd name="connsiteX4" fmla="*/ 25244 w 387374"/>
              <a:gd name="connsiteY4" fmla="*/ 42073 h 95467"/>
              <a:gd name="connsiteX5" fmla="*/ 30854 w 387374"/>
              <a:gd name="connsiteY5" fmla="*/ 33659 h 95467"/>
              <a:gd name="connsiteX6" fmla="*/ 56098 w 387374"/>
              <a:gd name="connsiteY6" fmla="*/ 19634 h 95467"/>
              <a:gd name="connsiteX7" fmla="*/ 64513 w 387374"/>
              <a:gd name="connsiteY7" fmla="*/ 11219 h 95467"/>
              <a:gd name="connsiteX8" fmla="*/ 72928 w 387374"/>
              <a:gd name="connsiteY8" fmla="*/ 8415 h 95467"/>
              <a:gd name="connsiteX9" fmla="*/ 98172 w 387374"/>
              <a:gd name="connsiteY9" fmla="*/ 2805 h 95467"/>
              <a:gd name="connsiteX10" fmla="*/ 106586 w 387374"/>
              <a:gd name="connsiteY10" fmla="*/ 0 h 95467"/>
              <a:gd name="connsiteX11" fmla="*/ 258052 w 387374"/>
              <a:gd name="connsiteY11" fmla="*/ 5610 h 95467"/>
              <a:gd name="connsiteX12" fmla="*/ 294515 w 387374"/>
              <a:gd name="connsiteY12" fmla="*/ 11219 h 95467"/>
              <a:gd name="connsiteX13" fmla="*/ 328174 w 387374"/>
              <a:gd name="connsiteY13" fmla="*/ 19634 h 95467"/>
              <a:gd name="connsiteX14" fmla="*/ 336589 w 387374"/>
              <a:gd name="connsiteY14" fmla="*/ 22439 h 95467"/>
              <a:gd name="connsiteX15" fmla="*/ 359028 w 387374"/>
              <a:gd name="connsiteY15" fmla="*/ 28049 h 95467"/>
              <a:gd name="connsiteX16" fmla="*/ 336589 w 387374"/>
              <a:gd name="connsiteY16" fmla="*/ 28049 h 95467"/>
              <a:gd name="connsiteX17" fmla="*/ 347809 w 387374"/>
              <a:gd name="connsiteY17" fmla="*/ 36464 h 95467"/>
              <a:gd name="connsiteX18" fmla="*/ 347808 w 387374"/>
              <a:gd name="connsiteY18" fmla="*/ 30854 h 95467"/>
              <a:gd name="connsiteX19" fmla="*/ 387077 w 387374"/>
              <a:gd name="connsiteY19" fmla="*/ 58903 h 95467"/>
              <a:gd name="connsiteX20" fmla="*/ 364638 w 387374"/>
              <a:gd name="connsiteY20" fmla="*/ 64513 h 95467"/>
              <a:gd name="connsiteX21" fmla="*/ 345004 w 387374"/>
              <a:gd name="connsiteY21" fmla="*/ 70122 h 95467"/>
              <a:gd name="connsiteX22" fmla="*/ 300125 w 387374"/>
              <a:gd name="connsiteY22" fmla="*/ 67318 h 95467"/>
              <a:gd name="connsiteX23" fmla="*/ 288906 w 387374"/>
              <a:gd name="connsiteY23" fmla="*/ 64513 h 95467"/>
              <a:gd name="connsiteX24" fmla="*/ 283296 w 387374"/>
              <a:gd name="connsiteY24" fmla="*/ 56098 h 95467"/>
              <a:gd name="connsiteX25" fmla="*/ 266466 w 387374"/>
              <a:gd name="connsiteY25" fmla="*/ 50488 h 95467"/>
              <a:gd name="connsiteX26" fmla="*/ 258052 w 387374"/>
              <a:gd name="connsiteY26" fmla="*/ 47683 h 95467"/>
              <a:gd name="connsiteX27" fmla="*/ 249637 w 387374"/>
              <a:gd name="connsiteY27" fmla="*/ 44878 h 95467"/>
              <a:gd name="connsiteX28" fmla="*/ 215978 w 387374"/>
              <a:gd name="connsiteY28" fmla="*/ 47683 h 95467"/>
              <a:gd name="connsiteX29" fmla="*/ 199148 w 387374"/>
              <a:gd name="connsiteY29" fmla="*/ 53293 h 95467"/>
              <a:gd name="connsiteX30" fmla="*/ 190734 w 387374"/>
              <a:gd name="connsiteY30" fmla="*/ 61708 h 95467"/>
              <a:gd name="connsiteX31" fmla="*/ 171099 w 387374"/>
              <a:gd name="connsiteY31" fmla="*/ 67318 h 95467"/>
              <a:gd name="connsiteX32" fmla="*/ 64513 w 387374"/>
              <a:gd name="connsiteY32" fmla="*/ 67318 h 95467"/>
              <a:gd name="connsiteX33" fmla="*/ 47683 w 387374"/>
              <a:gd name="connsiteY33" fmla="*/ 78537 h 95467"/>
              <a:gd name="connsiteX34" fmla="*/ 30854 w 387374"/>
              <a:gd name="connsiteY34" fmla="*/ 84147 h 95467"/>
              <a:gd name="connsiteX35" fmla="*/ 14025 w 387374"/>
              <a:gd name="connsiteY35" fmla="*/ 95367 h 95467"/>
              <a:gd name="connsiteX36" fmla="*/ 0 w 387374"/>
              <a:gd name="connsiteY36" fmla="*/ 95367 h 95467"/>
              <a:gd name="connsiteX0" fmla="*/ 0 w 387753"/>
              <a:gd name="connsiteY0" fmla="*/ 95367 h 95467"/>
              <a:gd name="connsiteX1" fmla="*/ 0 w 387753"/>
              <a:gd name="connsiteY1" fmla="*/ 95367 h 95467"/>
              <a:gd name="connsiteX2" fmla="*/ 2805 w 387753"/>
              <a:gd name="connsiteY2" fmla="*/ 64513 h 95467"/>
              <a:gd name="connsiteX3" fmla="*/ 8415 w 387753"/>
              <a:gd name="connsiteY3" fmla="*/ 56098 h 95467"/>
              <a:gd name="connsiteX4" fmla="*/ 25244 w 387753"/>
              <a:gd name="connsiteY4" fmla="*/ 42073 h 95467"/>
              <a:gd name="connsiteX5" fmla="*/ 30854 w 387753"/>
              <a:gd name="connsiteY5" fmla="*/ 33659 h 95467"/>
              <a:gd name="connsiteX6" fmla="*/ 56098 w 387753"/>
              <a:gd name="connsiteY6" fmla="*/ 19634 h 95467"/>
              <a:gd name="connsiteX7" fmla="*/ 64513 w 387753"/>
              <a:gd name="connsiteY7" fmla="*/ 11219 h 95467"/>
              <a:gd name="connsiteX8" fmla="*/ 72928 w 387753"/>
              <a:gd name="connsiteY8" fmla="*/ 8415 h 95467"/>
              <a:gd name="connsiteX9" fmla="*/ 98172 w 387753"/>
              <a:gd name="connsiteY9" fmla="*/ 2805 h 95467"/>
              <a:gd name="connsiteX10" fmla="*/ 106586 w 387753"/>
              <a:gd name="connsiteY10" fmla="*/ 0 h 95467"/>
              <a:gd name="connsiteX11" fmla="*/ 258052 w 387753"/>
              <a:gd name="connsiteY11" fmla="*/ 5610 h 95467"/>
              <a:gd name="connsiteX12" fmla="*/ 294515 w 387753"/>
              <a:gd name="connsiteY12" fmla="*/ 11219 h 95467"/>
              <a:gd name="connsiteX13" fmla="*/ 328174 w 387753"/>
              <a:gd name="connsiteY13" fmla="*/ 19634 h 95467"/>
              <a:gd name="connsiteX14" fmla="*/ 336589 w 387753"/>
              <a:gd name="connsiteY14" fmla="*/ 22439 h 95467"/>
              <a:gd name="connsiteX15" fmla="*/ 359028 w 387753"/>
              <a:gd name="connsiteY15" fmla="*/ 28049 h 95467"/>
              <a:gd name="connsiteX16" fmla="*/ 336589 w 387753"/>
              <a:gd name="connsiteY16" fmla="*/ 28049 h 95467"/>
              <a:gd name="connsiteX17" fmla="*/ 347809 w 387753"/>
              <a:gd name="connsiteY17" fmla="*/ 36464 h 95467"/>
              <a:gd name="connsiteX18" fmla="*/ 347808 w 387753"/>
              <a:gd name="connsiteY18" fmla="*/ 30854 h 95467"/>
              <a:gd name="connsiteX19" fmla="*/ 387077 w 387753"/>
              <a:gd name="connsiteY19" fmla="*/ 58903 h 95467"/>
              <a:gd name="connsiteX20" fmla="*/ 364638 w 387753"/>
              <a:gd name="connsiteY20" fmla="*/ 64513 h 95467"/>
              <a:gd name="connsiteX21" fmla="*/ 345004 w 387753"/>
              <a:gd name="connsiteY21" fmla="*/ 70122 h 95467"/>
              <a:gd name="connsiteX22" fmla="*/ 300125 w 387753"/>
              <a:gd name="connsiteY22" fmla="*/ 67318 h 95467"/>
              <a:gd name="connsiteX23" fmla="*/ 288906 w 387753"/>
              <a:gd name="connsiteY23" fmla="*/ 64513 h 95467"/>
              <a:gd name="connsiteX24" fmla="*/ 283296 w 387753"/>
              <a:gd name="connsiteY24" fmla="*/ 56098 h 95467"/>
              <a:gd name="connsiteX25" fmla="*/ 266466 w 387753"/>
              <a:gd name="connsiteY25" fmla="*/ 50488 h 95467"/>
              <a:gd name="connsiteX26" fmla="*/ 258052 w 387753"/>
              <a:gd name="connsiteY26" fmla="*/ 47683 h 95467"/>
              <a:gd name="connsiteX27" fmla="*/ 249637 w 387753"/>
              <a:gd name="connsiteY27" fmla="*/ 44878 h 95467"/>
              <a:gd name="connsiteX28" fmla="*/ 215978 w 387753"/>
              <a:gd name="connsiteY28" fmla="*/ 47683 h 95467"/>
              <a:gd name="connsiteX29" fmla="*/ 199148 w 387753"/>
              <a:gd name="connsiteY29" fmla="*/ 53293 h 95467"/>
              <a:gd name="connsiteX30" fmla="*/ 190734 w 387753"/>
              <a:gd name="connsiteY30" fmla="*/ 61708 h 95467"/>
              <a:gd name="connsiteX31" fmla="*/ 171099 w 387753"/>
              <a:gd name="connsiteY31" fmla="*/ 67318 h 95467"/>
              <a:gd name="connsiteX32" fmla="*/ 64513 w 387753"/>
              <a:gd name="connsiteY32" fmla="*/ 67318 h 95467"/>
              <a:gd name="connsiteX33" fmla="*/ 47683 w 387753"/>
              <a:gd name="connsiteY33" fmla="*/ 78537 h 95467"/>
              <a:gd name="connsiteX34" fmla="*/ 30854 w 387753"/>
              <a:gd name="connsiteY34" fmla="*/ 84147 h 95467"/>
              <a:gd name="connsiteX35" fmla="*/ 14025 w 387753"/>
              <a:gd name="connsiteY35" fmla="*/ 95367 h 95467"/>
              <a:gd name="connsiteX36" fmla="*/ 0 w 387753"/>
              <a:gd name="connsiteY36" fmla="*/ 95367 h 95467"/>
              <a:gd name="connsiteX0" fmla="*/ 0 w 364667"/>
              <a:gd name="connsiteY0" fmla="*/ 95367 h 95467"/>
              <a:gd name="connsiteX1" fmla="*/ 0 w 364667"/>
              <a:gd name="connsiteY1" fmla="*/ 95367 h 95467"/>
              <a:gd name="connsiteX2" fmla="*/ 2805 w 364667"/>
              <a:gd name="connsiteY2" fmla="*/ 64513 h 95467"/>
              <a:gd name="connsiteX3" fmla="*/ 8415 w 364667"/>
              <a:gd name="connsiteY3" fmla="*/ 56098 h 95467"/>
              <a:gd name="connsiteX4" fmla="*/ 25244 w 364667"/>
              <a:gd name="connsiteY4" fmla="*/ 42073 h 95467"/>
              <a:gd name="connsiteX5" fmla="*/ 30854 w 364667"/>
              <a:gd name="connsiteY5" fmla="*/ 33659 h 95467"/>
              <a:gd name="connsiteX6" fmla="*/ 56098 w 364667"/>
              <a:gd name="connsiteY6" fmla="*/ 19634 h 95467"/>
              <a:gd name="connsiteX7" fmla="*/ 64513 w 364667"/>
              <a:gd name="connsiteY7" fmla="*/ 11219 h 95467"/>
              <a:gd name="connsiteX8" fmla="*/ 72928 w 364667"/>
              <a:gd name="connsiteY8" fmla="*/ 8415 h 95467"/>
              <a:gd name="connsiteX9" fmla="*/ 98172 w 364667"/>
              <a:gd name="connsiteY9" fmla="*/ 2805 h 95467"/>
              <a:gd name="connsiteX10" fmla="*/ 106586 w 364667"/>
              <a:gd name="connsiteY10" fmla="*/ 0 h 95467"/>
              <a:gd name="connsiteX11" fmla="*/ 258052 w 364667"/>
              <a:gd name="connsiteY11" fmla="*/ 5610 h 95467"/>
              <a:gd name="connsiteX12" fmla="*/ 294515 w 364667"/>
              <a:gd name="connsiteY12" fmla="*/ 11219 h 95467"/>
              <a:gd name="connsiteX13" fmla="*/ 328174 w 364667"/>
              <a:gd name="connsiteY13" fmla="*/ 19634 h 95467"/>
              <a:gd name="connsiteX14" fmla="*/ 336589 w 364667"/>
              <a:gd name="connsiteY14" fmla="*/ 22439 h 95467"/>
              <a:gd name="connsiteX15" fmla="*/ 359028 w 364667"/>
              <a:gd name="connsiteY15" fmla="*/ 28049 h 95467"/>
              <a:gd name="connsiteX16" fmla="*/ 336589 w 364667"/>
              <a:gd name="connsiteY16" fmla="*/ 28049 h 95467"/>
              <a:gd name="connsiteX17" fmla="*/ 347809 w 364667"/>
              <a:gd name="connsiteY17" fmla="*/ 36464 h 95467"/>
              <a:gd name="connsiteX18" fmla="*/ 347808 w 364667"/>
              <a:gd name="connsiteY18" fmla="*/ 30854 h 95467"/>
              <a:gd name="connsiteX19" fmla="*/ 353418 w 364667"/>
              <a:gd name="connsiteY19" fmla="*/ 50488 h 95467"/>
              <a:gd name="connsiteX20" fmla="*/ 364638 w 364667"/>
              <a:gd name="connsiteY20" fmla="*/ 64513 h 95467"/>
              <a:gd name="connsiteX21" fmla="*/ 345004 w 364667"/>
              <a:gd name="connsiteY21" fmla="*/ 70122 h 95467"/>
              <a:gd name="connsiteX22" fmla="*/ 300125 w 364667"/>
              <a:gd name="connsiteY22" fmla="*/ 67318 h 95467"/>
              <a:gd name="connsiteX23" fmla="*/ 288906 w 364667"/>
              <a:gd name="connsiteY23" fmla="*/ 64513 h 95467"/>
              <a:gd name="connsiteX24" fmla="*/ 283296 w 364667"/>
              <a:gd name="connsiteY24" fmla="*/ 56098 h 95467"/>
              <a:gd name="connsiteX25" fmla="*/ 266466 w 364667"/>
              <a:gd name="connsiteY25" fmla="*/ 50488 h 95467"/>
              <a:gd name="connsiteX26" fmla="*/ 258052 w 364667"/>
              <a:gd name="connsiteY26" fmla="*/ 47683 h 95467"/>
              <a:gd name="connsiteX27" fmla="*/ 249637 w 364667"/>
              <a:gd name="connsiteY27" fmla="*/ 44878 h 95467"/>
              <a:gd name="connsiteX28" fmla="*/ 215978 w 364667"/>
              <a:gd name="connsiteY28" fmla="*/ 47683 h 95467"/>
              <a:gd name="connsiteX29" fmla="*/ 199148 w 364667"/>
              <a:gd name="connsiteY29" fmla="*/ 53293 h 95467"/>
              <a:gd name="connsiteX30" fmla="*/ 190734 w 364667"/>
              <a:gd name="connsiteY30" fmla="*/ 61708 h 95467"/>
              <a:gd name="connsiteX31" fmla="*/ 171099 w 364667"/>
              <a:gd name="connsiteY31" fmla="*/ 67318 h 95467"/>
              <a:gd name="connsiteX32" fmla="*/ 64513 w 364667"/>
              <a:gd name="connsiteY32" fmla="*/ 67318 h 95467"/>
              <a:gd name="connsiteX33" fmla="*/ 47683 w 364667"/>
              <a:gd name="connsiteY33" fmla="*/ 78537 h 95467"/>
              <a:gd name="connsiteX34" fmla="*/ 30854 w 364667"/>
              <a:gd name="connsiteY34" fmla="*/ 84147 h 95467"/>
              <a:gd name="connsiteX35" fmla="*/ 14025 w 364667"/>
              <a:gd name="connsiteY35" fmla="*/ 95367 h 95467"/>
              <a:gd name="connsiteX36" fmla="*/ 0 w 364667"/>
              <a:gd name="connsiteY36" fmla="*/ 95367 h 95467"/>
              <a:gd name="connsiteX0" fmla="*/ 0 w 364667"/>
              <a:gd name="connsiteY0" fmla="*/ 95367 h 95467"/>
              <a:gd name="connsiteX1" fmla="*/ 0 w 364667"/>
              <a:gd name="connsiteY1" fmla="*/ 95367 h 95467"/>
              <a:gd name="connsiteX2" fmla="*/ 2805 w 364667"/>
              <a:gd name="connsiteY2" fmla="*/ 64513 h 95467"/>
              <a:gd name="connsiteX3" fmla="*/ 8415 w 364667"/>
              <a:gd name="connsiteY3" fmla="*/ 56098 h 95467"/>
              <a:gd name="connsiteX4" fmla="*/ 25244 w 364667"/>
              <a:gd name="connsiteY4" fmla="*/ 42073 h 95467"/>
              <a:gd name="connsiteX5" fmla="*/ 30854 w 364667"/>
              <a:gd name="connsiteY5" fmla="*/ 33659 h 95467"/>
              <a:gd name="connsiteX6" fmla="*/ 56098 w 364667"/>
              <a:gd name="connsiteY6" fmla="*/ 19634 h 95467"/>
              <a:gd name="connsiteX7" fmla="*/ 64513 w 364667"/>
              <a:gd name="connsiteY7" fmla="*/ 11219 h 95467"/>
              <a:gd name="connsiteX8" fmla="*/ 72928 w 364667"/>
              <a:gd name="connsiteY8" fmla="*/ 8415 h 95467"/>
              <a:gd name="connsiteX9" fmla="*/ 98172 w 364667"/>
              <a:gd name="connsiteY9" fmla="*/ 2805 h 95467"/>
              <a:gd name="connsiteX10" fmla="*/ 106586 w 364667"/>
              <a:gd name="connsiteY10" fmla="*/ 0 h 95467"/>
              <a:gd name="connsiteX11" fmla="*/ 258052 w 364667"/>
              <a:gd name="connsiteY11" fmla="*/ 5610 h 95467"/>
              <a:gd name="connsiteX12" fmla="*/ 294515 w 364667"/>
              <a:gd name="connsiteY12" fmla="*/ 11219 h 95467"/>
              <a:gd name="connsiteX13" fmla="*/ 328174 w 364667"/>
              <a:gd name="connsiteY13" fmla="*/ 19634 h 95467"/>
              <a:gd name="connsiteX14" fmla="*/ 336589 w 364667"/>
              <a:gd name="connsiteY14" fmla="*/ 22439 h 95467"/>
              <a:gd name="connsiteX15" fmla="*/ 333784 w 364667"/>
              <a:gd name="connsiteY15" fmla="*/ 28049 h 95467"/>
              <a:gd name="connsiteX16" fmla="*/ 336589 w 364667"/>
              <a:gd name="connsiteY16" fmla="*/ 28049 h 95467"/>
              <a:gd name="connsiteX17" fmla="*/ 347809 w 364667"/>
              <a:gd name="connsiteY17" fmla="*/ 36464 h 95467"/>
              <a:gd name="connsiteX18" fmla="*/ 347808 w 364667"/>
              <a:gd name="connsiteY18" fmla="*/ 30854 h 95467"/>
              <a:gd name="connsiteX19" fmla="*/ 353418 w 364667"/>
              <a:gd name="connsiteY19" fmla="*/ 50488 h 95467"/>
              <a:gd name="connsiteX20" fmla="*/ 364638 w 364667"/>
              <a:gd name="connsiteY20" fmla="*/ 64513 h 95467"/>
              <a:gd name="connsiteX21" fmla="*/ 345004 w 364667"/>
              <a:gd name="connsiteY21" fmla="*/ 70122 h 95467"/>
              <a:gd name="connsiteX22" fmla="*/ 300125 w 364667"/>
              <a:gd name="connsiteY22" fmla="*/ 67318 h 95467"/>
              <a:gd name="connsiteX23" fmla="*/ 288906 w 364667"/>
              <a:gd name="connsiteY23" fmla="*/ 64513 h 95467"/>
              <a:gd name="connsiteX24" fmla="*/ 283296 w 364667"/>
              <a:gd name="connsiteY24" fmla="*/ 56098 h 95467"/>
              <a:gd name="connsiteX25" fmla="*/ 266466 w 364667"/>
              <a:gd name="connsiteY25" fmla="*/ 50488 h 95467"/>
              <a:gd name="connsiteX26" fmla="*/ 258052 w 364667"/>
              <a:gd name="connsiteY26" fmla="*/ 47683 h 95467"/>
              <a:gd name="connsiteX27" fmla="*/ 249637 w 364667"/>
              <a:gd name="connsiteY27" fmla="*/ 44878 h 95467"/>
              <a:gd name="connsiteX28" fmla="*/ 215978 w 364667"/>
              <a:gd name="connsiteY28" fmla="*/ 47683 h 95467"/>
              <a:gd name="connsiteX29" fmla="*/ 199148 w 364667"/>
              <a:gd name="connsiteY29" fmla="*/ 53293 h 95467"/>
              <a:gd name="connsiteX30" fmla="*/ 190734 w 364667"/>
              <a:gd name="connsiteY30" fmla="*/ 61708 h 95467"/>
              <a:gd name="connsiteX31" fmla="*/ 171099 w 364667"/>
              <a:gd name="connsiteY31" fmla="*/ 67318 h 95467"/>
              <a:gd name="connsiteX32" fmla="*/ 64513 w 364667"/>
              <a:gd name="connsiteY32" fmla="*/ 67318 h 95467"/>
              <a:gd name="connsiteX33" fmla="*/ 47683 w 364667"/>
              <a:gd name="connsiteY33" fmla="*/ 78537 h 95467"/>
              <a:gd name="connsiteX34" fmla="*/ 30854 w 364667"/>
              <a:gd name="connsiteY34" fmla="*/ 84147 h 95467"/>
              <a:gd name="connsiteX35" fmla="*/ 14025 w 364667"/>
              <a:gd name="connsiteY35" fmla="*/ 95367 h 95467"/>
              <a:gd name="connsiteX36" fmla="*/ 0 w 364667"/>
              <a:gd name="connsiteY36" fmla="*/ 95367 h 9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4667" h="95467">
                <a:moveTo>
                  <a:pt x="0" y="95367"/>
                </a:moveTo>
                <a:lnTo>
                  <a:pt x="0" y="95367"/>
                </a:lnTo>
                <a:cubicBezTo>
                  <a:pt x="935" y="85082"/>
                  <a:pt x="641" y="74611"/>
                  <a:pt x="2805" y="64513"/>
                </a:cubicBezTo>
                <a:cubicBezTo>
                  <a:pt x="3511" y="61217"/>
                  <a:pt x="6257" y="58688"/>
                  <a:pt x="8415" y="56098"/>
                </a:cubicBezTo>
                <a:cubicBezTo>
                  <a:pt x="15165" y="47998"/>
                  <a:pt x="16969" y="47590"/>
                  <a:pt x="25244" y="42073"/>
                </a:cubicBezTo>
                <a:cubicBezTo>
                  <a:pt x="27114" y="39268"/>
                  <a:pt x="28317" y="35879"/>
                  <a:pt x="30854" y="33659"/>
                </a:cubicBezTo>
                <a:cubicBezTo>
                  <a:pt x="42726" y="23271"/>
                  <a:pt x="44540" y="23487"/>
                  <a:pt x="56098" y="19634"/>
                </a:cubicBezTo>
                <a:cubicBezTo>
                  <a:pt x="58903" y="16829"/>
                  <a:pt x="61212" y="13419"/>
                  <a:pt x="64513" y="11219"/>
                </a:cubicBezTo>
                <a:cubicBezTo>
                  <a:pt x="66973" y="9579"/>
                  <a:pt x="70085" y="9227"/>
                  <a:pt x="72928" y="8415"/>
                </a:cubicBezTo>
                <a:cubicBezTo>
                  <a:pt x="93119" y="2647"/>
                  <a:pt x="74991" y="8600"/>
                  <a:pt x="98172" y="2805"/>
                </a:cubicBezTo>
                <a:cubicBezTo>
                  <a:pt x="101040" y="2088"/>
                  <a:pt x="103781" y="935"/>
                  <a:pt x="106586" y="0"/>
                </a:cubicBezTo>
                <a:cubicBezTo>
                  <a:pt x="157075" y="1870"/>
                  <a:pt x="208037" y="-1535"/>
                  <a:pt x="258052" y="5610"/>
                </a:cubicBezTo>
                <a:cubicBezTo>
                  <a:pt x="283316" y="9219"/>
                  <a:pt x="271165" y="7328"/>
                  <a:pt x="294515" y="11219"/>
                </a:cubicBezTo>
                <a:cubicBezTo>
                  <a:pt x="328523" y="22555"/>
                  <a:pt x="294180" y="12080"/>
                  <a:pt x="328174" y="19634"/>
                </a:cubicBezTo>
                <a:cubicBezTo>
                  <a:pt x="331060" y="20275"/>
                  <a:pt x="335654" y="21037"/>
                  <a:pt x="336589" y="22439"/>
                </a:cubicBezTo>
                <a:cubicBezTo>
                  <a:pt x="337524" y="23842"/>
                  <a:pt x="333784" y="27114"/>
                  <a:pt x="333784" y="28049"/>
                </a:cubicBezTo>
                <a:cubicBezTo>
                  <a:pt x="333784" y="28984"/>
                  <a:pt x="334252" y="26647"/>
                  <a:pt x="336589" y="28049"/>
                </a:cubicBezTo>
                <a:cubicBezTo>
                  <a:pt x="338926" y="29451"/>
                  <a:pt x="298214" y="28198"/>
                  <a:pt x="347809" y="36464"/>
                </a:cubicBezTo>
                <a:cubicBezTo>
                  <a:pt x="349679" y="39269"/>
                  <a:pt x="346873" y="28517"/>
                  <a:pt x="347808" y="30854"/>
                </a:cubicBezTo>
                <a:cubicBezTo>
                  <a:pt x="348743" y="33191"/>
                  <a:pt x="359672" y="50969"/>
                  <a:pt x="353418" y="50488"/>
                </a:cubicBezTo>
                <a:cubicBezTo>
                  <a:pt x="316955" y="47684"/>
                  <a:pt x="366040" y="61241"/>
                  <a:pt x="364638" y="64513"/>
                </a:cubicBezTo>
                <a:cubicBezTo>
                  <a:pt x="363236" y="67785"/>
                  <a:pt x="357076" y="66099"/>
                  <a:pt x="345004" y="70122"/>
                </a:cubicBezTo>
                <a:cubicBezTo>
                  <a:pt x="330044" y="69187"/>
                  <a:pt x="315039" y="68809"/>
                  <a:pt x="300125" y="67318"/>
                </a:cubicBezTo>
                <a:cubicBezTo>
                  <a:pt x="296289" y="66934"/>
                  <a:pt x="292113" y="66651"/>
                  <a:pt x="288906" y="64513"/>
                </a:cubicBezTo>
                <a:cubicBezTo>
                  <a:pt x="286101" y="62643"/>
                  <a:pt x="286155" y="57885"/>
                  <a:pt x="283296" y="56098"/>
                </a:cubicBezTo>
                <a:cubicBezTo>
                  <a:pt x="278281" y="52964"/>
                  <a:pt x="272076" y="52358"/>
                  <a:pt x="266466" y="50488"/>
                </a:cubicBezTo>
                <a:lnTo>
                  <a:pt x="258052" y="47683"/>
                </a:lnTo>
                <a:lnTo>
                  <a:pt x="249637" y="44878"/>
                </a:lnTo>
                <a:cubicBezTo>
                  <a:pt x="238417" y="45813"/>
                  <a:pt x="227083" y="45832"/>
                  <a:pt x="215978" y="47683"/>
                </a:cubicBezTo>
                <a:cubicBezTo>
                  <a:pt x="210145" y="48655"/>
                  <a:pt x="199148" y="53293"/>
                  <a:pt x="199148" y="53293"/>
                </a:cubicBezTo>
                <a:cubicBezTo>
                  <a:pt x="196343" y="56098"/>
                  <a:pt x="194034" y="59508"/>
                  <a:pt x="190734" y="61708"/>
                </a:cubicBezTo>
                <a:cubicBezTo>
                  <a:pt x="188320" y="63318"/>
                  <a:pt x="172595" y="66944"/>
                  <a:pt x="171099" y="67318"/>
                </a:cubicBezTo>
                <a:cubicBezTo>
                  <a:pt x="133148" y="64399"/>
                  <a:pt x="104913" y="60802"/>
                  <a:pt x="64513" y="67318"/>
                </a:cubicBezTo>
                <a:cubicBezTo>
                  <a:pt x="57857" y="68392"/>
                  <a:pt x="54079" y="76405"/>
                  <a:pt x="47683" y="78537"/>
                </a:cubicBezTo>
                <a:lnTo>
                  <a:pt x="30854" y="84147"/>
                </a:lnTo>
                <a:cubicBezTo>
                  <a:pt x="22164" y="92837"/>
                  <a:pt x="24849" y="92661"/>
                  <a:pt x="14025" y="95367"/>
                </a:cubicBezTo>
                <a:cubicBezTo>
                  <a:pt x="13118" y="95594"/>
                  <a:pt x="2337" y="95367"/>
                  <a:pt x="0" y="95367"/>
                </a:cubicBez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solidFill>
                  <a:schemeClr val="tx1"/>
                </a:solidFill>
              </a:rPr>
              <a:t>1</a:t>
            </a:r>
            <a:endParaRPr lang="es-MX" sz="900" dirty="0">
              <a:solidFill>
                <a:schemeClr val="tx1"/>
              </a:solidFill>
            </a:endParaRPr>
          </a:p>
        </p:txBody>
      </p:sp>
      <p:sp>
        <p:nvSpPr>
          <p:cNvPr id="7" name="6 Flecha abajo"/>
          <p:cNvSpPr/>
          <p:nvPr/>
        </p:nvSpPr>
        <p:spPr>
          <a:xfrm rot="2588019">
            <a:off x="7934928" y="2710645"/>
            <a:ext cx="593858" cy="1413352"/>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7066465" y="3232655"/>
            <a:ext cx="1491114" cy="584775"/>
          </a:xfrm>
          <a:prstGeom prst="rect">
            <a:avLst/>
          </a:prstGeom>
          <a:noFill/>
        </p:spPr>
        <p:txBody>
          <a:bodyPr wrap="none" rtlCol="0">
            <a:spAutoFit/>
          </a:bodyPr>
          <a:lstStyle/>
          <a:p>
            <a:r>
              <a:rPr lang="es-MX" sz="1600" b="1" dirty="0" smtClean="0"/>
              <a:t>PLACA </a:t>
            </a:r>
          </a:p>
          <a:p>
            <a:r>
              <a:rPr lang="es-MX" sz="1600" b="1" dirty="0" smtClean="0"/>
              <a:t>EUROASIÁTICA </a:t>
            </a:r>
            <a:endParaRPr lang="es-MX" sz="1600" b="1" dirty="0"/>
          </a:p>
        </p:txBody>
      </p:sp>
    </p:spTree>
    <p:extLst>
      <p:ext uri="{BB962C8B-B14F-4D97-AF65-F5344CB8AC3E}">
        <p14:creationId xmlns:p14="http://schemas.microsoft.com/office/powerpoint/2010/main" val="16360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Sistemas montañosos </a:t>
            </a:r>
            <a:endParaRPr lang="es-MX" dirty="0"/>
          </a:p>
        </p:txBody>
      </p:sp>
      <p:sp>
        <p:nvSpPr>
          <p:cNvPr id="3" name="2 Marcador de contenido"/>
          <p:cNvSpPr>
            <a:spLocks noGrp="1"/>
          </p:cNvSpPr>
          <p:nvPr>
            <p:ph sz="half" idx="1"/>
          </p:nvPr>
        </p:nvSpPr>
        <p:spPr>
          <a:xfrm>
            <a:off x="570384" y="1340768"/>
            <a:ext cx="8003232" cy="1540768"/>
          </a:xfrm>
        </p:spPr>
        <p:txBody>
          <a:bodyPr>
            <a:normAutofit/>
          </a:bodyPr>
          <a:lstStyle/>
          <a:p>
            <a:pPr marL="514350" indent="-514350" algn="just">
              <a:buFont typeface="+mj-lt"/>
              <a:buAutoNum type="arabicPeriod" startAt="2"/>
            </a:pPr>
            <a:r>
              <a:rPr lang="es-MX" dirty="0" smtClean="0"/>
              <a:t>Cordillera del Cáucaso: colisión tectónica entre la placa arábiga que se desplazaba hacia el norte, con la placa euroasiática</a:t>
            </a:r>
          </a:p>
          <a:p>
            <a:pPr marL="0" indent="0" algn="just">
              <a:buNone/>
            </a:pPr>
            <a:endParaRPr lang="es-MX"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081"/>
          <a:stretch/>
        </p:blipFill>
        <p:spPr bwMode="auto">
          <a:xfrm>
            <a:off x="899592" y="2780928"/>
            <a:ext cx="7848872" cy="374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orma libre"/>
          <p:cNvSpPr/>
          <p:nvPr/>
        </p:nvSpPr>
        <p:spPr>
          <a:xfrm>
            <a:off x="3923759" y="4127748"/>
            <a:ext cx="287694" cy="122151"/>
          </a:xfrm>
          <a:custGeom>
            <a:avLst/>
            <a:gdLst>
              <a:gd name="connsiteX0" fmla="*/ 0 w 412358"/>
              <a:gd name="connsiteY0" fmla="*/ 95367 h 95467"/>
              <a:gd name="connsiteX1" fmla="*/ 0 w 412358"/>
              <a:gd name="connsiteY1" fmla="*/ 95367 h 95467"/>
              <a:gd name="connsiteX2" fmla="*/ 2805 w 412358"/>
              <a:gd name="connsiteY2" fmla="*/ 64513 h 95467"/>
              <a:gd name="connsiteX3" fmla="*/ 8415 w 412358"/>
              <a:gd name="connsiteY3" fmla="*/ 56098 h 95467"/>
              <a:gd name="connsiteX4" fmla="*/ 25244 w 412358"/>
              <a:gd name="connsiteY4" fmla="*/ 42073 h 95467"/>
              <a:gd name="connsiteX5" fmla="*/ 30854 w 412358"/>
              <a:gd name="connsiteY5" fmla="*/ 33659 h 95467"/>
              <a:gd name="connsiteX6" fmla="*/ 56098 w 412358"/>
              <a:gd name="connsiteY6" fmla="*/ 19634 h 95467"/>
              <a:gd name="connsiteX7" fmla="*/ 64513 w 412358"/>
              <a:gd name="connsiteY7" fmla="*/ 11219 h 95467"/>
              <a:gd name="connsiteX8" fmla="*/ 72928 w 412358"/>
              <a:gd name="connsiteY8" fmla="*/ 8415 h 95467"/>
              <a:gd name="connsiteX9" fmla="*/ 98172 w 412358"/>
              <a:gd name="connsiteY9" fmla="*/ 2805 h 95467"/>
              <a:gd name="connsiteX10" fmla="*/ 106586 w 412358"/>
              <a:gd name="connsiteY10" fmla="*/ 0 h 95467"/>
              <a:gd name="connsiteX11" fmla="*/ 258052 w 412358"/>
              <a:gd name="connsiteY11" fmla="*/ 5610 h 95467"/>
              <a:gd name="connsiteX12" fmla="*/ 294515 w 412358"/>
              <a:gd name="connsiteY12" fmla="*/ 11219 h 95467"/>
              <a:gd name="connsiteX13" fmla="*/ 328174 w 412358"/>
              <a:gd name="connsiteY13" fmla="*/ 19634 h 95467"/>
              <a:gd name="connsiteX14" fmla="*/ 336589 w 412358"/>
              <a:gd name="connsiteY14" fmla="*/ 22439 h 95467"/>
              <a:gd name="connsiteX15" fmla="*/ 359028 w 412358"/>
              <a:gd name="connsiteY15" fmla="*/ 28049 h 95467"/>
              <a:gd name="connsiteX16" fmla="*/ 375858 w 412358"/>
              <a:gd name="connsiteY16" fmla="*/ 30854 h 95467"/>
              <a:gd name="connsiteX17" fmla="*/ 406712 w 412358"/>
              <a:gd name="connsiteY17" fmla="*/ 36464 h 95467"/>
              <a:gd name="connsiteX18" fmla="*/ 412321 w 412358"/>
              <a:gd name="connsiteY18" fmla="*/ 44878 h 95467"/>
              <a:gd name="connsiteX19" fmla="*/ 387077 w 412358"/>
              <a:gd name="connsiteY19" fmla="*/ 58903 h 95467"/>
              <a:gd name="connsiteX20" fmla="*/ 364638 w 412358"/>
              <a:gd name="connsiteY20" fmla="*/ 64513 h 95467"/>
              <a:gd name="connsiteX21" fmla="*/ 345004 w 412358"/>
              <a:gd name="connsiteY21" fmla="*/ 70122 h 95467"/>
              <a:gd name="connsiteX22" fmla="*/ 300125 w 412358"/>
              <a:gd name="connsiteY22" fmla="*/ 67318 h 95467"/>
              <a:gd name="connsiteX23" fmla="*/ 288906 w 412358"/>
              <a:gd name="connsiteY23" fmla="*/ 64513 h 95467"/>
              <a:gd name="connsiteX24" fmla="*/ 283296 w 412358"/>
              <a:gd name="connsiteY24" fmla="*/ 56098 h 95467"/>
              <a:gd name="connsiteX25" fmla="*/ 266466 w 412358"/>
              <a:gd name="connsiteY25" fmla="*/ 50488 h 95467"/>
              <a:gd name="connsiteX26" fmla="*/ 258052 w 412358"/>
              <a:gd name="connsiteY26" fmla="*/ 47683 h 95467"/>
              <a:gd name="connsiteX27" fmla="*/ 249637 w 412358"/>
              <a:gd name="connsiteY27" fmla="*/ 44878 h 95467"/>
              <a:gd name="connsiteX28" fmla="*/ 215978 w 412358"/>
              <a:gd name="connsiteY28" fmla="*/ 47683 h 95467"/>
              <a:gd name="connsiteX29" fmla="*/ 199148 w 412358"/>
              <a:gd name="connsiteY29" fmla="*/ 53293 h 95467"/>
              <a:gd name="connsiteX30" fmla="*/ 190734 w 412358"/>
              <a:gd name="connsiteY30" fmla="*/ 61708 h 95467"/>
              <a:gd name="connsiteX31" fmla="*/ 171099 w 412358"/>
              <a:gd name="connsiteY31" fmla="*/ 67318 h 95467"/>
              <a:gd name="connsiteX32" fmla="*/ 64513 w 412358"/>
              <a:gd name="connsiteY32" fmla="*/ 67318 h 95467"/>
              <a:gd name="connsiteX33" fmla="*/ 47683 w 412358"/>
              <a:gd name="connsiteY33" fmla="*/ 78537 h 95467"/>
              <a:gd name="connsiteX34" fmla="*/ 30854 w 412358"/>
              <a:gd name="connsiteY34" fmla="*/ 84147 h 95467"/>
              <a:gd name="connsiteX35" fmla="*/ 14025 w 412358"/>
              <a:gd name="connsiteY35" fmla="*/ 95367 h 95467"/>
              <a:gd name="connsiteX36" fmla="*/ 0 w 412358"/>
              <a:gd name="connsiteY36" fmla="*/ 95367 h 95467"/>
              <a:gd name="connsiteX0" fmla="*/ 0 w 406754"/>
              <a:gd name="connsiteY0" fmla="*/ 95367 h 95467"/>
              <a:gd name="connsiteX1" fmla="*/ 0 w 406754"/>
              <a:gd name="connsiteY1" fmla="*/ 95367 h 95467"/>
              <a:gd name="connsiteX2" fmla="*/ 2805 w 406754"/>
              <a:gd name="connsiteY2" fmla="*/ 64513 h 95467"/>
              <a:gd name="connsiteX3" fmla="*/ 8415 w 406754"/>
              <a:gd name="connsiteY3" fmla="*/ 56098 h 95467"/>
              <a:gd name="connsiteX4" fmla="*/ 25244 w 406754"/>
              <a:gd name="connsiteY4" fmla="*/ 42073 h 95467"/>
              <a:gd name="connsiteX5" fmla="*/ 30854 w 406754"/>
              <a:gd name="connsiteY5" fmla="*/ 33659 h 95467"/>
              <a:gd name="connsiteX6" fmla="*/ 56098 w 406754"/>
              <a:gd name="connsiteY6" fmla="*/ 19634 h 95467"/>
              <a:gd name="connsiteX7" fmla="*/ 64513 w 406754"/>
              <a:gd name="connsiteY7" fmla="*/ 11219 h 95467"/>
              <a:gd name="connsiteX8" fmla="*/ 72928 w 406754"/>
              <a:gd name="connsiteY8" fmla="*/ 8415 h 95467"/>
              <a:gd name="connsiteX9" fmla="*/ 98172 w 406754"/>
              <a:gd name="connsiteY9" fmla="*/ 2805 h 95467"/>
              <a:gd name="connsiteX10" fmla="*/ 106586 w 406754"/>
              <a:gd name="connsiteY10" fmla="*/ 0 h 95467"/>
              <a:gd name="connsiteX11" fmla="*/ 258052 w 406754"/>
              <a:gd name="connsiteY11" fmla="*/ 5610 h 95467"/>
              <a:gd name="connsiteX12" fmla="*/ 294515 w 406754"/>
              <a:gd name="connsiteY12" fmla="*/ 11219 h 95467"/>
              <a:gd name="connsiteX13" fmla="*/ 328174 w 406754"/>
              <a:gd name="connsiteY13" fmla="*/ 19634 h 95467"/>
              <a:gd name="connsiteX14" fmla="*/ 336589 w 406754"/>
              <a:gd name="connsiteY14" fmla="*/ 22439 h 95467"/>
              <a:gd name="connsiteX15" fmla="*/ 359028 w 406754"/>
              <a:gd name="connsiteY15" fmla="*/ 28049 h 95467"/>
              <a:gd name="connsiteX16" fmla="*/ 375858 w 406754"/>
              <a:gd name="connsiteY16" fmla="*/ 30854 h 95467"/>
              <a:gd name="connsiteX17" fmla="*/ 406712 w 406754"/>
              <a:gd name="connsiteY17" fmla="*/ 36464 h 95467"/>
              <a:gd name="connsiteX18" fmla="*/ 347808 w 406754"/>
              <a:gd name="connsiteY18" fmla="*/ 30854 h 95467"/>
              <a:gd name="connsiteX19" fmla="*/ 387077 w 406754"/>
              <a:gd name="connsiteY19" fmla="*/ 58903 h 95467"/>
              <a:gd name="connsiteX20" fmla="*/ 364638 w 406754"/>
              <a:gd name="connsiteY20" fmla="*/ 64513 h 95467"/>
              <a:gd name="connsiteX21" fmla="*/ 345004 w 406754"/>
              <a:gd name="connsiteY21" fmla="*/ 70122 h 95467"/>
              <a:gd name="connsiteX22" fmla="*/ 300125 w 406754"/>
              <a:gd name="connsiteY22" fmla="*/ 67318 h 95467"/>
              <a:gd name="connsiteX23" fmla="*/ 288906 w 406754"/>
              <a:gd name="connsiteY23" fmla="*/ 64513 h 95467"/>
              <a:gd name="connsiteX24" fmla="*/ 283296 w 406754"/>
              <a:gd name="connsiteY24" fmla="*/ 56098 h 95467"/>
              <a:gd name="connsiteX25" fmla="*/ 266466 w 406754"/>
              <a:gd name="connsiteY25" fmla="*/ 50488 h 95467"/>
              <a:gd name="connsiteX26" fmla="*/ 258052 w 406754"/>
              <a:gd name="connsiteY26" fmla="*/ 47683 h 95467"/>
              <a:gd name="connsiteX27" fmla="*/ 249637 w 406754"/>
              <a:gd name="connsiteY27" fmla="*/ 44878 h 95467"/>
              <a:gd name="connsiteX28" fmla="*/ 215978 w 406754"/>
              <a:gd name="connsiteY28" fmla="*/ 47683 h 95467"/>
              <a:gd name="connsiteX29" fmla="*/ 199148 w 406754"/>
              <a:gd name="connsiteY29" fmla="*/ 53293 h 95467"/>
              <a:gd name="connsiteX30" fmla="*/ 190734 w 406754"/>
              <a:gd name="connsiteY30" fmla="*/ 61708 h 95467"/>
              <a:gd name="connsiteX31" fmla="*/ 171099 w 406754"/>
              <a:gd name="connsiteY31" fmla="*/ 67318 h 95467"/>
              <a:gd name="connsiteX32" fmla="*/ 64513 w 406754"/>
              <a:gd name="connsiteY32" fmla="*/ 67318 h 95467"/>
              <a:gd name="connsiteX33" fmla="*/ 47683 w 406754"/>
              <a:gd name="connsiteY33" fmla="*/ 78537 h 95467"/>
              <a:gd name="connsiteX34" fmla="*/ 30854 w 406754"/>
              <a:gd name="connsiteY34" fmla="*/ 84147 h 95467"/>
              <a:gd name="connsiteX35" fmla="*/ 14025 w 406754"/>
              <a:gd name="connsiteY35" fmla="*/ 95367 h 95467"/>
              <a:gd name="connsiteX36" fmla="*/ 0 w 406754"/>
              <a:gd name="connsiteY36" fmla="*/ 95367 h 95467"/>
              <a:gd name="connsiteX0" fmla="*/ 0 w 387374"/>
              <a:gd name="connsiteY0" fmla="*/ 95367 h 95467"/>
              <a:gd name="connsiteX1" fmla="*/ 0 w 387374"/>
              <a:gd name="connsiteY1" fmla="*/ 95367 h 95467"/>
              <a:gd name="connsiteX2" fmla="*/ 2805 w 387374"/>
              <a:gd name="connsiteY2" fmla="*/ 64513 h 95467"/>
              <a:gd name="connsiteX3" fmla="*/ 8415 w 387374"/>
              <a:gd name="connsiteY3" fmla="*/ 56098 h 95467"/>
              <a:gd name="connsiteX4" fmla="*/ 25244 w 387374"/>
              <a:gd name="connsiteY4" fmla="*/ 42073 h 95467"/>
              <a:gd name="connsiteX5" fmla="*/ 30854 w 387374"/>
              <a:gd name="connsiteY5" fmla="*/ 33659 h 95467"/>
              <a:gd name="connsiteX6" fmla="*/ 56098 w 387374"/>
              <a:gd name="connsiteY6" fmla="*/ 19634 h 95467"/>
              <a:gd name="connsiteX7" fmla="*/ 64513 w 387374"/>
              <a:gd name="connsiteY7" fmla="*/ 11219 h 95467"/>
              <a:gd name="connsiteX8" fmla="*/ 72928 w 387374"/>
              <a:gd name="connsiteY8" fmla="*/ 8415 h 95467"/>
              <a:gd name="connsiteX9" fmla="*/ 98172 w 387374"/>
              <a:gd name="connsiteY9" fmla="*/ 2805 h 95467"/>
              <a:gd name="connsiteX10" fmla="*/ 106586 w 387374"/>
              <a:gd name="connsiteY10" fmla="*/ 0 h 95467"/>
              <a:gd name="connsiteX11" fmla="*/ 258052 w 387374"/>
              <a:gd name="connsiteY11" fmla="*/ 5610 h 95467"/>
              <a:gd name="connsiteX12" fmla="*/ 294515 w 387374"/>
              <a:gd name="connsiteY12" fmla="*/ 11219 h 95467"/>
              <a:gd name="connsiteX13" fmla="*/ 328174 w 387374"/>
              <a:gd name="connsiteY13" fmla="*/ 19634 h 95467"/>
              <a:gd name="connsiteX14" fmla="*/ 336589 w 387374"/>
              <a:gd name="connsiteY14" fmla="*/ 22439 h 95467"/>
              <a:gd name="connsiteX15" fmla="*/ 359028 w 387374"/>
              <a:gd name="connsiteY15" fmla="*/ 28049 h 95467"/>
              <a:gd name="connsiteX16" fmla="*/ 375858 w 387374"/>
              <a:gd name="connsiteY16" fmla="*/ 30854 h 95467"/>
              <a:gd name="connsiteX17" fmla="*/ 347809 w 387374"/>
              <a:gd name="connsiteY17" fmla="*/ 36464 h 95467"/>
              <a:gd name="connsiteX18" fmla="*/ 347808 w 387374"/>
              <a:gd name="connsiteY18" fmla="*/ 30854 h 95467"/>
              <a:gd name="connsiteX19" fmla="*/ 387077 w 387374"/>
              <a:gd name="connsiteY19" fmla="*/ 58903 h 95467"/>
              <a:gd name="connsiteX20" fmla="*/ 364638 w 387374"/>
              <a:gd name="connsiteY20" fmla="*/ 64513 h 95467"/>
              <a:gd name="connsiteX21" fmla="*/ 345004 w 387374"/>
              <a:gd name="connsiteY21" fmla="*/ 70122 h 95467"/>
              <a:gd name="connsiteX22" fmla="*/ 300125 w 387374"/>
              <a:gd name="connsiteY22" fmla="*/ 67318 h 95467"/>
              <a:gd name="connsiteX23" fmla="*/ 288906 w 387374"/>
              <a:gd name="connsiteY23" fmla="*/ 64513 h 95467"/>
              <a:gd name="connsiteX24" fmla="*/ 283296 w 387374"/>
              <a:gd name="connsiteY24" fmla="*/ 56098 h 95467"/>
              <a:gd name="connsiteX25" fmla="*/ 266466 w 387374"/>
              <a:gd name="connsiteY25" fmla="*/ 50488 h 95467"/>
              <a:gd name="connsiteX26" fmla="*/ 258052 w 387374"/>
              <a:gd name="connsiteY26" fmla="*/ 47683 h 95467"/>
              <a:gd name="connsiteX27" fmla="*/ 249637 w 387374"/>
              <a:gd name="connsiteY27" fmla="*/ 44878 h 95467"/>
              <a:gd name="connsiteX28" fmla="*/ 215978 w 387374"/>
              <a:gd name="connsiteY28" fmla="*/ 47683 h 95467"/>
              <a:gd name="connsiteX29" fmla="*/ 199148 w 387374"/>
              <a:gd name="connsiteY29" fmla="*/ 53293 h 95467"/>
              <a:gd name="connsiteX30" fmla="*/ 190734 w 387374"/>
              <a:gd name="connsiteY30" fmla="*/ 61708 h 95467"/>
              <a:gd name="connsiteX31" fmla="*/ 171099 w 387374"/>
              <a:gd name="connsiteY31" fmla="*/ 67318 h 95467"/>
              <a:gd name="connsiteX32" fmla="*/ 64513 w 387374"/>
              <a:gd name="connsiteY32" fmla="*/ 67318 h 95467"/>
              <a:gd name="connsiteX33" fmla="*/ 47683 w 387374"/>
              <a:gd name="connsiteY33" fmla="*/ 78537 h 95467"/>
              <a:gd name="connsiteX34" fmla="*/ 30854 w 387374"/>
              <a:gd name="connsiteY34" fmla="*/ 84147 h 95467"/>
              <a:gd name="connsiteX35" fmla="*/ 14025 w 387374"/>
              <a:gd name="connsiteY35" fmla="*/ 95367 h 95467"/>
              <a:gd name="connsiteX36" fmla="*/ 0 w 387374"/>
              <a:gd name="connsiteY36" fmla="*/ 95367 h 95467"/>
              <a:gd name="connsiteX0" fmla="*/ 0 w 387374"/>
              <a:gd name="connsiteY0" fmla="*/ 95367 h 95467"/>
              <a:gd name="connsiteX1" fmla="*/ 0 w 387374"/>
              <a:gd name="connsiteY1" fmla="*/ 95367 h 95467"/>
              <a:gd name="connsiteX2" fmla="*/ 2805 w 387374"/>
              <a:gd name="connsiteY2" fmla="*/ 64513 h 95467"/>
              <a:gd name="connsiteX3" fmla="*/ 8415 w 387374"/>
              <a:gd name="connsiteY3" fmla="*/ 56098 h 95467"/>
              <a:gd name="connsiteX4" fmla="*/ 25244 w 387374"/>
              <a:gd name="connsiteY4" fmla="*/ 42073 h 95467"/>
              <a:gd name="connsiteX5" fmla="*/ 30854 w 387374"/>
              <a:gd name="connsiteY5" fmla="*/ 33659 h 95467"/>
              <a:gd name="connsiteX6" fmla="*/ 56098 w 387374"/>
              <a:gd name="connsiteY6" fmla="*/ 19634 h 95467"/>
              <a:gd name="connsiteX7" fmla="*/ 64513 w 387374"/>
              <a:gd name="connsiteY7" fmla="*/ 11219 h 95467"/>
              <a:gd name="connsiteX8" fmla="*/ 72928 w 387374"/>
              <a:gd name="connsiteY8" fmla="*/ 8415 h 95467"/>
              <a:gd name="connsiteX9" fmla="*/ 98172 w 387374"/>
              <a:gd name="connsiteY9" fmla="*/ 2805 h 95467"/>
              <a:gd name="connsiteX10" fmla="*/ 106586 w 387374"/>
              <a:gd name="connsiteY10" fmla="*/ 0 h 95467"/>
              <a:gd name="connsiteX11" fmla="*/ 258052 w 387374"/>
              <a:gd name="connsiteY11" fmla="*/ 5610 h 95467"/>
              <a:gd name="connsiteX12" fmla="*/ 294515 w 387374"/>
              <a:gd name="connsiteY12" fmla="*/ 11219 h 95467"/>
              <a:gd name="connsiteX13" fmla="*/ 328174 w 387374"/>
              <a:gd name="connsiteY13" fmla="*/ 19634 h 95467"/>
              <a:gd name="connsiteX14" fmla="*/ 336589 w 387374"/>
              <a:gd name="connsiteY14" fmla="*/ 22439 h 95467"/>
              <a:gd name="connsiteX15" fmla="*/ 359028 w 387374"/>
              <a:gd name="connsiteY15" fmla="*/ 28049 h 95467"/>
              <a:gd name="connsiteX16" fmla="*/ 336589 w 387374"/>
              <a:gd name="connsiteY16" fmla="*/ 28049 h 95467"/>
              <a:gd name="connsiteX17" fmla="*/ 347809 w 387374"/>
              <a:gd name="connsiteY17" fmla="*/ 36464 h 95467"/>
              <a:gd name="connsiteX18" fmla="*/ 347808 w 387374"/>
              <a:gd name="connsiteY18" fmla="*/ 30854 h 95467"/>
              <a:gd name="connsiteX19" fmla="*/ 387077 w 387374"/>
              <a:gd name="connsiteY19" fmla="*/ 58903 h 95467"/>
              <a:gd name="connsiteX20" fmla="*/ 364638 w 387374"/>
              <a:gd name="connsiteY20" fmla="*/ 64513 h 95467"/>
              <a:gd name="connsiteX21" fmla="*/ 345004 w 387374"/>
              <a:gd name="connsiteY21" fmla="*/ 70122 h 95467"/>
              <a:gd name="connsiteX22" fmla="*/ 300125 w 387374"/>
              <a:gd name="connsiteY22" fmla="*/ 67318 h 95467"/>
              <a:gd name="connsiteX23" fmla="*/ 288906 w 387374"/>
              <a:gd name="connsiteY23" fmla="*/ 64513 h 95467"/>
              <a:gd name="connsiteX24" fmla="*/ 283296 w 387374"/>
              <a:gd name="connsiteY24" fmla="*/ 56098 h 95467"/>
              <a:gd name="connsiteX25" fmla="*/ 266466 w 387374"/>
              <a:gd name="connsiteY25" fmla="*/ 50488 h 95467"/>
              <a:gd name="connsiteX26" fmla="*/ 258052 w 387374"/>
              <a:gd name="connsiteY26" fmla="*/ 47683 h 95467"/>
              <a:gd name="connsiteX27" fmla="*/ 249637 w 387374"/>
              <a:gd name="connsiteY27" fmla="*/ 44878 h 95467"/>
              <a:gd name="connsiteX28" fmla="*/ 215978 w 387374"/>
              <a:gd name="connsiteY28" fmla="*/ 47683 h 95467"/>
              <a:gd name="connsiteX29" fmla="*/ 199148 w 387374"/>
              <a:gd name="connsiteY29" fmla="*/ 53293 h 95467"/>
              <a:gd name="connsiteX30" fmla="*/ 190734 w 387374"/>
              <a:gd name="connsiteY30" fmla="*/ 61708 h 95467"/>
              <a:gd name="connsiteX31" fmla="*/ 171099 w 387374"/>
              <a:gd name="connsiteY31" fmla="*/ 67318 h 95467"/>
              <a:gd name="connsiteX32" fmla="*/ 64513 w 387374"/>
              <a:gd name="connsiteY32" fmla="*/ 67318 h 95467"/>
              <a:gd name="connsiteX33" fmla="*/ 47683 w 387374"/>
              <a:gd name="connsiteY33" fmla="*/ 78537 h 95467"/>
              <a:gd name="connsiteX34" fmla="*/ 30854 w 387374"/>
              <a:gd name="connsiteY34" fmla="*/ 84147 h 95467"/>
              <a:gd name="connsiteX35" fmla="*/ 14025 w 387374"/>
              <a:gd name="connsiteY35" fmla="*/ 95367 h 95467"/>
              <a:gd name="connsiteX36" fmla="*/ 0 w 387374"/>
              <a:gd name="connsiteY36" fmla="*/ 95367 h 95467"/>
              <a:gd name="connsiteX0" fmla="*/ 0 w 387753"/>
              <a:gd name="connsiteY0" fmla="*/ 95367 h 95467"/>
              <a:gd name="connsiteX1" fmla="*/ 0 w 387753"/>
              <a:gd name="connsiteY1" fmla="*/ 95367 h 95467"/>
              <a:gd name="connsiteX2" fmla="*/ 2805 w 387753"/>
              <a:gd name="connsiteY2" fmla="*/ 64513 h 95467"/>
              <a:gd name="connsiteX3" fmla="*/ 8415 w 387753"/>
              <a:gd name="connsiteY3" fmla="*/ 56098 h 95467"/>
              <a:gd name="connsiteX4" fmla="*/ 25244 w 387753"/>
              <a:gd name="connsiteY4" fmla="*/ 42073 h 95467"/>
              <a:gd name="connsiteX5" fmla="*/ 30854 w 387753"/>
              <a:gd name="connsiteY5" fmla="*/ 33659 h 95467"/>
              <a:gd name="connsiteX6" fmla="*/ 56098 w 387753"/>
              <a:gd name="connsiteY6" fmla="*/ 19634 h 95467"/>
              <a:gd name="connsiteX7" fmla="*/ 64513 w 387753"/>
              <a:gd name="connsiteY7" fmla="*/ 11219 h 95467"/>
              <a:gd name="connsiteX8" fmla="*/ 72928 w 387753"/>
              <a:gd name="connsiteY8" fmla="*/ 8415 h 95467"/>
              <a:gd name="connsiteX9" fmla="*/ 98172 w 387753"/>
              <a:gd name="connsiteY9" fmla="*/ 2805 h 95467"/>
              <a:gd name="connsiteX10" fmla="*/ 106586 w 387753"/>
              <a:gd name="connsiteY10" fmla="*/ 0 h 95467"/>
              <a:gd name="connsiteX11" fmla="*/ 258052 w 387753"/>
              <a:gd name="connsiteY11" fmla="*/ 5610 h 95467"/>
              <a:gd name="connsiteX12" fmla="*/ 294515 w 387753"/>
              <a:gd name="connsiteY12" fmla="*/ 11219 h 95467"/>
              <a:gd name="connsiteX13" fmla="*/ 328174 w 387753"/>
              <a:gd name="connsiteY13" fmla="*/ 19634 h 95467"/>
              <a:gd name="connsiteX14" fmla="*/ 336589 w 387753"/>
              <a:gd name="connsiteY14" fmla="*/ 22439 h 95467"/>
              <a:gd name="connsiteX15" fmla="*/ 359028 w 387753"/>
              <a:gd name="connsiteY15" fmla="*/ 28049 h 95467"/>
              <a:gd name="connsiteX16" fmla="*/ 336589 w 387753"/>
              <a:gd name="connsiteY16" fmla="*/ 28049 h 95467"/>
              <a:gd name="connsiteX17" fmla="*/ 347809 w 387753"/>
              <a:gd name="connsiteY17" fmla="*/ 36464 h 95467"/>
              <a:gd name="connsiteX18" fmla="*/ 347808 w 387753"/>
              <a:gd name="connsiteY18" fmla="*/ 30854 h 95467"/>
              <a:gd name="connsiteX19" fmla="*/ 387077 w 387753"/>
              <a:gd name="connsiteY19" fmla="*/ 58903 h 95467"/>
              <a:gd name="connsiteX20" fmla="*/ 364638 w 387753"/>
              <a:gd name="connsiteY20" fmla="*/ 64513 h 95467"/>
              <a:gd name="connsiteX21" fmla="*/ 345004 w 387753"/>
              <a:gd name="connsiteY21" fmla="*/ 70122 h 95467"/>
              <a:gd name="connsiteX22" fmla="*/ 300125 w 387753"/>
              <a:gd name="connsiteY22" fmla="*/ 67318 h 95467"/>
              <a:gd name="connsiteX23" fmla="*/ 288906 w 387753"/>
              <a:gd name="connsiteY23" fmla="*/ 64513 h 95467"/>
              <a:gd name="connsiteX24" fmla="*/ 283296 w 387753"/>
              <a:gd name="connsiteY24" fmla="*/ 56098 h 95467"/>
              <a:gd name="connsiteX25" fmla="*/ 266466 w 387753"/>
              <a:gd name="connsiteY25" fmla="*/ 50488 h 95467"/>
              <a:gd name="connsiteX26" fmla="*/ 258052 w 387753"/>
              <a:gd name="connsiteY26" fmla="*/ 47683 h 95467"/>
              <a:gd name="connsiteX27" fmla="*/ 249637 w 387753"/>
              <a:gd name="connsiteY27" fmla="*/ 44878 h 95467"/>
              <a:gd name="connsiteX28" fmla="*/ 215978 w 387753"/>
              <a:gd name="connsiteY28" fmla="*/ 47683 h 95467"/>
              <a:gd name="connsiteX29" fmla="*/ 199148 w 387753"/>
              <a:gd name="connsiteY29" fmla="*/ 53293 h 95467"/>
              <a:gd name="connsiteX30" fmla="*/ 190734 w 387753"/>
              <a:gd name="connsiteY30" fmla="*/ 61708 h 95467"/>
              <a:gd name="connsiteX31" fmla="*/ 171099 w 387753"/>
              <a:gd name="connsiteY31" fmla="*/ 67318 h 95467"/>
              <a:gd name="connsiteX32" fmla="*/ 64513 w 387753"/>
              <a:gd name="connsiteY32" fmla="*/ 67318 h 95467"/>
              <a:gd name="connsiteX33" fmla="*/ 47683 w 387753"/>
              <a:gd name="connsiteY33" fmla="*/ 78537 h 95467"/>
              <a:gd name="connsiteX34" fmla="*/ 30854 w 387753"/>
              <a:gd name="connsiteY34" fmla="*/ 84147 h 95467"/>
              <a:gd name="connsiteX35" fmla="*/ 14025 w 387753"/>
              <a:gd name="connsiteY35" fmla="*/ 95367 h 95467"/>
              <a:gd name="connsiteX36" fmla="*/ 0 w 387753"/>
              <a:gd name="connsiteY36" fmla="*/ 95367 h 95467"/>
              <a:gd name="connsiteX0" fmla="*/ 0 w 364667"/>
              <a:gd name="connsiteY0" fmla="*/ 95367 h 95467"/>
              <a:gd name="connsiteX1" fmla="*/ 0 w 364667"/>
              <a:gd name="connsiteY1" fmla="*/ 95367 h 95467"/>
              <a:gd name="connsiteX2" fmla="*/ 2805 w 364667"/>
              <a:gd name="connsiteY2" fmla="*/ 64513 h 95467"/>
              <a:gd name="connsiteX3" fmla="*/ 8415 w 364667"/>
              <a:gd name="connsiteY3" fmla="*/ 56098 h 95467"/>
              <a:gd name="connsiteX4" fmla="*/ 25244 w 364667"/>
              <a:gd name="connsiteY4" fmla="*/ 42073 h 95467"/>
              <a:gd name="connsiteX5" fmla="*/ 30854 w 364667"/>
              <a:gd name="connsiteY5" fmla="*/ 33659 h 95467"/>
              <a:gd name="connsiteX6" fmla="*/ 56098 w 364667"/>
              <a:gd name="connsiteY6" fmla="*/ 19634 h 95467"/>
              <a:gd name="connsiteX7" fmla="*/ 64513 w 364667"/>
              <a:gd name="connsiteY7" fmla="*/ 11219 h 95467"/>
              <a:gd name="connsiteX8" fmla="*/ 72928 w 364667"/>
              <a:gd name="connsiteY8" fmla="*/ 8415 h 95467"/>
              <a:gd name="connsiteX9" fmla="*/ 98172 w 364667"/>
              <a:gd name="connsiteY9" fmla="*/ 2805 h 95467"/>
              <a:gd name="connsiteX10" fmla="*/ 106586 w 364667"/>
              <a:gd name="connsiteY10" fmla="*/ 0 h 95467"/>
              <a:gd name="connsiteX11" fmla="*/ 258052 w 364667"/>
              <a:gd name="connsiteY11" fmla="*/ 5610 h 95467"/>
              <a:gd name="connsiteX12" fmla="*/ 294515 w 364667"/>
              <a:gd name="connsiteY12" fmla="*/ 11219 h 95467"/>
              <a:gd name="connsiteX13" fmla="*/ 328174 w 364667"/>
              <a:gd name="connsiteY13" fmla="*/ 19634 h 95467"/>
              <a:gd name="connsiteX14" fmla="*/ 336589 w 364667"/>
              <a:gd name="connsiteY14" fmla="*/ 22439 h 95467"/>
              <a:gd name="connsiteX15" fmla="*/ 359028 w 364667"/>
              <a:gd name="connsiteY15" fmla="*/ 28049 h 95467"/>
              <a:gd name="connsiteX16" fmla="*/ 336589 w 364667"/>
              <a:gd name="connsiteY16" fmla="*/ 28049 h 95467"/>
              <a:gd name="connsiteX17" fmla="*/ 347809 w 364667"/>
              <a:gd name="connsiteY17" fmla="*/ 36464 h 95467"/>
              <a:gd name="connsiteX18" fmla="*/ 347808 w 364667"/>
              <a:gd name="connsiteY18" fmla="*/ 30854 h 95467"/>
              <a:gd name="connsiteX19" fmla="*/ 353418 w 364667"/>
              <a:gd name="connsiteY19" fmla="*/ 50488 h 95467"/>
              <a:gd name="connsiteX20" fmla="*/ 364638 w 364667"/>
              <a:gd name="connsiteY20" fmla="*/ 64513 h 95467"/>
              <a:gd name="connsiteX21" fmla="*/ 345004 w 364667"/>
              <a:gd name="connsiteY21" fmla="*/ 70122 h 95467"/>
              <a:gd name="connsiteX22" fmla="*/ 300125 w 364667"/>
              <a:gd name="connsiteY22" fmla="*/ 67318 h 95467"/>
              <a:gd name="connsiteX23" fmla="*/ 288906 w 364667"/>
              <a:gd name="connsiteY23" fmla="*/ 64513 h 95467"/>
              <a:gd name="connsiteX24" fmla="*/ 283296 w 364667"/>
              <a:gd name="connsiteY24" fmla="*/ 56098 h 95467"/>
              <a:gd name="connsiteX25" fmla="*/ 266466 w 364667"/>
              <a:gd name="connsiteY25" fmla="*/ 50488 h 95467"/>
              <a:gd name="connsiteX26" fmla="*/ 258052 w 364667"/>
              <a:gd name="connsiteY26" fmla="*/ 47683 h 95467"/>
              <a:gd name="connsiteX27" fmla="*/ 249637 w 364667"/>
              <a:gd name="connsiteY27" fmla="*/ 44878 h 95467"/>
              <a:gd name="connsiteX28" fmla="*/ 215978 w 364667"/>
              <a:gd name="connsiteY28" fmla="*/ 47683 h 95467"/>
              <a:gd name="connsiteX29" fmla="*/ 199148 w 364667"/>
              <a:gd name="connsiteY29" fmla="*/ 53293 h 95467"/>
              <a:gd name="connsiteX30" fmla="*/ 190734 w 364667"/>
              <a:gd name="connsiteY30" fmla="*/ 61708 h 95467"/>
              <a:gd name="connsiteX31" fmla="*/ 171099 w 364667"/>
              <a:gd name="connsiteY31" fmla="*/ 67318 h 95467"/>
              <a:gd name="connsiteX32" fmla="*/ 64513 w 364667"/>
              <a:gd name="connsiteY32" fmla="*/ 67318 h 95467"/>
              <a:gd name="connsiteX33" fmla="*/ 47683 w 364667"/>
              <a:gd name="connsiteY33" fmla="*/ 78537 h 95467"/>
              <a:gd name="connsiteX34" fmla="*/ 30854 w 364667"/>
              <a:gd name="connsiteY34" fmla="*/ 84147 h 95467"/>
              <a:gd name="connsiteX35" fmla="*/ 14025 w 364667"/>
              <a:gd name="connsiteY35" fmla="*/ 95367 h 95467"/>
              <a:gd name="connsiteX36" fmla="*/ 0 w 364667"/>
              <a:gd name="connsiteY36" fmla="*/ 95367 h 95467"/>
              <a:gd name="connsiteX0" fmla="*/ 0 w 364667"/>
              <a:gd name="connsiteY0" fmla="*/ 95367 h 95467"/>
              <a:gd name="connsiteX1" fmla="*/ 0 w 364667"/>
              <a:gd name="connsiteY1" fmla="*/ 95367 h 95467"/>
              <a:gd name="connsiteX2" fmla="*/ 2805 w 364667"/>
              <a:gd name="connsiteY2" fmla="*/ 64513 h 95467"/>
              <a:gd name="connsiteX3" fmla="*/ 8415 w 364667"/>
              <a:gd name="connsiteY3" fmla="*/ 56098 h 95467"/>
              <a:gd name="connsiteX4" fmla="*/ 25244 w 364667"/>
              <a:gd name="connsiteY4" fmla="*/ 42073 h 95467"/>
              <a:gd name="connsiteX5" fmla="*/ 30854 w 364667"/>
              <a:gd name="connsiteY5" fmla="*/ 33659 h 95467"/>
              <a:gd name="connsiteX6" fmla="*/ 56098 w 364667"/>
              <a:gd name="connsiteY6" fmla="*/ 19634 h 95467"/>
              <a:gd name="connsiteX7" fmla="*/ 64513 w 364667"/>
              <a:gd name="connsiteY7" fmla="*/ 11219 h 95467"/>
              <a:gd name="connsiteX8" fmla="*/ 72928 w 364667"/>
              <a:gd name="connsiteY8" fmla="*/ 8415 h 95467"/>
              <a:gd name="connsiteX9" fmla="*/ 98172 w 364667"/>
              <a:gd name="connsiteY9" fmla="*/ 2805 h 95467"/>
              <a:gd name="connsiteX10" fmla="*/ 106586 w 364667"/>
              <a:gd name="connsiteY10" fmla="*/ 0 h 95467"/>
              <a:gd name="connsiteX11" fmla="*/ 258052 w 364667"/>
              <a:gd name="connsiteY11" fmla="*/ 5610 h 95467"/>
              <a:gd name="connsiteX12" fmla="*/ 294515 w 364667"/>
              <a:gd name="connsiteY12" fmla="*/ 11219 h 95467"/>
              <a:gd name="connsiteX13" fmla="*/ 328174 w 364667"/>
              <a:gd name="connsiteY13" fmla="*/ 19634 h 95467"/>
              <a:gd name="connsiteX14" fmla="*/ 336589 w 364667"/>
              <a:gd name="connsiteY14" fmla="*/ 22439 h 95467"/>
              <a:gd name="connsiteX15" fmla="*/ 333784 w 364667"/>
              <a:gd name="connsiteY15" fmla="*/ 28049 h 95467"/>
              <a:gd name="connsiteX16" fmla="*/ 336589 w 364667"/>
              <a:gd name="connsiteY16" fmla="*/ 28049 h 95467"/>
              <a:gd name="connsiteX17" fmla="*/ 347809 w 364667"/>
              <a:gd name="connsiteY17" fmla="*/ 36464 h 95467"/>
              <a:gd name="connsiteX18" fmla="*/ 347808 w 364667"/>
              <a:gd name="connsiteY18" fmla="*/ 30854 h 95467"/>
              <a:gd name="connsiteX19" fmla="*/ 353418 w 364667"/>
              <a:gd name="connsiteY19" fmla="*/ 50488 h 95467"/>
              <a:gd name="connsiteX20" fmla="*/ 364638 w 364667"/>
              <a:gd name="connsiteY20" fmla="*/ 64513 h 95467"/>
              <a:gd name="connsiteX21" fmla="*/ 345004 w 364667"/>
              <a:gd name="connsiteY21" fmla="*/ 70122 h 95467"/>
              <a:gd name="connsiteX22" fmla="*/ 300125 w 364667"/>
              <a:gd name="connsiteY22" fmla="*/ 67318 h 95467"/>
              <a:gd name="connsiteX23" fmla="*/ 288906 w 364667"/>
              <a:gd name="connsiteY23" fmla="*/ 64513 h 95467"/>
              <a:gd name="connsiteX24" fmla="*/ 283296 w 364667"/>
              <a:gd name="connsiteY24" fmla="*/ 56098 h 95467"/>
              <a:gd name="connsiteX25" fmla="*/ 266466 w 364667"/>
              <a:gd name="connsiteY25" fmla="*/ 50488 h 95467"/>
              <a:gd name="connsiteX26" fmla="*/ 258052 w 364667"/>
              <a:gd name="connsiteY26" fmla="*/ 47683 h 95467"/>
              <a:gd name="connsiteX27" fmla="*/ 249637 w 364667"/>
              <a:gd name="connsiteY27" fmla="*/ 44878 h 95467"/>
              <a:gd name="connsiteX28" fmla="*/ 215978 w 364667"/>
              <a:gd name="connsiteY28" fmla="*/ 47683 h 95467"/>
              <a:gd name="connsiteX29" fmla="*/ 199148 w 364667"/>
              <a:gd name="connsiteY29" fmla="*/ 53293 h 95467"/>
              <a:gd name="connsiteX30" fmla="*/ 190734 w 364667"/>
              <a:gd name="connsiteY30" fmla="*/ 61708 h 95467"/>
              <a:gd name="connsiteX31" fmla="*/ 171099 w 364667"/>
              <a:gd name="connsiteY31" fmla="*/ 67318 h 95467"/>
              <a:gd name="connsiteX32" fmla="*/ 64513 w 364667"/>
              <a:gd name="connsiteY32" fmla="*/ 67318 h 95467"/>
              <a:gd name="connsiteX33" fmla="*/ 47683 w 364667"/>
              <a:gd name="connsiteY33" fmla="*/ 78537 h 95467"/>
              <a:gd name="connsiteX34" fmla="*/ 30854 w 364667"/>
              <a:gd name="connsiteY34" fmla="*/ 84147 h 95467"/>
              <a:gd name="connsiteX35" fmla="*/ 14025 w 364667"/>
              <a:gd name="connsiteY35" fmla="*/ 95367 h 95467"/>
              <a:gd name="connsiteX36" fmla="*/ 0 w 364667"/>
              <a:gd name="connsiteY36" fmla="*/ 95367 h 9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4667" h="95467">
                <a:moveTo>
                  <a:pt x="0" y="95367"/>
                </a:moveTo>
                <a:lnTo>
                  <a:pt x="0" y="95367"/>
                </a:lnTo>
                <a:cubicBezTo>
                  <a:pt x="935" y="85082"/>
                  <a:pt x="641" y="74611"/>
                  <a:pt x="2805" y="64513"/>
                </a:cubicBezTo>
                <a:cubicBezTo>
                  <a:pt x="3511" y="61217"/>
                  <a:pt x="6257" y="58688"/>
                  <a:pt x="8415" y="56098"/>
                </a:cubicBezTo>
                <a:cubicBezTo>
                  <a:pt x="15165" y="47998"/>
                  <a:pt x="16969" y="47590"/>
                  <a:pt x="25244" y="42073"/>
                </a:cubicBezTo>
                <a:cubicBezTo>
                  <a:pt x="27114" y="39268"/>
                  <a:pt x="28317" y="35879"/>
                  <a:pt x="30854" y="33659"/>
                </a:cubicBezTo>
                <a:cubicBezTo>
                  <a:pt x="42726" y="23271"/>
                  <a:pt x="44540" y="23487"/>
                  <a:pt x="56098" y="19634"/>
                </a:cubicBezTo>
                <a:cubicBezTo>
                  <a:pt x="58903" y="16829"/>
                  <a:pt x="61212" y="13419"/>
                  <a:pt x="64513" y="11219"/>
                </a:cubicBezTo>
                <a:cubicBezTo>
                  <a:pt x="66973" y="9579"/>
                  <a:pt x="70085" y="9227"/>
                  <a:pt x="72928" y="8415"/>
                </a:cubicBezTo>
                <a:cubicBezTo>
                  <a:pt x="93119" y="2647"/>
                  <a:pt x="74991" y="8600"/>
                  <a:pt x="98172" y="2805"/>
                </a:cubicBezTo>
                <a:cubicBezTo>
                  <a:pt x="101040" y="2088"/>
                  <a:pt x="103781" y="935"/>
                  <a:pt x="106586" y="0"/>
                </a:cubicBezTo>
                <a:cubicBezTo>
                  <a:pt x="157075" y="1870"/>
                  <a:pt x="208037" y="-1535"/>
                  <a:pt x="258052" y="5610"/>
                </a:cubicBezTo>
                <a:cubicBezTo>
                  <a:pt x="283316" y="9219"/>
                  <a:pt x="271165" y="7328"/>
                  <a:pt x="294515" y="11219"/>
                </a:cubicBezTo>
                <a:cubicBezTo>
                  <a:pt x="328523" y="22555"/>
                  <a:pt x="294180" y="12080"/>
                  <a:pt x="328174" y="19634"/>
                </a:cubicBezTo>
                <a:cubicBezTo>
                  <a:pt x="331060" y="20275"/>
                  <a:pt x="335654" y="21037"/>
                  <a:pt x="336589" y="22439"/>
                </a:cubicBezTo>
                <a:cubicBezTo>
                  <a:pt x="337524" y="23842"/>
                  <a:pt x="333784" y="27114"/>
                  <a:pt x="333784" y="28049"/>
                </a:cubicBezTo>
                <a:cubicBezTo>
                  <a:pt x="333784" y="28984"/>
                  <a:pt x="334252" y="26647"/>
                  <a:pt x="336589" y="28049"/>
                </a:cubicBezTo>
                <a:cubicBezTo>
                  <a:pt x="338926" y="29451"/>
                  <a:pt x="298214" y="28198"/>
                  <a:pt x="347809" y="36464"/>
                </a:cubicBezTo>
                <a:cubicBezTo>
                  <a:pt x="349679" y="39269"/>
                  <a:pt x="346873" y="28517"/>
                  <a:pt x="347808" y="30854"/>
                </a:cubicBezTo>
                <a:cubicBezTo>
                  <a:pt x="348743" y="33191"/>
                  <a:pt x="359672" y="50969"/>
                  <a:pt x="353418" y="50488"/>
                </a:cubicBezTo>
                <a:cubicBezTo>
                  <a:pt x="316955" y="47684"/>
                  <a:pt x="366040" y="61241"/>
                  <a:pt x="364638" y="64513"/>
                </a:cubicBezTo>
                <a:cubicBezTo>
                  <a:pt x="363236" y="67785"/>
                  <a:pt x="357076" y="66099"/>
                  <a:pt x="345004" y="70122"/>
                </a:cubicBezTo>
                <a:cubicBezTo>
                  <a:pt x="330044" y="69187"/>
                  <a:pt x="315039" y="68809"/>
                  <a:pt x="300125" y="67318"/>
                </a:cubicBezTo>
                <a:cubicBezTo>
                  <a:pt x="296289" y="66934"/>
                  <a:pt x="292113" y="66651"/>
                  <a:pt x="288906" y="64513"/>
                </a:cubicBezTo>
                <a:cubicBezTo>
                  <a:pt x="286101" y="62643"/>
                  <a:pt x="286155" y="57885"/>
                  <a:pt x="283296" y="56098"/>
                </a:cubicBezTo>
                <a:cubicBezTo>
                  <a:pt x="278281" y="52964"/>
                  <a:pt x="272076" y="52358"/>
                  <a:pt x="266466" y="50488"/>
                </a:cubicBezTo>
                <a:lnTo>
                  <a:pt x="258052" y="47683"/>
                </a:lnTo>
                <a:lnTo>
                  <a:pt x="249637" y="44878"/>
                </a:lnTo>
                <a:cubicBezTo>
                  <a:pt x="238417" y="45813"/>
                  <a:pt x="227083" y="45832"/>
                  <a:pt x="215978" y="47683"/>
                </a:cubicBezTo>
                <a:cubicBezTo>
                  <a:pt x="210145" y="48655"/>
                  <a:pt x="199148" y="53293"/>
                  <a:pt x="199148" y="53293"/>
                </a:cubicBezTo>
                <a:cubicBezTo>
                  <a:pt x="196343" y="56098"/>
                  <a:pt x="194034" y="59508"/>
                  <a:pt x="190734" y="61708"/>
                </a:cubicBezTo>
                <a:cubicBezTo>
                  <a:pt x="188320" y="63318"/>
                  <a:pt x="172595" y="66944"/>
                  <a:pt x="171099" y="67318"/>
                </a:cubicBezTo>
                <a:cubicBezTo>
                  <a:pt x="133148" y="64399"/>
                  <a:pt x="104913" y="60802"/>
                  <a:pt x="64513" y="67318"/>
                </a:cubicBezTo>
                <a:cubicBezTo>
                  <a:pt x="57857" y="68392"/>
                  <a:pt x="54079" y="76405"/>
                  <a:pt x="47683" y="78537"/>
                </a:cubicBezTo>
                <a:lnTo>
                  <a:pt x="30854" y="84147"/>
                </a:lnTo>
                <a:cubicBezTo>
                  <a:pt x="22164" y="92837"/>
                  <a:pt x="24849" y="92661"/>
                  <a:pt x="14025" y="95367"/>
                </a:cubicBezTo>
                <a:cubicBezTo>
                  <a:pt x="13118" y="95594"/>
                  <a:pt x="2337" y="95367"/>
                  <a:pt x="0" y="95367"/>
                </a:cubicBez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900" dirty="0" smtClean="0">
                <a:solidFill>
                  <a:schemeClr val="tx1"/>
                </a:solidFill>
              </a:rPr>
              <a:t>2</a:t>
            </a:r>
            <a:endParaRPr lang="es-MX" sz="900" dirty="0">
              <a:solidFill>
                <a:schemeClr val="tx1"/>
              </a:solidFill>
            </a:endParaRPr>
          </a:p>
        </p:txBody>
      </p:sp>
      <p:sp>
        <p:nvSpPr>
          <p:cNvPr id="4" name="3 Flecha abajo"/>
          <p:cNvSpPr/>
          <p:nvPr/>
        </p:nvSpPr>
        <p:spPr>
          <a:xfrm rot="5028566">
            <a:off x="4544109" y="3638543"/>
            <a:ext cx="484632" cy="97840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691950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Sistemas montañosos </a:t>
            </a:r>
            <a:endParaRPr lang="es-MX" dirty="0"/>
          </a:p>
        </p:txBody>
      </p:sp>
      <p:sp>
        <p:nvSpPr>
          <p:cNvPr id="3" name="2 Marcador de contenido"/>
          <p:cNvSpPr>
            <a:spLocks noGrp="1"/>
          </p:cNvSpPr>
          <p:nvPr>
            <p:ph sz="half" idx="1"/>
          </p:nvPr>
        </p:nvSpPr>
        <p:spPr>
          <a:xfrm>
            <a:off x="457200" y="1600200"/>
            <a:ext cx="8003232" cy="1972816"/>
          </a:xfrm>
        </p:spPr>
        <p:txBody>
          <a:bodyPr>
            <a:normAutofit fontScale="92500" lnSpcReduction="10000"/>
          </a:bodyPr>
          <a:lstStyle/>
          <a:p>
            <a:pPr marL="514350" indent="-514350" algn="just">
              <a:buFont typeface="+mj-lt"/>
              <a:buAutoNum type="arabicPeriod" startAt="3"/>
            </a:pPr>
            <a:r>
              <a:rPr lang="es-MX" dirty="0" smtClean="0"/>
              <a:t>Monte Ural: por el efecto del movimiento de las placas tectónicas, en algunos lugares la corteza terrestre comenzó a colisionar entre sí. El borde este del supercontinente </a:t>
            </a:r>
            <a:r>
              <a:rPr lang="es-MX" dirty="0" err="1" smtClean="0"/>
              <a:t>Laurasia</a:t>
            </a:r>
            <a:r>
              <a:rPr lang="es-MX" dirty="0" smtClean="0"/>
              <a:t> colisionó con el cratón de Siberia</a:t>
            </a:r>
            <a:endParaRPr lang="es-MX"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50" y="3573016"/>
            <a:ext cx="827881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259632" y="4053772"/>
            <a:ext cx="1007071" cy="369332"/>
          </a:xfrm>
          <a:prstGeom prst="rect">
            <a:avLst/>
          </a:prstGeom>
          <a:noFill/>
        </p:spPr>
        <p:txBody>
          <a:bodyPr wrap="none" rtlCol="0">
            <a:spAutoFit/>
          </a:bodyPr>
          <a:lstStyle/>
          <a:p>
            <a:r>
              <a:rPr lang="es-MX" dirty="0" err="1" smtClean="0"/>
              <a:t>Laurasia</a:t>
            </a:r>
            <a:r>
              <a:rPr lang="es-MX" dirty="0" smtClean="0"/>
              <a:t> </a:t>
            </a:r>
            <a:endParaRPr lang="es-MX" dirty="0"/>
          </a:p>
        </p:txBody>
      </p:sp>
    </p:spTree>
    <p:extLst>
      <p:ext uri="{BB962C8B-B14F-4D97-AF65-F5344CB8AC3E}">
        <p14:creationId xmlns:p14="http://schemas.microsoft.com/office/powerpoint/2010/main" val="4264081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16632"/>
            <a:ext cx="8964488" cy="1301006"/>
          </a:xfrm>
        </p:spPr>
        <p:txBody>
          <a:bodyPr>
            <a:noAutofit/>
          </a:bodyPr>
          <a:lstStyle/>
          <a:p>
            <a:pPr algn="just"/>
            <a:r>
              <a:rPr lang="es-MX" sz="3200" dirty="0" smtClean="0"/>
              <a:t>Pero, ¿ qué es un cratón?</a:t>
            </a:r>
            <a:br>
              <a:rPr lang="es-MX" sz="3200" dirty="0" smtClean="0"/>
            </a:br>
            <a:r>
              <a:rPr lang="es-MX" sz="3200" dirty="0" smtClean="0"/>
              <a:t>Observemos el siguiente video y lleguemos todos a una conclusión</a:t>
            </a:r>
            <a:endParaRPr lang="es-MX" sz="3200" dirty="0"/>
          </a:p>
        </p:txBody>
      </p:sp>
      <p:pic>
        <p:nvPicPr>
          <p:cNvPr id="4" name="about_blank_27~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84784"/>
            <a:ext cx="9144000" cy="5373216"/>
          </a:xfrm>
        </p:spPr>
      </p:pic>
    </p:spTree>
    <p:extLst>
      <p:ext uri="{BB962C8B-B14F-4D97-AF65-F5344CB8AC3E}">
        <p14:creationId xmlns:p14="http://schemas.microsoft.com/office/powerpoint/2010/main" val="3607584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80728"/>
          </a:xfrm>
          <a:solidFill>
            <a:srgbClr val="002060"/>
          </a:solidFill>
        </p:spPr>
        <p:txBody>
          <a:bodyPr anchor="t">
            <a:noAutofit/>
          </a:bodyPr>
          <a:lstStyle/>
          <a:p>
            <a:pPr algn="just"/>
            <a:r>
              <a:rPr lang="es-MX" sz="2400" dirty="0">
                <a:solidFill>
                  <a:schemeClr val="bg1"/>
                </a:solidFill>
                <a:latin typeface="Arial" pitchFamily="34" charset="0"/>
                <a:cs typeface="Arial" pitchFamily="34" charset="0"/>
              </a:rPr>
              <a:t>En las regiones occidental y meridional de Eurasia </a:t>
            </a:r>
            <a:r>
              <a:rPr lang="es-MX" sz="2400" b="1" u="sng" dirty="0">
                <a:solidFill>
                  <a:schemeClr val="bg1"/>
                </a:solidFill>
                <a:latin typeface="Arial" pitchFamily="34" charset="0"/>
                <a:cs typeface="Arial" pitchFamily="34" charset="0"/>
              </a:rPr>
              <a:t>predomina</a:t>
            </a:r>
            <a:r>
              <a:rPr lang="es-MX" sz="2400" u="sng" dirty="0">
                <a:solidFill>
                  <a:schemeClr val="bg1"/>
                </a:solidFill>
                <a:latin typeface="Arial" pitchFamily="34" charset="0"/>
                <a:cs typeface="Arial" pitchFamily="34" charset="0"/>
              </a:rPr>
              <a:t> </a:t>
            </a:r>
            <a:r>
              <a:rPr lang="es-MX" sz="2400" b="1" u="sng" dirty="0">
                <a:solidFill>
                  <a:schemeClr val="bg1"/>
                </a:solidFill>
                <a:latin typeface="Arial" pitchFamily="34" charset="0"/>
                <a:cs typeface="Arial" pitchFamily="34" charset="0"/>
              </a:rPr>
              <a:t>la</a:t>
            </a:r>
            <a:r>
              <a:rPr lang="es-MX" sz="2400" dirty="0">
                <a:solidFill>
                  <a:schemeClr val="bg1"/>
                </a:solidFill>
                <a:latin typeface="Arial" pitchFamily="34" charset="0"/>
                <a:cs typeface="Arial" pitchFamily="34" charset="0"/>
              </a:rPr>
              <a:t> </a:t>
            </a:r>
            <a:r>
              <a:rPr lang="es-MX" sz="2400" b="1" u="sng" dirty="0">
                <a:solidFill>
                  <a:schemeClr val="bg1"/>
                </a:solidFill>
                <a:latin typeface="Arial" pitchFamily="34" charset="0"/>
                <a:cs typeface="Arial" pitchFamily="34" charset="0"/>
              </a:rPr>
              <a:t>alineación latitudinal </a:t>
            </a:r>
            <a:r>
              <a:rPr lang="es-MX" sz="2400" dirty="0">
                <a:solidFill>
                  <a:schemeClr val="bg1"/>
                </a:solidFill>
                <a:latin typeface="Arial" pitchFamily="34" charset="0"/>
                <a:cs typeface="Arial" pitchFamily="34" charset="0"/>
              </a:rPr>
              <a:t>de los principales elementos </a:t>
            </a:r>
            <a:r>
              <a:rPr lang="es-MX" sz="2400" dirty="0" smtClean="0">
                <a:solidFill>
                  <a:schemeClr val="bg1"/>
                </a:solidFill>
                <a:latin typeface="Arial" pitchFamily="34" charset="0"/>
                <a:cs typeface="Arial" pitchFamily="34" charset="0"/>
              </a:rPr>
              <a:t>orográficos</a:t>
            </a:r>
            <a:r>
              <a:rPr lang="es-MX" sz="2400" dirty="0">
                <a:solidFill>
                  <a:schemeClr val="bg1"/>
                </a:solidFill>
                <a:latin typeface="Arial" pitchFamily="34" charset="0"/>
                <a:cs typeface="Arial" pitchFamily="34" charset="0"/>
              </a:rPr>
              <a:t/>
            </a:r>
            <a:br>
              <a:rPr lang="es-MX" sz="2400" dirty="0">
                <a:solidFill>
                  <a:schemeClr val="bg1"/>
                </a:solidFill>
                <a:latin typeface="Arial" pitchFamily="34" charset="0"/>
                <a:cs typeface="Arial" pitchFamily="34" charset="0"/>
              </a:rPr>
            </a:br>
            <a:r>
              <a:rPr lang="es-MX" sz="2400" dirty="0">
                <a:solidFill>
                  <a:schemeClr val="bg1"/>
                </a:solidFill>
                <a:latin typeface="Arial" pitchFamily="34" charset="0"/>
                <a:cs typeface="Arial" pitchFamily="34" charset="0"/>
              </a:rPr>
              <a:t> </a:t>
            </a:r>
          </a:p>
        </p:txBody>
      </p:sp>
      <p:sp>
        <p:nvSpPr>
          <p:cNvPr id="3" name="2 Marcador de contenido"/>
          <p:cNvSpPr>
            <a:spLocks noGrp="1"/>
          </p:cNvSpPr>
          <p:nvPr>
            <p:ph idx="1"/>
          </p:nvPr>
        </p:nvSpPr>
        <p:spPr/>
        <p:txBody>
          <a:bodyPr/>
          <a:lstStyle/>
          <a:p>
            <a:endParaRPr lang="es-MX"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5457"/>
            <a:ext cx="9144000"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Elipse"/>
          <p:cNvSpPr/>
          <p:nvPr/>
        </p:nvSpPr>
        <p:spPr>
          <a:xfrm rot="218635">
            <a:off x="1594686" y="941050"/>
            <a:ext cx="2507864" cy="1181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Elipse"/>
          <p:cNvSpPr/>
          <p:nvPr/>
        </p:nvSpPr>
        <p:spPr>
          <a:xfrm rot="1750785">
            <a:off x="-78358" y="1687222"/>
            <a:ext cx="2276676" cy="1181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Elipse"/>
          <p:cNvSpPr/>
          <p:nvPr/>
        </p:nvSpPr>
        <p:spPr>
          <a:xfrm rot="254305">
            <a:off x="1937884" y="3333343"/>
            <a:ext cx="5268234" cy="16855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056533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924"/>
          <a:stretch/>
        </p:blipFill>
        <p:spPr bwMode="auto">
          <a:xfrm>
            <a:off x="3779912" y="3429000"/>
            <a:ext cx="53640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 y="0"/>
            <a:ext cx="3776645" cy="6494085"/>
          </a:xfrm>
          <a:prstGeom prst="rect">
            <a:avLst/>
          </a:prstGeom>
        </p:spPr>
        <p:txBody>
          <a:bodyPr wrap="square">
            <a:spAutoFit/>
          </a:bodyPr>
          <a:lstStyle/>
          <a:p>
            <a:pPr algn="just"/>
            <a:r>
              <a:rPr lang="es-MX" sz="3200" dirty="0">
                <a:latin typeface="Arial" pitchFamily="34" charset="0"/>
                <a:cs typeface="Arial" pitchFamily="34" charset="0"/>
              </a:rPr>
              <a:t>De tal forma, la orografía" no obstaculiza la penetración hacia el interior del continente de la influencia del Atlántico y del océano Glacial </a:t>
            </a:r>
            <a:r>
              <a:rPr lang="es-MX" sz="3200" dirty="0" smtClean="0">
                <a:latin typeface="Arial" pitchFamily="34" charset="0"/>
                <a:cs typeface="Arial" pitchFamily="34" charset="0"/>
              </a:rPr>
              <a:t>Ártico, lo cual se puede apreciar en el valor de las temperaturas</a:t>
            </a:r>
            <a:endParaRPr lang="es-MX" sz="3200" dirty="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6644" y="0"/>
            <a:ext cx="5367355" cy="3429000"/>
          </a:xfrm>
          <a:prstGeom prst="rect">
            <a:avLst/>
          </a:prstGeom>
          <a:solidFill>
            <a:schemeClr val="accent2"/>
          </a:solidFill>
          <a:ln>
            <a:solidFill>
              <a:srgbClr val="FF0000"/>
            </a:solidFill>
          </a:ln>
          <a:effectLst/>
        </p:spPr>
      </p:pic>
      <p:sp>
        <p:nvSpPr>
          <p:cNvPr id="2" name="1 Flecha abajo"/>
          <p:cNvSpPr/>
          <p:nvPr/>
        </p:nvSpPr>
        <p:spPr>
          <a:xfrm>
            <a:off x="6732240" y="0"/>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Flecha abajo"/>
          <p:cNvSpPr/>
          <p:nvPr/>
        </p:nvSpPr>
        <p:spPr>
          <a:xfrm>
            <a:off x="7596336" y="-44372"/>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Flecha abajo"/>
          <p:cNvSpPr/>
          <p:nvPr/>
        </p:nvSpPr>
        <p:spPr>
          <a:xfrm>
            <a:off x="5733373" y="0"/>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Flecha abajo"/>
          <p:cNvSpPr/>
          <p:nvPr/>
        </p:nvSpPr>
        <p:spPr>
          <a:xfrm>
            <a:off x="4310260" y="-56591"/>
            <a:ext cx="484632" cy="576064"/>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559413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TotalTime>
  <Words>995</Words>
  <Application>Microsoft Office PowerPoint</Application>
  <PresentationFormat>Presentación en pantalla (4:3)</PresentationFormat>
  <Paragraphs>71</Paragraphs>
  <Slides>26</Slides>
  <Notes>1</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Arial Black</vt:lpstr>
      <vt:lpstr>Calibri</vt:lpstr>
      <vt:lpstr>Tema de Office</vt:lpstr>
      <vt:lpstr>Geografía Regional II </vt:lpstr>
      <vt:lpstr>Clase 2: Características  físico- geográficas del continente. Relieve y Clima</vt:lpstr>
      <vt:lpstr>¿Cómo se formó el relieve de Eurasia?</vt:lpstr>
      <vt:lpstr>Formación de los principales sistemas montañosos </vt:lpstr>
      <vt:lpstr>Sistemas montañosos </vt:lpstr>
      <vt:lpstr>Sistemas montañosos </vt:lpstr>
      <vt:lpstr>Pero, ¿ qué es un cratón? Observemos el siguiente video y lleguemos todos a una conclusión</vt:lpstr>
      <vt:lpstr>En las regiones occidental y meridional de Eurasia predomina la alineación latitudinal de los principales elementos orográficos  </vt:lpstr>
      <vt:lpstr>Presentación de PowerPoint</vt:lpstr>
      <vt:lpstr>Presentación de PowerPoint</vt:lpstr>
      <vt:lpstr>¿RECUERDAN EL FENÓMENO DE LA CONTINENTALIDAD?</vt:lpstr>
      <vt:lpstr>En el, centro del continente y sobre todo en el este, esta disposición es sustituida por la longitudinal</vt:lpstr>
      <vt:lpstr>Si observamos la figura nuevamente pudiésemos ver algo diferente a lo que ocurre en Las Américas </vt:lpstr>
      <vt:lpstr>Deriva continental </vt:lpstr>
      <vt:lpstr>¿Cómo se formó entonces el Himalaya?</vt:lpstr>
      <vt:lpstr>Evidencias de la deriva continental </vt:lpstr>
      <vt:lpstr>Clima de Eurasia</vt:lpstr>
      <vt:lpstr>Presentación de PowerPoint</vt:lpstr>
      <vt:lpstr>DEBIDO A LA EXTENSIÓN LATITUDINAL DEL CONTINENTE: </vt:lpstr>
      <vt:lpstr>Esto conlleva a que</vt:lpstr>
      <vt:lpstr>PRESENCIA DE DESIERTOS HACIA EL CENTRO Y ORIENTE DE ASIA</vt:lpstr>
      <vt:lpstr>En Eurasia también existen</vt:lpstr>
      <vt:lpstr>Presentación de PowerPoint</vt:lpstr>
      <vt:lpstr>Lugar más cálido de Eurasia   Desierto de Lut, Irán</vt:lpstr>
      <vt:lpstr>Lugar más frío de Eurasia: Verjoyanks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Geografía Regional II </dc:title>
  <dc:creator>Maitee</dc:creator>
  <cp:lastModifiedBy>PC 4</cp:lastModifiedBy>
  <cp:revision>48</cp:revision>
  <dcterms:created xsi:type="dcterms:W3CDTF">2024-04-17T17:21:24Z</dcterms:created>
  <dcterms:modified xsi:type="dcterms:W3CDTF">2024-07-10T15:53:21Z</dcterms:modified>
</cp:coreProperties>
</file>