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1" r:id="rId12"/>
    <p:sldId id="267" r:id="rId13"/>
    <p:sldId id="268" r:id="rId1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-82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11979D7-1BFC-483D-B5EC-2DA40129D1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44CA3A07-97CD-4C15-A4B0-CCAC6DF21C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F136A638-B2D1-4192-B0C0-FEDE8A0F2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488A6-1423-4E55-8D87-BBA14F346C6B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6A162E11-CBBF-4329-B310-30B8CD578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B363E13B-8BAD-4B94-8031-C3A9491DE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15F72-FD29-4CE4-81B9-5FC487FCF8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9043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0E48610-1CB3-4394-82A5-3EFA71243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9CB1504E-67BB-4DEB-B1B1-9A844D300F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16CF3148-F0A9-44CE-AEF4-8EDB6CC46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488A6-1423-4E55-8D87-BBA14F346C6B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C6C7551F-475D-4A81-BD00-3A8E2A53C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3CE96A0B-DB34-4ECB-BD92-2009D4DE1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15F72-FD29-4CE4-81B9-5FC487FCF8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5031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DC696A57-BB30-4C98-97EF-9988BDC9F1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127BD542-D70F-46F5-8986-B591AB4254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B115EAEB-33F0-4121-976F-00AFBCF87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488A6-1423-4E55-8D87-BBA14F346C6B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3A9FBB17-B1DD-4138-81C9-D2F7BA42D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8A4B2963-29FE-424C-B718-BE87F637B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15F72-FD29-4CE4-81B9-5FC487FCF8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31362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B955374-6764-4200-B078-964EAEEA1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B6A1EBDB-9E28-4B85-B922-38C108D634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CF157344-2133-43CC-8571-5F98A1807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488A6-1423-4E55-8D87-BBA14F346C6B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298499B5-75CF-4C99-9CCD-9513E9372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F4A5C63D-9A98-4073-BC11-688D31BE4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15F72-FD29-4CE4-81B9-5FC487FCF8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3624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F74066B-436A-48DC-A6EB-CB3ACF1DF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83BD33E9-C157-4737-8E8E-BE6D221571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A843754E-3CC1-4760-9C6D-13CEFF9C0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488A6-1423-4E55-8D87-BBA14F346C6B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FDE4AD1D-BBF4-4252-9689-313C34DC9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340712AE-3AE2-4EC1-AA82-666AF0F30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15F72-FD29-4CE4-81B9-5FC487FCF8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60248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454E476-CDF7-41D7-9FA2-7C18DA03F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BD5F9118-CC54-4819-A648-C96075FB7E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9E9C3AD7-3C50-40BE-B729-576F0E3A0D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FA6F45F1-4CE8-4D33-B927-0C108EB8D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488A6-1423-4E55-8D87-BBA14F346C6B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F19B6A4B-B4FA-4754-80B7-CAF718314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253DE133-74B0-4229-BA8B-D320796E6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15F72-FD29-4CE4-81B9-5FC487FCF8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66686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C327B58-D0DB-433C-AAFD-7ABF0F019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078E7521-F124-4FAF-B2B3-7E267FBB81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B4B035DB-8BB6-42B2-8A33-E69FFC13A3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A8870031-7BDD-41A3-A57D-19F5FF19F6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CCE37C7C-A5CF-4EC5-8DD2-F111D03E54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D7494453-9F1B-4EB7-B7E4-5251F834E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488A6-1423-4E55-8D87-BBA14F346C6B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26A84917-E8EA-4CE8-BFE6-76B986A58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0F72B572-30DA-4754-B60F-86A83F4A9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15F72-FD29-4CE4-81B9-5FC487FCF8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7095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4A920C2-4F51-4451-9F9B-2FD4B0953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EFF6EFBB-BC56-4D24-986D-CCAE6974C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488A6-1423-4E55-8D87-BBA14F346C6B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D5CD4A65-E232-44F3-B025-6D4B942E1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B3805021-9875-49B8-8542-12D84488F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15F72-FD29-4CE4-81B9-5FC487FCF8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67911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90FC8416-3840-445E-9D01-678336DC7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488A6-1423-4E55-8D87-BBA14F346C6B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CBF1948C-4AF0-4C02-A28D-A46B5DCD8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215998B2-E645-461E-BC13-7B2C7C6BC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15F72-FD29-4CE4-81B9-5FC487FCF8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4039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AD73C5B-D6DE-4E7F-B70D-7569D0BB4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A4BB80B6-FDA7-451C-AF4E-4C7C486C08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E2395DC5-9F7B-4519-B230-EE6BE4D16A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3369ECDC-E7A0-4354-8476-50E8880DD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488A6-1423-4E55-8D87-BBA14F346C6B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9DE545E6-D4C7-4BC0-B71E-A522A421E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63F642C9-9F35-4C67-A660-5F66C521E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15F72-FD29-4CE4-81B9-5FC487FCF8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0399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B11AB42-E741-472E-8E55-6E1E2809A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20B365BF-0586-4AE9-8AEE-6415CF472D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B46CC79A-B5AE-4941-A125-8524C1FF21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A030C040-9A22-49BC-8CD8-96A60C78D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488A6-1423-4E55-8D87-BBA14F346C6B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69F0791E-A5CF-428B-BC3C-B84A61159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954B1359-2B32-484A-8AB0-4D62B78F5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15F72-FD29-4CE4-81B9-5FC487FCF8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5604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2182A544-DB07-41CB-BB54-DF792239D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9C1C4153-DE8D-4CB7-8540-A0CAD4EC36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6CC32F6B-3864-49CE-83F4-BCBD8B96E5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488A6-1423-4E55-8D87-BBA14F346C6B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8983F04C-5236-444B-87DC-23D64B7CBB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0275B366-3117-4B3E-9C0D-7E67D17B13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415F72-FD29-4CE4-81B9-5FC487FCF8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0889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718E10E-0A0D-4F10-B655-FEE28F5023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METEOROLOGÍA Y CLIMATOLOGÍA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05FF0F60-F10C-4FAB-8B88-0DBFB7243A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PROF. </a:t>
            </a:r>
            <a:r>
              <a:rPr lang="es-ES" dirty="0" err="1"/>
              <a:t>M.Sc</a:t>
            </a:r>
            <a:r>
              <a:rPr lang="es-ES" dirty="0"/>
              <a:t>. MAYTÉ VALDÉS DÍAZ</a:t>
            </a:r>
          </a:p>
        </p:txBody>
      </p:sp>
    </p:spTree>
    <p:extLst>
      <p:ext uri="{BB962C8B-B14F-4D97-AF65-F5344CB8AC3E}">
        <p14:creationId xmlns:p14="http://schemas.microsoft.com/office/powerpoint/2010/main" val="37856468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xmlns="" id="{ACDEE2EE-C9A0-4E6E-B749-520CED8AC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9078"/>
          </a:xfrm>
        </p:spPr>
        <p:txBody>
          <a:bodyPr/>
          <a:lstStyle/>
          <a:p>
            <a:pPr algn="ctr"/>
            <a:r>
              <a:rPr lang="es-ES" dirty="0"/>
              <a:t>Características importantes de los límites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6D915858-3460-4372-B56B-FB1384A8D5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s-ES" dirty="0"/>
              <a:t>Son </a:t>
            </a:r>
            <a:r>
              <a:rPr lang="es-ES" b="1" dirty="0"/>
              <a:t>regiones de transición </a:t>
            </a:r>
            <a:r>
              <a:rPr lang="es-ES" dirty="0"/>
              <a:t>de varios kilómetros de espesor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Las altitudes varían con relación a la latitud, estación del año y actividad solar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Según la estación del año:</a:t>
            </a:r>
          </a:p>
          <a:p>
            <a:r>
              <a:rPr lang="es-ES" dirty="0"/>
              <a:t>La Tropopausa es más alta en verano que en invierno</a:t>
            </a:r>
          </a:p>
          <a:p>
            <a:pPr marL="0" indent="0">
              <a:buNone/>
            </a:pPr>
            <a:r>
              <a:rPr lang="es-ES" dirty="0"/>
              <a:t>4.   Según la actividad solar:</a:t>
            </a:r>
          </a:p>
          <a:p>
            <a:r>
              <a:rPr lang="es-ES" dirty="0"/>
              <a:t>La Mesopausa varia su temperatura con el ciclo solar</a:t>
            </a:r>
          </a:p>
          <a:p>
            <a:pPr marL="514350" indent="-514350">
              <a:buFont typeface="+mj-lt"/>
              <a:buAutoNum type="arabicPeriod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541328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51B5B309-3B79-41A0-97FF-BA810128C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1716" y="2363587"/>
            <a:ext cx="11708568" cy="4351338"/>
          </a:xfrm>
        </p:spPr>
        <p:txBody>
          <a:bodyPr>
            <a:normAutofit lnSpcReduction="1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Troposfera (0-12 Km) </a:t>
            </a:r>
            <a:r>
              <a:rPr lang="es-ES" sz="3200" u="sng" dirty="0">
                <a:latin typeface="Arial" panose="020B0604020202020204" pitchFamily="34" charset="0"/>
                <a:cs typeface="Arial" panose="020B0604020202020204" pitchFamily="34" charset="0"/>
              </a:rPr>
              <a:t>la temperatura disminuye con la altura 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(-6,5 °C/km)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Estratosfera (12-50 Km)</a:t>
            </a:r>
            <a:r>
              <a:rPr lang="es-ES" sz="3200" u="sng" dirty="0">
                <a:latin typeface="Arial" panose="020B0604020202020204" pitchFamily="34" charset="0"/>
                <a:cs typeface="Arial" panose="020B0604020202020204" pitchFamily="34" charset="0"/>
              </a:rPr>
              <a:t>la temperatura aumenta con la altura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(por absorción de UV)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Mesosfera (50-85 Km)</a:t>
            </a:r>
            <a:r>
              <a:rPr lang="es-ES" sz="3200" u="sng" dirty="0">
                <a:latin typeface="Arial" panose="020B0604020202020204" pitchFamily="34" charset="0"/>
                <a:cs typeface="Arial" panose="020B0604020202020204" pitchFamily="34" charset="0"/>
              </a:rPr>
              <a:t>la temperatura disminuye nuevamente 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(-2,8°C/km) hasta llegar a la mesopausa (-85°C/km)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Termosfera ( 85-600 Km)</a:t>
            </a:r>
            <a:r>
              <a:rPr lang="es-ES" sz="3200" u="sng" dirty="0">
                <a:latin typeface="Arial" panose="020B0604020202020204" pitchFamily="34" charset="0"/>
                <a:cs typeface="Arial" panose="020B0604020202020204" pitchFamily="34" charset="0"/>
              </a:rPr>
              <a:t>la temperatura aumenta significativamente 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(hasta 1500 °C/km)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Exosfera ( + 600 Km)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4FEE510D-BF91-4F53-A017-64FF2FB64C8B}"/>
              </a:ext>
            </a:extLst>
          </p:cNvPr>
          <p:cNvSpPr txBox="1"/>
          <p:nvPr/>
        </p:nvSpPr>
        <p:spPr>
          <a:xfrm>
            <a:off x="544018" y="483103"/>
            <a:ext cx="11103964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El criterio empleado para que la atmósfera esté dividida en capas es el comportamiento vertical de la temperaturas en  cada una de ellas </a:t>
            </a:r>
          </a:p>
        </p:txBody>
      </p:sp>
    </p:spTree>
    <p:extLst>
      <p:ext uri="{BB962C8B-B14F-4D97-AF65-F5344CB8AC3E}">
        <p14:creationId xmlns:p14="http://schemas.microsoft.com/office/powerpoint/2010/main" val="17878533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59CC708-2B32-40EB-A984-CCC6D2C4E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3637249"/>
          </a:xfrm>
          <a:prstGeom prst="downArrow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La capa de la atmósfera en la cual la temperatura se incrementa con la altura (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Estratosfera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), recibe el nombre de</a:t>
            </a:r>
            <a:endParaRPr lang="es-E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3F5662E4-D9BD-4A6F-BAAD-32685EC342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2630" y="4124430"/>
            <a:ext cx="5096655" cy="762363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3600" b="1" dirty="0">
                <a:latin typeface="Arial" panose="020B0604020202020204" pitchFamily="34" charset="0"/>
                <a:cs typeface="Arial" panose="020B0604020202020204" pitchFamily="34" charset="0"/>
              </a:rPr>
              <a:t>CAPA DE INVERSIÓN</a:t>
            </a:r>
            <a:endParaRPr lang="es-ES" sz="36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9A1B3BDA-4AFF-4F44-B566-B21FD20AB7DF}"/>
              </a:ext>
            </a:extLst>
          </p:cNvPr>
          <p:cNvSpPr txBox="1"/>
          <p:nvPr/>
        </p:nvSpPr>
        <p:spPr>
          <a:xfrm>
            <a:off x="838200" y="5324219"/>
            <a:ext cx="3119203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Provoca estabilidad en la atmósfera</a:t>
            </a:r>
          </a:p>
        </p:txBody>
      </p:sp>
      <p:cxnSp>
        <p:nvCxnSpPr>
          <p:cNvPr id="9" name="Conector: angular 8">
            <a:extLst>
              <a:ext uri="{FF2B5EF4-FFF2-40B4-BE49-F238E27FC236}">
                <a16:creationId xmlns:a16="http://schemas.microsoft.com/office/drawing/2014/main" xmlns="" id="{0E56C124-6490-407F-8834-5727F970C8CA}"/>
              </a:ext>
            </a:extLst>
          </p:cNvPr>
          <p:cNvCxnSpPr>
            <a:cxnSpLocks/>
            <a:endCxn id="7" idx="0"/>
          </p:cNvCxnSpPr>
          <p:nvPr/>
        </p:nvCxnSpPr>
        <p:spPr>
          <a:xfrm rot="10800000" flipV="1">
            <a:off x="2397802" y="4407107"/>
            <a:ext cx="1214828" cy="917112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CuadroTexto 11">
            <a:extLst>
              <a:ext uri="{FF2B5EF4-FFF2-40B4-BE49-F238E27FC236}">
                <a16:creationId xmlns:a16="http://schemas.microsoft.com/office/drawing/2014/main" xmlns="" id="{E8D105EA-9A1D-4D2C-B28E-8DBEA6409441}"/>
              </a:ext>
            </a:extLst>
          </p:cNvPr>
          <p:cNvSpPr txBox="1"/>
          <p:nvPr/>
        </p:nvSpPr>
        <p:spPr>
          <a:xfrm>
            <a:off x="4349021" y="5326930"/>
            <a:ext cx="3623872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Suprime la convección y limita la altura de las nubes convectivas</a:t>
            </a:r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xmlns="" id="{2252EB53-75B5-473D-A6D7-791CF32C07B7}"/>
              </a:ext>
            </a:extLst>
          </p:cNvPr>
          <p:cNvCxnSpPr>
            <a:cxnSpLocks/>
            <a:stCxn id="3" idx="2"/>
            <a:endCxn id="12" idx="0"/>
          </p:cNvCxnSpPr>
          <p:nvPr/>
        </p:nvCxnSpPr>
        <p:spPr>
          <a:xfrm flipH="1">
            <a:off x="6160957" y="4886793"/>
            <a:ext cx="1" cy="44013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1" name="CuadroTexto 20">
            <a:extLst>
              <a:ext uri="{FF2B5EF4-FFF2-40B4-BE49-F238E27FC236}">
                <a16:creationId xmlns:a16="http://schemas.microsoft.com/office/drawing/2014/main" xmlns="" id="{7F98434E-1F48-4659-AADF-B7E263F4FB50}"/>
              </a:ext>
            </a:extLst>
          </p:cNvPr>
          <p:cNvSpPr txBox="1"/>
          <p:nvPr/>
        </p:nvSpPr>
        <p:spPr>
          <a:xfrm>
            <a:off x="8288936" y="5339528"/>
            <a:ext cx="3775022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En  los niveles bajos de la atmósfera, con frecuencia tienen asociados nieblas. </a:t>
            </a:r>
          </a:p>
        </p:txBody>
      </p:sp>
      <p:cxnSp>
        <p:nvCxnSpPr>
          <p:cNvPr id="23" name="Conector: angular 22">
            <a:extLst>
              <a:ext uri="{FF2B5EF4-FFF2-40B4-BE49-F238E27FC236}">
                <a16:creationId xmlns:a16="http://schemas.microsoft.com/office/drawing/2014/main" xmlns="" id="{4283911E-9079-46A5-B67F-F03906AB2272}"/>
              </a:ext>
            </a:extLst>
          </p:cNvPr>
          <p:cNvCxnSpPr>
            <a:stCxn id="3" idx="3"/>
            <a:endCxn id="21" idx="0"/>
          </p:cNvCxnSpPr>
          <p:nvPr/>
        </p:nvCxnSpPr>
        <p:spPr>
          <a:xfrm>
            <a:off x="8709285" y="4505612"/>
            <a:ext cx="1467162" cy="833916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75950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7D357B1-6756-4961-A45B-2CC8F406FB93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Estudio individual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EE66324A-B76B-469D-8F34-46FC776573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Para el tabloide: </a:t>
            </a:r>
          </a:p>
          <a:p>
            <a:pPr marL="0" indent="0" algn="just"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Con la ayuda de la información ofrecida en clase, realice un esquema o infograma sobre la estructura de la atmosfera </a:t>
            </a:r>
          </a:p>
        </p:txBody>
      </p:sp>
    </p:spTree>
    <p:extLst>
      <p:ext uri="{BB962C8B-B14F-4D97-AF65-F5344CB8AC3E}">
        <p14:creationId xmlns:p14="http://schemas.microsoft.com/office/powerpoint/2010/main" val="2894506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4D0B771-6861-48B1-8549-716714983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CLASE 2</a:t>
            </a:r>
            <a:br>
              <a:rPr lang="es-ES" dirty="0"/>
            </a:br>
            <a:r>
              <a:rPr lang="es-ES" dirty="0"/>
              <a:t>UNIDAD 2: La atmósfera terrestre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9484F75C-88AF-4991-8210-331EB0E7C3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Sumario: Composición y estructura vertical de la atmósfera</a:t>
            </a:r>
          </a:p>
          <a:p>
            <a:pPr marL="0" indent="0" algn="just"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Objetivos: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Caracterizar los componentes y estructura de la atmósfera terrestre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Identificar los componentes y estructura de la atmósfera terrestre</a:t>
            </a:r>
          </a:p>
        </p:txBody>
      </p:sp>
    </p:spTree>
    <p:extLst>
      <p:ext uri="{BB962C8B-B14F-4D97-AF65-F5344CB8AC3E}">
        <p14:creationId xmlns:p14="http://schemas.microsoft.com/office/powerpoint/2010/main" val="1619474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0F00A08-BBFD-405C-BBE6-2306E86A1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Comparemos 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5F286974-604E-4809-8AB1-1A64F0D3181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/>
            <a:r>
              <a:rPr lang="es-ES" dirty="0"/>
              <a:t>Cebolla 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xmlns="" id="{F3CDF036-C6EB-4636-AFED-E946BDF9CE6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/>
            <a:r>
              <a:rPr lang="es-ES" dirty="0"/>
              <a:t>Manzana </a:t>
            </a:r>
          </a:p>
        </p:txBody>
      </p:sp>
    </p:spTree>
    <p:extLst>
      <p:ext uri="{BB962C8B-B14F-4D97-AF65-F5344CB8AC3E}">
        <p14:creationId xmlns:p14="http://schemas.microsoft.com/office/powerpoint/2010/main" val="2570800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xmlns="" id="{7C2928AB-EFE4-4FCB-9414-0FBE281FDD2C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s-ES" dirty="0"/>
              <a:t>Composición porcentual de la atmósfera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843F8ECA-CFAA-47E7-820C-2CD0925BEA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/>
            <a:r>
              <a:rPr lang="es-ES" dirty="0"/>
              <a:t>Nitrógeno (N</a:t>
            </a:r>
            <a:r>
              <a:rPr lang="es-ES" baseline="-25000" dirty="0"/>
              <a:t>2</a:t>
            </a:r>
            <a:r>
              <a:rPr lang="es-ES" dirty="0"/>
              <a:t>): 78,08 %</a:t>
            </a:r>
          </a:p>
          <a:p>
            <a:pPr algn="just"/>
            <a:r>
              <a:rPr lang="es-ES" dirty="0"/>
              <a:t>Oxígeno (O</a:t>
            </a:r>
            <a:r>
              <a:rPr lang="es-ES" baseline="-25000" dirty="0"/>
              <a:t>2</a:t>
            </a:r>
            <a:r>
              <a:rPr lang="es-ES" dirty="0"/>
              <a:t>): 20,95 %</a:t>
            </a:r>
          </a:p>
          <a:p>
            <a:pPr algn="just"/>
            <a:r>
              <a:rPr lang="es-ES" dirty="0"/>
              <a:t>Argón (Ar): 0,93%</a:t>
            </a:r>
          </a:p>
          <a:p>
            <a:pPr algn="just"/>
            <a:r>
              <a:rPr lang="es-ES" dirty="0"/>
              <a:t>Dióxido de carbono (CO</a:t>
            </a:r>
            <a:r>
              <a:rPr lang="es-ES" baseline="-25000" dirty="0"/>
              <a:t>2</a:t>
            </a:r>
            <a:r>
              <a:rPr lang="es-ES" dirty="0"/>
              <a:t>): 0,04 % </a:t>
            </a:r>
          </a:p>
          <a:p>
            <a:pPr algn="just"/>
            <a:r>
              <a:rPr lang="es-ES" dirty="0"/>
              <a:t>Gases traza: Neón, Helio, Metano, Kriptón, Hidrógeno, Ozono</a:t>
            </a:r>
          </a:p>
          <a:p>
            <a:pPr algn="just"/>
            <a:r>
              <a:rPr lang="es-ES" dirty="0"/>
              <a:t>Vapor de agua: 0-4 % (variable)</a:t>
            </a:r>
          </a:p>
          <a:p>
            <a:pPr algn="just"/>
            <a:endParaRPr lang="es-ES" dirty="0"/>
          </a:p>
          <a:p>
            <a:pPr algn="just"/>
            <a:r>
              <a:rPr lang="es-ES" dirty="0"/>
              <a:t>Otros componentes variables importantes: partículas sólidas, y líquidas en suspensión</a:t>
            </a:r>
          </a:p>
        </p:txBody>
      </p:sp>
    </p:spTree>
    <p:extLst>
      <p:ext uri="{BB962C8B-B14F-4D97-AF65-F5344CB8AC3E}">
        <p14:creationId xmlns:p14="http://schemas.microsoft.com/office/powerpoint/2010/main" val="3240558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D49C74C-AD89-4275-8249-B1BBE1DA4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Estructura vertical de la atmósfera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51B5B309-3B79-41A0-97FF-BA810128C9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676248"/>
            <a:ext cx="6417039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Troposfera (0-12 Km) 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Estratosfera (12-50 Km)</a:t>
            </a:r>
            <a:endParaRPr lang="es-ES" sz="32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Mesosfera (50-85 Km)</a:t>
            </a:r>
            <a:r>
              <a:rPr lang="es-ES" sz="32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Termosfera ( 85-600 Km)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Exosfera ( + 600 Km)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4FEE510D-BF91-4F53-A017-64FF2FB64C8B}"/>
              </a:ext>
            </a:extLst>
          </p:cNvPr>
          <p:cNvSpPr txBox="1"/>
          <p:nvPr/>
        </p:nvSpPr>
        <p:spPr>
          <a:xfrm>
            <a:off x="603354" y="1367522"/>
            <a:ext cx="1110396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La atmósfera está dividida en capas las cuales se distinguen por una altitud variada</a:t>
            </a:r>
          </a:p>
        </p:txBody>
      </p:sp>
    </p:spTree>
    <p:extLst>
      <p:ext uri="{BB962C8B-B14F-4D97-AF65-F5344CB8AC3E}">
        <p14:creationId xmlns:p14="http://schemas.microsoft.com/office/powerpoint/2010/main" val="2933125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D49C74C-AD89-4275-8249-B1BBE1DA4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Estructura vertical de la atmósfera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51B5B309-3B79-41A0-97FF-BA810128C9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676248"/>
            <a:ext cx="5181600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Troposfera (0-12 Km) 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Estratosfera (12-50 Km)</a:t>
            </a:r>
            <a:endParaRPr lang="es-ES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Mesosfera (50-85 Km)</a:t>
            </a:r>
            <a:r>
              <a:rPr lang="es-ES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Termosfera ( 85-600 Km)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Exosfera ( + 600 Km)</a:t>
            </a: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xmlns="" id="{7BC4C7DF-4922-4E47-AFB5-8423629D3E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25718" y="2659411"/>
            <a:ext cx="5181600" cy="4351338"/>
          </a:xfrm>
        </p:spPr>
        <p:txBody>
          <a:bodyPr/>
          <a:lstStyle/>
          <a:p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Tropopausa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( 8-18 Km sobre el nivel del mar)</a:t>
            </a:r>
          </a:p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Se caracteriza por poseer una variación significativa: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Ecuador 16-18 km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Polos 6-8 km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Latitudes medias 10-12 km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4FEE510D-BF91-4F53-A017-64FF2FB64C8B}"/>
              </a:ext>
            </a:extLst>
          </p:cNvPr>
          <p:cNvSpPr txBox="1"/>
          <p:nvPr/>
        </p:nvSpPr>
        <p:spPr>
          <a:xfrm>
            <a:off x="603354" y="1581856"/>
            <a:ext cx="111039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Cada una de estas capas tiene un límite superior</a:t>
            </a:r>
          </a:p>
        </p:txBody>
      </p: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xmlns="" id="{62F5145E-ED9E-4700-8378-2CAD65D5DE7A}"/>
              </a:ext>
            </a:extLst>
          </p:cNvPr>
          <p:cNvCxnSpPr/>
          <p:nvPr/>
        </p:nvCxnSpPr>
        <p:spPr>
          <a:xfrm>
            <a:off x="4871803" y="2908092"/>
            <a:ext cx="165391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79187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D49C74C-AD89-4275-8249-B1BBE1DA4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7536" y="9903"/>
            <a:ext cx="10515600" cy="1325563"/>
          </a:xfrm>
        </p:spPr>
        <p:txBody>
          <a:bodyPr/>
          <a:lstStyle/>
          <a:p>
            <a:pPr algn="ctr"/>
            <a:r>
              <a:rPr lang="es-ES" dirty="0"/>
              <a:t>Estructura vertical de la atmósfera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51B5B309-3B79-41A0-97FF-BA810128C9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676248"/>
            <a:ext cx="5181600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Troposfera (0-12 Km) 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Estratosfera (12-50 Km)</a:t>
            </a:r>
            <a:endParaRPr lang="es-ES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Mesosfera (50-85 Km)</a:t>
            </a:r>
            <a:r>
              <a:rPr lang="es-ES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Termosfera ( 85-600 Km)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Exosfera ( + 600 Km)</a:t>
            </a: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xmlns="" id="{7BC4C7DF-4922-4E47-AFB5-8423629D3E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25718" y="2659411"/>
            <a:ext cx="5181600" cy="4351338"/>
          </a:xfrm>
        </p:spPr>
        <p:txBody>
          <a:bodyPr/>
          <a:lstStyle/>
          <a:p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Estratopausa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( 50 Km sobre el nivel del mar)</a:t>
            </a:r>
          </a:p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Se encuentra justo por encima de la capa de ozono máxima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4FEE510D-BF91-4F53-A017-64FF2FB64C8B}"/>
              </a:ext>
            </a:extLst>
          </p:cNvPr>
          <p:cNvSpPr txBox="1"/>
          <p:nvPr/>
        </p:nvSpPr>
        <p:spPr>
          <a:xfrm>
            <a:off x="603354" y="1325798"/>
            <a:ext cx="111039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Cada una de estas capas tiene un límite superior</a:t>
            </a:r>
          </a:p>
        </p:txBody>
      </p:sp>
      <p:cxnSp>
        <p:nvCxnSpPr>
          <p:cNvPr id="7" name="Conector: angular 6">
            <a:extLst>
              <a:ext uri="{FF2B5EF4-FFF2-40B4-BE49-F238E27FC236}">
                <a16:creationId xmlns:a16="http://schemas.microsoft.com/office/drawing/2014/main" xmlns="" id="{209A556C-68E5-40B7-AD14-4862194A6ABE}"/>
              </a:ext>
            </a:extLst>
          </p:cNvPr>
          <p:cNvCxnSpPr/>
          <p:nvPr/>
        </p:nvCxnSpPr>
        <p:spPr>
          <a:xfrm flipV="1">
            <a:off x="5036695" y="2833141"/>
            <a:ext cx="1489023" cy="595859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67658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D49C74C-AD89-4275-8249-B1BBE1DA4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Estructura vertical de la atmósfera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51B5B309-3B79-41A0-97FF-BA810128C9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676248"/>
            <a:ext cx="5181600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s-ES" dirty="0"/>
              <a:t>Troposfera (0-12 Km) 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Estratosfera (12-50 Km)</a:t>
            </a:r>
            <a:endParaRPr lang="es-ES" u="sng" dirty="0"/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Mesosfera (50-85 Km)</a:t>
            </a:r>
            <a:r>
              <a:rPr lang="es-ES" u="sng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Termosfera ( 85-600 Km)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Exosfera ( + 600 Km)</a:t>
            </a: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xmlns="" id="{7BC4C7DF-4922-4E47-AFB5-8423629D3E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45639" y="2659411"/>
            <a:ext cx="5181600" cy="2031959"/>
          </a:xfrm>
        </p:spPr>
        <p:txBody>
          <a:bodyPr/>
          <a:lstStyle/>
          <a:p>
            <a:r>
              <a:rPr lang="es-ES" b="1" dirty="0"/>
              <a:t>Mesopausa</a:t>
            </a:r>
            <a:r>
              <a:rPr lang="es-ES" dirty="0"/>
              <a:t> ( 80-85 Km sobre el nivel del mar)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4FEE510D-BF91-4F53-A017-64FF2FB64C8B}"/>
              </a:ext>
            </a:extLst>
          </p:cNvPr>
          <p:cNvSpPr txBox="1"/>
          <p:nvPr/>
        </p:nvSpPr>
        <p:spPr>
          <a:xfrm>
            <a:off x="603354" y="1581856"/>
            <a:ext cx="111039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Cada una de estas capas tiene un límite superior</a:t>
            </a:r>
          </a:p>
        </p:txBody>
      </p:sp>
      <p:cxnSp>
        <p:nvCxnSpPr>
          <p:cNvPr id="7" name="Conector: angular 6">
            <a:extLst>
              <a:ext uri="{FF2B5EF4-FFF2-40B4-BE49-F238E27FC236}">
                <a16:creationId xmlns:a16="http://schemas.microsoft.com/office/drawing/2014/main" xmlns="" id="{F2FB1E5F-9C60-4FD7-B210-2530AF63E4E7}"/>
              </a:ext>
            </a:extLst>
          </p:cNvPr>
          <p:cNvCxnSpPr/>
          <p:nvPr/>
        </p:nvCxnSpPr>
        <p:spPr>
          <a:xfrm flipV="1">
            <a:off x="4946754" y="2907419"/>
            <a:ext cx="1588957" cy="1079965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35959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D49C74C-AD89-4275-8249-B1BBE1DA4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4802"/>
            <a:ext cx="10515600" cy="1325563"/>
          </a:xfrm>
        </p:spPr>
        <p:txBody>
          <a:bodyPr/>
          <a:lstStyle/>
          <a:p>
            <a:pPr algn="ctr"/>
            <a:r>
              <a:rPr lang="es-ES" dirty="0"/>
              <a:t>Estructura vertical de la atmósfera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51B5B309-3B79-41A0-97FF-BA810128C9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676248"/>
            <a:ext cx="5181600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s-ES" dirty="0"/>
              <a:t>Troposfera (0-12 Km) 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Estratosfera (12-50 Km)</a:t>
            </a:r>
            <a:endParaRPr lang="es-ES" u="sng" dirty="0"/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Mesosfera (50-85 Km)</a:t>
            </a:r>
            <a:r>
              <a:rPr lang="es-ES" u="sng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Termosfera ( 85-600 Km)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Exosfera ( + 600 Km)</a:t>
            </a: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xmlns="" id="{7BC4C7DF-4922-4E47-AFB5-8423629D3E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14213" y="2589612"/>
            <a:ext cx="5181600" cy="4351338"/>
          </a:xfrm>
        </p:spPr>
        <p:txBody>
          <a:bodyPr/>
          <a:lstStyle/>
          <a:p>
            <a:r>
              <a:rPr lang="es-ES" b="1" dirty="0"/>
              <a:t>Termopausa</a:t>
            </a:r>
            <a:r>
              <a:rPr lang="es-ES" dirty="0"/>
              <a:t> ( 300-600 Km sobre el nivel del mar)</a:t>
            </a:r>
          </a:p>
          <a:p>
            <a:r>
              <a:rPr lang="es-ES" dirty="0"/>
              <a:t>Depende de: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dirty="0"/>
              <a:t>Actividad solar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dirty="0"/>
              <a:t>Hora del día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dirty="0"/>
              <a:t>Estación del año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4FEE510D-BF91-4F53-A017-64FF2FB64C8B}"/>
              </a:ext>
            </a:extLst>
          </p:cNvPr>
          <p:cNvSpPr txBox="1"/>
          <p:nvPr/>
        </p:nvSpPr>
        <p:spPr>
          <a:xfrm>
            <a:off x="460947" y="1209600"/>
            <a:ext cx="111039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Cada una de estas capas tiene un límite superior</a:t>
            </a:r>
          </a:p>
        </p:txBody>
      </p:sp>
      <p:cxnSp>
        <p:nvCxnSpPr>
          <p:cNvPr id="7" name="Conector: angular 6">
            <a:extLst>
              <a:ext uri="{FF2B5EF4-FFF2-40B4-BE49-F238E27FC236}">
                <a16:creationId xmlns:a16="http://schemas.microsoft.com/office/drawing/2014/main" xmlns="" id="{D0B1CE37-A978-4600-BF64-DB445770781B}"/>
              </a:ext>
            </a:extLst>
          </p:cNvPr>
          <p:cNvCxnSpPr/>
          <p:nvPr/>
        </p:nvCxnSpPr>
        <p:spPr>
          <a:xfrm flipV="1">
            <a:off x="5111646" y="2803161"/>
            <a:ext cx="1802567" cy="1663908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5487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629</Words>
  <Application>Microsoft Office PowerPoint</Application>
  <PresentationFormat>Personalizado</PresentationFormat>
  <Paragraphs>88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Tema de Office</vt:lpstr>
      <vt:lpstr>METEOROLOGÍA Y CLIMATOLOGÍA</vt:lpstr>
      <vt:lpstr>CLASE 2 UNIDAD 2: La atmósfera terrestre</vt:lpstr>
      <vt:lpstr>Comparemos </vt:lpstr>
      <vt:lpstr>Composición porcentual de la atmósfera</vt:lpstr>
      <vt:lpstr>Estructura vertical de la atmósfera</vt:lpstr>
      <vt:lpstr>Estructura vertical de la atmósfera</vt:lpstr>
      <vt:lpstr>Estructura vertical de la atmósfera</vt:lpstr>
      <vt:lpstr>Estructura vertical de la atmósfera</vt:lpstr>
      <vt:lpstr>Estructura vertical de la atmósfera</vt:lpstr>
      <vt:lpstr>Características importantes de los límites</vt:lpstr>
      <vt:lpstr>Presentación de PowerPoint</vt:lpstr>
      <vt:lpstr>La capa de la atmósfera en la cual la temperatura se incrementa con la altura (Estratosfera), recibe el nombre de</vt:lpstr>
      <vt:lpstr>Estudio individual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METEOROLOGÍA Y CLIMATOLOGÍA</dc:title>
  <dc:creator>Profesores</dc:creator>
  <cp:lastModifiedBy>Usuario de Windows</cp:lastModifiedBy>
  <cp:revision>13</cp:revision>
  <dcterms:created xsi:type="dcterms:W3CDTF">2025-09-09T12:05:23Z</dcterms:created>
  <dcterms:modified xsi:type="dcterms:W3CDTF">2025-10-03T18:00:46Z</dcterms:modified>
</cp:coreProperties>
</file>