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182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55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363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2480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06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3646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990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80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21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0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167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528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972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54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65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08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04D4EA-2CA0-474B-9048-B728342A22B4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3D1631-A2C8-47D2-9C0A-57EEE922D2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2491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157FB109-ECFB-4D62-A696-0E75FE787E50}"/>
              </a:ext>
            </a:extLst>
          </p:cNvPr>
          <p:cNvSpPr txBox="1"/>
          <p:nvPr/>
        </p:nvSpPr>
        <p:spPr>
          <a:xfrm>
            <a:off x="258932" y="321815"/>
            <a:ext cx="116741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de Artemisa</a:t>
            </a:r>
            <a:br>
              <a:rPr lang="es-E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Facultad de Ciencias Agropecuarias, Técnicas y Económicas </a:t>
            </a:r>
            <a:br>
              <a:rPr lang="es-E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 Ciencias Técnicas </a:t>
            </a:r>
            <a:endParaRPr lang="es-E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C722776-01F3-46C1-888D-0C322153AEAF}"/>
              </a:ext>
            </a:extLst>
          </p:cNvPr>
          <p:cNvSpPr/>
          <p:nvPr/>
        </p:nvSpPr>
        <p:spPr>
          <a:xfrm>
            <a:off x="798990" y="2257122"/>
            <a:ext cx="1063544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Clase # 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1484FD-4C0E-479C-BA07-3191C520D4F1}"/>
              </a:ext>
            </a:extLst>
          </p:cNvPr>
          <p:cNvSpPr txBox="1"/>
          <p:nvPr/>
        </p:nvSpPr>
        <p:spPr>
          <a:xfrm>
            <a:off x="452762" y="4900474"/>
            <a:ext cx="115764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Asignatura: Aplicaciones Digitales Educativa III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Profesor: M.Sc. Carlos García Pérez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Curso:2025-2026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Semestre: I</a:t>
            </a:r>
          </a:p>
        </p:txBody>
      </p:sp>
    </p:spTree>
    <p:extLst>
      <p:ext uri="{BB962C8B-B14F-4D97-AF65-F5344CB8AC3E}">
        <p14:creationId xmlns:p14="http://schemas.microsoft.com/office/powerpoint/2010/main" val="262969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diagonales redondeadas 3">
            <a:extLst>
              <a:ext uri="{FF2B5EF4-FFF2-40B4-BE49-F238E27FC236}">
                <a16:creationId xmlns:a16="http://schemas.microsoft.com/office/drawing/2014/main" id="{114E68EE-3EFB-497C-95AE-FA023CEC34C6}"/>
              </a:ext>
            </a:extLst>
          </p:cNvPr>
          <p:cNvSpPr/>
          <p:nvPr/>
        </p:nvSpPr>
        <p:spPr>
          <a:xfrm>
            <a:off x="0" y="280922"/>
            <a:ext cx="12192000" cy="1642368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DAF866-950F-416C-A125-492FACB8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094913"/>
          </a:xfrm>
        </p:spPr>
        <p:txBody>
          <a:bodyPr/>
          <a:lstStyle/>
          <a:p>
            <a:r>
              <a:rPr lang="es-ES" dirty="0"/>
              <a:t>Características de la Web 1.0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9FAE7-2248-4A31-996D-3057552CC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59" y="2142067"/>
            <a:ext cx="11444534" cy="37349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/>
              <a:t>La Web 1.0 fue la primera etapa del desarrollo de Internet, activa principalmente entre 1991 y 2004. Se caracterizó por ser una plataforma estática y unidireccional, centrada en la distribución de información sin interacción por parte del usuario. Aquí te presento sus principales características:</a:t>
            </a:r>
          </a:p>
        </p:txBody>
      </p:sp>
    </p:spTree>
    <p:extLst>
      <p:ext uri="{BB962C8B-B14F-4D97-AF65-F5344CB8AC3E}">
        <p14:creationId xmlns:p14="http://schemas.microsoft.com/office/powerpoint/2010/main" val="2484035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C4C9758-5A2F-47B7-A2FF-CCA131A56D72}"/>
              </a:ext>
            </a:extLst>
          </p:cNvPr>
          <p:cNvSpPr txBox="1"/>
          <p:nvPr/>
        </p:nvSpPr>
        <p:spPr>
          <a:xfrm>
            <a:off x="476435" y="1349924"/>
            <a:ext cx="11239130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Páginas estáticas</a:t>
            </a:r>
            <a:r>
              <a:rPr lang="es-ES" sz="2800" dirty="0"/>
              <a:t>: El contenido se escribía en HTML y no cambiaba según el usuario. Cada página mostraba la misma información para todos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Interacción unidireccional</a:t>
            </a:r>
            <a:r>
              <a:rPr lang="es-ES" sz="2800" dirty="0"/>
              <a:t>: Los usuarios solo podían leer contenido; no podían comentar, compartir ni modificar nada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Diseño simple y limitado</a:t>
            </a:r>
            <a:r>
              <a:rPr lang="es-ES" sz="2800" dirty="0"/>
              <a:t>: Se usaban tablas y marcos (frames) para estructurar las páginas, lo que restringía la creatividad y la experiencia visual</a:t>
            </a:r>
          </a:p>
        </p:txBody>
      </p:sp>
    </p:spTree>
    <p:extLst>
      <p:ext uri="{BB962C8B-B14F-4D97-AF65-F5344CB8AC3E}">
        <p14:creationId xmlns:p14="http://schemas.microsoft.com/office/powerpoint/2010/main" val="2783293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C4C9758-5A2F-47B7-A2FF-CCA131A56D72}"/>
              </a:ext>
            </a:extLst>
          </p:cNvPr>
          <p:cNvSpPr txBox="1"/>
          <p:nvPr/>
        </p:nvSpPr>
        <p:spPr>
          <a:xfrm>
            <a:off x="532660" y="328992"/>
            <a:ext cx="11239130" cy="584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Escasa multimedia</a:t>
            </a:r>
            <a:r>
              <a:rPr lang="es-ES" sz="2800" dirty="0"/>
              <a:t>: Por las limitaciones tecnológicas de la época, había pocas imágenes, videos o animaciones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Navegación jerárquica</a:t>
            </a:r>
            <a:r>
              <a:rPr lang="es-ES" sz="2800" dirty="0"/>
              <a:t>: Los sitios se organizaban como índices, con enlaces que llevaban de una página a otra sin buscadores avanzados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Contenido fijo y poco actualizado</a:t>
            </a:r>
            <a:r>
              <a:rPr lang="es-ES" sz="2800" dirty="0"/>
              <a:t>: Las páginas se editaban manualmente, por lo que los cambios eran lentos y poco frecuentes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800" b="1" dirty="0"/>
              <a:t>Sin participación del usuario</a:t>
            </a:r>
            <a:r>
              <a:rPr lang="es-ES" sz="2800" dirty="0"/>
              <a:t>: No existían redes sociales, blogs ni foros integrados. La comunicación era mínima y se limitaba al correo electrónico o libros de visitas</a:t>
            </a:r>
          </a:p>
        </p:txBody>
      </p:sp>
    </p:spTree>
    <p:extLst>
      <p:ext uri="{BB962C8B-B14F-4D97-AF65-F5344CB8AC3E}">
        <p14:creationId xmlns:p14="http://schemas.microsoft.com/office/powerpoint/2010/main" val="58920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diagonales redondeadas 3">
            <a:extLst>
              <a:ext uri="{FF2B5EF4-FFF2-40B4-BE49-F238E27FC236}">
                <a16:creationId xmlns:a16="http://schemas.microsoft.com/office/drawing/2014/main" id="{114E68EE-3EFB-497C-95AE-FA023CEC34C6}"/>
              </a:ext>
            </a:extLst>
          </p:cNvPr>
          <p:cNvSpPr/>
          <p:nvPr/>
        </p:nvSpPr>
        <p:spPr>
          <a:xfrm>
            <a:off x="0" y="280922"/>
            <a:ext cx="12192000" cy="1642368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DAF866-950F-416C-A125-492FACB8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094913"/>
          </a:xfrm>
        </p:spPr>
        <p:txBody>
          <a:bodyPr/>
          <a:lstStyle/>
          <a:p>
            <a:r>
              <a:rPr lang="es-ES" dirty="0"/>
              <a:t>Características de la Web 2.0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9FAE7-2248-4A31-996D-3057552CC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59" y="2142067"/>
            <a:ext cx="11444534" cy="37349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/>
              <a:t>La Web 2.0 representa una evolución significativa respecto a la Web 1.0, transformando la forma en que los usuarios interactúan con Internet. Aquí tienes sus principales características:</a:t>
            </a:r>
          </a:p>
        </p:txBody>
      </p:sp>
    </p:spTree>
    <p:extLst>
      <p:ext uri="{BB962C8B-B14F-4D97-AF65-F5344CB8AC3E}">
        <p14:creationId xmlns:p14="http://schemas.microsoft.com/office/powerpoint/2010/main" val="160306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FEDEB58-6CFC-4B44-8AE0-A6784F47CDF5}"/>
              </a:ext>
            </a:extLst>
          </p:cNvPr>
          <p:cNvSpPr txBox="1"/>
          <p:nvPr/>
        </p:nvSpPr>
        <p:spPr>
          <a:xfrm>
            <a:off x="653988" y="1472470"/>
            <a:ext cx="1088402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Interactividad</a:t>
            </a:r>
            <a:r>
              <a:rPr lang="es-ES" sz="2400" dirty="0"/>
              <a:t>: Los usuarios pueden interactuar directamente con el contenido y entre ellos mediante comentarios, valoraciones, foros y redes sociales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Participación activa</a:t>
            </a:r>
            <a:r>
              <a:rPr lang="es-ES" sz="2400" dirty="0"/>
              <a:t>: Los usuarios no solo consumen contenido, sino que también lo crean, editan y comparten. Ejemplos incluyen blogs, wikis y plataformas como YouTube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Colaboración</a:t>
            </a:r>
            <a:r>
              <a:rPr lang="es-ES" sz="2400" dirty="0"/>
              <a:t>: Se fomenta el trabajo en equipo y la creación colectiva de información, como en proyectos colaborativos tipo Wikipedia</a:t>
            </a:r>
          </a:p>
        </p:txBody>
      </p:sp>
    </p:spTree>
    <p:extLst>
      <p:ext uri="{BB962C8B-B14F-4D97-AF65-F5344CB8AC3E}">
        <p14:creationId xmlns:p14="http://schemas.microsoft.com/office/powerpoint/2010/main" val="227031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FEDEB58-6CFC-4B44-8AE0-A6784F47CDF5}"/>
              </a:ext>
            </a:extLst>
          </p:cNvPr>
          <p:cNvSpPr txBox="1"/>
          <p:nvPr/>
        </p:nvSpPr>
        <p:spPr>
          <a:xfrm>
            <a:off x="653988" y="1472470"/>
            <a:ext cx="10884023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Contenido generado por el usuario</a:t>
            </a:r>
            <a:r>
              <a:rPr lang="es-ES" sz="2400" dirty="0"/>
              <a:t>: La mayoría del contenido en plataformas Web 2.0 proviene de los propios usuarios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Personalización</a:t>
            </a:r>
            <a:r>
              <a:rPr lang="es-ES" sz="2400" dirty="0"/>
              <a:t>: Los usuarios pueden adaptar su experiencia en línea según sus preferencias, como configurar perfiles o recibir contenido relevante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sz="2400" b="1" dirty="0"/>
              <a:t>Accesibilidad</a:t>
            </a:r>
            <a:r>
              <a:rPr lang="es-ES" sz="2400" dirty="0"/>
              <a:t>: Gracias a las aplicaciones basadas en navegador, se puede acceder a la información desde cualquier lugar y dispositivo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23724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diagonales redondeadas 3">
            <a:extLst>
              <a:ext uri="{FF2B5EF4-FFF2-40B4-BE49-F238E27FC236}">
                <a16:creationId xmlns:a16="http://schemas.microsoft.com/office/drawing/2014/main" id="{114E68EE-3EFB-497C-95AE-FA023CEC34C6}"/>
              </a:ext>
            </a:extLst>
          </p:cNvPr>
          <p:cNvSpPr/>
          <p:nvPr/>
        </p:nvSpPr>
        <p:spPr>
          <a:xfrm>
            <a:off x="0" y="280922"/>
            <a:ext cx="12192000" cy="1642368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DAF866-950F-416C-A125-492FACB8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094913"/>
          </a:xfrm>
        </p:spPr>
        <p:txBody>
          <a:bodyPr/>
          <a:lstStyle/>
          <a:p>
            <a:r>
              <a:rPr lang="es-ES" dirty="0"/>
              <a:t>Características de la Web 3.0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9FAE7-2248-4A31-996D-3057552CC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59" y="2142067"/>
            <a:ext cx="11444534" cy="37349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/>
              <a:t>La Web 3.0, también conocida como la </a:t>
            </a:r>
            <a:r>
              <a:rPr lang="es-ES" sz="3200" i="1" dirty="0"/>
              <a:t>web semántica</a:t>
            </a:r>
            <a:r>
              <a:rPr lang="es-ES" sz="3200" dirty="0"/>
              <a:t> o </a:t>
            </a:r>
            <a:r>
              <a:rPr lang="es-ES" sz="3200" i="1" dirty="0"/>
              <a:t>web inteligente</a:t>
            </a:r>
            <a:r>
              <a:rPr lang="es-ES" sz="3200" dirty="0"/>
              <a:t>, representa la próxima evolución de Internet, centrada en la comprensión del significado de los datos, la descentralización y una experiencia más personalizada para el usuario. Aquí tienes sus principales características:</a:t>
            </a:r>
          </a:p>
        </p:txBody>
      </p:sp>
    </p:spTree>
    <p:extLst>
      <p:ext uri="{BB962C8B-B14F-4D97-AF65-F5344CB8AC3E}">
        <p14:creationId xmlns:p14="http://schemas.microsoft.com/office/powerpoint/2010/main" val="4294273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diagonales redondeadas 3">
            <a:extLst>
              <a:ext uri="{FF2B5EF4-FFF2-40B4-BE49-F238E27FC236}">
                <a16:creationId xmlns:a16="http://schemas.microsoft.com/office/drawing/2014/main" id="{114E68EE-3EFB-497C-95AE-FA023CEC34C6}"/>
              </a:ext>
            </a:extLst>
          </p:cNvPr>
          <p:cNvSpPr/>
          <p:nvPr/>
        </p:nvSpPr>
        <p:spPr>
          <a:xfrm>
            <a:off x="0" y="280922"/>
            <a:ext cx="12192000" cy="1642368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DAF866-950F-416C-A125-492FACB8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094913"/>
          </a:xfrm>
        </p:spPr>
        <p:txBody>
          <a:bodyPr/>
          <a:lstStyle/>
          <a:p>
            <a:r>
              <a:rPr lang="es-ES" dirty="0"/>
              <a:t>Características de la Web 3.0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9FAE7-2248-4A31-996D-3057552CC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59" y="2142067"/>
            <a:ext cx="11444534" cy="37349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/>
              <a:t>La Web 3.0, también conocida como la </a:t>
            </a:r>
            <a:r>
              <a:rPr lang="es-ES" sz="3200" i="1" dirty="0"/>
              <a:t>web semántica</a:t>
            </a:r>
            <a:r>
              <a:rPr lang="es-ES" sz="3200" dirty="0"/>
              <a:t> o </a:t>
            </a:r>
            <a:r>
              <a:rPr lang="es-ES" sz="3200" i="1" dirty="0"/>
              <a:t>web inteligente</a:t>
            </a:r>
            <a:r>
              <a:rPr lang="es-ES" sz="3200" dirty="0"/>
              <a:t>, representa la próxima evolución de Internet, centrada en la comprensión del significado de los datos, la descentralización y una experiencia más personalizada para el usuario. Aquí tienes sus principales características:</a:t>
            </a:r>
          </a:p>
        </p:txBody>
      </p:sp>
    </p:spTree>
    <p:extLst>
      <p:ext uri="{BB962C8B-B14F-4D97-AF65-F5344CB8AC3E}">
        <p14:creationId xmlns:p14="http://schemas.microsoft.com/office/powerpoint/2010/main" val="3300521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80CBD1E-25E2-40B8-854D-D8B7D3949468}"/>
              </a:ext>
            </a:extLst>
          </p:cNvPr>
          <p:cNvSpPr txBox="1"/>
          <p:nvPr/>
        </p:nvSpPr>
        <p:spPr>
          <a:xfrm>
            <a:off x="294443" y="714626"/>
            <a:ext cx="11603114" cy="502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cs typeface="Arial" panose="020B0604020202020204" pitchFamily="34" charset="0"/>
              </a:rPr>
              <a:t>Descentralización</a:t>
            </a:r>
            <a:r>
              <a:rPr lang="es-ES" sz="2400" dirty="0">
                <a:cs typeface="Arial" panose="020B0604020202020204" pitchFamily="34" charset="0"/>
              </a:rPr>
              <a:t>: Los datos no se almacenan en servidores centrales, sino que se distribuyen en redes como </a:t>
            </a:r>
            <a:r>
              <a:rPr lang="es-ES" sz="2400" dirty="0" err="1">
                <a:cs typeface="Arial" panose="020B0604020202020204" pitchFamily="34" charset="0"/>
              </a:rPr>
              <a:t>blockchain</a:t>
            </a:r>
            <a:r>
              <a:rPr lang="es-ES" sz="2400" dirty="0">
                <a:cs typeface="Arial" panose="020B0604020202020204" pitchFamily="34" charset="0"/>
              </a:rPr>
              <a:t>, lo que reduce la dependencia de grandes corporaciones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cs typeface="Arial" panose="020B0604020202020204" pitchFamily="34" charset="0"/>
              </a:rPr>
              <a:t>Web semántica</a:t>
            </a:r>
            <a:r>
              <a:rPr lang="es-ES" sz="2400" dirty="0">
                <a:cs typeface="Arial" panose="020B0604020202020204" pitchFamily="34" charset="0"/>
              </a:rPr>
              <a:t>: Las máquinas pueden entender el significado y contexto de la información, facilitando búsquedas más precisas y relevantes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cs typeface="Arial" panose="020B0604020202020204" pitchFamily="34" charset="0"/>
              </a:rPr>
              <a:t>Inteligencia artificial y aprendizaje automático</a:t>
            </a:r>
            <a:r>
              <a:rPr lang="es-ES" sz="2400" dirty="0">
                <a:cs typeface="Arial" panose="020B0604020202020204" pitchFamily="34" charset="0"/>
              </a:rPr>
              <a:t>: Se utilizan para procesar grandes volúmenes de datos, automatizar tareas y ofrecer respuestas más inteligentes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cs typeface="Arial" panose="020B0604020202020204" pitchFamily="34" charset="0"/>
              </a:rPr>
              <a:t>Interconexión significativa</a:t>
            </a:r>
            <a:r>
              <a:rPr lang="es-ES" sz="2400" dirty="0">
                <a:cs typeface="Arial" panose="020B0604020202020204" pitchFamily="34" charset="0"/>
              </a:rPr>
              <a:t>: Las aplicaciones y dispositivos se comunican entre sí de forma más fluida, compartiendo datos de manera eficiente</a:t>
            </a:r>
          </a:p>
        </p:txBody>
      </p:sp>
    </p:spTree>
    <p:extLst>
      <p:ext uri="{BB962C8B-B14F-4D97-AF65-F5344CB8AC3E}">
        <p14:creationId xmlns:p14="http://schemas.microsoft.com/office/powerpoint/2010/main" val="3037591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88B256-7B61-46FF-A783-6AA086FFD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2334662"/>
            <a:ext cx="10131425" cy="1456267"/>
          </a:xfrm>
        </p:spPr>
        <p:txBody>
          <a:bodyPr/>
          <a:lstStyle/>
          <a:p>
            <a:r>
              <a:rPr lang="es-ES" dirty="0"/>
              <a:t>¿Qué es una Web Estática?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2EFE096-D7FC-4369-B417-38A09ADC2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0948" y="-347524"/>
            <a:ext cx="3071673" cy="3410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0344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866C97-DA9F-4EE3-8F37-19E38718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Temática: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537D025-3BBD-4BED-B292-00D4C23C745D}"/>
              </a:ext>
            </a:extLst>
          </p:cNvPr>
          <p:cNvSpPr txBox="1"/>
          <p:nvPr/>
        </p:nvSpPr>
        <p:spPr>
          <a:xfrm>
            <a:off x="685801" y="1945260"/>
            <a:ext cx="10724226" cy="2967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Web educativa, tipos y características. Evolución de la Web desde la 1.0, 2.0 hasta la 3.0, características e importancia. La Web estática. Introducción al lenguaje HTML. Estructura básica de un documento HTML.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276910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63789-DD0B-432F-A748-FF226B9FD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</a:t>
            </a:r>
            <a:r>
              <a:rPr lang="es-ES" b="1" dirty="0"/>
              <a:t>Web Estática</a:t>
            </a:r>
            <a:r>
              <a:rPr lang="es-E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26DDFA-9716-4393-A8DA-AE12508D6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18849"/>
            <a:ext cx="10926191" cy="36491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3200" dirty="0"/>
              <a:t>Forma de presentar contenido en Internet donde las páginas web son fijas y no cambian en función de la interacción del usuario. Es el modelo más básico y tradicional de la web, utilizado ampliamente en los primeros años de Internet.</a:t>
            </a:r>
          </a:p>
        </p:txBody>
      </p:sp>
    </p:spTree>
    <p:extLst>
      <p:ext uri="{BB962C8B-B14F-4D97-AF65-F5344CB8AC3E}">
        <p14:creationId xmlns:p14="http://schemas.microsoft.com/office/powerpoint/2010/main" val="1025783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F4D3D-CD34-4109-B428-8D7E854C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93" y="338666"/>
            <a:ext cx="11458852" cy="1456267"/>
          </a:xfrm>
        </p:spPr>
        <p:txBody>
          <a:bodyPr/>
          <a:lstStyle/>
          <a:p>
            <a:r>
              <a:rPr lang="es-ES" dirty="0"/>
              <a:t>Características de la Web Estática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B235BFB-5B51-4153-9ACB-66A6C8631D6B}"/>
              </a:ext>
            </a:extLst>
          </p:cNvPr>
          <p:cNvSpPr txBox="1"/>
          <p:nvPr/>
        </p:nvSpPr>
        <p:spPr>
          <a:xfrm>
            <a:off x="514905" y="1589103"/>
            <a:ext cx="10946167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Contenido fijo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Cada página muestra la misma información a todos los usuarios, sin posibilidad de personalización.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Sin interacción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No permite que el usuario modifique o envíe datos (no hay formularios, comentarios, ni bases de datos).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HTML puro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Las páginas están escritas principalmente en HTML, a veces con algo de CSS para el diseño.</a:t>
            </a:r>
          </a:p>
          <a:p>
            <a:pPr algn="just">
              <a:lnSpc>
                <a:spcPct val="150000"/>
              </a:lnSpc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0126636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F4D3D-CD34-4109-B428-8D7E854C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93" y="338666"/>
            <a:ext cx="11458852" cy="1456267"/>
          </a:xfrm>
        </p:spPr>
        <p:txBody>
          <a:bodyPr/>
          <a:lstStyle/>
          <a:p>
            <a:r>
              <a:rPr lang="es-ES" dirty="0"/>
              <a:t>Características de la Web Estática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7792CCD-CE94-48D6-91EE-84395256CD49}"/>
              </a:ext>
            </a:extLst>
          </p:cNvPr>
          <p:cNvSpPr txBox="1"/>
          <p:nvPr/>
        </p:nvSpPr>
        <p:spPr>
          <a:xfrm>
            <a:off x="506027" y="1794933"/>
            <a:ext cx="11114843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Carga rápida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Al no requerir procesamiento en el servidor, las páginas suelen cargar muy rápido.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Fácil de alojar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Se pueden subir directamente a un servidor sin necesidad de software adicional.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Difícil de actualizar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Cada cambio debe hacerse manualmente en el código fuente de la página.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Ideal para contenido informativo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Como portafolios, currículums, páginas institucionales simples o documentación.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05439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833C59-5BEB-43A3-9C98-9D349A225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168" y="1920125"/>
            <a:ext cx="11345663" cy="3649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800" b="1" dirty="0"/>
              <a:t>HTML</a:t>
            </a:r>
            <a:r>
              <a:rPr lang="es-ES" sz="2800" dirty="0"/>
              <a:t> (</a:t>
            </a:r>
            <a:r>
              <a:rPr lang="es-ES" sz="2800" i="1" dirty="0"/>
              <a:t>HyperText Markup Language</a:t>
            </a:r>
            <a:r>
              <a:rPr lang="es-ES" sz="2800" dirty="0"/>
              <a:t>) es el lenguaje de marcado estándar para crear páginas web. No es un lenguaje de programación, sino un conjunto de etiquetas que estructuran y organizan el contenido de una página web.</a:t>
            </a:r>
          </a:p>
          <a:p>
            <a:pPr algn="just">
              <a:lnSpc>
                <a:spcPct val="150000"/>
              </a:lnSpc>
            </a:pPr>
            <a:endParaRPr lang="es-ES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B8CE86-02E4-4146-8C0A-296E4FB07D86}"/>
              </a:ext>
            </a:extLst>
          </p:cNvPr>
          <p:cNvSpPr txBox="1"/>
          <p:nvPr/>
        </p:nvSpPr>
        <p:spPr>
          <a:xfrm>
            <a:off x="685801" y="499972"/>
            <a:ext cx="6094520" cy="92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4000" b="1" dirty="0"/>
              <a:t> ¿Qué es HTML?</a:t>
            </a:r>
          </a:p>
        </p:txBody>
      </p:sp>
    </p:spTree>
    <p:extLst>
      <p:ext uri="{BB962C8B-B14F-4D97-AF65-F5344CB8AC3E}">
        <p14:creationId xmlns:p14="http://schemas.microsoft.com/office/powerpoint/2010/main" val="1177966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33717-DD3C-43D8-A860-BCB57229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 principales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EE7ECD-E0AB-43A7-8148-5A1816297953}"/>
              </a:ext>
            </a:extLst>
          </p:cNvPr>
          <p:cNvSpPr txBox="1"/>
          <p:nvPr/>
        </p:nvSpPr>
        <p:spPr>
          <a:xfrm>
            <a:off x="399495" y="1671324"/>
            <a:ext cx="11106704" cy="518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Lenguaje de marcado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Usa etiquetas para definir elementos como encabezados, párrafos, imágenes, enlaces, listas, tablas, etc.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Estructura jerárquica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Los elementos HTML se organizan en una estructura tipo árbol, donde unos elementos contienen a otros.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Independiente de plataforma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Funciona en cualquier navegador web, sin importar el sistema operativo.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Complementario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Se suele usar junto con CSS (para estilos) y JavaScript (para interactividad).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863109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3474C8-BCC8-4C1C-8236-664C5EECB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226" y="338666"/>
            <a:ext cx="11405586" cy="1456267"/>
          </a:xfrm>
        </p:spPr>
        <p:txBody>
          <a:bodyPr/>
          <a:lstStyle/>
          <a:p>
            <a:r>
              <a:rPr lang="es-ES" dirty="0"/>
              <a:t>Estructura básica de una página HTML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A03BC72-BE61-485D-BAB9-CDC284E9F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27A78DD-6FFE-40D3-8DA0-DABDC0D96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27" y="1589103"/>
            <a:ext cx="11405586" cy="484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01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B861D-131F-4701-84DA-1826EAC0D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Individual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325FA0-1FCE-44FB-A680-795EE2F2B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5" y="2142067"/>
            <a:ext cx="11230253" cy="1456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/>
              <a:t>1- Crea una página web sencilla en HTML utilizando etiqueta básica para estructurar un contenido </a:t>
            </a:r>
          </a:p>
        </p:txBody>
      </p:sp>
    </p:spTree>
    <p:extLst>
      <p:ext uri="{BB962C8B-B14F-4D97-AF65-F5344CB8AC3E}">
        <p14:creationId xmlns:p14="http://schemas.microsoft.com/office/powerpoint/2010/main" val="156039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2E07E70-78E0-4D15-BBFE-3C8017CC867C}"/>
              </a:ext>
            </a:extLst>
          </p:cNvPr>
          <p:cNvSpPr txBox="1"/>
          <p:nvPr/>
        </p:nvSpPr>
        <p:spPr>
          <a:xfrm>
            <a:off x="816745" y="1763768"/>
            <a:ext cx="10741981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600" dirty="0"/>
              <a:t>Las páginas web educativas son plataformas digitales diseñadas para facilitar el proceso de enseñanza y aprendizaje. Son herramientas clave en la educación moderna, tanto presencial como a distancia.</a:t>
            </a:r>
          </a:p>
        </p:txBody>
      </p:sp>
    </p:spTree>
    <p:extLst>
      <p:ext uri="{BB962C8B-B14F-4D97-AF65-F5344CB8AC3E}">
        <p14:creationId xmlns:p14="http://schemas.microsoft.com/office/powerpoint/2010/main" val="170973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88B256-7B61-46FF-A783-6AA086FFD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2700866"/>
            <a:ext cx="10131425" cy="1456267"/>
          </a:xfrm>
        </p:spPr>
        <p:txBody>
          <a:bodyPr/>
          <a:lstStyle/>
          <a:p>
            <a:r>
              <a:rPr lang="es-ES" dirty="0"/>
              <a:t>¿Qué es una Web educativa?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F9119BB-D30A-4A21-A852-1177C40A9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128" y="166256"/>
            <a:ext cx="3844348" cy="29700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0566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270E4F6-E877-4BEF-BFB1-4968C3899C3B}"/>
              </a:ext>
            </a:extLst>
          </p:cNvPr>
          <p:cNvSpPr txBox="1"/>
          <p:nvPr/>
        </p:nvSpPr>
        <p:spPr>
          <a:xfrm>
            <a:off x="258618" y="2373745"/>
            <a:ext cx="11434618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600" dirty="0"/>
              <a:t>Es un sitio web que ofrece contenidos, recursos y herramientas orientadas al aprendizaje. Puede estar dirigido a estudiantes, docentes, padres o cualquier persona interesada en adquirir conocimientos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310DC3D-24B4-448A-827C-C3660D041831}"/>
              </a:ext>
            </a:extLst>
          </p:cNvPr>
          <p:cNvSpPr txBox="1"/>
          <p:nvPr/>
        </p:nvSpPr>
        <p:spPr>
          <a:xfrm>
            <a:off x="489527" y="715879"/>
            <a:ext cx="11046691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4800" dirty="0"/>
              <a:t>Web educativa</a:t>
            </a:r>
          </a:p>
        </p:txBody>
      </p:sp>
    </p:spTree>
    <p:extLst>
      <p:ext uri="{BB962C8B-B14F-4D97-AF65-F5344CB8AC3E}">
        <p14:creationId xmlns:p14="http://schemas.microsoft.com/office/powerpoint/2010/main" val="351753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143461-D12E-4E44-BFDC-F19148443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78780"/>
            <a:ext cx="10491185" cy="1456267"/>
          </a:xfrm>
          <a:solidFill>
            <a:srgbClr val="0070C0"/>
          </a:solidFill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Web educativa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7B818F-2334-4B83-A4C2-79EAEFB62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68209"/>
            <a:ext cx="6558378" cy="4733894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s-ES" sz="2400" b="1" dirty="0"/>
              <a:t>Webs institucionales educativas</a:t>
            </a:r>
            <a:endParaRPr lang="es-ES" sz="2400" dirty="0"/>
          </a:p>
          <a:p>
            <a:pPr marL="742950" lvl="1" indent="-285750">
              <a:buFont typeface="+mj-lt"/>
              <a:buAutoNum type="arabicPeriod"/>
            </a:pPr>
            <a:r>
              <a:rPr lang="es-ES" sz="2000" dirty="0"/>
              <a:t>Pertenecen a escuelas, universidades o centros de formación.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2000" dirty="0"/>
              <a:t>Ofrecen información oficial, acceso a plataformas de estudio y recursos académicos.</a:t>
            </a:r>
          </a:p>
          <a:p>
            <a:pPr>
              <a:buFont typeface="+mj-lt"/>
              <a:buAutoNum type="arabicPeriod"/>
            </a:pPr>
            <a:r>
              <a:rPr lang="es-ES" sz="2400" b="1" dirty="0"/>
              <a:t>Plataformas de e-learning</a:t>
            </a:r>
            <a:endParaRPr lang="es-ES" sz="2400" dirty="0"/>
          </a:p>
          <a:p>
            <a:pPr marL="742950" lvl="1" indent="-285750">
              <a:buFont typeface="+mj-lt"/>
              <a:buAutoNum type="arabicPeriod"/>
            </a:pPr>
            <a:r>
              <a:rPr lang="es-ES" sz="2000" dirty="0"/>
              <a:t>Como Moodle, </a:t>
            </a:r>
            <a:r>
              <a:rPr lang="es-ES" sz="2400" dirty="0"/>
              <a:t>Edmodo</a:t>
            </a:r>
            <a:r>
              <a:rPr lang="es-ES" sz="2000" dirty="0"/>
              <a:t> o Google Classroom.</a:t>
            </a:r>
          </a:p>
          <a:p>
            <a:pPr marL="742950" lvl="1" indent="-285750">
              <a:buFont typeface="+mj-lt"/>
              <a:buAutoNum type="arabicPeriod"/>
            </a:pPr>
            <a:r>
              <a:rPr lang="es-ES" sz="2000" dirty="0"/>
              <a:t>Permiten gestionar cursos, tareas, evaluaciones y comunicación entre docentes y alumnos.</a:t>
            </a:r>
          </a:p>
          <a:p>
            <a:endParaRPr lang="es-ES" sz="24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19846FB-0101-4FA7-90E1-6DC078CFE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9" y="221736"/>
            <a:ext cx="4819651" cy="6414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785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143461-D12E-4E44-BFDC-F19148443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37" y="378780"/>
            <a:ext cx="11122512" cy="1456267"/>
          </a:xfrm>
          <a:solidFill>
            <a:srgbClr val="0070C0"/>
          </a:solidFill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Web educativa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2C407B-85AF-4921-9A9F-93794C0472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0137" y="2217719"/>
            <a:ext cx="11122512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 de autoaprendizaje</a:t>
            </a:r>
            <a:endParaRPr kumimoji="0" lang="es-ES" alt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Ofrecen cursos, tutoriales y recursos para aprender de forma autónoma.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Ejemplos: Khan </a:t>
            </a:r>
            <a:r>
              <a:rPr kumimoji="0" lang="es-ES" altLang="es-E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Academy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Coursera, Duolingo.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Blogs educativos</a:t>
            </a:r>
            <a:endParaRPr kumimoji="0" lang="es-ES" alt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Espacios personales o institucionales donde se comparten reflexiones, recursos y experiencias educativas.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Portales temáticos</a:t>
            </a:r>
            <a:endParaRPr kumimoji="0" lang="es-ES" alt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Especializados en áreas como matemáticas, historia, ciencias, idiomas, etc.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7EA085E-E067-40F2-81B2-08811A670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7687" y="4776186"/>
            <a:ext cx="2264176" cy="18247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73146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DD0A4-137D-42F7-82BB-073C3015D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713127" cy="1456267"/>
          </a:xfrm>
        </p:spPr>
        <p:txBody>
          <a:bodyPr/>
          <a:lstStyle/>
          <a:p>
            <a:r>
              <a:rPr lang="es-ES" dirty="0"/>
              <a:t>🔍 Características de las Webs educativas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CCA14B-BFDD-491F-A63D-3B864537C3B4}"/>
              </a:ext>
            </a:extLst>
          </p:cNvPr>
          <p:cNvSpPr txBox="1"/>
          <p:nvPr/>
        </p:nvSpPr>
        <p:spPr>
          <a:xfrm>
            <a:off x="275208" y="2299317"/>
            <a:ext cx="115676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Interactividad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: Incluyen ejercicios, juegos, foros y actividades que promueven la participación activa</a:t>
            </a:r>
            <a:endParaRPr kumimoji="0" lang="es-ES" altLang="es-E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Contenido multimedia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Utilizan textos, imágenes, videos y audios para enriquecer el aprendizaje.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Accesibilidad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Se pueden consultar desde cualquier dispositivo y lugar.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244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DD0A4-137D-42F7-82BB-073C3015D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713127" cy="1456267"/>
          </a:xfrm>
        </p:spPr>
        <p:txBody>
          <a:bodyPr/>
          <a:lstStyle/>
          <a:p>
            <a:r>
              <a:rPr lang="es-ES" dirty="0"/>
              <a:t>🔍 Características de las Webs educativas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C4471AA-554E-40B5-9930-1846100A5A6C}"/>
              </a:ext>
            </a:extLst>
          </p:cNvPr>
          <p:cNvSpPr txBox="1"/>
          <p:nvPr/>
        </p:nvSpPr>
        <p:spPr>
          <a:xfrm>
            <a:off x="369903" y="1950374"/>
            <a:ext cx="11452194" cy="4433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Actualización constante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El contenido puede renovarse fácilmente para mantenerse vigente.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Personalización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Adaptan el contenido al ritmo y estilo de aprendizaje del usuario.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Facilidad de uso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Diseño intuitivo y amigable para todas las edades</a:t>
            </a:r>
          </a:p>
        </p:txBody>
      </p:sp>
    </p:spTree>
    <p:extLst>
      <p:ext uri="{BB962C8B-B14F-4D97-AF65-F5344CB8AC3E}">
        <p14:creationId xmlns:p14="http://schemas.microsoft.com/office/powerpoint/2010/main" val="3545043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118</TotalTime>
  <Words>1286</Words>
  <Application>Microsoft Office PowerPoint</Application>
  <PresentationFormat>Panorámica</PresentationFormat>
  <Paragraphs>82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Celestial</vt:lpstr>
      <vt:lpstr>Presentación de PowerPoint</vt:lpstr>
      <vt:lpstr>Temática: </vt:lpstr>
      <vt:lpstr>Presentación de PowerPoint</vt:lpstr>
      <vt:lpstr>¿Qué es una Web educativa?</vt:lpstr>
      <vt:lpstr>Presentación de PowerPoint</vt:lpstr>
      <vt:lpstr>Tipos de Web educativa</vt:lpstr>
      <vt:lpstr>Tipos de Web educativa</vt:lpstr>
      <vt:lpstr>🔍 Características de las Webs educativas</vt:lpstr>
      <vt:lpstr>🔍 Características de las Webs educativas</vt:lpstr>
      <vt:lpstr>Características de la Web 1.0</vt:lpstr>
      <vt:lpstr>Presentación de PowerPoint</vt:lpstr>
      <vt:lpstr>Presentación de PowerPoint</vt:lpstr>
      <vt:lpstr>Características de la Web 2.0</vt:lpstr>
      <vt:lpstr>Presentación de PowerPoint</vt:lpstr>
      <vt:lpstr>Presentación de PowerPoint</vt:lpstr>
      <vt:lpstr>Características de la Web 3.0</vt:lpstr>
      <vt:lpstr>Características de la Web 3.0</vt:lpstr>
      <vt:lpstr>Presentación de PowerPoint</vt:lpstr>
      <vt:lpstr>¿Qué es una Web Estática?</vt:lpstr>
      <vt:lpstr>La Web Estática </vt:lpstr>
      <vt:lpstr>Características de la Web Estática</vt:lpstr>
      <vt:lpstr>Características de la Web Estática</vt:lpstr>
      <vt:lpstr>Presentación de PowerPoint</vt:lpstr>
      <vt:lpstr>Características principales</vt:lpstr>
      <vt:lpstr>Estructura básica de una página HTML</vt:lpstr>
      <vt:lpstr>Estudio Individual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14</cp:revision>
  <dcterms:created xsi:type="dcterms:W3CDTF">2025-10-03T11:19:16Z</dcterms:created>
  <dcterms:modified xsi:type="dcterms:W3CDTF">2025-10-03T15:19:05Z</dcterms:modified>
</cp:coreProperties>
</file>